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78" r:id="rId3"/>
    <p:sldId id="1009" r:id="rId4"/>
    <p:sldId id="955" r:id="rId5"/>
    <p:sldId id="1011" r:id="rId6"/>
    <p:sldId id="982" r:id="rId7"/>
    <p:sldId id="984" r:id="rId8"/>
    <p:sldId id="985" r:id="rId9"/>
    <p:sldId id="986" r:id="rId10"/>
    <p:sldId id="987" r:id="rId11"/>
    <p:sldId id="988" r:id="rId12"/>
    <p:sldId id="989" r:id="rId13"/>
    <p:sldId id="1012" r:id="rId14"/>
    <p:sldId id="972" r:id="rId15"/>
    <p:sldId id="1014" r:id="rId16"/>
    <p:sldId id="1015" r:id="rId17"/>
    <p:sldId id="1010" r:id="rId18"/>
    <p:sldId id="983" r:id="rId19"/>
    <p:sldId id="321" r:id="rId20"/>
    <p:sldId id="965" r:id="rId21"/>
    <p:sldId id="323" r:id="rId22"/>
    <p:sldId id="322" r:id="rId2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k Genheimer" initials="FG" lastIdx="1" clrIdx="0">
    <p:extLst>
      <p:ext uri="{19B8F6BF-5375-455C-9EA6-DF929625EA0E}">
        <p15:presenceInfo xmlns:p15="http://schemas.microsoft.com/office/powerpoint/2012/main" userId="d79bf33d3c8027a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87667"/>
    <a:srgbClr val="495561"/>
    <a:srgbClr val="9BC1D2"/>
    <a:srgbClr val="FD6801"/>
    <a:srgbClr val="FC4A73"/>
    <a:srgbClr val="514732"/>
    <a:srgbClr val="A7ABDB"/>
    <a:srgbClr val="FF0000"/>
    <a:srgbClr val="D90313"/>
    <a:srgbClr val="1D65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80702" autoAdjust="0"/>
  </p:normalViewPr>
  <p:slideViewPr>
    <p:cSldViewPr snapToGrid="0">
      <p:cViewPr varScale="1">
        <p:scale>
          <a:sx n="101" d="100"/>
          <a:sy n="101" d="100"/>
        </p:scale>
        <p:origin x="1740" y="1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9C4951-F3A3-44A3-84AC-1B1DBD8A1CCC}" type="datetimeFigureOut">
              <a:rPr lang="de-DE" smtClean="0"/>
              <a:t>08.06.2021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C5F098-BF6A-4859-A759-1DFD1257FBC1}" type="slidenum">
              <a:rPr lang="de-DE" smtClean="0"/>
              <a:t>‹#›</a:t>
            </a:fld>
            <a:endParaRPr lang="de-DE"/>
          </a:p>
        </p:txBody>
      </p:sp>
    </p:spTree>
    <p:extLst>
      <p:ext uri="{BB962C8B-B14F-4D97-AF65-F5344CB8AC3E}">
        <p14:creationId xmlns:p14="http://schemas.microsoft.com/office/powerpoint/2010/main" val="3845721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1</a:t>
            </a:fld>
            <a:endParaRPr lang="de-DE"/>
          </a:p>
        </p:txBody>
      </p:sp>
    </p:spTree>
    <p:extLst>
      <p:ext uri="{BB962C8B-B14F-4D97-AF65-F5344CB8AC3E}">
        <p14:creationId xmlns:p14="http://schemas.microsoft.com/office/powerpoint/2010/main" val="2141008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10</a:t>
            </a:fld>
            <a:endParaRPr lang="de-DE"/>
          </a:p>
        </p:txBody>
      </p:sp>
    </p:spTree>
    <p:extLst>
      <p:ext uri="{BB962C8B-B14F-4D97-AF65-F5344CB8AC3E}">
        <p14:creationId xmlns:p14="http://schemas.microsoft.com/office/powerpoint/2010/main" val="2048884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11</a:t>
            </a:fld>
            <a:endParaRPr lang="de-DE"/>
          </a:p>
        </p:txBody>
      </p:sp>
    </p:spTree>
    <p:extLst>
      <p:ext uri="{BB962C8B-B14F-4D97-AF65-F5344CB8AC3E}">
        <p14:creationId xmlns:p14="http://schemas.microsoft.com/office/powerpoint/2010/main" val="739183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12</a:t>
            </a:fld>
            <a:endParaRPr lang="de-DE"/>
          </a:p>
        </p:txBody>
      </p:sp>
    </p:spTree>
    <p:extLst>
      <p:ext uri="{BB962C8B-B14F-4D97-AF65-F5344CB8AC3E}">
        <p14:creationId xmlns:p14="http://schemas.microsoft.com/office/powerpoint/2010/main" val="3653137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BFC5F098-BF6A-4859-A759-1DFD1257FBC1}" type="slidenum">
              <a:rPr lang="de-DE" smtClean="0"/>
              <a:t>13</a:t>
            </a:fld>
            <a:endParaRPr lang="de-DE"/>
          </a:p>
        </p:txBody>
      </p:sp>
    </p:spTree>
    <p:extLst>
      <p:ext uri="{BB962C8B-B14F-4D97-AF65-F5344CB8AC3E}">
        <p14:creationId xmlns:p14="http://schemas.microsoft.com/office/powerpoint/2010/main" val="3044319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5F098-BF6A-4859-A759-1DFD1257FBC1}"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2957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5F098-BF6A-4859-A759-1DFD1257FBC1}"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2868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FC5F098-BF6A-4859-A759-1DFD1257FBC1}" type="slidenum">
              <a:rPr lang="de-DE" smtClean="0"/>
              <a:t>16</a:t>
            </a:fld>
            <a:endParaRPr lang="de-DE"/>
          </a:p>
        </p:txBody>
      </p:sp>
    </p:spTree>
    <p:extLst>
      <p:ext uri="{BB962C8B-B14F-4D97-AF65-F5344CB8AC3E}">
        <p14:creationId xmlns:p14="http://schemas.microsoft.com/office/powerpoint/2010/main" val="2327057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FC5F098-BF6A-4859-A759-1DFD1257FBC1}" type="slidenum">
              <a:rPr lang="de-DE" smtClean="0"/>
              <a:t>17</a:t>
            </a:fld>
            <a:endParaRPr lang="de-DE"/>
          </a:p>
        </p:txBody>
      </p:sp>
    </p:spTree>
    <p:extLst>
      <p:ext uri="{BB962C8B-B14F-4D97-AF65-F5344CB8AC3E}">
        <p14:creationId xmlns:p14="http://schemas.microsoft.com/office/powerpoint/2010/main" val="3064813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FC5F098-BF6A-4859-A759-1DFD1257FBC1}" type="slidenum">
              <a:rPr lang="de-DE" smtClean="0"/>
              <a:t>18</a:t>
            </a:fld>
            <a:endParaRPr lang="de-DE"/>
          </a:p>
        </p:txBody>
      </p:sp>
    </p:spTree>
    <p:extLst>
      <p:ext uri="{BB962C8B-B14F-4D97-AF65-F5344CB8AC3E}">
        <p14:creationId xmlns:p14="http://schemas.microsoft.com/office/powerpoint/2010/main" val="801916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FC5F098-BF6A-4859-A759-1DFD1257FBC1}" type="slidenum">
              <a:rPr lang="de-DE" smtClean="0"/>
              <a:t>19</a:t>
            </a:fld>
            <a:endParaRPr lang="de-DE"/>
          </a:p>
        </p:txBody>
      </p:sp>
    </p:spTree>
    <p:extLst>
      <p:ext uri="{BB962C8B-B14F-4D97-AF65-F5344CB8AC3E}">
        <p14:creationId xmlns:p14="http://schemas.microsoft.com/office/powerpoint/2010/main" val="3968916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2</a:t>
            </a:fld>
            <a:endParaRPr lang="de-DE"/>
          </a:p>
        </p:txBody>
      </p:sp>
    </p:spTree>
    <p:extLst>
      <p:ext uri="{BB962C8B-B14F-4D97-AF65-F5344CB8AC3E}">
        <p14:creationId xmlns:p14="http://schemas.microsoft.com/office/powerpoint/2010/main" val="825783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FC5F098-BF6A-4859-A759-1DFD1257FBC1}" type="slidenum">
              <a:rPr lang="de-DE" smtClean="0"/>
              <a:t>21</a:t>
            </a:fld>
            <a:endParaRPr lang="de-DE"/>
          </a:p>
        </p:txBody>
      </p:sp>
    </p:spTree>
    <p:extLst>
      <p:ext uri="{BB962C8B-B14F-4D97-AF65-F5344CB8AC3E}">
        <p14:creationId xmlns:p14="http://schemas.microsoft.com/office/powerpoint/2010/main" val="3480126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3</a:t>
            </a:fld>
            <a:endParaRPr lang="de-DE"/>
          </a:p>
        </p:txBody>
      </p:sp>
    </p:spTree>
    <p:extLst>
      <p:ext uri="{BB962C8B-B14F-4D97-AF65-F5344CB8AC3E}">
        <p14:creationId xmlns:p14="http://schemas.microsoft.com/office/powerpoint/2010/main" val="3652254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4</a:t>
            </a:fld>
            <a:endParaRPr lang="de-DE"/>
          </a:p>
        </p:txBody>
      </p:sp>
    </p:spTree>
    <p:extLst>
      <p:ext uri="{BB962C8B-B14F-4D97-AF65-F5344CB8AC3E}">
        <p14:creationId xmlns:p14="http://schemas.microsoft.com/office/powerpoint/2010/main" val="42460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5</a:t>
            </a:fld>
            <a:endParaRPr lang="de-DE"/>
          </a:p>
        </p:txBody>
      </p:sp>
    </p:spTree>
    <p:extLst>
      <p:ext uri="{BB962C8B-B14F-4D97-AF65-F5344CB8AC3E}">
        <p14:creationId xmlns:p14="http://schemas.microsoft.com/office/powerpoint/2010/main" val="2988065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BFC5F098-BF6A-4859-A759-1DFD1257FBC1}" type="slidenum">
              <a:rPr lang="de-DE" smtClean="0"/>
              <a:t>6</a:t>
            </a:fld>
            <a:endParaRPr lang="de-DE"/>
          </a:p>
        </p:txBody>
      </p:sp>
    </p:spTree>
    <p:extLst>
      <p:ext uri="{BB962C8B-B14F-4D97-AF65-F5344CB8AC3E}">
        <p14:creationId xmlns:p14="http://schemas.microsoft.com/office/powerpoint/2010/main" val="893299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7</a:t>
            </a:fld>
            <a:endParaRPr lang="de-DE"/>
          </a:p>
        </p:txBody>
      </p:sp>
    </p:spTree>
    <p:extLst>
      <p:ext uri="{BB962C8B-B14F-4D97-AF65-F5344CB8AC3E}">
        <p14:creationId xmlns:p14="http://schemas.microsoft.com/office/powerpoint/2010/main" val="3206070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8</a:t>
            </a:fld>
            <a:endParaRPr lang="de-DE"/>
          </a:p>
        </p:txBody>
      </p:sp>
    </p:spTree>
    <p:extLst>
      <p:ext uri="{BB962C8B-B14F-4D97-AF65-F5344CB8AC3E}">
        <p14:creationId xmlns:p14="http://schemas.microsoft.com/office/powerpoint/2010/main" val="3974507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C5F098-BF6A-4859-A759-1DFD1257FBC1}" type="slidenum">
              <a:rPr lang="de-DE" smtClean="0"/>
              <a:t>9</a:t>
            </a:fld>
            <a:endParaRPr lang="de-DE"/>
          </a:p>
        </p:txBody>
      </p:sp>
    </p:spTree>
    <p:extLst>
      <p:ext uri="{BB962C8B-B14F-4D97-AF65-F5344CB8AC3E}">
        <p14:creationId xmlns:p14="http://schemas.microsoft.com/office/powerpoint/2010/main" val="115078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102040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939602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686395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248357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2477883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704235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271481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3043E239-D620-490C-8A61-262B6D479F73}" type="datetimeFigureOut">
              <a:rPr lang="de-DE" smtClean="0"/>
              <a:t>08.06.2021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060641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043E239-D620-490C-8A61-262B6D479F73}" type="datetimeFigureOut">
              <a:rPr lang="de-DE" smtClean="0"/>
              <a:t>08.06.2021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3261026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043E239-D620-490C-8A61-262B6D479F73}" type="datetimeFigureOut">
              <a:rPr lang="de-DE" smtClean="0"/>
              <a:t>08.06.2021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2266480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291513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22485185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6957570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2635008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1716469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3043E239-D620-490C-8A61-262B6D479F73}" type="datetimeFigureOut">
              <a:rPr lang="de-DE" smtClean="0"/>
              <a:t>08.06.2021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4099055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4236567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3043E239-D620-490C-8A61-262B6D479F73}" type="datetimeFigureOut">
              <a:rPr lang="de-DE" smtClean="0"/>
              <a:t>08.06.2021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1841039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3043E239-D620-490C-8A61-262B6D479F73}" type="datetimeFigureOut">
              <a:rPr lang="de-DE" smtClean="0"/>
              <a:t>08.06.2021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4164129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043E239-D620-490C-8A61-262B6D479F73}" type="datetimeFigureOut">
              <a:rPr lang="de-DE" smtClean="0"/>
              <a:t>08.06.2021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3305068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1860534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3043E239-D620-490C-8A61-262B6D479F73}" type="datetimeFigureOut">
              <a:rPr lang="de-DE" smtClean="0"/>
              <a:t>08.06.2021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FC8D304-0295-43CF-9BD8-BA9C16A1F882}" type="slidenum">
              <a:rPr lang="de-DE" smtClean="0"/>
              <a:t>‹#›</a:t>
            </a:fld>
            <a:endParaRPr lang="de-DE"/>
          </a:p>
        </p:txBody>
      </p:sp>
    </p:spTree>
    <p:extLst>
      <p:ext uri="{BB962C8B-B14F-4D97-AF65-F5344CB8AC3E}">
        <p14:creationId xmlns:p14="http://schemas.microsoft.com/office/powerpoint/2010/main" val="497737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C3C3C"/>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3E239-D620-490C-8A61-262B6D479F73}" type="datetimeFigureOut">
              <a:rPr lang="de-DE" smtClean="0"/>
              <a:t>08.06.2021</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8D304-0295-43CF-9BD8-BA9C16A1F882}" type="slidenum">
              <a:rPr lang="de-DE" smtClean="0"/>
              <a:t>‹#›</a:t>
            </a:fld>
            <a:endParaRPr lang="de-DE"/>
          </a:p>
        </p:txBody>
      </p:sp>
    </p:spTree>
    <p:extLst>
      <p:ext uri="{BB962C8B-B14F-4D97-AF65-F5344CB8AC3E}">
        <p14:creationId xmlns:p14="http://schemas.microsoft.com/office/powerpoint/2010/main" val="4217391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3E239-D620-490C-8A61-262B6D479F73}" type="datetimeFigureOut">
              <a:rPr lang="de-DE" smtClean="0"/>
              <a:t>08.06.2021</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8D304-0295-43CF-9BD8-BA9C16A1F882}" type="slidenum">
              <a:rPr lang="de-DE" smtClean="0"/>
              <a:t>‹#›</a:t>
            </a:fld>
            <a:endParaRPr lang="de-DE"/>
          </a:p>
        </p:txBody>
      </p:sp>
    </p:spTree>
    <p:extLst>
      <p:ext uri="{BB962C8B-B14F-4D97-AF65-F5344CB8AC3E}">
        <p14:creationId xmlns:p14="http://schemas.microsoft.com/office/powerpoint/2010/main" val="25818611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BC5F074-67D0-410C-9E58-60CB112A76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67" t="12713" r="1986" b="16410"/>
          <a:stretch/>
        </p:blipFill>
        <p:spPr>
          <a:xfrm>
            <a:off x="0" y="-12034"/>
            <a:ext cx="12192000" cy="6870034"/>
          </a:xfrm>
          <a:prstGeom prst="rect">
            <a:avLst/>
          </a:prstGeom>
        </p:spPr>
      </p:pic>
      <p:sp>
        <p:nvSpPr>
          <p:cNvPr id="9" name="Rechteck 8"/>
          <p:cNvSpPr/>
          <p:nvPr/>
        </p:nvSpPr>
        <p:spPr>
          <a:xfrm>
            <a:off x="8048666" y="2027087"/>
            <a:ext cx="3887695" cy="2791790"/>
          </a:xfrm>
          <a:prstGeom prst="rect">
            <a:avLst/>
          </a:prstGeom>
        </p:spPr>
        <p:txBody>
          <a:bodyPr wrap="square" anchor="t">
            <a:spAutoFit/>
          </a:bodyPr>
          <a:lstStyle/>
          <a:p>
            <a:pPr algn="r">
              <a:lnSpc>
                <a:spcPts val="7000"/>
              </a:lnSpc>
            </a:pPr>
            <a:r>
              <a:rPr lang="en-GB" sz="6000" dirty="0">
                <a:solidFill>
                  <a:schemeClr val="bg1"/>
                </a:solidFill>
                <a:latin typeface="Aharoni" panose="02010803020104030203" pitchFamily="2" charset="-79"/>
                <a:cs typeface="Aharoni" panose="02010803020104030203" pitchFamily="2" charset="-79"/>
              </a:rPr>
              <a:t>#plaintext on life insurance</a:t>
            </a:r>
          </a:p>
        </p:txBody>
      </p:sp>
      <p:pic>
        <p:nvPicPr>
          <p:cNvPr id="2" name="Grafik 1">
            <a:extLst>
              <a:ext uri="{FF2B5EF4-FFF2-40B4-BE49-F238E27FC236}">
                <a16:creationId xmlns:a16="http://schemas.microsoft.com/office/drawing/2014/main" id="{C012F38E-6E38-4AD6-A81B-D380B02DF5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8" name="Textfeld 7">
            <a:extLst>
              <a:ext uri="{FF2B5EF4-FFF2-40B4-BE49-F238E27FC236}">
                <a16:creationId xmlns:a16="http://schemas.microsoft.com/office/drawing/2014/main" id="{63EF34AA-6911-4A5E-B068-13061B6CE45D}"/>
              </a:ext>
            </a:extLst>
          </p:cNvPr>
          <p:cNvSpPr txBox="1"/>
          <p:nvPr/>
        </p:nvSpPr>
        <p:spPr>
          <a:xfrm>
            <a:off x="255639" y="1129405"/>
            <a:ext cx="2180393" cy="4587153"/>
          </a:xfrm>
          <a:prstGeom prst="rect">
            <a:avLst/>
          </a:prstGeom>
        </p:spPr>
        <p:txBody>
          <a:bodyPr wrap="square" anchor="t">
            <a:spAutoFit/>
          </a:bodyPr>
          <a:lstStyle>
            <a:defPPr>
              <a:defRPr lang="de-DE"/>
            </a:defPPr>
            <a:lvl1pPr>
              <a:lnSpc>
                <a:spcPts val="7000"/>
              </a:lnSpc>
              <a:defRPr sz="6000">
                <a:solidFill>
                  <a:schemeClr val="bg1"/>
                </a:solidFill>
                <a:latin typeface="Aharoni" panose="02010803020104030203" pitchFamily="2" charset="-79"/>
                <a:cs typeface="Aharoni" panose="02010803020104030203" pitchFamily="2" charset="-79"/>
              </a:defRPr>
            </a:lvl1pPr>
          </a:lstStyle>
          <a:p>
            <a:r>
              <a:rPr lang="en-US" dirty="0"/>
              <a:t>HOW LOW CAN WE </a:t>
            </a:r>
          </a:p>
          <a:p>
            <a:r>
              <a:rPr lang="en-US" dirty="0"/>
              <a:t>GO?</a:t>
            </a:r>
          </a:p>
        </p:txBody>
      </p:sp>
    </p:spTree>
    <p:extLst>
      <p:ext uri="{BB962C8B-B14F-4D97-AF65-F5344CB8AC3E}">
        <p14:creationId xmlns:p14="http://schemas.microsoft.com/office/powerpoint/2010/main" val="206832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1F44CD27-A6F2-405E-94EF-FD85D919BF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2" t="11760" r="-212" b="21495"/>
          <a:stretch/>
        </p:blipFill>
        <p:spPr>
          <a:xfrm>
            <a:off x="-25877" y="-1"/>
            <a:ext cx="12442465" cy="6968511"/>
          </a:xfrm>
          <a:prstGeom prst="rect">
            <a:avLst/>
          </a:prstGeom>
        </p:spPr>
      </p:pic>
      <p:sp>
        <p:nvSpPr>
          <p:cNvPr id="9" name="Rechteck 8"/>
          <p:cNvSpPr/>
          <p:nvPr/>
        </p:nvSpPr>
        <p:spPr>
          <a:xfrm>
            <a:off x="338218" y="312175"/>
            <a:ext cx="6303214" cy="1894108"/>
          </a:xfrm>
          <a:prstGeom prst="rect">
            <a:avLst/>
          </a:prstGeom>
          <a:solidFill>
            <a:schemeClr val="bg1"/>
          </a:solidFill>
        </p:spPr>
        <p:txBody>
          <a:bodyPr wrap="square" anchor="t">
            <a:spAutoFit/>
          </a:bodyPr>
          <a:lstStyle/>
          <a:p>
            <a:pPr>
              <a:lnSpc>
                <a:spcPts val="7000"/>
              </a:lnSpc>
            </a:pPr>
            <a:r>
              <a:rPr lang="en-GB" sz="6000" dirty="0">
                <a:solidFill>
                  <a:srgbClr val="D07681"/>
                </a:solidFill>
                <a:latin typeface="Aharoni" panose="02010803020104030203" pitchFamily="2" charset="-79"/>
                <a:cs typeface="Aharoni" panose="02010803020104030203" pitchFamily="2" charset="-79"/>
              </a:rPr>
              <a:t># 6: ideas are not the problem</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79B4BA4E-FDF9-45EA-8C3E-13414F0E4F0E}"/>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10</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77378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C8D32AE4-5CEF-4E43-A7B6-6C4037335D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4955"/>
          <a:stretch/>
        </p:blipFill>
        <p:spPr>
          <a:xfrm>
            <a:off x="0" y="-12032"/>
            <a:ext cx="12192000" cy="6870032"/>
          </a:xfrm>
          <a:prstGeom prst="rect">
            <a:avLst/>
          </a:prstGeom>
        </p:spPr>
      </p:pic>
      <p:sp>
        <p:nvSpPr>
          <p:cNvPr id="9" name="Rechteck 8"/>
          <p:cNvSpPr/>
          <p:nvPr/>
        </p:nvSpPr>
        <p:spPr>
          <a:xfrm>
            <a:off x="338219" y="312175"/>
            <a:ext cx="4875466" cy="1894108"/>
          </a:xfrm>
          <a:prstGeom prst="rect">
            <a:avLst/>
          </a:prstGeom>
          <a:solidFill>
            <a:schemeClr val="bg1"/>
          </a:solidFill>
        </p:spPr>
        <p:txBody>
          <a:bodyPr wrap="square" anchor="t">
            <a:spAutoFit/>
          </a:bodyPr>
          <a:lstStyle/>
          <a:p>
            <a:pPr>
              <a:lnSpc>
                <a:spcPts val="7000"/>
              </a:lnSpc>
            </a:pPr>
            <a:r>
              <a:rPr lang="en-GB" sz="6000" dirty="0">
                <a:solidFill>
                  <a:srgbClr val="835C2C"/>
                </a:solidFill>
                <a:latin typeface="Aharoni" panose="02010803020104030203" pitchFamily="2" charset="-79"/>
                <a:cs typeface="Aharoni" panose="02010803020104030203" pitchFamily="2" charset="-79"/>
              </a:rPr>
              <a:t>#7: no vision, </a:t>
            </a:r>
            <a:br>
              <a:rPr lang="en-GB" sz="6000" dirty="0">
                <a:solidFill>
                  <a:srgbClr val="835C2C"/>
                </a:solidFill>
                <a:latin typeface="Aharoni" panose="02010803020104030203" pitchFamily="2" charset="-79"/>
                <a:cs typeface="Aharoni" panose="02010803020104030203" pitchFamily="2" charset="-79"/>
              </a:rPr>
            </a:br>
            <a:r>
              <a:rPr lang="en-GB" sz="6000" dirty="0">
                <a:solidFill>
                  <a:srgbClr val="835C2C"/>
                </a:solidFill>
                <a:latin typeface="Aharoni" panose="02010803020104030203" pitchFamily="2" charset="-79"/>
                <a:cs typeface="Aharoni" panose="02010803020104030203" pitchFamily="2" charset="-79"/>
              </a:rPr>
              <a:t>no strategy</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A8F00AA4-09FB-42E9-9B22-99D429D9247D}"/>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11</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5940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184D93B1-DD0A-45E1-9635-FFCDA7451D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843"/>
          <a:stretch/>
        </p:blipFill>
        <p:spPr>
          <a:xfrm>
            <a:off x="0" y="17732"/>
            <a:ext cx="12192000" cy="6840268"/>
          </a:xfrm>
          <a:prstGeom prst="rect">
            <a:avLst/>
          </a:prstGeom>
        </p:spPr>
      </p:pic>
      <p:sp>
        <p:nvSpPr>
          <p:cNvPr id="8" name="Rechteck 7">
            <a:extLst>
              <a:ext uri="{FF2B5EF4-FFF2-40B4-BE49-F238E27FC236}">
                <a16:creationId xmlns:a16="http://schemas.microsoft.com/office/drawing/2014/main" id="{416B4072-5C9A-4EA5-9339-65B5D1FBF94B}"/>
              </a:ext>
            </a:extLst>
          </p:cNvPr>
          <p:cNvSpPr/>
          <p:nvPr/>
        </p:nvSpPr>
        <p:spPr>
          <a:xfrm>
            <a:off x="-481263" y="-240632"/>
            <a:ext cx="13102389" cy="7399421"/>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p:cNvSpPr/>
          <p:nvPr/>
        </p:nvSpPr>
        <p:spPr>
          <a:xfrm>
            <a:off x="338218" y="312175"/>
            <a:ext cx="7729457" cy="996427"/>
          </a:xfrm>
          <a:prstGeom prst="rect">
            <a:avLst/>
          </a:prstGeom>
          <a:solidFill>
            <a:schemeClr val="bg1"/>
          </a:solidFill>
        </p:spPr>
        <p:txBody>
          <a:bodyPr wrap="square" anchor="t">
            <a:spAutoFit/>
          </a:bodyPr>
          <a:lstStyle/>
          <a:p>
            <a:pPr>
              <a:lnSpc>
                <a:spcPts val="7000"/>
              </a:lnSpc>
            </a:pPr>
            <a:r>
              <a:rPr lang="en-GB" sz="6000" dirty="0">
                <a:solidFill>
                  <a:srgbClr val="FF0000"/>
                </a:solidFill>
                <a:latin typeface="Aharoni" panose="02010803020104030203" pitchFamily="2" charset="-79"/>
                <a:cs typeface="Aharoni" panose="02010803020104030203" pitchFamily="2" charset="-79"/>
              </a:rPr>
              <a:t>buzzwords or hope?</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6" name="Rechteck 5">
            <a:extLst>
              <a:ext uri="{FF2B5EF4-FFF2-40B4-BE49-F238E27FC236}">
                <a16:creationId xmlns:a16="http://schemas.microsoft.com/office/drawing/2014/main" id="{F8AE1B86-729C-471A-ADB8-32360A35A8D4}"/>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12</a:t>
            </a:fld>
            <a:endParaRPr lang="de-DE" sz="3200" b="1" dirty="0">
              <a:solidFill>
                <a:schemeClr val="bg1"/>
              </a:solidFill>
              <a:latin typeface="Aharoni" panose="02010803020104030203" pitchFamily="2" charset="-79"/>
              <a:cs typeface="Aharoni" panose="02010803020104030203" pitchFamily="2" charset="-79"/>
            </a:endParaRPr>
          </a:p>
        </p:txBody>
      </p:sp>
      <p:sp>
        <p:nvSpPr>
          <p:cNvPr id="10" name="Rechteck 9">
            <a:extLst>
              <a:ext uri="{FF2B5EF4-FFF2-40B4-BE49-F238E27FC236}">
                <a16:creationId xmlns:a16="http://schemas.microsoft.com/office/drawing/2014/main" id="{29B8CB80-A810-405B-A3E8-25A92C42215A}"/>
              </a:ext>
            </a:extLst>
          </p:cNvPr>
          <p:cNvSpPr/>
          <p:nvPr/>
        </p:nvSpPr>
        <p:spPr>
          <a:xfrm>
            <a:off x="338218" y="2914320"/>
            <a:ext cx="10192130" cy="996427"/>
          </a:xfrm>
          <a:prstGeom prst="rect">
            <a:avLst/>
          </a:prstGeom>
        </p:spPr>
        <p:txBody>
          <a:bodyPr wrap="square" anchor="t">
            <a:spAutoFit/>
          </a:bodyPr>
          <a:lstStyle/>
          <a:p>
            <a:pPr>
              <a:lnSpc>
                <a:spcPts val="7000"/>
              </a:lnSpc>
            </a:pPr>
            <a:r>
              <a:rPr lang="en-GB" sz="6000" dirty="0">
                <a:solidFill>
                  <a:srgbClr val="7030A0"/>
                </a:solidFill>
                <a:latin typeface="Aharoni" panose="02010803020104030203" pitchFamily="2" charset="-79"/>
                <a:cs typeface="Aharoni" panose="02010803020104030203" pitchFamily="2" charset="-79"/>
              </a:rPr>
              <a:t>Open Finance</a:t>
            </a:r>
          </a:p>
        </p:txBody>
      </p:sp>
      <p:sp>
        <p:nvSpPr>
          <p:cNvPr id="11" name="Rechteck 10">
            <a:extLst>
              <a:ext uri="{FF2B5EF4-FFF2-40B4-BE49-F238E27FC236}">
                <a16:creationId xmlns:a16="http://schemas.microsoft.com/office/drawing/2014/main" id="{D1DFFB66-95D4-4467-B2F2-695703211319}"/>
              </a:ext>
            </a:extLst>
          </p:cNvPr>
          <p:cNvSpPr/>
          <p:nvPr/>
        </p:nvSpPr>
        <p:spPr>
          <a:xfrm>
            <a:off x="6205619" y="1677270"/>
            <a:ext cx="5902160" cy="996427"/>
          </a:xfrm>
          <a:prstGeom prst="rect">
            <a:avLst/>
          </a:prstGeom>
        </p:spPr>
        <p:txBody>
          <a:bodyPr wrap="square" anchor="t">
            <a:spAutoFit/>
          </a:bodyPr>
          <a:lstStyle/>
          <a:p>
            <a:pPr>
              <a:lnSpc>
                <a:spcPts val="7000"/>
              </a:lnSpc>
            </a:pPr>
            <a:r>
              <a:rPr lang="en-GB" sz="6000" dirty="0">
                <a:solidFill>
                  <a:srgbClr val="7030A0"/>
                </a:solidFill>
                <a:latin typeface="Aharoni" panose="02010803020104030203" pitchFamily="2" charset="-79"/>
                <a:cs typeface="Aharoni" panose="02010803020104030203" pitchFamily="2" charset="-79"/>
              </a:rPr>
              <a:t>Open Insurance</a:t>
            </a:r>
          </a:p>
        </p:txBody>
      </p:sp>
      <p:sp>
        <p:nvSpPr>
          <p:cNvPr id="12" name="Rechteck 11">
            <a:extLst>
              <a:ext uri="{FF2B5EF4-FFF2-40B4-BE49-F238E27FC236}">
                <a16:creationId xmlns:a16="http://schemas.microsoft.com/office/drawing/2014/main" id="{9580181C-E529-4952-BA05-DD83942B5694}"/>
              </a:ext>
            </a:extLst>
          </p:cNvPr>
          <p:cNvSpPr/>
          <p:nvPr/>
        </p:nvSpPr>
        <p:spPr>
          <a:xfrm>
            <a:off x="992667" y="4886160"/>
            <a:ext cx="4441616" cy="996427"/>
          </a:xfrm>
          <a:prstGeom prst="rect">
            <a:avLst/>
          </a:prstGeom>
        </p:spPr>
        <p:txBody>
          <a:bodyPr wrap="square" anchor="t">
            <a:spAutoFit/>
          </a:bodyPr>
          <a:lstStyle/>
          <a:p>
            <a:pPr>
              <a:lnSpc>
                <a:spcPts val="7000"/>
              </a:lnSpc>
            </a:pPr>
            <a:r>
              <a:rPr lang="en-GB" sz="6000" dirty="0">
                <a:solidFill>
                  <a:srgbClr val="7030A0"/>
                </a:solidFill>
                <a:latin typeface="Aharoni" panose="02010803020104030203" pitchFamily="2" charset="-79"/>
                <a:cs typeface="Aharoni" panose="02010803020104030203" pitchFamily="2" charset="-79"/>
              </a:rPr>
              <a:t>Ecosystems</a:t>
            </a:r>
          </a:p>
        </p:txBody>
      </p:sp>
      <p:sp>
        <p:nvSpPr>
          <p:cNvPr id="13" name="Rechteck 12">
            <a:extLst>
              <a:ext uri="{FF2B5EF4-FFF2-40B4-BE49-F238E27FC236}">
                <a16:creationId xmlns:a16="http://schemas.microsoft.com/office/drawing/2014/main" id="{29B8CB80-A810-405B-A3E8-25A92C42215A}"/>
              </a:ext>
            </a:extLst>
          </p:cNvPr>
          <p:cNvSpPr/>
          <p:nvPr/>
        </p:nvSpPr>
        <p:spPr>
          <a:xfrm>
            <a:off x="7095935" y="3910747"/>
            <a:ext cx="10192130" cy="996427"/>
          </a:xfrm>
          <a:prstGeom prst="rect">
            <a:avLst/>
          </a:prstGeom>
        </p:spPr>
        <p:txBody>
          <a:bodyPr wrap="square" anchor="t">
            <a:spAutoFit/>
          </a:bodyPr>
          <a:lstStyle/>
          <a:p>
            <a:pPr>
              <a:lnSpc>
                <a:spcPts val="7000"/>
              </a:lnSpc>
            </a:pPr>
            <a:r>
              <a:rPr lang="en-GB" sz="6000" dirty="0">
                <a:solidFill>
                  <a:srgbClr val="7030A0"/>
                </a:solidFill>
                <a:latin typeface="Aharoni" panose="02010803020104030203" pitchFamily="2" charset="-79"/>
                <a:cs typeface="Aharoni" panose="02010803020104030203" pitchFamily="2" charset="-79"/>
              </a:rPr>
              <a:t>Digitization</a:t>
            </a:r>
          </a:p>
        </p:txBody>
      </p:sp>
    </p:spTree>
    <p:extLst>
      <p:ext uri="{BB962C8B-B14F-4D97-AF65-F5344CB8AC3E}">
        <p14:creationId xmlns:p14="http://schemas.microsoft.com/office/powerpoint/2010/main" val="341813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75A5C107-82CE-4AF0-9721-BE7F5645E96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712" b="17152"/>
          <a:stretch/>
        </p:blipFill>
        <p:spPr>
          <a:xfrm>
            <a:off x="5983704" y="-1"/>
            <a:ext cx="6208295" cy="6858001"/>
          </a:xfrm>
          <a:prstGeom prst="rect">
            <a:avLst/>
          </a:prstGeom>
        </p:spPr>
      </p:pic>
      <p:pic>
        <p:nvPicPr>
          <p:cNvPr id="15" name="Grafik 14">
            <a:extLst>
              <a:ext uri="{FF2B5EF4-FFF2-40B4-BE49-F238E27FC236}">
                <a16:creationId xmlns:a16="http://schemas.microsoft.com/office/drawing/2014/main" id="{84C03C7C-D66B-4253-A085-3CE791BBEE2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540" t="6812" r="26381" b="6810"/>
          <a:stretch/>
        </p:blipFill>
        <p:spPr>
          <a:xfrm>
            <a:off x="0" y="0"/>
            <a:ext cx="5983706" cy="6858000"/>
          </a:xfrm>
          <a:prstGeom prst="rect">
            <a:avLst/>
          </a:prstGeom>
        </p:spPr>
      </p:pic>
      <p:pic>
        <p:nvPicPr>
          <p:cNvPr id="4" name="Grafik 3">
            <a:extLst>
              <a:ext uri="{FF2B5EF4-FFF2-40B4-BE49-F238E27FC236}">
                <a16:creationId xmlns:a16="http://schemas.microsoft.com/office/drawing/2014/main" id="{4A4B010B-9049-402B-9B81-96F1EA94A1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3" name="Rechteck 2">
            <a:extLst>
              <a:ext uri="{FF2B5EF4-FFF2-40B4-BE49-F238E27FC236}">
                <a16:creationId xmlns:a16="http://schemas.microsoft.com/office/drawing/2014/main" id="{3A44B382-529B-4F71-9479-417CD8A9C5DD}"/>
              </a:ext>
            </a:extLst>
          </p:cNvPr>
          <p:cNvSpPr/>
          <p:nvPr/>
        </p:nvSpPr>
        <p:spPr>
          <a:xfrm>
            <a:off x="0" y="2128069"/>
            <a:ext cx="5983706" cy="769441"/>
          </a:xfrm>
          <a:prstGeom prst="rect">
            <a:avLst/>
          </a:prstGeom>
          <a:solidFill>
            <a:srgbClr val="FFFFFF">
              <a:alpha val="85000"/>
            </a:srgbClr>
          </a:solidFill>
        </p:spPr>
        <p:txBody>
          <a:bodyPr wrap="square">
            <a:spAutoFit/>
          </a:bodyPr>
          <a:lstStyle/>
          <a:p>
            <a:pPr algn="ctr"/>
            <a:r>
              <a:rPr lang="en-GB" sz="4400" dirty="0">
                <a:solidFill>
                  <a:srgbClr val="379191"/>
                </a:solidFill>
                <a:latin typeface="Aharoni" panose="02010803020104030203" pitchFamily="2" charset="-79"/>
                <a:cs typeface="Aharoni" panose="02010803020104030203" pitchFamily="2" charset="-79"/>
              </a:rPr>
              <a:t>#allriskpolicy</a:t>
            </a:r>
          </a:p>
        </p:txBody>
      </p:sp>
      <p:sp>
        <p:nvSpPr>
          <p:cNvPr id="6" name="Rechteck 5">
            <a:extLst>
              <a:ext uri="{FF2B5EF4-FFF2-40B4-BE49-F238E27FC236}">
                <a16:creationId xmlns:a16="http://schemas.microsoft.com/office/drawing/2014/main" id="{82D71F15-C4D4-482A-807B-9806B8F12184}"/>
              </a:ext>
            </a:extLst>
          </p:cNvPr>
          <p:cNvSpPr/>
          <p:nvPr/>
        </p:nvSpPr>
        <p:spPr>
          <a:xfrm>
            <a:off x="5983705" y="2128069"/>
            <a:ext cx="6208295" cy="769441"/>
          </a:xfrm>
          <a:prstGeom prst="rect">
            <a:avLst/>
          </a:prstGeom>
          <a:solidFill>
            <a:srgbClr val="FFFFFF">
              <a:alpha val="85000"/>
            </a:srgbClr>
          </a:solidFill>
        </p:spPr>
        <p:txBody>
          <a:bodyPr wrap="square">
            <a:spAutoFit/>
          </a:bodyPr>
          <a:lstStyle/>
          <a:p>
            <a:pPr algn="ctr"/>
            <a:r>
              <a:rPr lang="en-GB" sz="4400" dirty="0">
                <a:solidFill>
                  <a:srgbClr val="A7ABDB"/>
                </a:solidFill>
                <a:latin typeface="Aharoni" panose="02010803020104030203" pitchFamily="2" charset="-79"/>
                <a:cs typeface="Aharoni" panose="02010803020104030203" pitchFamily="2" charset="-79"/>
              </a:rPr>
              <a:t>#wealthpolicy</a:t>
            </a:r>
          </a:p>
        </p:txBody>
      </p:sp>
      <p:sp>
        <p:nvSpPr>
          <p:cNvPr id="7" name="Rechteck 6">
            <a:extLst>
              <a:ext uri="{FF2B5EF4-FFF2-40B4-BE49-F238E27FC236}">
                <a16:creationId xmlns:a16="http://schemas.microsoft.com/office/drawing/2014/main" id="{79B3E656-2C47-424E-BC71-E16EE7FA262E}"/>
              </a:ext>
            </a:extLst>
          </p:cNvPr>
          <p:cNvSpPr/>
          <p:nvPr/>
        </p:nvSpPr>
        <p:spPr>
          <a:xfrm>
            <a:off x="4255170" y="3796173"/>
            <a:ext cx="3457074" cy="769441"/>
          </a:xfrm>
          <a:prstGeom prst="rect">
            <a:avLst/>
          </a:prstGeom>
          <a:solidFill>
            <a:srgbClr val="FFFFFF">
              <a:alpha val="85000"/>
            </a:srgbClr>
          </a:solidFill>
        </p:spPr>
        <p:txBody>
          <a:bodyPr wrap="square">
            <a:spAutoFit/>
          </a:bodyPr>
          <a:lstStyle/>
          <a:p>
            <a:pPr algn="ctr"/>
            <a:r>
              <a:rPr lang="en-GB" sz="4400" dirty="0">
                <a:solidFill>
                  <a:srgbClr val="FD6801"/>
                </a:solidFill>
                <a:latin typeface="Aharoni" panose="02010803020104030203" pitchFamily="2" charset="-79"/>
                <a:cs typeface="Aharoni" panose="02010803020104030203" pitchFamily="2" charset="-79"/>
              </a:rPr>
              <a:t>#onepolicy</a:t>
            </a:r>
          </a:p>
        </p:txBody>
      </p:sp>
      <p:sp>
        <p:nvSpPr>
          <p:cNvPr id="8" name="Rechteck 7">
            <a:extLst>
              <a:ext uri="{FF2B5EF4-FFF2-40B4-BE49-F238E27FC236}">
                <a16:creationId xmlns:a16="http://schemas.microsoft.com/office/drawing/2014/main" id="{F4A91CE1-F2BB-40A7-A201-AFECAEC9936C}"/>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13</a:t>
            </a:fld>
            <a:endParaRPr lang="de-DE" sz="3200" b="1" dirty="0">
              <a:solidFill>
                <a:schemeClr val="bg1"/>
              </a:solidFill>
              <a:latin typeface="Aharoni" panose="02010803020104030203" pitchFamily="2" charset="-79"/>
              <a:cs typeface="Aharoni" panose="02010803020104030203" pitchFamily="2" charset="-79"/>
            </a:endParaRPr>
          </a:p>
        </p:txBody>
      </p:sp>
      <p:sp>
        <p:nvSpPr>
          <p:cNvPr id="9" name="Rechteck 8">
            <a:extLst>
              <a:ext uri="{FF2B5EF4-FFF2-40B4-BE49-F238E27FC236}">
                <a16:creationId xmlns:a16="http://schemas.microsoft.com/office/drawing/2014/main" id="{D1B3DD26-56E0-499A-90EA-C875CF8A841B}"/>
              </a:ext>
            </a:extLst>
          </p:cNvPr>
          <p:cNvSpPr/>
          <p:nvPr/>
        </p:nvSpPr>
        <p:spPr>
          <a:xfrm>
            <a:off x="-2" y="315716"/>
            <a:ext cx="12192001" cy="996427"/>
          </a:xfrm>
          <a:prstGeom prst="rect">
            <a:avLst/>
          </a:prstGeom>
          <a:solidFill>
            <a:schemeClr val="bg1"/>
          </a:solidFill>
        </p:spPr>
        <p:txBody>
          <a:bodyPr wrap="square" anchor="t">
            <a:spAutoFit/>
          </a:bodyPr>
          <a:lstStyle/>
          <a:p>
            <a:pPr marL="0" marR="0" lvl="0" indent="0" algn="ctr" defTabSz="914400" rtl="0" eaLnBrk="1" fontAlgn="auto" latinLnBrk="0" hangingPunct="1">
              <a:lnSpc>
                <a:spcPts val="7000"/>
              </a:lnSpc>
              <a:spcBef>
                <a:spcPts val="0"/>
              </a:spcBef>
              <a:spcAft>
                <a:spcPts val="0"/>
              </a:spcAft>
              <a:buClrTx/>
              <a:buSzTx/>
              <a:buFontTx/>
              <a:buNone/>
              <a:tabLst/>
              <a:defRPr/>
            </a:pPr>
            <a:r>
              <a:rPr kumimoji="0" lang="en-GB" sz="6000" b="0" i="0" u="none" strike="noStrike" kern="1200" cap="none" spc="0" normalizeH="0" baseline="0" noProof="0" dirty="0">
                <a:ln>
                  <a:noFill/>
                </a:ln>
                <a:solidFill>
                  <a:srgbClr val="FD6801"/>
                </a:solidFill>
                <a:effectLst/>
                <a:uLnTx/>
                <a:uFillTx/>
                <a:latin typeface="Aharoni" panose="02010803020104030203" pitchFamily="2" charset="-79"/>
                <a:ea typeface="+mn-ea"/>
                <a:cs typeface="Aharoni" panose="02010803020104030203" pitchFamily="2" charset="-79"/>
              </a:rPr>
              <a:t>products</a:t>
            </a:r>
          </a:p>
        </p:txBody>
      </p:sp>
    </p:spTree>
    <p:extLst>
      <p:ext uri="{BB962C8B-B14F-4D97-AF65-F5344CB8AC3E}">
        <p14:creationId xmlns:p14="http://schemas.microsoft.com/office/powerpoint/2010/main" val="1765513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A093D9F8-3975-40CC-852E-164A0C1018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733" r="20916"/>
          <a:stretch/>
        </p:blipFill>
        <p:spPr>
          <a:xfrm>
            <a:off x="5983706" y="0"/>
            <a:ext cx="6208294" cy="6858000"/>
          </a:xfrm>
          <a:prstGeom prst="rect">
            <a:avLst/>
          </a:prstGeom>
        </p:spPr>
      </p:pic>
      <p:pic>
        <p:nvPicPr>
          <p:cNvPr id="3" name="Grafik 2">
            <a:extLst>
              <a:ext uri="{FF2B5EF4-FFF2-40B4-BE49-F238E27FC236}">
                <a16:creationId xmlns:a16="http://schemas.microsoft.com/office/drawing/2014/main" id="{574D7F8C-4D22-4362-B415-0E4943DBEE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69" r="15754"/>
          <a:stretch/>
        </p:blipFill>
        <p:spPr>
          <a:xfrm>
            <a:off x="0" y="0"/>
            <a:ext cx="5983706" cy="6858000"/>
          </a:xfrm>
          <a:prstGeom prst="rect">
            <a:avLst/>
          </a:prstGeom>
        </p:spPr>
      </p:pic>
      <p:pic>
        <p:nvPicPr>
          <p:cNvPr id="4" name="Grafik 3">
            <a:extLst>
              <a:ext uri="{FF2B5EF4-FFF2-40B4-BE49-F238E27FC236}">
                <a16:creationId xmlns:a16="http://schemas.microsoft.com/office/drawing/2014/main" id="{4A4B010B-9049-402B-9B81-96F1EA94A1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E76BBC0D-2B1F-473E-A517-39EC004AB494}"/>
              </a:ext>
            </a:extLst>
          </p:cNvPr>
          <p:cNvSpPr/>
          <p:nvPr/>
        </p:nvSpPr>
        <p:spPr>
          <a:xfrm>
            <a:off x="0" y="312175"/>
            <a:ext cx="12192000" cy="996427"/>
          </a:xfrm>
          <a:prstGeom prst="rect">
            <a:avLst/>
          </a:prstGeom>
          <a:solidFill>
            <a:schemeClr val="bg1"/>
          </a:solidFill>
        </p:spPr>
        <p:txBody>
          <a:bodyPr wrap="square" anchor="t">
            <a:spAutoFit/>
          </a:bodyPr>
          <a:lstStyle/>
          <a:p>
            <a:pPr marL="0" marR="0" lvl="0" indent="0" algn="ctr" defTabSz="914400" rtl="0" eaLnBrk="1" fontAlgn="auto" latinLnBrk="0" hangingPunct="1">
              <a:lnSpc>
                <a:spcPts val="7000"/>
              </a:lnSpc>
              <a:spcBef>
                <a:spcPts val="0"/>
              </a:spcBef>
              <a:spcAft>
                <a:spcPts val="0"/>
              </a:spcAft>
              <a:buClrTx/>
              <a:buSzTx/>
              <a:buFontTx/>
              <a:buNone/>
              <a:tabLst/>
              <a:defRPr/>
            </a:pPr>
            <a:r>
              <a:rPr kumimoji="0" lang="en-GB" sz="6000" b="0" i="0" u="none" strike="noStrike" kern="1200" cap="none" spc="0" normalizeH="0" baseline="0" noProof="0" dirty="0">
                <a:ln>
                  <a:noFill/>
                </a:ln>
                <a:solidFill>
                  <a:srgbClr val="FD6801"/>
                </a:solidFill>
                <a:effectLst/>
                <a:uLnTx/>
                <a:uFillTx/>
                <a:latin typeface="Aharoni" panose="02010803020104030203" pitchFamily="2" charset="-79"/>
                <a:ea typeface="+mn-ea"/>
                <a:cs typeface="Aharoni" panose="02010803020104030203" pitchFamily="2" charset="-79"/>
              </a:rPr>
              <a:t>services</a:t>
            </a:r>
          </a:p>
        </p:txBody>
      </p:sp>
      <p:sp>
        <p:nvSpPr>
          <p:cNvPr id="5" name="Rechteck 4">
            <a:extLst>
              <a:ext uri="{FF2B5EF4-FFF2-40B4-BE49-F238E27FC236}">
                <a16:creationId xmlns:a16="http://schemas.microsoft.com/office/drawing/2014/main" id="{FCB0E346-BC97-4A5B-AC36-B5292DEAE289}"/>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14</a:t>
            </a:fld>
            <a:endParaRPr lang="de-DE" sz="3200" b="1" dirty="0">
              <a:solidFill>
                <a:schemeClr val="bg1"/>
              </a:solidFill>
              <a:latin typeface="Aharoni" panose="02010803020104030203" pitchFamily="2" charset="-79"/>
              <a:cs typeface="Aharoni" panose="02010803020104030203" pitchFamily="2" charset="-79"/>
            </a:endParaRPr>
          </a:p>
        </p:txBody>
      </p:sp>
      <p:sp>
        <p:nvSpPr>
          <p:cNvPr id="6" name="Rechteck 5">
            <a:extLst>
              <a:ext uri="{FF2B5EF4-FFF2-40B4-BE49-F238E27FC236}">
                <a16:creationId xmlns:a16="http://schemas.microsoft.com/office/drawing/2014/main" id="{8633572D-CDAE-4A6F-8F5A-CB6EB25B464B}"/>
              </a:ext>
            </a:extLst>
          </p:cNvPr>
          <p:cNvSpPr/>
          <p:nvPr/>
        </p:nvSpPr>
        <p:spPr>
          <a:xfrm>
            <a:off x="0" y="5111904"/>
            <a:ext cx="5983706" cy="769441"/>
          </a:xfrm>
          <a:prstGeom prst="rect">
            <a:avLst/>
          </a:prstGeom>
          <a:solidFill>
            <a:srgbClr val="FFFFFF">
              <a:alpha val="85000"/>
            </a:srgbClr>
          </a:solidFill>
        </p:spPr>
        <p:txBody>
          <a:bodyPr wrap="square">
            <a:spAutoFit/>
          </a:bodyPr>
          <a:lstStyle/>
          <a:p>
            <a:pPr algn="ctr"/>
            <a:r>
              <a:rPr lang="en-GB" sz="4400" dirty="0">
                <a:solidFill>
                  <a:srgbClr val="514732"/>
                </a:solidFill>
                <a:latin typeface="Aharoni" panose="02010803020104030203" pitchFamily="2" charset="-79"/>
                <a:cs typeface="Aharoni" panose="02010803020104030203" pitchFamily="2" charset="-79"/>
              </a:rPr>
              <a:t>more than a product</a:t>
            </a:r>
          </a:p>
        </p:txBody>
      </p:sp>
      <p:sp>
        <p:nvSpPr>
          <p:cNvPr id="8" name="Rechteck 7">
            <a:extLst>
              <a:ext uri="{FF2B5EF4-FFF2-40B4-BE49-F238E27FC236}">
                <a16:creationId xmlns:a16="http://schemas.microsoft.com/office/drawing/2014/main" id="{A582E1A0-B29C-4D53-BA95-987514355941}"/>
              </a:ext>
            </a:extLst>
          </p:cNvPr>
          <p:cNvSpPr/>
          <p:nvPr/>
        </p:nvSpPr>
        <p:spPr>
          <a:xfrm>
            <a:off x="5983706" y="5111904"/>
            <a:ext cx="6208294" cy="769441"/>
          </a:xfrm>
          <a:prstGeom prst="rect">
            <a:avLst/>
          </a:prstGeom>
          <a:solidFill>
            <a:srgbClr val="FFFFFF">
              <a:alpha val="85000"/>
            </a:srgbClr>
          </a:solidFill>
        </p:spPr>
        <p:txBody>
          <a:bodyPr wrap="square">
            <a:spAutoFit/>
          </a:bodyPr>
          <a:lstStyle/>
          <a:p>
            <a:pPr algn="ctr"/>
            <a:r>
              <a:rPr lang="en-GB" sz="4400" dirty="0">
                <a:solidFill>
                  <a:srgbClr val="FC4A73"/>
                </a:solidFill>
                <a:latin typeface="Aharoni" panose="02010803020104030203" pitchFamily="2" charset="-79"/>
                <a:cs typeface="Aharoni" panose="02010803020104030203" pitchFamily="2" charset="-79"/>
              </a:rPr>
              <a:t>engagement</a:t>
            </a:r>
          </a:p>
        </p:txBody>
      </p:sp>
    </p:spTree>
    <p:extLst>
      <p:ext uri="{BB962C8B-B14F-4D97-AF65-F5344CB8AC3E}">
        <p14:creationId xmlns:p14="http://schemas.microsoft.com/office/powerpoint/2010/main" val="69901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8A08B17B-150F-435F-9D3D-81EBB577BF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3797"/>
          <a:stretch/>
        </p:blipFill>
        <p:spPr>
          <a:xfrm>
            <a:off x="6192253" y="-1"/>
            <a:ext cx="5999746" cy="6858001"/>
          </a:xfrm>
          <a:prstGeom prst="rect">
            <a:avLst/>
          </a:prstGeom>
        </p:spPr>
      </p:pic>
      <p:pic>
        <p:nvPicPr>
          <p:cNvPr id="3" name="Grafik 2">
            <a:extLst>
              <a:ext uri="{FF2B5EF4-FFF2-40B4-BE49-F238E27FC236}">
                <a16:creationId xmlns:a16="http://schemas.microsoft.com/office/drawing/2014/main" id="{B8DA6D40-F9EA-4059-9330-AE955A5091B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6363"/>
          <a:stretch/>
        </p:blipFill>
        <p:spPr>
          <a:xfrm>
            <a:off x="-16042" y="0"/>
            <a:ext cx="6208295" cy="6858000"/>
          </a:xfrm>
          <a:prstGeom prst="rect">
            <a:avLst/>
          </a:prstGeom>
        </p:spPr>
      </p:pic>
      <p:pic>
        <p:nvPicPr>
          <p:cNvPr id="4" name="Grafik 3">
            <a:extLst>
              <a:ext uri="{FF2B5EF4-FFF2-40B4-BE49-F238E27FC236}">
                <a16:creationId xmlns:a16="http://schemas.microsoft.com/office/drawing/2014/main" id="{4A4B010B-9049-402B-9B81-96F1EA94A19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E76BBC0D-2B1F-473E-A517-39EC004AB494}"/>
              </a:ext>
            </a:extLst>
          </p:cNvPr>
          <p:cNvSpPr/>
          <p:nvPr/>
        </p:nvSpPr>
        <p:spPr>
          <a:xfrm>
            <a:off x="-16042" y="312175"/>
            <a:ext cx="12208042" cy="996427"/>
          </a:xfrm>
          <a:prstGeom prst="rect">
            <a:avLst/>
          </a:prstGeom>
          <a:solidFill>
            <a:schemeClr val="bg1"/>
          </a:solidFill>
        </p:spPr>
        <p:txBody>
          <a:bodyPr wrap="square" anchor="t">
            <a:spAutoFit/>
          </a:bodyPr>
          <a:lstStyle/>
          <a:p>
            <a:pPr marL="0" marR="0" lvl="0" indent="0" algn="ctr" defTabSz="914400" rtl="0" eaLnBrk="1" fontAlgn="auto" latinLnBrk="0" hangingPunct="1">
              <a:lnSpc>
                <a:spcPts val="7000"/>
              </a:lnSpc>
              <a:spcBef>
                <a:spcPts val="0"/>
              </a:spcBef>
              <a:spcAft>
                <a:spcPts val="0"/>
              </a:spcAft>
              <a:buClrTx/>
              <a:buSzTx/>
              <a:buFontTx/>
              <a:buNone/>
              <a:tabLst/>
              <a:defRPr/>
            </a:pPr>
            <a:r>
              <a:rPr kumimoji="0" lang="en-GB" sz="6000" b="0" i="0" u="none" strike="noStrike" kern="1200" cap="none" spc="0" normalizeH="0" baseline="0" noProof="0" dirty="0">
                <a:ln>
                  <a:noFill/>
                </a:ln>
                <a:solidFill>
                  <a:srgbClr val="FD6801"/>
                </a:solidFill>
                <a:effectLst/>
                <a:uLnTx/>
                <a:uFillTx/>
                <a:latin typeface="Aharoni" panose="02010803020104030203" pitchFamily="2" charset="-79"/>
                <a:ea typeface="+mn-ea"/>
                <a:cs typeface="Aharoni" panose="02010803020104030203" pitchFamily="2" charset="-79"/>
              </a:rPr>
              <a:t>advisory</a:t>
            </a:r>
          </a:p>
        </p:txBody>
      </p:sp>
      <p:sp>
        <p:nvSpPr>
          <p:cNvPr id="5" name="Rechteck 4">
            <a:extLst>
              <a:ext uri="{FF2B5EF4-FFF2-40B4-BE49-F238E27FC236}">
                <a16:creationId xmlns:a16="http://schemas.microsoft.com/office/drawing/2014/main" id="{805BC14D-CE6F-4371-98CA-AEDB9F308D58}"/>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15</a:t>
            </a:fld>
            <a:endParaRPr lang="de-DE" sz="3200" b="1" dirty="0">
              <a:solidFill>
                <a:schemeClr val="bg1"/>
              </a:solidFill>
              <a:latin typeface="Aharoni" panose="02010803020104030203" pitchFamily="2" charset="-79"/>
              <a:cs typeface="Aharoni" panose="02010803020104030203" pitchFamily="2" charset="-79"/>
            </a:endParaRPr>
          </a:p>
        </p:txBody>
      </p:sp>
      <p:sp>
        <p:nvSpPr>
          <p:cNvPr id="6" name="Rechteck 5">
            <a:extLst>
              <a:ext uri="{FF2B5EF4-FFF2-40B4-BE49-F238E27FC236}">
                <a16:creationId xmlns:a16="http://schemas.microsoft.com/office/drawing/2014/main" id="{055B205B-8FD9-471F-BA2D-E18AEFBB72FE}"/>
              </a:ext>
            </a:extLst>
          </p:cNvPr>
          <p:cNvSpPr/>
          <p:nvPr/>
        </p:nvSpPr>
        <p:spPr>
          <a:xfrm>
            <a:off x="-1" y="5111904"/>
            <a:ext cx="6192254" cy="769441"/>
          </a:xfrm>
          <a:prstGeom prst="rect">
            <a:avLst/>
          </a:prstGeom>
          <a:solidFill>
            <a:srgbClr val="FFFFFF">
              <a:alpha val="85000"/>
            </a:srgbClr>
          </a:solidFill>
        </p:spPr>
        <p:txBody>
          <a:bodyPr wrap="square">
            <a:spAutoFit/>
          </a:bodyPr>
          <a:lstStyle/>
          <a:p>
            <a:pPr algn="ctr"/>
            <a:r>
              <a:rPr lang="en-GB" sz="4400" dirty="0">
                <a:solidFill>
                  <a:srgbClr val="D87667"/>
                </a:solidFill>
                <a:latin typeface="Aharoni" panose="02010803020104030203" pitchFamily="2" charset="-79"/>
                <a:cs typeface="Aharoni" panose="02010803020104030203" pitchFamily="2" charset="-79"/>
              </a:rPr>
              <a:t>holistic</a:t>
            </a:r>
          </a:p>
        </p:txBody>
      </p:sp>
      <p:sp>
        <p:nvSpPr>
          <p:cNvPr id="8" name="Rechteck 7">
            <a:extLst>
              <a:ext uri="{FF2B5EF4-FFF2-40B4-BE49-F238E27FC236}">
                <a16:creationId xmlns:a16="http://schemas.microsoft.com/office/drawing/2014/main" id="{DF51295F-BB23-43B5-A9B9-650FC8976EBA}"/>
              </a:ext>
            </a:extLst>
          </p:cNvPr>
          <p:cNvSpPr/>
          <p:nvPr/>
        </p:nvSpPr>
        <p:spPr>
          <a:xfrm>
            <a:off x="6192253" y="5111904"/>
            <a:ext cx="5999747" cy="769441"/>
          </a:xfrm>
          <a:prstGeom prst="rect">
            <a:avLst/>
          </a:prstGeom>
          <a:solidFill>
            <a:srgbClr val="FFFFFF">
              <a:alpha val="85000"/>
            </a:srgbClr>
          </a:solidFill>
        </p:spPr>
        <p:txBody>
          <a:bodyPr wrap="square">
            <a:spAutoFit/>
          </a:bodyPr>
          <a:lstStyle/>
          <a:p>
            <a:pPr algn="ctr"/>
            <a:r>
              <a:rPr lang="en-GB" sz="4400" dirty="0">
                <a:solidFill>
                  <a:srgbClr val="495561"/>
                </a:solidFill>
                <a:latin typeface="Aharoni" panose="02010803020104030203" pitchFamily="2" charset="-79"/>
                <a:cs typeface="Aharoni" panose="02010803020104030203" pitchFamily="2" charset="-79"/>
              </a:rPr>
              <a:t>for free</a:t>
            </a:r>
          </a:p>
        </p:txBody>
      </p:sp>
    </p:spTree>
    <p:extLst>
      <p:ext uri="{BB962C8B-B14F-4D97-AF65-F5344CB8AC3E}">
        <p14:creationId xmlns:p14="http://schemas.microsoft.com/office/powerpoint/2010/main" val="252206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00A9C5CB-4E43-4971-9D9C-D4E9AC0296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626"/>
          <a:stretch/>
        </p:blipFill>
        <p:spPr>
          <a:xfrm>
            <a:off x="0" y="0"/>
            <a:ext cx="12192000" cy="6858000"/>
          </a:xfrm>
          <a:prstGeom prst="rect">
            <a:avLst/>
          </a:prstGeom>
        </p:spPr>
      </p:pic>
      <p:sp>
        <p:nvSpPr>
          <p:cNvPr id="14" name="Rechteck 13">
            <a:extLst>
              <a:ext uri="{FF2B5EF4-FFF2-40B4-BE49-F238E27FC236}">
                <a16:creationId xmlns:a16="http://schemas.microsoft.com/office/drawing/2014/main" id="{C7B0652E-1CCE-4FEF-9596-99E9E4A38AF5}"/>
              </a:ext>
            </a:extLst>
          </p:cNvPr>
          <p:cNvSpPr/>
          <p:nvPr/>
        </p:nvSpPr>
        <p:spPr>
          <a:xfrm>
            <a:off x="385010" y="264694"/>
            <a:ext cx="8101898" cy="1015663"/>
          </a:xfrm>
          <a:prstGeom prst="rect">
            <a:avLst/>
          </a:prstGeom>
        </p:spPr>
        <p:txBody>
          <a:bodyPr wrap="none">
            <a:spAutoFit/>
          </a:bodyPr>
          <a:lstStyle/>
          <a:p>
            <a:r>
              <a:rPr lang="en-GB" sz="6000" b="1" dirty="0">
                <a:solidFill>
                  <a:schemeClr val="bg1"/>
                </a:solidFill>
                <a:latin typeface="Aharoni" panose="02010803020104030203" pitchFamily="2" charset="-79"/>
                <a:cs typeface="Aharoni" panose="02010803020104030203" pitchFamily="2" charset="-79"/>
              </a:rPr>
              <a:t>How long can we go?</a:t>
            </a:r>
            <a:endParaRPr lang="en-GB" sz="6000" dirty="0">
              <a:solidFill>
                <a:schemeClr val="bg1"/>
              </a:solidFill>
            </a:endParaRPr>
          </a:p>
        </p:txBody>
      </p:sp>
      <p:sp>
        <p:nvSpPr>
          <p:cNvPr id="5" name="Textfeld 4">
            <a:extLst>
              <a:ext uri="{FF2B5EF4-FFF2-40B4-BE49-F238E27FC236}">
                <a16:creationId xmlns:a16="http://schemas.microsoft.com/office/drawing/2014/main" id="{9D5FAC7D-9334-433E-AFF8-5586C5529DD8}"/>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2" name="Grafik 1">
            <a:extLst>
              <a:ext uri="{FF2B5EF4-FFF2-40B4-BE49-F238E27FC236}">
                <a16:creationId xmlns:a16="http://schemas.microsoft.com/office/drawing/2014/main" id="{092D694B-EE66-4045-B32C-EC4B669982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6" name="Rechteck 5">
            <a:extLst>
              <a:ext uri="{FF2B5EF4-FFF2-40B4-BE49-F238E27FC236}">
                <a16:creationId xmlns:a16="http://schemas.microsoft.com/office/drawing/2014/main" id="{475F4B53-9343-4162-85B8-004169D46B63}"/>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16</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7847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40CD48F6-26A2-444F-BFCF-F9C9DC7CF1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4650" r="16208" b="14650"/>
          <a:stretch/>
        </p:blipFill>
        <p:spPr>
          <a:xfrm>
            <a:off x="-1" y="-1"/>
            <a:ext cx="12192001" cy="6858001"/>
          </a:xfrm>
          <a:prstGeom prst="rect">
            <a:avLst/>
          </a:prstGeom>
        </p:spPr>
      </p:pic>
      <p:sp>
        <p:nvSpPr>
          <p:cNvPr id="14" name="Rechteck 13">
            <a:extLst>
              <a:ext uri="{FF2B5EF4-FFF2-40B4-BE49-F238E27FC236}">
                <a16:creationId xmlns:a16="http://schemas.microsoft.com/office/drawing/2014/main" id="{C7B0652E-1CCE-4FEF-9596-99E9E4A38AF5}"/>
              </a:ext>
            </a:extLst>
          </p:cNvPr>
          <p:cNvSpPr/>
          <p:nvPr/>
        </p:nvSpPr>
        <p:spPr>
          <a:xfrm>
            <a:off x="385010" y="264694"/>
            <a:ext cx="8101898" cy="1015663"/>
          </a:xfrm>
          <a:prstGeom prst="rect">
            <a:avLst/>
          </a:prstGeom>
        </p:spPr>
        <p:txBody>
          <a:bodyPr wrap="none">
            <a:spAutoFit/>
          </a:bodyPr>
          <a:lstStyle/>
          <a:p>
            <a:r>
              <a:rPr lang="en-GB" sz="6000" b="1" dirty="0">
                <a:solidFill>
                  <a:schemeClr val="bg1"/>
                </a:solidFill>
                <a:latin typeface="Aharoni" panose="02010803020104030203" pitchFamily="2" charset="-79"/>
                <a:cs typeface="Aharoni" panose="02010803020104030203" pitchFamily="2" charset="-79"/>
              </a:rPr>
              <a:t>How long can we go?</a:t>
            </a:r>
            <a:endParaRPr lang="en-GB" sz="6000" dirty="0">
              <a:solidFill>
                <a:schemeClr val="bg1"/>
              </a:solidFill>
            </a:endParaRPr>
          </a:p>
        </p:txBody>
      </p:sp>
      <p:sp>
        <p:nvSpPr>
          <p:cNvPr id="5" name="Textfeld 4">
            <a:extLst>
              <a:ext uri="{FF2B5EF4-FFF2-40B4-BE49-F238E27FC236}">
                <a16:creationId xmlns:a16="http://schemas.microsoft.com/office/drawing/2014/main" id="{9D5FAC7D-9334-433E-AFF8-5586C5529DD8}"/>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2" name="Grafik 1">
            <a:extLst>
              <a:ext uri="{FF2B5EF4-FFF2-40B4-BE49-F238E27FC236}">
                <a16:creationId xmlns:a16="http://schemas.microsoft.com/office/drawing/2014/main" id="{092D694B-EE66-4045-B32C-EC4B669982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8" name="Textfeld 7">
            <a:extLst>
              <a:ext uri="{FF2B5EF4-FFF2-40B4-BE49-F238E27FC236}">
                <a16:creationId xmlns:a16="http://schemas.microsoft.com/office/drawing/2014/main" id="{AB6B2F11-13DB-4912-9A2B-1598DD1956D9}"/>
              </a:ext>
            </a:extLst>
          </p:cNvPr>
          <p:cNvSpPr txBox="1"/>
          <p:nvPr/>
        </p:nvSpPr>
        <p:spPr>
          <a:xfrm>
            <a:off x="486877" y="1847868"/>
            <a:ext cx="4181938" cy="3431709"/>
          </a:xfrm>
          <a:prstGeom prst="rect">
            <a:avLst/>
          </a:prstGeom>
          <a:solidFill>
            <a:schemeClr val="bg1">
              <a:lumMod val="75000"/>
            </a:schemeClr>
          </a:solidFill>
        </p:spPr>
        <p:txBody>
          <a:bodyPr wrap="square">
            <a:spAutoFit/>
          </a:bodyPr>
          <a:lstStyle>
            <a:defPPr>
              <a:defRPr lang="de-DE"/>
            </a:defPPr>
            <a:lvl1pPr>
              <a:defRPr sz="4800" b="1">
                <a:solidFill>
                  <a:schemeClr val="bg1"/>
                </a:solidFill>
                <a:latin typeface="Aharoni" panose="02010803020104030203" pitchFamily="2" charset="-79"/>
                <a:cs typeface="Aharoni" panose="02010803020104030203" pitchFamily="2" charset="-79"/>
              </a:defRPr>
            </a:lvl1pPr>
          </a:lstStyle>
          <a:p>
            <a:r>
              <a:rPr lang="en-US" sz="3200" dirty="0"/>
              <a:t>«The bird fights its way out of the egg. The egg is the world. Whoever wants to be born has to destroy a world.»</a:t>
            </a:r>
            <a:endParaRPr lang="en-US" sz="1200" dirty="0"/>
          </a:p>
          <a:p>
            <a:pPr>
              <a:spcBef>
                <a:spcPts val="600"/>
              </a:spcBef>
            </a:pPr>
            <a:r>
              <a:rPr lang="en-US" sz="2000" dirty="0"/>
              <a:t>Hermann Hesse (from «</a:t>
            </a:r>
            <a:r>
              <a:rPr lang="en-US" sz="2000" dirty="0" err="1"/>
              <a:t>Demian</a:t>
            </a:r>
            <a:r>
              <a:rPr lang="en-US" sz="2000" dirty="0"/>
              <a:t>»)</a:t>
            </a:r>
            <a:endParaRPr lang="de-DE" sz="2000" dirty="0"/>
          </a:p>
        </p:txBody>
      </p:sp>
      <p:sp>
        <p:nvSpPr>
          <p:cNvPr id="7" name="Rechteck 6">
            <a:extLst>
              <a:ext uri="{FF2B5EF4-FFF2-40B4-BE49-F238E27FC236}">
                <a16:creationId xmlns:a16="http://schemas.microsoft.com/office/drawing/2014/main" id="{2818D59A-FB9B-4199-AACC-01CE80B45C04}"/>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17</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71085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9E4DACDD-2E16-425E-9213-B26A7E27F8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7" b="16052"/>
          <a:stretch/>
        </p:blipFill>
        <p:spPr>
          <a:xfrm>
            <a:off x="1" y="1"/>
            <a:ext cx="12192000" cy="6858000"/>
          </a:xfrm>
          <a:prstGeom prst="rect">
            <a:avLst/>
          </a:prstGeom>
        </p:spPr>
      </p:pic>
      <p:pic>
        <p:nvPicPr>
          <p:cNvPr id="9" name="Grafik 8">
            <a:extLst>
              <a:ext uri="{FF2B5EF4-FFF2-40B4-BE49-F238E27FC236}">
                <a16:creationId xmlns:a16="http://schemas.microsoft.com/office/drawing/2014/main" id="{375AF04D-DCC6-48C9-8DA4-711B551DD2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2506" y="2545298"/>
            <a:ext cx="2356538" cy="1767404"/>
          </a:xfrm>
          <a:prstGeom prst="rect">
            <a:avLst/>
          </a:prstGeom>
          <a:ln w="34925">
            <a:solidFill>
              <a:schemeClr val="bg1"/>
            </a:solidFill>
          </a:ln>
          <a:effectLst>
            <a:outerShdw blurRad="292100" dist="139700" dir="2700000" algn="tl" rotWithShape="0">
              <a:srgbClr val="333333">
                <a:alpha val="65000"/>
              </a:srgbClr>
            </a:outerShdw>
          </a:effectLst>
        </p:spPr>
      </p:pic>
      <p:pic>
        <p:nvPicPr>
          <p:cNvPr id="4" name="Grafik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4605" y="2545298"/>
            <a:ext cx="1767404" cy="1767404"/>
          </a:xfrm>
          <a:prstGeom prst="rect">
            <a:avLst/>
          </a:prstGeom>
          <a:ln w="34925">
            <a:solidFill>
              <a:schemeClr val="bg1"/>
            </a:solidFill>
          </a:ln>
          <a:effectLst>
            <a:outerShdw blurRad="292100" dist="139700" dir="2700000" algn="tl" rotWithShape="0">
              <a:srgbClr val="333333">
                <a:alpha val="65000"/>
              </a:srgbClr>
            </a:outerShdw>
          </a:effectLst>
        </p:spPr>
      </p:pic>
      <p:pic>
        <p:nvPicPr>
          <p:cNvPr id="5" name="Grafik 4"/>
          <p:cNvPicPr>
            <a:picLocks noChangeAspect="1"/>
          </p:cNvPicPr>
          <p:nvPr/>
        </p:nvPicPr>
        <p:blipFill>
          <a:blip r:embed="rId6"/>
          <a:stretch>
            <a:fillRect/>
          </a:stretch>
        </p:blipFill>
        <p:spPr>
          <a:xfrm>
            <a:off x="4840961" y="2540267"/>
            <a:ext cx="2811727" cy="1772435"/>
          </a:xfrm>
          <a:prstGeom prst="rect">
            <a:avLst/>
          </a:prstGeom>
          <a:ln w="34925">
            <a:solidFill>
              <a:schemeClr val="bg1"/>
            </a:solidFill>
          </a:ln>
          <a:effectLst>
            <a:outerShdw blurRad="292100" dist="139700" dir="2700000" algn="tl" rotWithShape="0">
              <a:srgbClr val="333333">
                <a:alpha val="65000"/>
              </a:srgbClr>
            </a:outerShdw>
          </a:effectLst>
        </p:spPr>
      </p:pic>
      <p:sp>
        <p:nvSpPr>
          <p:cNvPr id="8" name="Textfeld 7"/>
          <p:cNvSpPr txBox="1"/>
          <p:nvPr/>
        </p:nvSpPr>
        <p:spPr>
          <a:xfrm>
            <a:off x="272715" y="240632"/>
            <a:ext cx="10169772" cy="1015663"/>
          </a:xfrm>
          <a:prstGeom prst="rect">
            <a:avLst/>
          </a:prstGeom>
          <a:noFill/>
        </p:spPr>
        <p:txBody>
          <a:bodyPr wrap="none" rtlCol="0">
            <a:spAutoFit/>
          </a:bodyPr>
          <a:lstStyle/>
          <a:p>
            <a:r>
              <a:rPr lang="en-US" sz="6000" dirty="0">
                <a:solidFill>
                  <a:schemeClr val="bg1"/>
                </a:solidFill>
                <a:latin typeface="Aharoni" panose="02010803020104030203" pitchFamily="2" charset="-79"/>
                <a:cs typeface="Aharoni" panose="02010803020104030203" pitchFamily="2" charset="-79"/>
              </a:rPr>
              <a:t>Where do you want to go? </a:t>
            </a:r>
            <a:endParaRPr lang="de-DE" sz="6000" dirty="0">
              <a:solidFill>
                <a:schemeClr val="bg1"/>
              </a:solidFill>
              <a:latin typeface="Aharoni" panose="02010803020104030203" pitchFamily="2" charset="-79"/>
              <a:cs typeface="Aharoni" panose="02010803020104030203" pitchFamily="2" charset="-79"/>
            </a:endParaRPr>
          </a:p>
        </p:txBody>
      </p:sp>
      <p:sp>
        <p:nvSpPr>
          <p:cNvPr id="3" name="Textfeld 2">
            <a:extLst>
              <a:ext uri="{FF2B5EF4-FFF2-40B4-BE49-F238E27FC236}">
                <a16:creationId xmlns:a16="http://schemas.microsoft.com/office/drawing/2014/main" id="{8377F094-6F06-4F85-993B-421B53586A6F}"/>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13" name="Grafik 12">
            <a:extLst>
              <a:ext uri="{FF2B5EF4-FFF2-40B4-BE49-F238E27FC236}">
                <a16:creationId xmlns:a16="http://schemas.microsoft.com/office/drawing/2014/main" id="{5A127B16-548B-4C7E-BA5A-1FD9E25FF38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10" name="Rechteck 9">
            <a:extLst>
              <a:ext uri="{FF2B5EF4-FFF2-40B4-BE49-F238E27FC236}">
                <a16:creationId xmlns:a16="http://schemas.microsoft.com/office/drawing/2014/main" id="{C62A7545-1302-43D4-8800-FCC89235E2BD}"/>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18</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52099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7F777E10-0596-438D-A4BE-8DF47A75F6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14" name="Rechteck 13">
            <a:extLst>
              <a:ext uri="{FF2B5EF4-FFF2-40B4-BE49-F238E27FC236}">
                <a16:creationId xmlns:a16="http://schemas.microsoft.com/office/drawing/2014/main" id="{C7B0652E-1CCE-4FEF-9596-99E9E4A38AF5}"/>
              </a:ext>
            </a:extLst>
          </p:cNvPr>
          <p:cNvSpPr/>
          <p:nvPr/>
        </p:nvSpPr>
        <p:spPr>
          <a:xfrm>
            <a:off x="385010" y="264694"/>
            <a:ext cx="2581156" cy="1015663"/>
          </a:xfrm>
          <a:prstGeom prst="rect">
            <a:avLst/>
          </a:prstGeom>
        </p:spPr>
        <p:txBody>
          <a:bodyPr wrap="none">
            <a:spAutoFit/>
          </a:bodyPr>
          <a:lstStyle/>
          <a:p>
            <a:r>
              <a:rPr lang="de-DE" sz="6000" b="1" dirty="0">
                <a:solidFill>
                  <a:schemeClr val="bg1"/>
                </a:solidFill>
                <a:latin typeface="Aharoni" panose="02010803020104030203" pitchFamily="2" charset="-79"/>
                <a:cs typeface="Aharoni" panose="02010803020104030203" pitchFamily="2" charset="-79"/>
              </a:rPr>
              <a:t>Annex</a:t>
            </a:r>
            <a:endParaRPr lang="de-DE" sz="6000" dirty="0">
              <a:solidFill>
                <a:schemeClr val="bg1"/>
              </a:solidFill>
            </a:endParaRPr>
          </a:p>
        </p:txBody>
      </p:sp>
      <p:pic>
        <p:nvPicPr>
          <p:cNvPr id="2" name="Grafik 1">
            <a:extLst>
              <a:ext uri="{FF2B5EF4-FFF2-40B4-BE49-F238E27FC236}">
                <a16:creationId xmlns:a16="http://schemas.microsoft.com/office/drawing/2014/main" id="{879839A5-FAF9-4777-A965-90B7DF0EB4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5" name="Rechteck 4">
            <a:extLst>
              <a:ext uri="{FF2B5EF4-FFF2-40B4-BE49-F238E27FC236}">
                <a16:creationId xmlns:a16="http://schemas.microsoft.com/office/drawing/2014/main" id="{BC809674-8D63-4EE5-8D17-0FD989F2AA97}"/>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19</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27641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EF13E103-E423-4765-9A76-1D10B2A0842A}"/>
              </a:ext>
            </a:extLst>
          </p:cNvPr>
          <p:cNvGrpSpPr/>
          <p:nvPr/>
        </p:nvGrpSpPr>
        <p:grpSpPr>
          <a:xfrm>
            <a:off x="314091" y="2028616"/>
            <a:ext cx="3225564" cy="2492991"/>
            <a:chOff x="320841" y="307993"/>
            <a:chExt cx="3225564" cy="2492991"/>
          </a:xfrm>
        </p:grpSpPr>
        <p:sp>
          <p:nvSpPr>
            <p:cNvPr id="5" name="Textfeld 4">
              <a:extLst>
                <a:ext uri="{FF2B5EF4-FFF2-40B4-BE49-F238E27FC236}">
                  <a16:creationId xmlns:a16="http://schemas.microsoft.com/office/drawing/2014/main" id="{D00D7C61-17F6-4609-86C1-79AA0830653F}"/>
                </a:ext>
              </a:extLst>
            </p:cNvPr>
            <p:cNvSpPr txBox="1"/>
            <p:nvPr/>
          </p:nvSpPr>
          <p:spPr>
            <a:xfrm>
              <a:off x="320842" y="307993"/>
              <a:ext cx="3225562" cy="830997"/>
            </a:xfrm>
            <a:prstGeom prst="rect">
              <a:avLst/>
            </a:prstGeom>
            <a:noFill/>
          </p:spPr>
          <p:txBody>
            <a:bodyPr wrap="square" rtlCol="0">
              <a:spAutoFit/>
            </a:bodyPr>
            <a:lstStyle/>
            <a:p>
              <a:pPr algn="ctr"/>
              <a:r>
                <a:rPr lang="de-DE" sz="4800" dirty="0">
                  <a:solidFill>
                    <a:schemeClr val="bg1"/>
                  </a:solidFill>
                </a:rPr>
                <a:t>VIEWER</a:t>
              </a:r>
              <a:endParaRPr lang="de-DE" dirty="0">
                <a:solidFill>
                  <a:schemeClr val="bg1"/>
                </a:solidFill>
              </a:endParaRPr>
            </a:p>
          </p:txBody>
        </p:sp>
        <p:sp>
          <p:nvSpPr>
            <p:cNvPr id="6" name="Textfeld 5">
              <a:extLst>
                <a:ext uri="{FF2B5EF4-FFF2-40B4-BE49-F238E27FC236}">
                  <a16:creationId xmlns:a16="http://schemas.microsoft.com/office/drawing/2014/main" id="{AF11B86A-9AB9-4151-AED9-2B347C6F9F6E}"/>
                </a:ext>
              </a:extLst>
            </p:cNvPr>
            <p:cNvSpPr txBox="1"/>
            <p:nvPr/>
          </p:nvSpPr>
          <p:spPr>
            <a:xfrm>
              <a:off x="320842" y="1138990"/>
              <a:ext cx="3225563" cy="830997"/>
            </a:xfrm>
            <a:prstGeom prst="rect">
              <a:avLst/>
            </a:prstGeom>
            <a:solidFill>
              <a:schemeClr val="bg1"/>
            </a:solidFill>
          </p:spPr>
          <p:txBody>
            <a:bodyPr wrap="none" rtlCol="0">
              <a:spAutoFit/>
            </a:bodyPr>
            <a:lstStyle/>
            <a:p>
              <a:pPr algn="ctr"/>
              <a:r>
                <a:rPr lang="de-DE" sz="4800" dirty="0"/>
                <a:t>DISCRETION</a:t>
              </a:r>
              <a:endParaRPr lang="de-DE" dirty="0"/>
            </a:p>
          </p:txBody>
        </p:sp>
        <p:sp>
          <p:nvSpPr>
            <p:cNvPr id="7" name="Textfeld 6">
              <a:extLst>
                <a:ext uri="{FF2B5EF4-FFF2-40B4-BE49-F238E27FC236}">
                  <a16:creationId xmlns:a16="http://schemas.microsoft.com/office/drawing/2014/main" id="{E5419AD7-5AF9-4052-9FFD-A0DB22A46DF7}"/>
                </a:ext>
              </a:extLst>
            </p:cNvPr>
            <p:cNvSpPr txBox="1"/>
            <p:nvPr/>
          </p:nvSpPr>
          <p:spPr>
            <a:xfrm>
              <a:off x="320841" y="1969987"/>
              <a:ext cx="3225562" cy="830997"/>
            </a:xfrm>
            <a:prstGeom prst="rect">
              <a:avLst/>
            </a:prstGeom>
            <a:noFill/>
          </p:spPr>
          <p:txBody>
            <a:bodyPr wrap="square" rtlCol="0">
              <a:spAutoFit/>
            </a:bodyPr>
            <a:lstStyle/>
            <a:p>
              <a:pPr algn="ctr"/>
              <a:r>
                <a:rPr lang="de-DE" sz="4800" dirty="0">
                  <a:solidFill>
                    <a:schemeClr val="bg1"/>
                  </a:solidFill>
                </a:rPr>
                <a:t>IS ADVISED</a:t>
              </a:r>
              <a:endParaRPr lang="de-DE" dirty="0">
                <a:solidFill>
                  <a:schemeClr val="bg1"/>
                </a:solidFill>
              </a:endParaRPr>
            </a:p>
          </p:txBody>
        </p:sp>
        <p:sp>
          <p:nvSpPr>
            <p:cNvPr id="8" name="Rechteck 7">
              <a:extLst>
                <a:ext uri="{FF2B5EF4-FFF2-40B4-BE49-F238E27FC236}">
                  <a16:creationId xmlns:a16="http://schemas.microsoft.com/office/drawing/2014/main" id="{6B39B269-71C2-453B-BBBC-E2F11C54DC05}"/>
                </a:ext>
              </a:extLst>
            </p:cNvPr>
            <p:cNvSpPr/>
            <p:nvPr/>
          </p:nvSpPr>
          <p:spPr>
            <a:xfrm>
              <a:off x="320841" y="307993"/>
              <a:ext cx="3225562" cy="249299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9" name="Textfeld 8">
            <a:extLst>
              <a:ext uri="{FF2B5EF4-FFF2-40B4-BE49-F238E27FC236}">
                <a16:creationId xmlns:a16="http://schemas.microsoft.com/office/drawing/2014/main" id="{CEC02D37-99F2-4F94-969E-2D360C307C5A}"/>
              </a:ext>
            </a:extLst>
          </p:cNvPr>
          <p:cNvSpPr txBox="1"/>
          <p:nvPr/>
        </p:nvSpPr>
        <p:spPr>
          <a:xfrm>
            <a:off x="0" y="176606"/>
            <a:ext cx="12192000" cy="1015663"/>
          </a:xfrm>
          <a:prstGeom prst="rect">
            <a:avLst/>
          </a:prstGeom>
          <a:noFill/>
        </p:spPr>
        <p:txBody>
          <a:bodyPr wrap="square" rtlCol="0">
            <a:spAutoFit/>
          </a:bodyPr>
          <a:lstStyle/>
          <a:p>
            <a:pPr algn="ctr"/>
            <a:r>
              <a:rPr lang="de-DE" sz="6000" b="1" dirty="0">
                <a:solidFill>
                  <a:srgbClr val="D90313"/>
                </a:solidFill>
              </a:rPr>
              <a:t>! WARNING !</a:t>
            </a:r>
          </a:p>
        </p:txBody>
      </p:sp>
      <p:sp>
        <p:nvSpPr>
          <p:cNvPr id="10" name="Textfeld 9">
            <a:extLst>
              <a:ext uri="{FF2B5EF4-FFF2-40B4-BE49-F238E27FC236}">
                <a16:creationId xmlns:a16="http://schemas.microsoft.com/office/drawing/2014/main" id="{2E2A21DE-018D-43FE-8BDA-CAC72ADDE37F}"/>
              </a:ext>
            </a:extLst>
          </p:cNvPr>
          <p:cNvSpPr txBox="1"/>
          <p:nvPr/>
        </p:nvSpPr>
        <p:spPr>
          <a:xfrm>
            <a:off x="3682934" y="2028616"/>
            <a:ext cx="8221579" cy="2800767"/>
          </a:xfrm>
          <a:prstGeom prst="rect">
            <a:avLst/>
          </a:prstGeom>
          <a:noFill/>
          <a:ln>
            <a:solidFill>
              <a:schemeClr val="bg1"/>
            </a:solidFill>
          </a:ln>
        </p:spPr>
        <p:txBody>
          <a:bodyPr wrap="square" rtlCol="0">
            <a:spAutoFit/>
          </a:bodyPr>
          <a:lstStyle/>
          <a:p>
            <a:pPr algn="ctr"/>
            <a:r>
              <a:rPr lang="en-US" sz="4400" b="1" dirty="0">
                <a:solidFill>
                  <a:schemeClr val="bg1"/>
                </a:solidFill>
              </a:rPr>
              <a:t>The following content can be disturbing for a sensitive, traditional and backward-oriented insurance industry participant.</a:t>
            </a:r>
            <a:endParaRPr lang="de-DE" sz="4400" b="1" dirty="0">
              <a:solidFill>
                <a:schemeClr val="bg1"/>
              </a:solidFill>
            </a:endParaRPr>
          </a:p>
        </p:txBody>
      </p:sp>
    </p:spTree>
    <p:extLst>
      <p:ext uri="{BB962C8B-B14F-4D97-AF65-F5344CB8AC3E}">
        <p14:creationId xmlns:p14="http://schemas.microsoft.com/office/powerpoint/2010/main" val="2374184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hteck 3"/>
          <p:cNvSpPr/>
          <p:nvPr/>
        </p:nvSpPr>
        <p:spPr>
          <a:xfrm>
            <a:off x="272715" y="1090409"/>
            <a:ext cx="11378179" cy="4299895"/>
          </a:xfrm>
          <a:prstGeom prst="rect">
            <a:avLst/>
          </a:prstGeom>
        </p:spPr>
        <p:txBody>
          <a:bodyPr wrap="square">
            <a:spAutoFit/>
          </a:bodyPr>
          <a:lstStyle/>
          <a:p>
            <a:pPr algn="just">
              <a:lnSpc>
                <a:spcPts val="2200"/>
              </a:lnSpc>
            </a:pPr>
            <a:r>
              <a:rPr lang="en-US" sz="1200" dirty="0">
                <a:solidFill>
                  <a:srgbClr val="3C3C3C"/>
                </a:solidFill>
                <a:latin typeface="Aharoni" panose="02010803020104030203" pitchFamily="2" charset="-79"/>
                <a:cs typeface="Aharoni" panose="02010803020104030203" pitchFamily="2" charset="-79"/>
              </a:rPr>
              <a:t>The present document has been prepared by Frank Genheimer (New Insurance Business GmbH, NIB) as documentation of the presentation held during the insurance conference «HOW LONG CAN WE GO?» (June 2021, online) hosted by the Insurance Supervision Agency of Slovenia (AZN). It is a summary focusing on core content and it is thus just a snapshot of the entire talk. The document only reveals its full meaning and intention in combination with the entire presentation and the additional explanations made by the speaker. All delivered examples are solely for illustrative purpose. The explanation of single product types bases on simplified assumptions. Especially therefore, examples are not suitable to compare different product types. Case studies, only showed in extracts, have always only an illustrative character. Similarities with existing companies and projects or present issues of insurance companies are by pure chance. All presented areas and options for action are just a small selection of possible targets and opportunities. The presentation based on market data and information available at time of preparation of the presentation as well as personal experiences and opinions. The presentation raises no claim to completeness. All information has been collected and provided on the basis of market knowledge and experience. However, an independent analysis of for example market data, especially their correctness, has not been made explicitly. The document is hand over to the participants of the seminar. Passing over to any third party in parts or as total as well as any other publication requires prior written agreement from NIB. For the avoidance of doubts, this document must not be reproduced, distributed or communicated in whole or in part to any third party without written consent of NIB. The documentation and the talk is not to be interpreted as an advice or any consultancy. However, NIB may provide such services if desired. For purpose of clarity and clearness all information about used external information and / or sources are summarized on the slide «sources» in the end of this documentation.</a:t>
            </a:r>
          </a:p>
        </p:txBody>
      </p:sp>
      <p:sp>
        <p:nvSpPr>
          <p:cNvPr id="6" name="Textfeld 5"/>
          <p:cNvSpPr txBox="1"/>
          <p:nvPr/>
        </p:nvSpPr>
        <p:spPr>
          <a:xfrm>
            <a:off x="272715" y="240632"/>
            <a:ext cx="2678938" cy="707886"/>
          </a:xfrm>
          <a:prstGeom prst="rect">
            <a:avLst/>
          </a:prstGeom>
          <a:noFill/>
        </p:spPr>
        <p:txBody>
          <a:bodyPr wrap="none" rtlCol="0">
            <a:spAutoFit/>
          </a:bodyPr>
          <a:lstStyle/>
          <a:p>
            <a:r>
              <a:rPr lang="en-GB" sz="4000" dirty="0">
                <a:solidFill>
                  <a:srgbClr val="3C3C3C"/>
                </a:solidFill>
                <a:latin typeface="Aharoni" panose="02010803020104030203" pitchFamily="2" charset="-79"/>
                <a:cs typeface="Aharoni" panose="02010803020104030203" pitchFamily="2" charset="-79"/>
              </a:rPr>
              <a:t>Disclaimer</a:t>
            </a:r>
          </a:p>
        </p:txBody>
      </p:sp>
      <p:sp>
        <p:nvSpPr>
          <p:cNvPr id="3" name="Textfeld 2">
            <a:extLst>
              <a:ext uri="{FF2B5EF4-FFF2-40B4-BE49-F238E27FC236}">
                <a16:creationId xmlns:a16="http://schemas.microsoft.com/office/drawing/2014/main" id="{8B314CA9-6FDA-417E-AB6F-3B6B9AF47F72}"/>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rgbClr val="3C3C3C"/>
                </a:solidFill>
                <a:latin typeface="Aharoni" panose="02010803020104030203" pitchFamily="2" charset="-79"/>
                <a:cs typeface="Aharoni" panose="02010803020104030203" pitchFamily="2" charset="-79"/>
              </a:rPr>
              <a:t>please consider disclaimer and sources</a:t>
            </a:r>
          </a:p>
        </p:txBody>
      </p:sp>
      <p:pic>
        <p:nvPicPr>
          <p:cNvPr id="2" name="Grafik 1">
            <a:extLst>
              <a:ext uri="{FF2B5EF4-FFF2-40B4-BE49-F238E27FC236}">
                <a16:creationId xmlns:a16="http://schemas.microsoft.com/office/drawing/2014/main" id="{76AA4C3D-5E2E-4105-874D-F51709B766C8}"/>
              </a:ext>
            </a:extLst>
          </p:cNvPr>
          <p:cNvPicPr>
            <a:picLocks noChangeAspect="1"/>
          </p:cNvPicPr>
          <p:nvPr/>
        </p:nvPicPr>
        <p:blipFill rotWithShape="1">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104A1406-5C4D-4560-8AF5-7D9F92C3A6AD}"/>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rgbClr val="3C3C3C"/>
                </a:solidFill>
                <a:latin typeface="Aharoni" panose="02010803020104030203" pitchFamily="2" charset="-79"/>
                <a:cs typeface="Aharoni" panose="02010803020104030203" pitchFamily="2" charset="-79"/>
              </a:rPr>
              <a:t>20</a:t>
            </a:fld>
            <a:endParaRPr lang="de-DE" sz="3200" b="1" dirty="0">
              <a:solidFill>
                <a:srgbClr val="3C3C3C"/>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565196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hteck 3"/>
          <p:cNvSpPr/>
          <p:nvPr/>
        </p:nvSpPr>
        <p:spPr>
          <a:xfrm>
            <a:off x="272715" y="1090409"/>
            <a:ext cx="11689636" cy="5251438"/>
          </a:xfrm>
          <a:prstGeom prst="rect">
            <a:avLst/>
          </a:prstGeom>
        </p:spPr>
        <p:txBody>
          <a:bodyPr wrap="square">
            <a:spAutoFit/>
          </a:bodyPr>
          <a:lstStyle/>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01: </a:t>
            </a:r>
            <a:r>
              <a:rPr lang="de-DE" sz="1100" dirty="0" err="1">
                <a:solidFill>
                  <a:srgbClr val="3C3C3C"/>
                </a:solidFill>
                <a:latin typeface="Aharoni" panose="02010803020104030203" pitchFamily="2" charset="-79"/>
                <a:cs typeface="Aharoni" panose="02010803020104030203" pitchFamily="2" charset="-79"/>
              </a:rPr>
              <a:t>Photo</a:t>
            </a:r>
            <a:r>
              <a:rPr lang="de-DE" sz="1100" dirty="0">
                <a:solidFill>
                  <a:srgbClr val="3C3C3C"/>
                </a:solidFill>
                <a:latin typeface="Aharoni" panose="02010803020104030203" pitchFamily="2" charset="-79"/>
                <a:cs typeface="Aharoni" panose="02010803020104030203" pitchFamily="2" charset="-79"/>
              </a:rPr>
              <a:t> </a:t>
            </a:r>
            <a:r>
              <a:rPr lang="de-DE" sz="1100" dirty="0" err="1">
                <a:solidFill>
                  <a:srgbClr val="3C3C3C"/>
                </a:solidFill>
                <a:latin typeface="Aharoni" panose="02010803020104030203" pitchFamily="2" charset="-79"/>
                <a:cs typeface="Aharoni" panose="02010803020104030203" pitchFamily="2" charset="-79"/>
              </a:rPr>
              <a:t>by</a:t>
            </a:r>
            <a:r>
              <a:rPr lang="de-DE" sz="1100" dirty="0">
                <a:solidFill>
                  <a:srgbClr val="3C3C3C"/>
                </a:solidFill>
                <a:latin typeface="Aharoni" panose="02010803020104030203" pitchFamily="2" charset="-79"/>
                <a:cs typeface="Aharoni" panose="02010803020104030203" pitchFamily="2" charset="-79"/>
              </a:rPr>
              <a:t> </a:t>
            </a:r>
            <a:r>
              <a:rPr lang="en-US" sz="1100" dirty="0">
                <a:solidFill>
                  <a:srgbClr val="3C3C3C"/>
                </a:solidFill>
                <a:latin typeface="Aharoni" panose="02010803020104030203" pitchFamily="2" charset="-79"/>
                <a:cs typeface="Aharoni" panose="02010803020104030203" pitchFamily="2" charset="-79"/>
              </a:rPr>
              <a:t>Ashutosh Dave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04: </a:t>
            </a:r>
            <a:r>
              <a:rPr lang="de-DE" sz="1100" dirty="0" err="1">
                <a:solidFill>
                  <a:srgbClr val="3C3C3C"/>
                </a:solidFill>
                <a:latin typeface="Aharoni" panose="02010803020104030203" pitchFamily="2" charset="-79"/>
                <a:cs typeface="Aharoni" panose="02010803020104030203" pitchFamily="2" charset="-79"/>
              </a:rPr>
              <a:t>Photo</a:t>
            </a:r>
            <a:r>
              <a:rPr lang="de-DE" sz="1100" dirty="0">
                <a:solidFill>
                  <a:srgbClr val="3C3C3C"/>
                </a:solidFill>
                <a:latin typeface="Aharoni" panose="02010803020104030203" pitchFamily="2" charset="-79"/>
                <a:cs typeface="Aharoni" panose="02010803020104030203" pitchFamily="2" charset="-79"/>
              </a:rPr>
              <a:t> </a:t>
            </a:r>
            <a:r>
              <a:rPr lang="de-DE" sz="1100" dirty="0" err="1">
                <a:solidFill>
                  <a:srgbClr val="3C3C3C"/>
                </a:solidFill>
                <a:latin typeface="Aharoni" panose="02010803020104030203" pitchFamily="2" charset="-79"/>
                <a:cs typeface="Aharoni" panose="02010803020104030203" pitchFamily="2" charset="-79"/>
              </a:rPr>
              <a:t>by</a:t>
            </a:r>
            <a:r>
              <a:rPr lang="de-DE" sz="1100" dirty="0">
                <a:solidFill>
                  <a:srgbClr val="3C3C3C"/>
                </a:solidFill>
                <a:latin typeface="Aharoni" panose="02010803020104030203" pitchFamily="2" charset="-79"/>
                <a:cs typeface="Aharoni" panose="02010803020104030203" pitchFamily="2" charset="-79"/>
              </a:rPr>
              <a:t> </a:t>
            </a:r>
            <a:r>
              <a:rPr lang="fi-FI" sz="1100" dirty="0">
                <a:solidFill>
                  <a:srgbClr val="3C3C3C"/>
                </a:solidFill>
                <a:latin typeface="Aharoni" panose="02010803020104030203" pitchFamily="2" charset="-79"/>
                <a:cs typeface="Aharoni" panose="02010803020104030203" pitchFamily="2" charset="-79"/>
              </a:rPr>
              <a:t>Kelly Sikkema </a:t>
            </a:r>
            <a:r>
              <a:rPr lang="de-CH" sz="1100" dirty="0">
                <a:solidFill>
                  <a:srgbClr val="3C3C3C"/>
                </a:solidFill>
                <a:latin typeface="Aharoni" panose="02010803020104030203" pitchFamily="2" charset="-79"/>
                <a:cs typeface="Aharoni" panose="02010803020104030203" pitchFamily="2" charset="-79"/>
              </a:rPr>
              <a:t>and </a:t>
            </a:r>
            <a:r>
              <a:rPr lang="en-US" sz="1100" dirty="0">
                <a:solidFill>
                  <a:srgbClr val="3C3C3C"/>
                </a:solidFill>
                <a:latin typeface="Aharoni" panose="02010803020104030203" pitchFamily="2" charset="-79"/>
                <a:cs typeface="Aharoni" panose="02010803020104030203" pitchFamily="2" charset="-79"/>
              </a:rPr>
              <a:t>by JOHN TOWNER on Unsplash</a:t>
            </a:r>
            <a:endParaRPr lang="de-DE" sz="1100" dirty="0">
              <a:solidFill>
                <a:srgbClr val="3C3C3C"/>
              </a:solidFill>
              <a:latin typeface="Aharoni" panose="02010803020104030203" pitchFamily="2" charset="-79"/>
              <a:cs typeface="Aharoni" panose="02010803020104030203" pitchFamily="2" charset="-79"/>
            </a:endParaRP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05: Paul </a:t>
            </a:r>
            <a:r>
              <a:rPr lang="de-DE" sz="1100" dirty="0" err="1">
                <a:solidFill>
                  <a:srgbClr val="3C3C3C"/>
                </a:solidFill>
                <a:latin typeface="Aharoni" panose="02010803020104030203" pitchFamily="2" charset="-79"/>
                <a:cs typeface="Aharoni" panose="02010803020104030203" pitchFamily="2" charset="-79"/>
              </a:rPr>
              <a:t>Blenkhorn</a:t>
            </a:r>
            <a:r>
              <a:rPr lang="de-DE" sz="1100" dirty="0">
                <a:solidFill>
                  <a:srgbClr val="3C3C3C"/>
                </a:solidFill>
                <a:latin typeface="Aharoni" panose="02010803020104030203" pitchFamily="2" charset="-79"/>
                <a:cs typeface="Aharoni" panose="02010803020104030203" pitchFamily="2" charset="-79"/>
              </a:rPr>
              <a:t>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06: </a:t>
            </a:r>
            <a:r>
              <a:rPr lang="en-US" sz="1100" dirty="0">
                <a:solidFill>
                  <a:srgbClr val="3C3C3C"/>
                </a:solidFill>
                <a:latin typeface="Aharoni" panose="02010803020104030203" pitchFamily="2" charset="-79"/>
                <a:cs typeface="Aharoni" panose="02010803020104030203" pitchFamily="2" charset="-79"/>
              </a:rPr>
              <a:t>Photo by Janko </a:t>
            </a:r>
            <a:r>
              <a:rPr lang="en-US" sz="1100" dirty="0" err="1">
                <a:solidFill>
                  <a:srgbClr val="3C3C3C"/>
                </a:solidFill>
                <a:latin typeface="Aharoni" panose="02010803020104030203" pitchFamily="2" charset="-79"/>
                <a:cs typeface="Aharoni" panose="02010803020104030203" pitchFamily="2" charset="-79"/>
              </a:rPr>
              <a:t>Ferlič</a:t>
            </a:r>
            <a:r>
              <a:rPr lang="en-US" sz="1100" dirty="0">
                <a:solidFill>
                  <a:srgbClr val="3C3C3C"/>
                </a:solidFill>
                <a:latin typeface="Aharoni" panose="02010803020104030203" pitchFamily="2" charset="-79"/>
                <a:cs typeface="Aharoni" panose="02010803020104030203" pitchFamily="2" charset="-79"/>
              </a:rPr>
              <a:t>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07: </a:t>
            </a:r>
            <a:r>
              <a:rPr lang="en-US" sz="1100" dirty="0">
                <a:solidFill>
                  <a:srgbClr val="3C3C3C"/>
                </a:solidFill>
                <a:latin typeface="Aharoni" panose="02010803020104030203" pitchFamily="2" charset="-79"/>
                <a:cs typeface="Aharoni" panose="02010803020104030203" pitchFamily="2" charset="-79"/>
              </a:rPr>
              <a:t>Photo by Brendan Church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08: </a:t>
            </a:r>
            <a:r>
              <a:rPr lang="en-US" sz="1100" dirty="0">
                <a:solidFill>
                  <a:srgbClr val="3C3C3C"/>
                </a:solidFill>
                <a:latin typeface="Aharoni" panose="02010803020104030203" pitchFamily="2" charset="-79"/>
                <a:cs typeface="Aharoni" panose="02010803020104030203" pitchFamily="2" charset="-79"/>
              </a:rPr>
              <a:t>Photo by JCS Chen on Unsplash</a:t>
            </a:r>
            <a:endParaRPr lang="de-DE" sz="1100" dirty="0">
              <a:solidFill>
                <a:srgbClr val="3C3C3C"/>
              </a:solidFill>
              <a:latin typeface="Aharoni" panose="02010803020104030203" pitchFamily="2" charset="-79"/>
              <a:cs typeface="Aharoni" panose="02010803020104030203" pitchFamily="2" charset="-79"/>
            </a:endParaRP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09: </a:t>
            </a:r>
            <a:r>
              <a:rPr lang="en-US" sz="1100" dirty="0">
                <a:solidFill>
                  <a:srgbClr val="3C3C3C"/>
                </a:solidFill>
                <a:latin typeface="Aharoni" panose="02010803020104030203" pitchFamily="2" charset="-79"/>
                <a:cs typeface="Aharoni" panose="02010803020104030203" pitchFamily="2" charset="-79"/>
              </a:rPr>
              <a:t>Photo by Paul </a:t>
            </a:r>
            <a:r>
              <a:rPr lang="en-US" sz="1100" dirty="0" err="1">
                <a:solidFill>
                  <a:srgbClr val="3C3C3C"/>
                </a:solidFill>
                <a:latin typeface="Aharoni" panose="02010803020104030203" pitchFamily="2" charset="-79"/>
                <a:cs typeface="Aharoni" panose="02010803020104030203" pitchFamily="2" charset="-79"/>
              </a:rPr>
              <a:t>Skorupskas</a:t>
            </a:r>
            <a:r>
              <a:rPr lang="en-US" sz="1100" dirty="0">
                <a:solidFill>
                  <a:srgbClr val="3C3C3C"/>
                </a:solidFill>
                <a:latin typeface="Aharoni" panose="02010803020104030203" pitchFamily="2" charset="-79"/>
                <a:cs typeface="Aharoni" panose="02010803020104030203" pitchFamily="2" charset="-79"/>
              </a:rPr>
              <a:t> on Unsplash</a:t>
            </a:r>
            <a:endParaRPr lang="de-DE" sz="1100" dirty="0">
              <a:solidFill>
                <a:srgbClr val="3C3C3C"/>
              </a:solidFill>
              <a:latin typeface="Aharoni" panose="02010803020104030203" pitchFamily="2" charset="-79"/>
              <a:cs typeface="Aharoni" panose="02010803020104030203" pitchFamily="2" charset="-79"/>
            </a:endParaRP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10: </a:t>
            </a:r>
            <a:r>
              <a:rPr lang="en-US" sz="1100" dirty="0">
                <a:solidFill>
                  <a:srgbClr val="3C3C3C"/>
                </a:solidFill>
                <a:latin typeface="Aharoni" panose="02010803020104030203" pitchFamily="2" charset="-79"/>
                <a:cs typeface="Aharoni" panose="02010803020104030203" pitchFamily="2" charset="-79"/>
              </a:rPr>
              <a:t>Photo by </a:t>
            </a:r>
            <a:r>
              <a:rPr lang="en-US" sz="1100" dirty="0" err="1">
                <a:solidFill>
                  <a:srgbClr val="3C3C3C"/>
                </a:solidFill>
                <a:latin typeface="Aharoni" panose="02010803020104030203" pitchFamily="2" charset="-79"/>
                <a:cs typeface="Aharoni" panose="02010803020104030203" pitchFamily="2" charset="-79"/>
              </a:rPr>
              <a:t>Dstudio</a:t>
            </a:r>
            <a:r>
              <a:rPr lang="en-US" sz="1100" dirty="0">
                <a:solidFill>
                  <a:srgbClr val="3C3C3C"/>
                </a:solidFill>
                <a:latin typeface="Aharoni" panose="02010803020104030203" pitchFamily="2" charset="-79"/>
                <a:cs typeface="Aharoni" panose="02010803020104030203" pitchFamily="2" charset="-79"/>
              </a:rPr>
              <a:t> </a:t>
            </a:r>
            <a:r>
              <a:rPr lang="en-US" sz="1100" dirty="0" err="1">
                <a:solidFill>
                  <a:srgbClr val="3C3C3C"/>
                </a:solidFill>
                <a:latin typeface="Aharoni" panose="02010803020104030203" pitchFamily="2" charset="-79"/>
                <a:cs typeface="Aharoni" panose="02010803020104030203" pitchFamily="2" charset="-79"/>
              </a:rPr>
              <a:t>Bcn</a:t>
            </a:r>
            <a:r>
              <a:rPr lang="en-US" sz="1100" dirty="0">
                <a:solidFill>
                  <a:srgbClr val="3C3C3C"/>
                </a:solidFill>
                <a:latin typeface="Aharoni" panose="02010803020104030203" pitchFamily="2" charset="-79"/>
                <a:cs typeface="Aharoni" panose="02010803020104030203" pitchFamily="2" charset="-79"/>
              </a:rPr>
              <a:t> on Unsplash</a:t>
            </a:r>
            <a:endParaRPr lang="de-DE" sz="1100" dirty="0">
              <a:solidFill>
                <a:srgbClr val="3C3C3C"/>
              </a:solidFill>
              <a:latin typeface="Aharoni" panose="02010803020104030203" pitchFamily="2" charset="-79"/>
              <a:cs typeface="Aharoni" panose="02010803020104030203" pitchFamily="2" charset="-79"/>
            </a:endParaRP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11: </a:t>
            </a:r>
            <a:r>
              <a:rPr lang="en-US" sz="1100" dirty="0">
                <a:solidFill>
                  <a:srgbClr val="3C3C3C"/>
                </a:solidFill>
                <a:latin typeface="Aharoni" panose="02010803020104030203" pitchFamily="2" charset="-79"/>
                <a:cs typeface="Aharoni" panose="02010803020104030203" pitchFamily="2" charset="-79"/>
              </a:rPr>
              <a:t>Photo by Aaron Burden on Unsplash</a:t>
            </a:r>
            <a:endParaRPr lang="de-DE" sz="1100" dirty="0">
              <a:solidFill>
                <a:srgbClr val="3C3C3C"/>
              </a:solidFill>
              <a:latin typeface="Aharoni" panose="02010803020104030203" pitchFamily="2" charset="-79"/>
              <a:cs typeface="Aharoni" panose="02010803020104030203" pitchFamily="2" charset="-79"/>
            </a:endParaRP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12: </a:t>
            </a:r>
            <a:r>
              <a:rPr lang="en-US" sz="1100" dirty="0">
                <a:solidFill>
                  <a:srgbClr val="3C3C3C"/>
                </a:solidFill>
                <a:latin typeface="Aharoni" panose="02010803020104030203" pitchFamily="2" charset="-79"/>
                <a:cs typeface="Aharoni" panose="02010803020104030203" pitchFamily="2" charset="-79"/>
              </a:rPr>
              <a:t>Photo by Charisse </a:t>
            </a:r>
            <a:r>
              <a:rPr lang="en-US" sz="1100" dirty="0" err="1">
                <a:solidFill>
                  <a:srgbClr val="3C3C3C"/>
                </a:solidFill>
                <a:latin typeface="Aharoni" panose="02010803020104030203" pitchFamily="2" charset="-79"/>
                <a:cs typeface="Aharoni" panose="02010803020104030203" pitchFamily="2" charset="-79"/>
              </a:rPr>
              <a:t>Kenion</a:t>
            </a:r>
            <a:r>
              <a:rPr lang="en-US" sz="1100" dirty="0">
                <a:solidFill>
                  <a:srgbClr val="3C3C3C"/>
                </a:solidFill>
                <a:latin typeface="Aharoni" panose="02010803020104030203" pitchFamily="2" charset="-79"/>
                <a:cs typeface="Aharoni" panose="02010803020104030203" pitchFamily="2" charset="-79"/>
              </a:rPr>
              <a:t>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13: </a:t>
            </a:r>
            <a:r>
              <a:rPr lang="en-US" sz="1100" dirty="0">
                <a:solidFill>
                  <a:srgbClr val="3C3C3C"/>
                </a:solidFill>
                <a:latin typeface="Aharoni" panose="02010803020104030203" pitchFamily="2" charset="-79"/>
                <a:cs typeface="Aharoni" panose="02010803020104030203" pitchFamily="2" charset="-79"/>
              </a:rPr>
              <a:t>Photo by Oscar Sutton and by Frederick </a:t>
            </a:r>
            <a:r>
              <a:rPr lang="en-US" sz="1100" dirty="0" err="1">
                <a:solidFill>
                  <a:srgbClr val="3C3C3C"/>
                </a:solidFill>
                <a:latin typeface="Aharoni" panose="02010803020104030203" pitchFamily="2" charset="-79"/>
                <a:cs typeface="Aharoni" panose="02010803020104030203" pitchFamily="2" charset="-79"/>
              </a:rPr>
              <a:t>Tadeo</a:t>
            </a:r>
            <a:r>
              <a:rPr lang="en-US" sz="1100" dirty="0">
                <a:solidFill>
                  <a:srgbClr val="3C3C3C"/>
                </a:solidFill>
                <a:latin typeface="Aharoni" panose="02010803020104030203" pitchFamily="2" charset="-79"/>
                <a:cs typeface="Aharoni" panose="02010803020104030203" pitchFamily="2" charset="-79"/>
              </a:rPr>
              <a:t>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14: </a:t>
            </a:r>
            <a:r>
              <a:rPr lang="en-US" sz="1100" dirty="0">
                <a:solidFill>
                  <a:srgbClr val="3C3C3C"/>
                </a:solidFill>
                <a:latin typeface="Aharoni" panose="02010803020104030203" pitchFamily="2" charset="-79"/>
                <a:cs typeface="Aharoni" panose="02010803020104030203" pitchFamily="2" charset="-79"/>
              </a:rPr>
              <a:t>Photo by Kate Townsend and by Jackie Tsang on Unsplash</a:t>
            </a:r>
          </a:p>
          <a:p>
            <a:pPr>
              <a:lnSpc>
                <a:spcPts val="2000"/>
              </a:lnSpc>
              <a:spcBef>
                <a:spcPts val="200"/>
              </a:spcBef>
              <a:spcAft>
                <a:spcPts val="200"/>
              </a:spcAft>
            </a:pPr>
            <a:r>
              <a:rPr lang="en-US" sz="1100" dirty="0">
                <a:solidFill>
                  <a:srgbClr val="3C3C3C"/>
                </a:solidFill>
                <a:latin typeface="Aharoni" panose="02010803020104030203" pitchFamily="2" charset="-79"/>
                <a:cs typeface="Aharoni" panose="02010803020104030203" pitchFamily="2" charset="-79"/>
              </a:rPr>
              <a:t>15: Photo by Bill Oxford and by Erik Mclean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16: </a:t>
            </a:r>
            <a:r>
              <a:rPr lang="de-DE" sz="1100" dirty="0" err="1">
                <a:solidFill>
                  <a:srgbClr val="3C3C3C"/>
                </a:solidFill>
                <a:latin typeface="Aharoni" panose="02010803020104030203" pitchFamily="2" charset="-79"/>
                <a:cs typeface="Aharoni" panose="02010803020104030203" pitchFamily="2" charset="-79"/>
              </a:rPr>
              <a:t>Photo</a:t>
            </a:r>
            <a:r>
              <a:rPr lang="de-DE" sz="1100" dirty="0">
                <a:solidFill>
                  <a:srgbClr val="3C3C3C"/>
                </a:solidFill>
                <a:latin typeface="Aharoni" panose="02010803020104030203" pitchFamily="2" charset="-79"/>
                <a:cs typeface="Aharoni" panose="02010803020104030203" pitchFamily="2" charset="-79"/>
              </a:rPr>
              <a:t> </a:t>
            </a:r>
            <a:r>
              <a:rPr lang="de-DE" sz="1100" dirty="0" err="1">
                <a:solidFill>
                  <a:srgbClr val="3C3C3C"/>
                </a:solidFill>
                <a:latin typeface="Aharoni" panose="02010803020104030203" pitchFamily="2" charset="-79"/>
                <a:cs typeface="Aharoni" panose="02010803020104030203" pitchFamily="2" charset="-79"/>
              </a:rPr>
              <a:t>by</a:t>
            </a:r>
            <a:r>
              <a:rPr lang="de-DE" sz="1100" dirty="0">
                <a:solidFill>
                  <a:srgbClr val="3C3C3C"/>
                </a:solidFill>
                <a:latin typeface="Aharoni" panose="02010803020104030203" pitchFamily="2" charset="-79"/>
                <a:cs typeface="Aharoni" panose="02010803020104030203" pitchFamily="2" charset="-79"/>
              </a:rPr>
              <a:t> Aron Visuals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17: </a:t>
            </a:r>
            <a:r>
              <a:rPr lang="en-US" sz="1100" dirty="0">
                <a:solidFill>
                  <a:srgbClr val="3C3C3C"/>
                </a:solidFill>
                <a:latin typeface="Aharoni" panose="02010803020104030203" pitchFamily="2" charset="-79"/>
                <a:cs typeface="Aharoni" panose="02010803020104030203" pitchFamily="2" charset="-79"/>
              </a:rPr>
              <a:t>Photo by </a:t>
            </a:r>
            <a:r>
              <a:rPr lang="en-US" sz="1100" dirty="0" err="1">
                <a:solidFill>
                  <a:srgbClr val="3C3C3C"/>
                </a:solidFill>
                <a:latin typeface="Aharoni" panose="02010803020104030203" pitchFamily="2" charset="-79"/>
                <a:cs typeface="Aharoni" panose="02010803020104030203" pitchFamily="2" charset="-79"/>
              </a:rPr>
              <a:t>Nareeta</a:t>
            </a:r>
            <a:r>
              <a:rPr lang="en-US" sz="1100" dirty="0">
                <a:solidFill>
                  <a:srgbClr val="3C3C3C"/>
                </a:solidFill>
                <a:latin typeface="Aharoni" panose="02010803020104030203" pitchFamily="2" charset="-79"/>
                <a:cs typeface="Aharoni" panose="02010803020104030203" pitchFamily="2" charset="-79"/>
              </a:rPr>
              <a:t> Martin on Unsplash</a:t>
            </a:r>
          </a:p>
          <a:p>
            <a:pPr>
              <a:lnSpc>
                <a:spcPts val="2000"/>
              </a:lnSpc>
              <a:spcBef>
                <a:spcPts val="200"/>
              </a:spcBef>
              <a:spcAft>
                <a:spcPts val="200"/>
              </a:spcAft>
            </a:pPr>
            <a:r>
              <a:rPr lang="en-US" sz="1100" dirty="0">
                <a:solidFill>
                  <a:srgbClr val="3C3C3C"/>
                </a:solidFill>
                <a:latin typeface="Aharoni" panose="02010803020104030203" pitchFamily="2" charset="-79"/>
                <a:cs typeface="Aharoni" panose="02010803020104030203" pitchFamily="2" charset="-79"/>
              </a:rPr>
              <a:t>18: Photo by Lucas Benjamin on Unsplash</a:t>
            </a:r>
          </a:p>
          <a:p>
            <a:pPr>
              <a:lnSpc>
                <a:spcPts val="2000"/>
              </a:lnSpc>
              <a:spcBef>
                <a:spcPts val="200"/>
              </a:spcBef>
              <a:spcAft>
                <a:spcPts val="200"/>
              </a:spcAft>
            </a:pPr>
            <a:r>
              <a:rPr lang="de-DE" sz="1100" dirty="0">
                <a:solidFill>
                  <a:srgbClr val="3C3C3C"/>
                </a:solidFill>
                <a:latin typeface="Aharoni" panose="02010803020104030203" pitchFamily="2" charset="-79"/>
                <a:cs typeface="Aharoni" panose="02010803020104030203" pitchFamily="2" charset="-79"/>
              </a:rPr>
              <a:t>19: Maria </a:t>
            </a:r>
            <a:r>
              <a:rPr lang="de-DE" sz="1100" dirty="0" err="1">
                <a:solidFill>
                  <a:srgbClr val="3C3C3C"/>
                </a:solidFill>
                <a:latin typeface="Aharoni" panose="02010803020104030203" pitchFamily="2" charset="-79"/>
                <a:cs typeface="Aharoni" panose="02010803020104030203" pitchFamily="2" charset="-79"/>
              </a:rPr>
              <a:t>Teneva</a:t>
            </a:r>
            <a:r>
              <a:rPr lang="de-DE" sz="1100" dirty="0">
                <a:solidFill>
                  <a:srgbClr val="3C3C3C"/>
                </a:solidFill>
                <a:latin typeface="Aharoni" panose="02010803020104030203" pitchFamily="2" charset="-79"/>
                <a:cs typeface="Aharoni" panose="02010803020104030203" pitchFamily="2" charset="-79"/>
              </a:rPr>
              <a:t> auf Unsplash</a:t>
            </a:r>
          </a:p>
        </p:txBody>
      </p:sp>
      <p:sp>
        <p:nvSpPr>
          <p:cNvPr id="6" name="Textfeld 5"/>
          <p:cNvSpPr txBox="1"/>
          <p:nvPr/>
        </p:nvSpPr>
        <p:spPr>
          <a:xfrm>
            <a:off x="272715" y="240632"/>
            <a:ext cx="2056973" cy="707886"/>
          </a:xfrm>
          <a:prstGeom prst="rect">
            <a:avLst/>
          </a:prstGeom>
          <a:noFill/>
        </p:spPr>
        <p:txBody>
          <a:bodyPr wrap="none" rtlCol="0">
            <a:spAutoFit/>
          </a:bodyPr>
          <a:lstStyle/>
          <a:p>
            <a:r>
              <a:rPr lang="en-GB" sz="4000" dirty="0">
                <a:solidFill>
                  <a:srgbClr val="3C3C3C"/>
                </a:solidFill>
                <a:latin typeface="Aharoni" panose="02010803020104030203" pitchFamily="2" charset="-79"/>
                <a:cs typeface="Aharoni" panose="02010803020104030203" pitchFamily="2" charset="-79"/>
              </a:rPr>
              <a:t>Sources</a:t>
            </a:r>
          </a:p>
        </p:txBody>
      </p:sp>
      <p:sp>
        <p:nvSpPr>
          <p:cNvPr id="2" name="Textfeld 1">
            <a:extLst>
              <a:ext uri="{FF2B5EF4-FFF2-40B4-BE49-F238E27FC236}">
                <a16:creationId xmlns:a16="http://schemas.microsoft.com/office/drawing/2014/main" id="{CEBC598D-604B-4C22-A1EE-49A0D5019942}"/>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rgbClr val="3C3C3C"/>
                </a:solidFill>
                <a:latin typeface="Aharoni" panose="02010803020104030203" pitchFamily="2" charset="-79"/>
                <a:cs typeface="Aharoni" panose="02010803020104030203" pitchFamily="2" charset="-79"/>
              </a:rPr>
              <a:t>please consider disclaimer and sources</a:t>
            </a:r>
          </a:p>
        </p:txBody>
      </p:sp>
      <p:pic>
        <p:nvPicPr>
          <p:cNvPr id="3" name="Grafik 2">
            <a:extLst>
              <a:ext uri="{FF2B5EF4-FFF2-40B4-BE49-F238E27FC236}">
                <a16:creationId xmlns:a16="http://schemas.microsoft.com/office/drawing/2014/main" id="{BD27AF9F-2BEA-40F8-B110-8892A312CAA4}"/>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8A342494-97B1-4CCF-BE61-65A682E1CFDE}"/>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rgbClr val="3C3C3C"/>
                </a:solidFill>
                <a:latin typeface="Aharoni" panose="02010803020104030203" pitchFamily="2" charset="-79"/>
                <a:cs typeface="Aharoni" panose="02010803020104030203" pitchFamily="2" charset="-79"/>
              </a:rPr>
              <a:t>21</a:t>
            </a:fld>
            <a:endParaRPr lang="de-DE" sz="3200" b="1" dirty="0">
              <a:solidFill>
                <a:srgbClr val="3C3C3C"/>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50724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Grafik 16">
            <a:extLst>
              <a:ext uri="{FF2B5EF4-FFF2-40B4-BE49-F238E27FC236}">
                <a16:creationId xmlns:a16="http://schemas.microsoft.com/office/drawing/2014/main" id="{81253602-9A44-4215-8A84-620861F6DB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143"/>
          <a:stretch/>
        </p:blipFill>
        <p:spPr>
          <a:xfrm>
            <a:off x="5250421" y="4693791"/>
            <a:ext cx="2701619" cy="2026214"/>
          </a:xfrm>
          <a:prstGeom prst="rect">
            <a:avLst/>
          </a:prstGeom>
          <a:ln w="38100">
            <a:solidFill>
              <a:srgbClr val="009FE5"/>
            </a:solidFill>
          </a:ln>
        </p:spPr>
      </p:pic>
      <p:sp>
        <p:nvSpPr>
          <p:cNvPr id="19" name="Rechteck 18">
            <a:extLst>
              <a:ext uri="{FF2B5EF4-FFF2-40B4-BE49-F238E27FC236}">
                <a16:creationId xmlns:a16="http://schemas.microsoft.com/office/drawing/2014/main" id="{FA01A14C-7D17-46C5-B06C-554B9BB5FB5A}"/>
              </a:ext>
            </a:extLst>
          </p:cNvPr>
          <p:cNvSpPr/>
          <p:nvPr/>
        </p:nvSpPr>
        <p:spPr>
          <a:xfrm>
            <a:off x="5271775" y="4717290"/>
            <a:ext cx="2664000" cy="1980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Grafik 20">
            <a:extLst>
              <a:ext uri="{FF2B5EF4-FFF2-40B4-BE49-F238E27FC236}">
                <a16:creationId xmlns:a16="http://schemas.microsoft.com/office/drawing/2014/main" id="{6B3A1447-66D7-467D-9B08-8A646171300E}"/>
              </a:ext>
            </a:extLst>
          </p:cNvPr>
          <p:cNvPicPr>
            <a:picLocks noChangeAspect="1"/>
          </p:cNvPicPr>
          <p:nvPr/>
        </p:nvPicPr>
        <p:blipFill>
          <a:blip r:embed="rId4"/>
          <a:stretch>
            <a:fillRect/>
          </a:stretch>
        </p:blipFill>
        <p:spPr>
          <a:xfrm>
            <a:off x="8784000" y="209745"/>
            <a:ext cx="3130326" cy="2161121"/>
          </a:xfrm>
          <a:prstGeom prst="rect">
            <a:avLst/>
          </a:prstGeom>
          <a:ln w="38100">
            <a:solidFill>
              <a:srgbClr val="009FE5"/>
            </a:solidFill>
          </a:ln>
        </p:spPr>
      </p:pic>
      <p:pic>
        <p:nvPicPr>
          <p:cNvPr id="23" name="Grafik 22">
            <a:extLst>
              <a:ext uri="{FF2B5EF4-FFF2-40B4-BE49-F238E27FC236}">
                <a16:creationId xmlns:a16="http://schemas.microsoft.com/office/drawing/2014/main" id="{EF3399B6-8A40-4E80-A947-80F2B586479E}"/>
              </a:ext>
            </a:extLst>
          </p:cNvPr>
          <p:cNvPicPr>
            <a:picLocks noChangeAspect="1"/>
          </p:cNvPicPr>
          <p:nvPr/>
        </p:nvPicPr>
        <p:blipFill>
          <a:blip r:embed="rId5"/>
          <a:stretch>
            <a:fillRect/>
          </a:stretch>
        </p:blipFill>
        <p:spPr>
          <a:xfrm>
            <a:off x="175735" y="319745"/>
            <a:ext cx="3021125" cy="1469240"/>
          </a:xfrm>
          <a:prstGeom prst="rect">
            <a:avLst/>
          </a:prstGeom>
          <a:ln w="38100">
            <a:solidFill>
              <a:srgbClr val="009FE5"/>
            </a:solidFill>
          </a:ln>
        </p:spPr>
      </p:pic>
      <p:pic>
        <p:nvPicPr>
          <p:cNvPr id="24" name="Grafik 23">
            <a:extLst>
              <a:ext uri="{FF2B5EF4-FFF2-40B4-BE49-F238E27FC236}">
                <a16:creationId xmlns:a16="http://schemas.microsoft.com/office/drawing/2014/main" id="{DE709F5B-6450-4A5F-9DEB-24E3F98BD8AE}"/>
              </a:ext>
            </a:extLst>
          </p:cNvPr>
          <p:cNvPicPr>
            <a:picLocks noChangeAspect="1"/>
          </p:cNvPicPr>
          <p:nvPr/>
        </p:nvPicPr>
        <p:blipFill rotWithShape="1">
          <a:blip r:embed="rId6"/>
          <a:srcRect l="5367" t="6994" r="2189" b="2785"/>
          <a:stretch/>
        </p:blipFill>
        <p:spPr>
          <a:xfrm>
            <a:off x="5857017" y="267589"/>
            <a:ext cx="2666340" cy="1891439"/>
          </a:xfrm>
          <a:prstGeom prst="rect">
            <a:avLst/>
          </a:prstGeom>
          <a:ln w="38100">
            <a:solidFill>
              <a:srgbClr val="009FE5"/>
            </a:solidFill>
          </a:ln>
        </p:spPr>
      </p:pic>
      <p:pic>
        <p:nvPicPr>
          <p:cNvPr id="25" name="Grafik 24">
            <a:extLst>
              <a:ext uri="{FF2B5EF4-FFF2-40B4-BE49-F238E27FC236}">
                <a16:creationId xmlns:a16="http://schemas.microsoft.com/office/drawing/2014/main" id="{AF464AFC-1B3A-4C4D-B5BD-8CA555911CE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50445" y="2732363"/>
            <a:ext cx="2482299" cy="1657351"/>
          </a:xfrm>
          <a:prstGeom prst="rect">
            <a:avLst/>
          </a:prstGeom>
          <a:ln w="38100">
            <a:solidFill>
              <a:srgbClr val="009FE5"/>
            </a:solidFill>
          </a:ln>
        </p:spPr>
      </p:pic>
      <p:pic>
        <p:nvPicPr>
          <p:cNvPr id="26" name="Grafik 25">
            <a:extLst>
              <a:ext uri="{FF2B5EF4-FFF2-40B4-BE49-F238E27FC236}">
                <a16:creationId xmlns:a16="http://schemas.microsoft.com/office/drawing/2014/main" id="{7F78ED7F-F4CB-45B9-968E-082B65FA98B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90714" y="435616"/>
            <a:ext cx="2279169" cy="1709377"/>
          </a:xfrm>
          <a:prstGeom prst="rect">
            <a:avLst/>
          </a:prstGeom>
          <a:ln w="38100">
            <a:solidFill>
              <a:srgbClr val="009FE5"/>
            </a:solidFill>
          </a:ln>
        </p:spPr>
      </p:pic>
      <p:pic>
        <p:nvPicPr>
          <p:cNvPr id="27" name="Grafik 26">
            <a:extLst>
              <a:ext uri="{FF2B5EF4-FFF2-40B4-BE49-F238E27FC236}">
                <a16:creationId xmlns:a16="http://schemas.microsoft.com/office/drawing/2014/main" id="{9225974C-EBFE-4E54-BAE4-279CAA1087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6321" y="2258162"/>
            <a:ext cx="1623753" cy="2435629"/>
          </a:xfrm>
          <a:prstGeom prst="rect">
            <a:avLst/>
          </a:prstGeom>
          <a:ln w="38100">
            <a:solidFill>
              <a:srgbClr val="009FE5"/>
            </a:solidFill>
          </a:ln>
        </p:spPr>
      </p:pic>
      <p:sp>
        <p:nvSpPr>
          <p:cNvPr id="28" name="Textfeld 27">
            <a:extLst>
              <a:ext uri="{FF2B5EF4-FFF2-40B4-BE49-F238E27FC236}">
                <a16:creationId xmlns:a16="http://schemas.microsoft.com/office/drawing/2014/main" id="{22586EFE-2D5D-419D-9192-BDA47FA65257}"/>
              </a:ext>
            </a:extLst>
          </p:cNvPr>
          <p:cNvSpPr txBox="1"/>
          <p:nvPr/>
        </p:nvSpPr>
        <p:spPr>
          <a:xfrm>
            <a:off x="3404646" y="2388883"/>
            <a:ext cx="4481227" cy="206210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2A2D9"/>
                </a:solidFill>
                <a:effectLst/>
                <a:uLnTx/>
                <a:uFillTx/>
                <a:latin typeface="Museo 900" panose="02000000000000000000" pitchFamily="50" charset="0"/>
                <a:cs typeface="Aharoni" panose="02010803020104030203" pitchFamily="2" charset="-79"/>
              </a:rPr>
              <a:t>Actuary.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2A2D9"/>
                </a:solidFill>
                <a:effectLst/>
                <a:uLnTx/>
                <a:uFillTx/>
                <a:latin typeface="Museo 900" panose="02000000000000000000" pitchFamily="50" charset="0"/>
                <a:cs typeface="Aharoni" panose="02010803020104030203" pitchFamily="2" charset="-79"/>
              </a:rPr>
              <a:t>Product Freak.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2A2D9"/>
                </a:solidFill>
                <a:effectLst/>
                <a:uLnTx/>
                <a:uFillTx/>
                <a:latin typeface="Museo 900" panose="02000000000000000000" pitchFamily="50" charset="0"/>
                <a:cs typeface="Aharoni" panose="02010803020104030203" pitchFamily="2" charset="-79"/>
              </a:rPr>
              <a:t>Loves Life Insurance.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dirty="0">
                <a:solidFill>
                  <a:srgbClr val="32A2D9"/>
                </a:solidFill>
                <a:latin typeface="Museo 900" panose="02000000000000000000" pitchFamily="50" charset="0"/>
                <a:cs typeface="Aharoni" panose="02010803020104030203" pitchFamily="2" charset="-79"/>
              </a:rPr>
              <a:t>361°.</a:t>
            </a:r>
            <a:endParaRPr kumimoji="0" lang="en-GB" sz="3200" b="1" i="0" u="none" strike="noStrike" kern="1200" cap="none" spc="0" normalizeH="0" baseline="0" noProof="0" dirty="0">
              <a:ln>
                <a:noFill/>
              </a:ln>
              <a:solidFill>
                <a:srgbClr val="32A2D9"/>
              </a:solidFill>
              <a:effectLst/>
              <a:uLnTx/>
              <a:uFillTx/>
              <a:latin typeface="Museo 900" panose="02000000000000000000" pitchFamily="50" charset="0"/>
              <a:cs typeface="Aharoni" panose="02010803020104030203" pitchFamily="2" charset="-79"/>
            </a:endParaRPr>
          </a:p>
        </p:txBody>
      </p:sp>
      <p:sp>
        <p:nvSpPr>
          <p:cNvPr id="29" name="Rechteck 28">
            <a:extLst>
              <a:ext uri="{FF2B5EF4-FFF2-40B4-BE49-F238E27FC236}">
                <a16:creationId xmlns:a16="http://schemas.microsoft.com/office/drawing/2014/main" id="{6604992F-60C1-481D-9FE4-5AFCB8C8E603}"/>
              </a:ext>
            </a:extLst>
          </p:cNvPr>
          <p:cNvSpPr/>
          <p:nvPr/>
        </p:nvSpPr>
        <p:spPr>
          <a:xfrm>
            <a:off x="6601230" y="5603811"/>
            <a:ext cx="1860931" cy="1254189"/>
          </a:xfrm>
          <a:prstGeom prst="rect">
            <a:avLst/>
          </a:prstGeom>
        </p:spPr>
        <p:txBody>
          <a:bodyPr wrap="square" anchor="ctr">
            <a:spAutoFit/>
          </a:bodyPr>
          <a:lstStyle/>
          <a:p>
            <a:pPr marL="0" marR="0" lvl="0" indent="0" algn="ctr" defTabSz="914400" rtl="0" eaLnBrk="1" fontAlgn="auto" latinLnBrk="0" hangingPunct="1">
              <a:lnSpc>
                <a:spcPts val="10000"/>
              </a:lnSpc>
              <a:spcBef>
                <a:spcPts val="0"/>
              </a:spcBef>
              <a:spcAft>
                <a:spcPts val="0"/>
              </a:spcAft>
              <a:buClrTx/>
              <a:buSzTx/>
              <a:buFontTx/>
              <a:buNone/>
              <a:tabLst/>
              <a:defRPr/>
            </a:pPr>
            <a:r>
              <a:rPr kumimoji="0" lang="de-DE" sz="4800" b="0" i="0" u="none" strike="noStrike" kern="1200" cap="none" spc="0" normalizeH="0" baseline="0" noProof="0" dirty="0">
                <a:ln>
                  <a:noFill/>
                </a:ln>
                <a:solidFill>
                  <a:prstClr val="black"/>
                </a:solidFill>
                <a:effectLst/>
                <a:uLnTx/>
                <a:uFillTx/>
                <a:latin typeface="Museo 900" panose="02000000000000000000" pitchFamily="50" charset="0"/>
                <a:cs typeface="Aharoni" panose="02010803020104030203" pitchFamily="2" charset="-79"/>
              </a:rPr>
              <a:t>17</a:t>
            </a:r>
          </a:p>
        </p:txBody>
      </p:sp>
      <p:pic>
        <p:nvPicPr>
          <p:cNvPr id="30" name="Grafik 29">
            <a:extLst>
              <a:ext uri="{FF2B5EF4-FFF2-40B4-BE49-F238E27FC236}">
                <a16:creationId xmlns:a16="http://schemas.microsoft.com/office/drawing/2014/main" id="{B4849F2A-4618-4837-A19C-E72A123EB25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6416" y="5371264"/>
            <a:ext cx="1941345" cy="334963"/>
          </a:xfrm>
          <a:prstGeom prst="rect">
            <a:avLst/>
          </a:prstGeom>
        </p:spPr>
      </p:pic>
      <p:pic>
        <p:nvPicPr>
          <p:cNvPr id="31" name="Grafik 30">
            <a:extLst>
              <a:ext uri="{FF2B5EF4-FFF2-40B4-BE49-F238E27FC236}">
                <a16:creationId xmlns:a16="http://schemas.microsoft.com/office/drawing/2014/main" id="{436971F5-247B-4856-A1CD-1A19852B4F1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36038" y="4881068"/>
            <a:ext cx="1203409" cy="829015"/>
          </a:xfrm>
          <a:prstGeom prst="rect">
            <a:avLst/>
          </a:prstGeom>
        </p:spPr>
      </p:pic>
      <p:pic>
        <p:nvPicPr>
          <p:cNvPr id="32" name="Grafik 31">
            <a:extLst>
              <a:ext uri="{FF2B5EF4-FFF2-40B4-BE49-F238E27FC236}">
                <a16:creationId xmlns:a16="http://schemas.microsoft.com/office/drawing/2014/main" id="{9E74B4CB-CBC1-499A-BAC9-470E7900FC9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84279" y="5877881"/>
            <a:ext cx="1943098" cy="585787"/>
          </a:xfrm>
          <a:prstGeom prst="rect">
            <a:avLst/>
          </a:prstGeom>
        </p:spPr>
      </p:pic>
      <p:sp>
        <p:nvSpPr>
          <p:cNvPr id="33" name="Rechteck 32">
            <a:extLst>
              <a:ext uri="{FF2B5EF4-FFF2-40B4-BE49-F238E27FC236}">
                <a16:creationId xmlns:a16="http://schemas.microsoft.com/office/drawing/2014/main" id="{3CEC1779-6EE6-4117-B911-868F9802B2EF}"/>
              </a:ext>
            </a:extLst>
          </p:cNvPr>
          <p:cNvSpPr/>
          <p:nvPr/>
        </p:nvSpPr>
        <p:spPr>
          <a:xfrm>
            <a:off x="5271775" y="4655247"/>
            <a:ext cx="1284711" cy="693267"/>
          </a:xfrm>
          <a:prstGeom prst="rect">
            <a:avLst/>
          </a:prstGeom>
        </p:spPr>
        <p:txBody>
          <a:bodyPr wrap="none" anchor="ctr">
            <a:spAutoFit/>
          </a:bodyPr>
          <a:lstStyle/>
          <a:p>
            <a:pPr marL="0" marR="0" lvl="0" indent="0" algn="ctr" defTabSz="914400" rtl="0" eaLnBrk="1" fontAlgn="auto" latinLnBrk="0" hangingPunct="1">
              <a:lnSpc>
                <a:spcPts val="5000"/>
              </a:lnSpc>
              <a:spcBef>
                <a:spcPts val="0"/>
              </a:spcBef>
              <a:spcAft>
                <a:spcPts val="0"/>
              </a:spcAft>
              <a:buClrTx/>
              <a:buSzTx/>
              <a:buFontTx/>
              <a:buNone/>
              <a:tabLst/>
              <a:defRPr/>
            </a:pPr>
            <a:r>
              <a:rPr kumimoji="0" lang="de-DE" sz="3600" b="0" i="0" u="none" strike="noStrike" kern="1200" cap="none" spc="0" normalizeH="0" baseline="0" noProof="0" dirty="0">
                <a:ln>
                  <a:noFill/>
                </a:ln>
                <a:solidFill>
                  <a:prstClr val="black"/>
                </a:solidFill>
                <a:effectLst/>
                <a:uLnTx/>
                <a:uFillTx/>
                <a:latin typeface="Museo 900" panose="02000000000000000000" pitchFamily="50" charset="0"/>
                <a:cs typeface="Aharoni" panose="02010803020104030203" pitchFamily="2" charset="-79"/>
              </a:rPr>
              <a:t>2015</a:t>
            </a:r>
          </a:p>
        </p:txBody>
      </p:sp>
      <p:pic>
        <p:nvPicPr>
          <p:cNvPr id="34" name="Grafik 33">
            <a:extLst>
              <a:ext uri="{FF2B5EF4-FFF2-40B4-BE49-F238E27FC236}">
                <a16:creationId xmlns:a16="http://schemas.microsoft.com/office/drawing/2014/main" id="{20BE9B81-7759-4925-A11E-CFA044E9B8A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981327" y="5360264"/>
            <a:ext cx="1463491" cy="693267"/>
          </a:xfrm>
          <a:prstGeom prst="rect">
            <a:avLst/>
          </a:prstGeom>
        </p:spPr>
      </p:pic>
      <p:pic>
        <p:nvPicPr>
          <p:cNvPr id="35" name="Grafik 34">
            <a:extLst>
              <a:ext uri="{FF2B5EF4-FFF2-40B4-BE49-F238E27FC236}">
                <a16:creationId xmlns:a16="http://schemas.microsoft.com/office/drawing/2014/main" id="{ACFF8E58-0A3A-4ED5-B479-2887A20D5E7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930802" y="4944818"/>
            <a:ext cx="2437575" cy="1187854"/>
          </a:xfrm>
          <a:prstGeom prst="rect">
            <a:avLst/>
          </a:prstGeom>
        </p:spPr>
      </p:pic>
    </p:spTree>
    <p:extLst>
      <p:ext uri="{BB962C8B-B14F-4D97-AF65-F5344CB8AC3E}">
        <p14:creationId xmlns:p14="http://schemas.microsoft.com/office/powerpoint/2010/main" val="1961478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
                                            <p:txEl>
                                              <p:pRg st="1" end="1"/>
                                            </p:txEl>
                                          </p:spTgt>
                                        </p:tgtEl>
                                        <p:attrNameLst>
                                          <p:attrName>style.visibility</p:attrName>
                                        </p:attrNameLst>
                                      </p:cBhvr>
                                      <p:to>
                                        <p:strVal val="visible"/>
                                      </p:to>
                                    </p:set>
                                    <p:animEffect transition="in" filter="fade">
                                      <p:cBhvr>
                                        <p:cTn id="37" dur="500"/>
                                        <p:tgtEl>
                                          <p:spTgt spid="28">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
                                            <p:txEl>
                                              <p:pRg st="2" end="2"/>
                                            </p:txEl>
                                          </p:spTgt>
                                        </p:tgtEl>
                                        <p:attrNameLst>
                                          <p:attrName>style.visibility</p:attrName>
                                        </p:attrNameLst>
                                      </p:cBhvr>
                                      <p:to>
                                        <p:strVal val="visible"/>
                                      </p:to>
                                    </p:set>
                                    <p:animEffect transition="in" filter="fade">
                                      <p:cBhvr>
                                        <p:cTn id="42" dur="500"/>
                                        <p:tgtEl>
                                          <p:spTgt spid="28">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
                                            <p:txEl>
                                              <p:pRg st="3" end="3"/>
                                            </p:txEl>
                                          </p:spTgt>
                                        </p:tgtEl>
                                        <p:attrNameLst>
                                          <p:attrName>style.visibility</p:attrName>
                                        </p:attrNameLst>
                                      </p:cBhvr>
                                      <p:to>
                                        <p:strVal val="visible"/>
                                      </p:to>
                                    </p:set>
                                    <p:animEffect transition="in" filter="fade">
                                      <p:cBhvr>
                                        <p:cTn id="47" dur="500"/>
                                        <p:tgtEl>
                                          <p:spTgt spid="28">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par>
                                <p:cTn id="70" presetID="10" presetClass="entr" presetSubtype="0"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9"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3D45E048-BFC5-4F6A-8BDC-65A1742B0A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0" t="12377" r="288" b="19878"/>
          <a:stretch/>
        </p:blipFill>
        <p:spPr>
          <a:xfrm>
            <a:off x="-1" y="0"/>
            <a:ext cx="5855369" cy="6858000"/>
          </a:xfrm>
          <a:prstGeom prst="rect">
            <a:avLst/>
          </a:prstGeom>
        </p:spPr>
      </p:pic>
      <p:sp>
        <p:nvSpPr>
          <p:cNvPr id="9" name="Rechteck 8"/>
          <p:cNvSpPr/>
          <p:nvPr/>
        </p:nvSpPr>
        <p:spPr>
          <a:xfrm>
            <a:off x="338218" y="312175"/>
            <a:ext cx="8475843" cy="996427"/>
          </a:xfrm>
          <a:prstGeom prst="rect">
            <a:avLst/>
          </a:prstGeom>
        </p:spPr>
        <p:txBody>
          <a:bodyPr wrap="square" anchor="t">
            <a:spAutoFit/>
          </a:bodyPr>
          <a:lstStyle/>
          <a:p>
            <a:pPr>
              <a:lnSpc>
                <a:spcPts val="7000"/>
              </a:lnSpc>
            </a:pPr>
            <a:r>
              <a:rPr lang="en-GB" sz="6000" dirty="0">
                <a:solidFill>
                  <a:schemeClr val="bg1"/>
                </a:solidFill>
                <a:latin typeface="Aharoni" panose="02010803020104030203" pitchFamily="2" charset="-79"/>
                <a:cs typeface="Aharoni" panose="02010803020104030203" pitchFamily="2" charset="-79"/>
              </a:rPr>
              <a:t>pull the plug</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10" name="Grafik 9">
            <a:extLst>
              <a:ext uri="{FF2B5EF4-FFF2-40B4-BE49-F238E27FC236}">
                <a16:creationId xmlns:a16="http://schemas.microsoft.com/office/drawing/2014/main" id="{752AC1B5-5AE0-4128-AAD5-79B098CC8D4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304" r="22089"/>
          <a:stretch/>
        </p:blipFill>
        <p:spPr>
          <a:xfrm>
            <a:off x="5855368" y="0"/>
            <a:ext cx="6336633" cy="6858000"/>
          </a:xfrm>
          <a:prstGeom prst="rect">
            <a:avLst/>
          </a:prstGeom>
        </p:spPr>
      </p:pic>
      <p:sp>
        <p:nvSpPr>
          <p:cNvPr id="11" name="Rechteck 10">
            <a:extLst>
              <a:ext uri="{FF2B5EF4-FFF2-40B4-BE49-F238E27FC236}">
                <a16:creationId xmlns:a16="http://schemas.microsoft.com/office/drawing/2014/main" id="{26E8C20B-ACCD-4B2D-8334-6267D3D0B7FC}"/>
              </a:ext>
            </a:extLst>
          </p:cNvPr>
          <p:cNvSpPr/>
          <p:nvPr/>
        </p:nvSpPr>
        <p:spPr>
          <a:xfrm>
            <a:off x="6570576" y="300143"/>
            <a:ext cx="5140161" cy="996427"/>
          </a:xfrm>
          <a:prstGeom prst="rect">
            <a:avLst/>
          </a:prstGeom>
        </p:spPr>
        <p:txBody>
          <a:bodyPr wrap="square" anchor="t">
            <a:spAutoFit/>
          </a:bodyPr>
          <a:lstStyle/>
          <a:p>
            <a:pPr>
              <a:lnSpc>
                <a:spcPts val="7000"/>
              </a:lnSpc>
            </a:pPr>
            <a:r>
              <a:rPr lang="en-GB" sz="6000" dirty="0">
                <a:solidFill>
                  <a:schemeClr val="bg1"/>
                </a:solidFill>
                <a:latin typeface="Aharoni" panose="02010803020104030203" pitchFamily="2" charset="-79"/>
                <a:cs typeface="Aharoni" panose="02010803020104030203" pitchFamily="2" charset="-79"/>
              </a:rPr>
              <a:t>there is hope</a:t>
            </a:r>
          </a:p>
        </p:txBody>
      </p:sp>
      <p:sp>
        <p:nvSpPr>
          <p:cNvPr id="12" name="Textfeld 11">
            <a:extLst>
              <a:ext uri="{FF2B5EF4-FFF2-40B4-BE49-F238E27FC236}">
                <a16:creationId xmlns:a16="http://schemas.microsoft.com/office/drawing/2014/main" id="{CD561748-DCFA-4620-A8CE-45C7BE40C09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13" name="Grafik 12">
            <a:extLst>
              <a:ext uri="{FF2B5EF4-FFF2-40B4-BE49-F238E27FC236}">
                <a16:creationId xmlns:a16="http://schemas.microsoft.com/office/drawing/2014/main" id="{597DC1E3-ED1D-444B-8D18-BECC747ADC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Tree>
    <p:extLst>
      <p:ext uri="{BB962C8B-B14F-4D97-AF65-F5344CB8AC3E}">
        <p14:creationId xmlns:p14="http://schemas.microsoft.com/office/powerpoint/2010/main" val="4253858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27213E0-D0A4-4D8E-9C3C-2CCD14FA13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13" b="7813"/>
          <a:stretch/>
        </p:blipFill>
        <p:spPr>
          <a:xfrm>
            <a:off x="0" y="1"/>
            <a:ext cx="12192000" cy="6858000"/>
          </a:xfrm>
          <a:prstGeom prst="rect">
            <a:avLst/>
          </a:prstGeom>
        </p:spPr>
      </p:pic>
      <p:pic>
        <p:nvPicPr>
          <p:cNvPr id="11" name="Grafik 10">
            <a:extLst>
              <a:ext uri="{FF2B5EF4-FFF2-40B4-BE49-F238E27FC236}">
                <a16:creationId xmlns:a16="http://schemas.microsoft.com/office/drawing/2014/main" id="{DB55BB9A-3180-4E19-97F2-15B5CD2A19A9}"/>
              </a:ext>
            </a:extLst>
          </p:cNvPr>
          <p:cNvPicPr>
            <a:picLocks noChangeAspect="1"/>
          </p:cNvPicPr>
          <p:nvPr/>
        </p:nvPicPr>
        <p:blipFill>
          <a:blip r:embed="rId4"/>
          <a:stretch>
            <a:fillRect/>
          </a:stretch>
        </p:blipFill>
        <p:spPr>
          <a:xfrm>
            <a:off x="1462618" y="1308602"/>
            <a:ext cx="8475843" cy="5506204"/>
          </a:xfrm>
          <a:prstGeom prst="rect">
            <a:avLst/>
          </a:prstGeom>
        </p:spPr>
      </p:pic>
      <p:sp>
        <p:nvSpPr>
          <p:cNvPr id="9" name="Rechteck 8"/>
          <p:cNvSpPr/>
          <p:nvPr/>
        </p:nvSpPr>
        <p:spPr>
          <a:xfrm>
            <a:off x="338218" y="312175"/>
            <a:ext cx="8475843" cy="996427"/>
          </a:xfrm>
          <a:prstGeom prst="rect">
            <a:avLst/>
          </a:prstGeom>
          <a:solidFill>
            <a:schemeClr val="bg1"/>
          </a:solidFill>
        </p:spPr>
        <p:txBody>
          <a:bodyPr wrap="square" anchor="t">
            <a:spAutoFit/>
          </a:bodyPr>
          <a:lstStyle/>
          <a:p>
            <a:pPr>
              <a:lnSpc>
                <a:spcPts val="7000"/>
              </a:lnSpc>
            </a:pPr>
            <a:r>
              <a:rPr lang="en-GB" sz="6000" dirty="0">
                <a:solidFill>
                  <a:srgbClr val="FF0000"/>
                </a:solidFill>
                <a:latin typeface="Aharoni" panose="02010803020104030203" pitchFamily="2" charset="-79"/>
                <a:cs typeface="Aharoni" panose="02010803020104030203" pitchFamily="2" charset="-79"/>
              </a:rPr>
              <a:t>#1: low interest rates</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78963DC7-FB89-4A90-A6D2-296DA2E46542}"/>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5</a:t>
            </a:fld>
            <a:endParaRPr lang="de-DE" sz="3200" b="1" dirty="0">
              <a:solidFill>
                <a:schemeClr val="bg1"/>
              </a:solidFill>
              <a:latin typeface="Aharoni" panose="02010803020104030203" pitchFamily="2" charset="-79"/>
              <a:cs typeface="Aharoni" panose="02010803020104030203" pitchFamily="2" charset="-79"/>
            </a:endParaRPr>
          </a:p>
        </p:txBody>
      </p:sp>
      <p:cxnSp>
        <p:nvCxnSpPr>
          <p:cNvPr id="10" name="Gerade Verbindung mit Pfeil 9">
            <a:extLst>
              <a:ext uri="{FF2B5EF4-FFF2-40B4-BE49-F238E27FC236}">
                <a16:creationId xmlns:a16="http://schemas.microsoft.com/office/drawing/2014/main" id="{3FC57F08-01EF-444B-9452-CB0FF8882DB5}"/>
              </a:ext>
            </a:extLst>
          </p:cNvPr>
          <p:cNvCxnSpPr/>
          <p:nvPr/>
        </p:nvCxnSpPr>
        <p:spPr>
          <a:xfrm>
            <a:off x="2919663" y="1941095"/>
            <a:ext cx="5894398" cy="2743200"/>
          </a:xfrm>
          <a:prstGeom prst="straightConnector1">
            <a:avLst/>
          </a:prstGeom>
          <a:ln w="1206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B8891E21-B716-44EA-851B-3E0EFF5307F1}"/>
              </a:ext>
            </a:extLst>
          </p:cNvPr>
          <p:cNvSpPr txBox="1"/>
          <p:nvPr/>
        </p:nvSpPr>
        <p:spPr>
          <a:xfrm>
            <a:off x="5866862" y="2305029"/>
            <a:ext cx="1950342" cy="707886"/>
          </a:xfrm>
          <a:prstGeom prst="rect">
            <a:avLst/>
          </a:prstGeom>
          <a:solidFill>
            <a:srgbClr val="FF0000"/>
          </a:solidFill>
        </p:spPr>
        <p:txBody>
          <a:bodyPr wrap="none" rtlCol="0">
            <a:spAutoFit/>
          </a:bodyPr>
          <a:lstStyle/>
          <a:p>
            <a:r>
              <a:rPr lang="de-CH" sz="4000" b="1" dirty="0">
                <a:solidFill>
                  <a:schemeClr val="bg1"/>
                </a:solidFill>
              </a:rPr>
              <a:t>40 </a:t>
            </a:r>
            <a:r>
              <a:rPr lang="en-GB" sz="4000" b="1" dirty="0">
                <a:solidFill>
                  <a:schemeClr val="bg1"/>
                </a:solidFill>
              </a:rPr>
              <a:t>years</a:t>
            </a:r>
          </a:p>
        </p:txBody>
      </p:sp>
    </p:spTree>
    <p:extLst>
      <p:ext uri="{BB962C8B-B14F-4D97-AF65-F5344CB8AC3E}">
        <p14:creationId xmlns:p14="http://schemas.microsoft.com/office/powerpoint/2010/main" val="402803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6AA45F-4C96-4D52-9DC9-74710B6991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9150"/>
          <a:stretch/>
        </p:blipFill>
        <p:spPr>
          <a:xfrm>
            <a:off x="0" y="-1"/>
            <a:ext cx="12192000" cy="6858001"/>
          </a:xfrm>
          <a:prstGeom prst="rect">
            <a:avLst/>
          </a:prstGeom>
        </p:spPr>
      </p:pic>
      <p:sp>
        <p:nvSpPr>
          <p:cNvPr id="9" name="Rechteck 8"/>
          <p:cNvSpPr/>
          <p:nvPr/>
        </p:nvSpPr>
        <p:spPr>
          <a:xfrm>
            <a:off x="338218" y="312175"/>
            <a:ext cx="6635788" cy="1894108"/>
          </a:xfrm>
          <a:prstGeom prst="rect">
            <a:avLst/>
          </a:prstGeom>
          <a:solidFill>
            <a:schemeClr val="bg1"/>
          </a:solidFill>
        </p:spPr>
        <p:txBody>
          <a:bodyPr wrap="square" anchor="t">
            <a:spAutoFit/>
          </a:bodyPr>
          <a:lstStyle/>
          <a:p>
            <a:pPr>
              <a:lnSpc>
                <a:spcPts val="7000"/>
              </a:lnSpc>
            </a:pPr>
            <a:r>
              <a:rPr lang="en-GB" sz="6000" dirty="0">
                <a:solidFill>
                  <a:srgbClr val="62404D"/>
                </a:solidFill>
                <a:latin typeface="Aharoni" panose="02010803020104030203" pitchFamily="2" charset="-79"/>
                <a:cs typeface="Aharoni" panose="02010803020104030203" pitchFamily="2" charset="-79"/>
              </a:rPr>
              <a:t>#2: badly brought up customer</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FE5E76F4-7073-4C7C-8563-CB58A3F6261E}"/>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6</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84864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12793397-BFF8-47D4-B871-18EA278CBC0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1481"/>
          <a:stretch/>
        </p:blipFill>
        <p:spPr>
          <a:xfrm>
            <a:off x="0" y="1"/>
            <a:ext cx="12192000" cy="7194884"/>
          </a:xfrm>
          <a:prstGeom prst="rect">
            <a:avLst/>
          </a:prstGeom>
        </p:spPr>
      </p:pic>
      <p:sp>
        <p:nvSpPr>
          <p:cNvPr id="9" name="Rechteck 8"/>
          <p:cNvSpPr/>
          <p:nvPr/>
        </p:nvSpPr>
        <p:spPr>
          <a:xfrm>
            <a:off x="338218" y="312175"/>
            <a:ext cx="7031573" cy="996427"/>
          </a:xfrm>
          <a:prstGeom prst="rect">
            <a:avLst/>
          </a:prstGeom>
          <a:solidFill>
            <a:schemeClr val="bg1"/>
          </a:solidFill>
        </p:spPr>
        <p:txBody>
          <a:bodyPr wrap="square" anchor="t">
            <a:spAutoFit/>
          </a:bodyPr>
          <a:lstStyle/>
          <a:p>
            <a:pPr>
              <a:lnSpc>
                <a:spcPts val="7000"/>
              </a:lnSpc>
            </a:pPr>
            <a:r>
              <a:rPr lang="en-GB" sz="6000" dirty="0">
                <a:solidFill>
                  <a:srgbClr val="161E21"/>
                </a:solidFill>
                <a:latin typeface="Aharoni" panose="02010803020104030203" pitchFamily="2" charset="-79"/>
                <a:cs typeface="Aharoni" panose="02010803020104030203" pitchFamily="2" charset="-79"/>
              </a:rPr>
              <a:t>#3: misguided sales</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8D104EC0-136B-4B71-B941-00B42B77DC5D}"/>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7</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23835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32B02C7-0C06-46DA-9DAB-B679E8C583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5992"/>
          <a:stretch/>
        </p:blipFill>
        <p:spPr>
          <a:xfrm>
            <a:off x="0" y="0"/>
            <a:ext cx="12245144" cy="6858000"/>
          </a:xfrm>
          <a:prstGeom prst="rect">
            <a:avLst/>
          </a:prstGeom>
        </p:spPr>
      </p:pic>
      <p:sp>
        <p:nvSpPr>
          <p:cNvPr id="9" name="Rechteck 8"/>
          <p:cNvSpPr/>
          <p:nvPr/>
        </p:nvSpPr>
        <p:spPr>
          <a:xfrm>
            <a:off x="338218" y="312175"/>
            <a:ext cx="7263585" cy="996427"/>
          </a:xfrm>
          <a:prstGeom prst="rect">
            <a:avLst/>
          </a:prstGeom>
          <a:solidFill>
            <a:schemeClr val="bg1"/>
          </a:solidFill>
        </p:spPr>
        <p:txBody>
          <a:bodyPr wrap="square" anchor="t">
            <a:spAutoFit/>
          </a:bodyPr>
          <a:lstStyle/>
          <a:p>
            <a:pPr>
              <a:lnSpc>
                <a:spcPts val="7000"/>
              </a:lnSpc>
            </a:pPr>
            <a:r>
              <a:rPr lang="en-GB" sz="6000" dirty="0">
                <a:solidFill>
                  <a:srgbClr val="907578"/>
                </a:solidFill>
                <a:latin typeface="Aharoni" panose="02010803020104030203" pitchFamily="2" charset="-79"/>
                <a:cs typeface="Aharoni" panose="02010803020104030203" pitchFamily="2" charset="-79"/>
              </a:rPr>
              <a:t>#4: bet on regulator </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87851B8A-BD27-4E69-93A8-CA6E96852D48}"/>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8</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32300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D841E570-F575-4944-BF18-51A24E269E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6701" b="21277"/>
          <a:stretch/>
        </p:blipFill>
        <p:spPr>
          <a:xfrm>
            <a:off x="-1" y="-1"/>
            <a:ext cx="12192001" cy="6858001"/>
          </a:xfrm>
          <a:prstGeom prst="rect">
            <a:avLst/>
          </a:prstGeom>
        </p:spPr>
      </p:pic>
      <p:sp>
        <p:nvSpPr>
          <p:cNvPr id="9" name="Rechteck 8"/>
          <p:cNvSpPr/>
          <p:nvPr/>
        </p:nvSpPr>
        <p:spPr>
          <a:xfrm>
            <a:off x="338218" y="312175"/>
            <a:ext cx="7041150" cy="1887696"/>
          </a:xfrm>
          <a:prstGeom prst="rect">
            <a:avLst/>
          </a:prstGeom>
          <a:solidFill>
            <a:schemeClr val="bg1"/>
          </a:solidFill>
        </p:spPr>
        <p:txBody>
          <a:bodyPr wrap="square" anchor="t">
            <a:spAutoFit/>
          </a:bodyPr>
          <a:lstStyle/>
          <a:p>
            <a:pPr>
              <a:lnSpc>
                <a:spcPts val="7000"/>
              </a:lnSpc>
            </a:pPr>
            <a:r>
              <a:rPr lang="en-GB" sz="6000" dirty="0">
                <a:solidFill>
                  <a:srgbClr val="6DC0DB"/>
                </a:solidFill>
                <a:latin typeface="Aharoni" panose="02010803020104030203" pitchFamily="2" charset="-79"/>
                <a:cs typeface="Aharoni" panose="02010803020104030203" pitchFamily="2" charset="-79"/>
              </a:rPr>
              <a:t>#5: missed trends &amp; opportunities</a:t>
            </a:r>
          </a:p>
        </p:txBody>
      </p:sp>
      <p:sp>
        <p:nvSpPr>
          <p:cNvPr id="3" name="Textfeld 2">
            <a:extLst>
              <a:ext uri="{FF2B5EF4-FFF2-40B4-BE49-F238E27FC236}">
                <a16:creationId xmlns:a16="http://schemas.microsoft.com/office/drawing/2014/main" id="{FE30995F-82EF-4AA7-83E2-E7FC653366C6}"/>
              </a:ext>
            </a:extLst>
          </p:cNvPr>
          <p:cNvSpPr txBox="1"/>
          <p:nvPr/>
        </p:nvSpPr>
        <p:spPr>
          <a:xfrm rot="16200000">
            <a:off x="8621201" y="3301045"/>
            <a:ext cx="6828235" cy="261610"/>
          </a:xfrm>
          <a:prstGeom prst="rect">
            <a:avLst/>
          </a:prstGeom>
          <a:noFill/>
        </p:spPr>
        <p:txBody>
          <a:bodyPr wrap="square" rtlCol="0" anchor="ctr">
            <a:spAutoFit/>
          </a:bodyPr>
          <a:lstStyle/>
          <a:p>
            <a:pPr algn="ctr"/>
            <a:r>
              <a:rPr lang="en-GB" sz="1050" b="1" dirty="0">
                <a:solidFill>
                  <a:schemeClr val="bg1"/>
                </a:solidFill>
                <a:latin typeface="Aharoni" panose="02010803020104030203" pitchFamily="2" charset="-79"/>
                <a:cs typeface="Aharoni" panose="02010803020104030203" pitchFamily="2" charset="-79"/>
              </a:rPr>
              <a:t>please consider disclaimer and sources</a:t>
            </a:r>
          </a:p>
        </p:txBody>
      </p:sp>
      <p:pic>
        <p:nvPicPr>
          <p:cNvPr id="4" name="Grafik 3">
            <a:extLst>
              <a:ext uri="{FF2B5EF4-FFF2-40B4-BE49-F238E27FC236}">
                <a16:creationId xmlns:a16="http://schemas.microsoft.com/office/drawing/2014/main" id="{F6D37712-9164-4FE7-BA80-B7C5075155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26" t="38449"/>
          <a:stretch/>
        </p:blipFill>
        <p:spPr>
          <a:xfrm>
            <a:off x="11401078" y="6384848"/>
            <a:ext cx="706701" cy="364868"/>
          </a:xfrm>
          <a:prstGeom prst="rect">
            <a:avLst/>
          </a:prstGeom>
        </p:spPr>
      </p:pic>
      <p:sp>
        <p:nvSpPr>
          <p:cNvPr id="7" name="Rechteck 6">
            <a:extLst>
              <a:ext uri="{FF2B5EF4-FFF2-40B4-BE49-F238E27FC236}">
                <a16:creationId xmlns:a16="http://schemas.microsoft.com/office/drawing/2014/main" id="{69BFA5E4-443E-4FF7-AFE6-092289A7C1F5}"/>
              </a:ext>
            </a:extLst>
          </p:cNvPr>
          <p:cNvSpPr/>
          <p:nvPr/>
        </p:nvSpPr>
        <p:spPr>
          <a:xfrm>
            <a:off x="68236" y="6442266"/>
            <a:ext cx="551196" cy="293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4311CB57-184F-4DD6-8273-39BE21F38B82}" type="slidenum">
              <a:rPr lang="de-CH" sz="3200" b="1" smtClean="0">
                <a:solidFill>
                  <a:schemeClr val="bg1"/>
                </a:solidFill>
                <a:latin typeface="Aharoni" panose="02010803020104030203" pitchFamily="2" charset="-79"/>
                <a:cs typeface="Aharoni" panose="02010803020104030203" pitchFamily="2" charset="-79"/>
              </a:rPr>
              <a:t>9</a:t>
            </a:fld>
            <a:endParaRPr lang="de-DE" sz="3200" b="1" dirty="0">
              <a:solidFill>
                <a:schemeClr val="bg1"/>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594653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Words>
  <Application>Microsoft Office PowerPoint</Application>
  <PresentationFormat>Širokozaslonsko</PresentationFormat>
  <Paragraphs>117</Paragraphs>
  <Slides>21</Slides>
  <Notes>20</Notes>
  <HiddenSlides>0</HiddenSlides>
  <MMClips>0</MMClips>
  <ScaleCrop>false</ScaleCrop>
  <HeadingPairs>
    <vt:vector size="6" baseType="variant">
      <vt:variant>
        <vt:lpstr>Uporabljene pisave</vt:lpstr>
      </vt:variant>
      <vt:variant>
        <vt:i4>5</vt:i4>
      </vt:variant>
      <vt:variant>
        <vt:lpstr>Tema</vt:lpstr>
      </vt:variant>
      <vt:variant>
        <vt:i4>2</vt:i4>
      </vt:variant>
      <vt:variant>
        <vt:lpstr>Naslovi diapozitivov</vt:lpstr>
      </vt:variant>
      <vt:variant>
        <vt:i4>21</vt:i4>
      </vt:variant>
    </vt:vector>
  </HeadingPairs>
  <TitlesOfParts>
    <vt:vector size="28" baseType="lpstr">
      <vt:lpstr>Aharoni</vt:lpstr>
      <vt:lpstr>Arial</vt:lpstr>
      <vt:lpstr>Calibri</vt:lpstr>
      <vt:lpstr>Calibri Light</vt:lpstr>
      <vt:lpstr>Museo 900</vt:lpstr>
      <vt:lpstr>Office Theme</vt:lpstr>
      <vt:lpstr>1_Office Theme</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Frank Genheimer</dc:creator>
  <cp:lastModifiedBy>Natalija Dmitrovic</cp:lastModifiedBy>
  <cp:revision>607</cp:revision>
  <dcterms:created xsi:type="dcterms:W3CDTF">2018-05-03T06:38:22Z</dcterms:created>
  <dcterms:modified xsi:type="dcterms:W3CDTF">2021-06-08T06:29:07Z</dcterms:modified>
</cp:coreProperties>
</file>