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715" r:id="rId5"/>
    <p:sldMasterId id="2147483702" r:id="rId6"/>
    <p:sldMasterId id="2147483684" r:id="rId7"/>
  </p:sldMasterIdLst>
  <p:notesMasterIdLst>
    <p:notesMasterId r:id="rId25"/>
  </p:notesMasterIdLst>
  <p:handoutMasterIdLst>
    <p:handoutMasterId r:id="rId26"/>
  </p:handoutMasterIdLst>
  <p:sldIdLst>
    <p:sldId id="323" r:id="rId8"/>
    <p:sldId id="447" r:id="rId9"/>
    <p:sldId id="457" r:id="rId10"/>
    <p:sldId id="458" r:id="rId11"/>
    <p:sldId id="459" r:id="rId12"/>
    <p:sldId id="456" r:id="rId13"/>
    <p:sldId id="466" r:id="rId14"/>
    <p:sldId id="460" r:id="rId15"/>
    <p:sldId id="462" r:id="rId16"/>
    <p:sldId id="463" r:id="rId17"/>
    <p:sldId id="451" r:id="rId18"/>
    <p:sldId id="452" r:id="rId19"/>
    <p:sldId id="464" r:id="rId20"/>
    <p:sldId id="465" r:id="rId21"/>
    <p:sldId id="454" r:id="rId22"/>
    <p:sldId id="354" r:id="rId23"/>
    <p:sldId id="361" r:id="rId24"/>
  </p:sldIdLst>
  <p:sldSz cx="10442575" cy="6483350"/>
  <p:notesSz cx="9144000" cy="6858000"/>
  <p:defaultTextStyle>
    <a:defPPr>
      <a:defRPr lang="en-US"/>
    </a:defPPr>
    <a:lvl1pPr marL="0" algn="l" defTabSz="108319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1599" algn="l" defTabSz="108319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3198" algn="l" defTabSz="108319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24797" algn="l" defTabSz="108319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66396" algn="l" defTabSz="108319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07996" algn="l" defTabSz="108319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49595" algn="l" defTabSz="108319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91194" algn="l" defTabSz="108319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32793" algn="l" defTabSz="108319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2" userDrawn="1">
          <p15:clr>
            <a:srgbClr val="A4A3A4"/>
          </p15:clr>
        </p15:guide>
        <p15:guide id="2" pos="32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ja Cedilnik" initials="AC" lastIdx="13" clrIdx="0">
    <p:extLst>
      <p:ext uri="{19B8F6BF-5375-455C-9EA6-DF929625EA0E}">
        <p15:presenceInfo xmlns:p15="http://schemas.microsoft.com/office/powerpoint/2012/main" userId="S::acedilnik@sava-re.si::c7409e50-08b1-455b-a63d-b40a72df246a" providerId="AD"/>
      </p:ext>
    </p:extLst>
  </p:cmAuthor>
  <p:cmAuthor id="2" name="Anja Palčič" initials="AP" lastIdx="1" clrIdx="1">
    <p:extLst>
      <p:ext uri="{19B8F6BF-5375-455C-9EA6-DF929625EA0E}">
        <p15:presenceInfo xmlns:p15="http://schemas.microsoft.com/office/powerpoint/2012/main" userId="S::apalcic@sava-re.si::6252aba6-fa7d-4f41-9292-591fe2d61b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464B4B"/>
    <a:srgbClr val="D9DBDB"/>
    <a:srgbClr val="E2F1EC"/>
    <a:srgbClr val="E6E6E6"/>
    <a:srgbClr val="EBF5F2"/>
    <a:srgbClr val="3CA082"/>
    <a:srgbClr val="D8E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32" autoAdjust="0"/>
    <p:restoredTop sz="96357" autoAdjust="0"/>
  </p:normalViewPr>
  <p:slideViewPr>
    <p:cSldViewPr>
      <p:cViewPr varScale="1">
        <p:scale>
          <a:sx n="132" d="100"/>
          <a:sy n="132" d="100"/>
        </p:scale>
        <p:origin x="606" y="126"/>
      </p:cViewPr>
      <p:guideLst>
        <p:guide orient="horz" pos="2042"/>
        <p:guide pos="32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2195" y="3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CB176-887E-1647-98B6-B822A2F12C1D}" type="datetime1">
              <a:rPr lang="en-US" smtClean="0"/>
              <a:pPr/>
              <a:t>6/7/2021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270AC-8A96-4F03-A26B-AE6BA4452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319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55C36-9EE4-BB47-B663-4DC3B49347BD}" type="datetime1">
              <a:rPr lang="en-US" smtClean="0"/>
              <a:pPr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00313" y="514350"/>
            <a:ext cx="4143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Click to edit Master text styles</a:t>
            </a:r>
          </a:p>
          <a:p>
            <a:pPr lvl="1"/>
            <a:r>
              <a:rPr lang="sl-SI"/>
              <a:t>Second level</a:t>
            </a:r>
          </a:p>
          <a:p>
            <a:pPr lvl="2"/>
            <a:r>
              <a:rPr lang="sl-SI"/>
              <a:t>Third level</a:t>
            </a:r>
          </a:p>
          <a:p>
            <a:pPr lvl="3"/>
            <a:r>
              <a:rPr lang="sl-SI"/>
              <a:t>Fourth level</a:t>
            </a:r>
          </a:p>
          <a:p>
            <a:pPr lvl="4"/>
            <a:r>
              <a:rPr lang="sl-SI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0EAF5-F411-7E44-A955-78294123F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1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54159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1599" algn="l" defTabSz="54159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3198" algn="l" defTabSz="54159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24797" algn="l" defTabSz="54159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66396" algn="l" defTabSz="54159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07996" algn="l" defTabSz="54159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49595" algn="l" defTabSz="54159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91194" algn="l" defTabSz="54159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32793" algn="l" defTabSz="541599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 prezentacij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ravokotnik 19">
            <a:extLst>
              <a:ext uri="{FF2B5EF4-FFF2-40B4-BE49-F238E27FC236}">
                <a16:creationId xmlns:a16="http://schemas.microsoft.com/office/drawing/2014/main" id="{81888D5E-DBA6-40E4-B2D7-05609A9426D5}"/>
              </a:ext>
            </a:extLst>
          </p:cNvPr>
          <p:cNvSpPr/>
          <p:nvPr userDrawn="1"/>
        </p:nvSpPr>
        <p:spPr>
          <a:xfrm>
            <a:off x="-1" y="2413583"/>
            <a:ext cx="10442575" cy="165618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0" cap="none" spc="0" normalizeH="0" baseline="0" noProof="0" dirty="0">
              <a:ln>
                <a:noFill/>
              </a:ln>
              <a:solidFill>
                <a:srgbClr val="E9EEE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7591" y="2784633"/>
            <a:ext cx="1980666" cy="921997"/>
          </a:xfrm>
          <a:prstGeom prst="rect">
            <a:avLst/>
          </a:prstGeom>
        </p:spPr>
      </p:pic>
      <p:sp>
        <p:nvSpPr>
          <p:cNvPr id="10" name="Označba mesta besedila 9">
            <a:extLst>
              <a:ext uri="{FF2B5EF4-FFF2-40B4-BE49-F238E27FC236}">
                <a16:creationId xmlns:a16="http://schemas.microsoft.com/office/drawing/2014/main" id="{5C1B164C-2C8B-4254-8F25-CCCB5CE497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2775" y="2665611"/>
            <a:ext cx="6984516" cy="432817"/>
          </a:xfrm>
        </p:spPr>
        <p:txBody>
          <a:bodyPr anchor="b">
            <a:normAutofit/>
          </a:bodyPr>
          <a:lstStyle>
            <a:lvl1pPr marL="0" indent="0">
              <a:buNone/>
              <a:defRPr sz="3800" b="1">
                <a:solidFill>
                  <a:srgbClr val="3CA082"/>
                </a:solidFill>
              </a:defRPr>
            </a:lvl1pPr>
          </a:lstStyle>
          <a:p>
            <a:pPr lvl="0"/>
            <a:r>
              <a:rPr lang="sl-SI" dirty="0"/>
              <a:t>NASLOV PREZENTACIJE</a:t>
            </a:r>
          </a:p>
        </p:txBody>
      </p:sp>
      <p:sp>
        <p:nvSpPr>
          <p:cNvPr id="16" name="Označba mesta besedila 9">
            <a:extLst>
              <a:ext uri="{FF2B5EF4-FFF2-40B4-BE49-F238E27FC236}">
                <a16:creationId xmlns:a16="http://schemas.microsoft.com/office/drawing/2014/main" id="{E2B44B67-024F-4604-9DB7-4F471FAF05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2775" y="3194453"/>
            <a:ext cx="6984516" cy="306795"/>
          </a:xfrm>
        </p:spPr>
        <p:txBody>
          <a:bodyPr anchor="b">
            <a:normAutofit/>
          </a:bodyPr>
          <a:lstStyle>
            <a:lvl1pPr marL="0" indent="0">
              <a:buNone/>
              <a:defRPr sz="2200" b="1">
                <a:solidFill>
                  <a:srgbClr val="464B4B"/>
                </a:solidFill>
              </a:defRPr>
            </a:lvl1pPr>
          </a:lstStyle>
          <a:p>
            <a:pPr lvl="0"/>
            <a:r>
              <a:rPr lang="sl-SI" dirty="0"/>
              <a:t>PODNASLOV</a:t>
            </a:r>
          </a:p>
        </p:txBody>
      </p:sp>
      <p:sp>
        <p:nvSpPr>
          <p:cNvPr id="17" name="Označba mesta besedila 9">
            <a:extLst>
              <a:ext uri="{FF2B5EF4-FFF2-40B4-BE49-F238E27FC236}">
                <a16:creationId xmlns:a16="http://schemas.microsoft.com/office/drawing/2014/main" id="{24FE4483-DE79-438D-B116-6DC152C166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2775" y="3597272"/>
            <a:ext cx="6984516" cy="220467"/>
          </a:xfrm>
        </p:spPr>
        <p:txBody>
          <a:bodyPr anchor="b">
            <a:normAutofit/>
          </a:bodyPr>
          <a:lstStyle>
            <a:lvl1pPr marL="0" indent="0">
              <a:buNone/>
              <a:defRPr sz="1200" b="0">
                <a:solidFill>
                  <a:srgbClr val="464B4B"/>
                </a:solidFill>
              </a:defRPr>
            </a:lvl1pPr>
          </a:lstStyle>
          <a:p>
            <a:pPr lvl="0"/>
            <a:r>
              <a:rPr lang="sl-SI" dirty="0"/>
              <a:t>11. marec 2020</a:t>
            </a:r>
          </a:p>
        </p:txBody>
      </p:sp>
    </p:spTree>
    <p:extLst>
      <p:ext uri="{BB962C8B-B14F-4D97-AF65-F5344CB8AC3E}">
        <p14:creationId xmlns:p14="http://schemas.microsoft.com/office/powerpoint/2010/main" val="54413197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sedilo z alinej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sl-SI" dirty="0"/>
              <a:t>Primer strani z alinejami in naslovom, ki se zaradi količine besedila prelomi v dve vrstici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ED1197A4-F636-4983-840F-BD00C2EE66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2775" y="2135187"/>
            <a:ext cx="9217025" cy="341074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Lorem Ipsum is simply dummy text of the printing and typesetting industry.</a:t>
            </a:r>
          </a:p>
          <a:p>
            <a:r>
              <a:rPr lang="en-US" dirty="0"/>
              <a:t>Lorem Ipsum has been the industry's standard dummy text ever since the 1500s</a:t>
            </a:r>
          </a:p>
          <a:p>
            <a:r>
              <a:rPr lang="en-US" dirty="0"/>
              <a:t>When an unknown printer took a galley of type and scrambled it to make a type specimen book.</a:t>
            </a:r>
            <a:endParaRPr lang="sl-SI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ka desno,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612775" y="577850"/>
            <a:ext cx="4896545" cy="1125563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sl-SI" dirty="0"/>
              <a:t>Stran s sliko na desni in navadnim besedilom</a:t>
            </a:r>
            <a:endParaRPr lang="en-US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2775" y="2134802"/>
            <a:ext cx="4896545" cy="3267115"/>
          </a:xfrm>
        </p:spPr>
        <p:txBody>
          <a:bodyPr lIns="0" tIns="0" rIns="0" bIns="0"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/>
            </a:lvl1pPr>
            <a:lvl2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2pPr>
            <a:lvl3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3pPr>
            <a:lvl4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4pPr>
            <a:lvl5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5pPr>
          </a:lstStyle>
          <a:p>
            <a:r>
              <a:rPr lang="en-US" dirty="0"/>
              <a:t>Lorem Ipsum is simply dummy text of the printing and typesetting industry.</a:t>
            </a:r>
          </a:p>
          <a:p>
            <a:r>
              <a:rPr lang="en-US" dirty="0"/>
              <a:t>Lorem Ipsum has been the industry's standard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A6D28DF0-F22D-4B86-864B-9CE1C3342A4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76938" y="217339"/>
            <a:ext cx="4248150" cy="5543550"/>
          </a:xfrm>
        </p:spPr>
        <p:txBody>
          <a:bodyPr/>
          <a:lstStyle/>
          <a:p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ka desno - aline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612775" y="577850"/>
            <a:ext cx="4896545" cy="1125563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sl-SI" dirty="0"/>
              <a:t>Stran s sliko na desni in besedilom v alinejah</a:t>
            </a:r>
            <a:endParaRPr lang="en-US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20487" y="2134802"/>
            <a:ext cx="4888834" cy="3267115"/>
          </a:xfrm>
        </p:spPr>
        <p:txBody>
          <a:bodyPr lIns="0" tIns="0" rIns="0" bIns="0"/>
          <a:lstStyle>
            <a:lvl1pPr marL="428766" indent="-428766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defRPr/>
            </a:lvl1pPr>
            <a:lvl2pPr marL="630238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Font typeface="Arial" pitchFamily="34" charset="0"/>
              <a:buChar char="•"/>
              <a:defRPr sz="2800"/>
            </a:lvl2pPr>
            <a:lvl3pPr marL="804863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defRPr sz="2800"/>
            </a:lvl3pPr>
            <a:lvl4pPr marL="979488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Font typeface="Arial" pitchFamily="34" charset="0"/>
              <a:buChar char="•"/>
              <a:defRPr sz="2800"/>
            </a:lvl4pPr>
            <a:lvl5pPr marL="1168400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Font typeface="Arial" pitchFamily="34" charset="0"/>
              <a:buChar char="•"/>
              <a:defRPr sz="2800"/>
            </a:lvl5pPr>
          </a:lstStyle>
          <a:p>
            <a:r>
              <a:rPr lang="en-US" dirty="0"/>
              <a:t>Lorem Ipsum is simply dummy text of the printing and typesetting industry.</a:t>
            </a:r>
          </a:p>
          <a:p>
            <a:r>
              <a:rPr lang="en-US" dirty="0"/>
              <a:t>Lorem Ipsum has been the industry's standard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791268E0-0B90-415E-9D9C-3E64A0B0440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976938" y="217339"/>
            <a:ext cx="4248150" cy="5543550"/>
          </a:xfrm>
        </p:spPr>
        <p:txBody>
          <a:bodyPr/>
          <a:lstStyle/>
          <a:p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ka levo,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5653335" y="577850"/>
            <a:ext cx="4176465" cy="1125563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sl-SI" dirty="0"/>
              <a:t>Stran s sliko na levi in navadnim besedilom</a:t>
            </a:r>
            <a:endParaRPr lang="en-US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5653335" y="2134802"/>
            <a:ext cx="4176465" cy="3267115"/>
          </a:xfrm>
        </p:spPr>
        <p:txBody>
          <a:bodyPr lIns="0" tIns="0" rIns="0" bIns="0"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/>
            </a:lvl1pPr>
            <a:lvl2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2pPr>
            <a:lvl3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3pPr>
            <a:lvl4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4pPr>
            <a:lvl5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5pPr>
          </a:lstStyle>
          <a:p>
            <a:r>
              <a:rPr lang="en-US" dirty="0"/>
              <a:t>Lorem Ipsum is simply dummy text of the printing and typesetting industry.</a:t>
            </a:r>
          </a:p>
          <a:p>
            <a:r>
              <a:rPr lang="en-US" dirty="0"/>
              <a:t>Lorem Ipsum has been the industry's standard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2E099088-3E0D-45F7-B34A-1175DB0038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36538" y="217339"/>
            <a:ext cx="5003800" cy="5543550"/>
          </a:xfrm>
        </p:spPr>
        <p:txBody>
          <a:bodyPr/>
          <a:lstStyle/>
          <a:p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ka levo, aline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5653335" y="577850"/>
            <a:ext cx="4176465" cy="1125563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kumimoji="0" lang="sl-SI" sz="2800" b="1" i="0" u="none" strike="noStrike" kern="1200" cap="all" spc="0" normalizeH="0" baseline="0" noProof="0" dirty="0">
                <a:ln>
                  <a:noFill/>
                </a:ln>
                <a:solidFill>
                  <a:srgbClr val="3CA08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Stran s sliko na levi in besedilom v alinejah</a:t>
            </a:r>
            <a:endParaRPr lang="en-US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653335" y="2134802"/>
            <a:ext cx="4176465" cy="3267115"/>
          </a:xfrm>
        </p:spPr>
        <p:txBody>
          <a:bodyPr lIns="0" tIns="0" rIns="0" bIns="0"/>
          <a:lstStyle>
            <a:lvl1pPr marL="428766" indent="-428766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defRPr/>
            </a:lvl1pPr>
            <a:lvl2pPr marL="630238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Font typeface="Arial" pitchFamily="34" charset="0"/>
              <a:buChar char="•"/>
              <a:defRPr sz="2800"/>
            </a:lvl2pPr>
            <a:lvl3pPr marL="804863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defRPr sz="2800"/>
            </a:lvl3pPr>
            <a:lvl4pPr marL="979488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Font typeface="Arial" pitchFamily="34" charset="0"/>
              <a:buChar char="•"/>
              <a:defRPr sz="2800"/>
            </a:lvl4pPr>
            <a:lvl5pPr marL="1168400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Font typeface="Arial" pitchFamily="34" charset="0"/>
              <a:buChar char="•"/>
              <a:defRPr sz="2800"/>
            </a:lvl5pPr>
          </a:lstStyle>
          <a:p>
            <a:r>
              <a:rPr lang="en-US" dirty="0"/>
              <a:t>Lorem Ipsum is simply dummy text of the printing and typesetting industry.</a:t>
            </a:r>
          </a:p>
          <a:p>
            <a:r>
              <a:rPr lang="en-US" dirty="0"/>
              <a:t>Lorem Ipsum has been the industry's standard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921A0AFC-2D55-4103-BD8D-C367B14514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36538" y="217339"/>
            <a:ext cx="4984750" cy="5543550"/>
          </a:xfrm>
        </p:spPr>
        <p:txBody>
          <a:bodyPr/>
          <a:lstStyle/>
          <a:p>
            <a:endParaRPr lang="sl-SI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stavitev slik po me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5D7EAE64-593B-4B9B-A8D0-12328BC20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79259B95-03BC-4C81-AB3C-22702DBFC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207DC6D-DE6B-4BE6-A672-CD2B35480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9" name="Označba mesta slike 8">
            <a:extLst>
              <a:ext uri="{FF2B5EF4-FFF2-40B4-BE49-F238E27FC236}">
                <a16:creationId xmlns:a16="http://schemas.microsoft.com/office/drawing/2014/main" id="{59DDBF49-4FD9-4A73-A627-5A73AFCF23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7488" y="217339"/>
            <a:ext cx="5541962" cy="2725737"/>
          </a:xfrm>
        </p:spPr>
        <p:txBody>
          <a:bodyPr/>
          <a:lstStyle/>
          <a:p>
            <a:endParaRPr lang="sl-SI"/>
          </a:p>
        </p:txBody>
      </p:sp>
      <p:sp>
        <p:nvSpPr>
          <p:cNvPr id="11" name="Označba mesta slike 10">
            <a:extLst>
              <a:ext uri="{FF2B5EF4-FFF2-40B4-BE49-F238E27FC236}">
                <a16:creationId xmlns:a16="http://schemas.microsoft.com/office/drawing/2014/main" id="{BD45A4E9-39D0-4236-A4D8-C64A28E3151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17488" y="3155745"/>
            <a:ext cx="5541962" cy="2595563"/>
          </a:xfrm>
        </p:spPr>
        <p:txBody>
          <a:bodyPr/>
          <a:lstStyle/>
          <a:p>
            <a:endParaRPr lang="sl-SI"/>
          </a:p>
        </p:txBody>
      </p:sp>
      <p:sp>
        <p:nvSpPr>
          <p:cNvPr id="13" name="Označba mesta slike 12">
            <a:extLst>
              <a:ext uri="{FF2B5EF4-FFF2-40B4-BE49-F238E27FC236}">
                <a16:creationId xmlns:a16="http://schemas.microsoft.com/office/drawing/2014/main" id="{FCEFA817-D3F0-4F4A-87BA-342C75E4C28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76938" y="217339"/>
            <a:ext cx="4248150" cy="5534025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49542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avitev s sliko spod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488B135-AA8A-46DB-9A31-EB3D8FE92C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dirty="0"/>
              <a:t>postavitev s sliko spodaj</a:t>
            </a:r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70EFA61A-16EF-4C62-8A76-834C8B595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D4AD3DA9-DEB4-4698-ADBE-B4FE5F0D3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9ED7834F-7961-4DEC-912E-3B1301E81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8" name="Označba mesta slike 7">
            <a:extLst>
              <a:ext uri="{FF2B5EF4-FFF2-40B4-BE49-F238E27FC236}">
                <a16:creationId xmlns:a16="http://schemas.microsoft.com/office/drawing/2014/main" id="{37056918-9071-4BBB-9323-F1ED37D8E2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7488" y="2089547"/>
            <a:ext cx="10007600" cy="3673475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6860565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er tabe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dirty="0"/>
              <a:t>Primer tabele oblikovane in pripete iz </a:t>
            </a:r>
            <a:r>
              <a:rPr lang="sl-SI" dirty="0" err="1"/>
              <a:t>excela</a:t>
            </a:r>
            <a:endParaRPr lang="sl-SI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Content Placeholder 17">
            <a:extLst>
              <a:ext uri="{FF2B5EF4-FFF2-40B4-BE49-F238E27FC236}">
                <a16:creationId xmlns:a16="http://schemas.microsoft.com/office/drawing/2014/main" id="{455D652C-7DA1-4B83-8FE0-4E03BC0B2CAE}"/>
              </a:ext>
            </a:extLst>
          </p:cNvPr>
          <p:cNvSpPr txBox="1">
            <a:spLocks/>
          </p:cNvSpPr>
          <p:nvPr userDrawn="1"/>
        </p:nvSpPr>
        <p:spPr>
          <a:xfrm>
            <a:off x="648001" y="2134802"/>
            <a:ext cx="9181799" cy="326711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428400" indent="-428400" algn="l" defTabSz="1083198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Clr>
                <a:schemeClr val="tx2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5475" indent="-427038" algn="l" defTabSz="1083198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Clr>
                <a:schemeClr val="tx2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427038" algn="l" defTabSz="1083198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Clr>
                <a:schemeClr val="tx2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9013" indent="-427038" algn="l" defTabSz="1083198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Clr>
                <a:schemeClr val="tx2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5225" indent="-427038" algn="l" defTabSz="1083198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Clr>
                <a:schemeClr val="tx2"/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8795" indent="-270800" algn="l" defTabSz="108319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20394" indent="-270800" algn="l" defTabSz="108319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61993" indent="-270800" algn="l" defTabSz="108319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3593" indent="-270800" algn="l" defTabSz="108319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400" marR="0" lvl="0" indent="-428400" algn="l" defTabSz="1083198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Clr>
                <a:srgbClr val="3CA082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sl-SI" sz="2800" b="0" i="0" u="none" strike="noStrike" kern="1200" cap="none" spc="0" normalizeH="0" baseline="0" noProof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značba mesta tabele 2">
            <a:extLst>
              <a:ext uri="{FF2B5EF4-FFF2-40B4-BE49-F238E27FC236}">
                <a16:creationId xmlns:a16="http://schemas.microsoft.com/office/drawing/2014/main" id="{2FD964BE-1C9C-42D6-9246-17F8CC5AD74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612775" y="1729507"/>
            <a:ext cx="9217025" cy="4033837"/>
          </a:xfrm>
        </p:spPr>
        <p:txBody>
          <a:bodyPr/>
          <a:lstStyle/>
          <a:p>
            <a:endParaRPr lang="sl-SI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še en primer tabe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dirty="0"/>
              <a:t>Še ena tabela iz </a:t>
            </a:r>
            <a:r>
              <a:rPr lang="sl-SI" dirty="0" err="1"/>
              <a:t>excela</a:t>
            </a:r>
            <a:endParaRPr lang="sl-SI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Označba mesta tabele 2">
            <a:extLst>
              <a:ext uri="{FF2B5EF4-FFF2-40B4-BE49-F238E27FC236}">
                <a16:creationId xmlns:a16="http://schemas.microsoft.com/office/drawing/2014/main" id="{0DF19B63-D99B-4D49-8DCF-57369FAC639C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612775" y="1729507"/>
            <a:ext cx="9217025" cy="4033837"/>
          </a:xfrm>
        </p:spPr>
        <p:txBody>
          <a:bodyPr/>
          <a:lstStyle/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47108080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lpični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err="1"/>
              <a:t>Stolpi</a:t>
            </a:r>
            <a:r>
              <a:rPr lang="sl-SI" dirty="0"/>
              <a:t>č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graf</a:t>
            </a:r>
            <a:r>
              <a:rPr lang="sl-SI" dirty="0"/>
              <a:t> iz </a:t>
            </a:r>
            <a:r>
              <a:rPr lang="sl-SI" dirty="0" err="1"/>
              <a:t>excela</a:t>
            </a:r>
            <a:endParaRPr lang="sl-SI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Označba mesta grafikona 2">
            <a:extLst>
              <a:ext uri="{FF2B5EF4-FFF2-40B4-BE49-F238E27FC236}">
                <a16:creationId xmlns:a16="http://schemas.microsoft.com/office/drawing/2014/main" id="{58E8E24E-36C1-421B-B8C7-FBDFE43A7BF3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612775" y="1729507"/>
            <a:ext cx="9205913" cy="4032448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8414542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 poglavja (s podnaslovom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značba mesta besedila 2">
            <a:extLst>
              <a:ext uri="{FF2B5EF4-FFF2-40B4-BE49-F238E27FC236}">
                <a16:creationId xmlns:a16="http://schemas.microsoft.com/office/drawing/2014/main" id="{2C61ABEF-57F2-418D-B6DE-493EC4E118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2774" y="2809627"/>
            <a:ext cx="9217025" cy="523220"/>
          </a:xfrm>
        </p:spPr>
        <p:txBody>
          <a:bodyPr anchor="ctr">
            <a:noAutofit/>
          </a:bodyPr>
          <a:lstStyle>
            <a:lvl1pPr marL="0" indent="0">
              <a:buNone/>
              <a:defRPr sz="38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NASLOV POGLAVJA</a:t>
            </a:r>
          </a:p>
        </p:txBody>
      </p:sp>
      <p:sp>
        <p:nvSpPr>
          <p:cNvPr id="11" name="Označba mesta besedila 2">
            <a:extLst>
              <a:ext uri="{FF2B5EF4-FFF2-40B4-BE49-F238E27FC236}">
                <a16:creationId xmlns:a16="http://schemas.microsoft.com/office/drawing/2014/main" id="{5529B6C8-A01A-4EAA-A2FA-EC8067950E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2774" y="3369051"/>
            <a:ext cx="9217025" cy="360040"/>
          </a:xfrm>
        </p:spPr>
        <p:txBody>
          <a:bodyPr anchor="ctr">
            <a:noAutofit/>
          </a:bodyPr>
          <a:lstStyle>
            <a:lvl1pPr marL="0" indent="0">
              <a:buNone/>
              <a:defRPr sz="22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Lahko je prisoten tudi podnaslov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loženi stolpični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dirty="0"/>
              <a:t>Naloženi stolpični graf iz </a:t>
            </a:r>
            <a:r>
              <a:rPr lang="sl-SI" dirty="0" err="1"/>
              <a:t>excela</a:t>
            </a:r>
            <a:r>
              <a:rPr lang="sl-SI" dirty="0"/>
              <a:t/>
            </a:r>
            <a:br>
              <a:rPr lang="sl-SI" dirty="0"/>
            </a:br>
            <a:endParaRPr lang="sl-SI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Označba mesta grafikona 2">
            <a:extLst>
              <a:ext uri="{FF2B5EF4-FFF2-40B4-BE49-F238E27FC236}">
                <a16:creationId xmlns:a16="http://schemas.microsoft.com/office/drawing/2014/main" id="{12C69F53-115D-4E1C-9CE4-A2E87D572170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612775" y="1729507"/>
            <a:ext cx="9205913" cy="4032448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217374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rstični graf iz exc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dirty="0"/>
              <a:t>Vrstični graf iz </a:t>
            </a:r>
            <a:r>
              <a:rPr lang="sl-SI" dirty="0" err="1"/>
              <a:t>excela</a:t>
            </a:r>
            <a:endParaRPr lang="sl-SI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Označba mesta grafikona 2">
            <a:extLst>
              <a:ext uri="{FF2B5EF4-FFF2-40B4-BE49-F238E27FC236}">
                <a16:creationId xmlns:a16="http://schemas.microsoft.com/office/drawing/2014/main" id="{DDBC745A-88D6-4FAF-B8BF-BA250D4639DF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612775" y="1729507"/>
            <a:ext cx="9205913" cy="4032448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32065331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rtni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dirty="0"/>
              <a:t>Tortni (</a:t>
            </a:r>
            <a:r>
              <a:rPr lang="sl-SI" dirty="0" err="1"/>
              <a:t>doughnut</a:t>
            </a:r>
            <a:r>
              <a:rPr lang="sl-SI" dirty="0"/>
              <a:t>) graf iz </a:t>
            </a:r>
            <a:r>
              <a:rPr lang="sl-SI" dirty="0" err="1"/>
              <a:t>excela</a:t>
            </a:r>
            <a:endParaRPr lang="sl-SI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Označba mesta grafikona 2">
            <a:extLst>
              <a:ext uri="{FF2B5EF4-FFF2-40B4-BE49-F238E27FC236}">
                <a16:creationId xmlns:a16="http://schemas.microsoft.com/office/drawing/2014/main" id="{A7AC124D-CDEE-41BB-B397-F6EB82DDA8B1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612775" y="1729507"/>
            <a:ext cx="9205913" cy="4032448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2145129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rtni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dirty="0"/>
              <a:t>Črtni graf iz </a:t>
            </a:r>
            <a:r>
              <a:rPr lang="sl-SI" dirty="0" err="1"/>
              <a:t>excela</a:t>
            </a:r>
            <a:endParaRPr lang="sl-SI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Označba mesta grafikona 2">
            <a:extLst>
              <a:ext uri="{FF2B5EF4-FFF2-40B4-BE49-F238E27FC236}">
                <a16:creationId xmlns:a16="http://schemas.microsoft.com/office/drawing/2014/main" id="{D216EF8E-8485-4301-A69C-3B81E50E312E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612775" y="1729507"/>
            <a:ext cx="9205913" cy="4032448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52537112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rtni graf s tanjšimi linij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sl-SI" sz="2800" b="1" i="0" u="none" strike="noStrike" kern="1200" cap="all" spc="0" normalizeH="0" baseline="0" noProof="0" dirty="0">
                <a:ln>
                  <a:noFill/>
                </a:ln>
                <a:solidFill>
                  <a:srgbClr val="3CA08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Črtni graf s tanjšimi linijami</a:t>
            </a:r>
            <a:endParaRPr lang="sl-SI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Označba mesta grafikona 2">
            <a:extLst>
              <a:ext uri="{FF2B5EF4-FFF2-40B4-BE49-F238E27FC236}">
                <a16:creationId xmlns:a16="http://schemas.microsoft.com/office/drawing/2014/main" id="{83A135EA-22E7-4C20-8740-63FD4F750777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612775" y="1729507"/>
            <a:ext cx="9205913" cy="4032448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8848251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zadnja stra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4402227-AE02-4F94-AFA1-6C61043275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775" y="2665611"/>
            <a:ext cx="3312368" cy="1152128"/>
          </a:xfrm>
        </p:spPr>
        <p:txBody>
          <a:bodyPr/>
          <a:lstStyle>
            <a:lvl1pPr>
              <a:defRPr cap="none" baseline="0">
                <a:solidFill>
                  <a:schemeClr val="bg2"/>
                </a:solidFill>
              </a:defRPr>
            </a:lvl1pPr>
          </a:lstStyle>
          <a:p>
            <a:r>
              <a:rPr lang="sl-SI" dirty="0"/>
              <a:t>ZADNJA STRAN</a:t>
            </a:r>
            <a:br>
              <a:rPr lang="sl-SI" dirty="0"/>
            </a:br>
            <a:r>
              <a:rPr lang="sl-SI" dirty="0"/>
              <a:t>ZAHVALA ALI ŠE</a:t>
            </a:r>
            <a:br>
              <a:rPr lang="sl-SI" dirty="0"/>
            </a:br>
            <a:r>
              <a:rPr lang="sl-SI" dirty="0"/>
              <a:t>KAKŠNA LEPA MISEL</a:t>
            </a:r>
          </a:p>
        </p:txBody>
      </p:sp>
    </p:spTree>
    <p:extLst>
      <p:ext uri="{BB962C8B-B14F-4D97-AF65-F5344CB8AC3E}">
        <p14:creationId xmlns:p14="http://schemas.microsoft.com/office/powerpoint/2010/main" val="1310805341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225630-50C4-4021-8021-FEADD72E77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4925" y="1060450"/>
            <a:ext cx="7832725" cy="22574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0AAB75F-7490-4A9D-AA8E-BF0C50E078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4925" y="3405188"/>
            <a:ext cx="7832725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7D207598-9446-4A7B-9F0F-A7F5D3E28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C785F7CB-10BE-4327-89FC-574B05CB1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16ED77E-340D-4174-AE78-8850EED8E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802140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BCF76B8-8384-4E13-B4E8-7806A16B3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D18936C1-5B3C-4809-89E0-F8F8BEDC0A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1BB489DB-8CB7-41A8-801A-68BFF1B3B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CF5044B0-01DC-467E-B704-4116300DC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682D7F46-22F1-4FB3-9646-A3E606423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292662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4C4828-0DEB-459D-8DD9-43BD1061E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788" y="1616075"/>
            <a:ext cx="9005887" cy="26971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5FF9D7F7-809F-403F-B88E-7689C651EF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2788" y="4338638"/>
            <a:ext cx="9005887" cy="14176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4B8350BD-1831-43D6-BBA8-1AF030B70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7507D3A0-4287-4F85-AA7D-D24586311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2A4B622A-5DEA-4912-84DA-E1D06AABD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192556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D2AA311-34A4-405D-8E5C-7C5FCDE54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E2116644-8DC1-40A6-AB99-86082D5DB7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7550" y="1725613"/>
            <a:ext cx="4427538" cy="4113212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DB7B9A1F-103C-4B41-9B3C-B49653912E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97488" y="1725613"/>
            <a:ext cx="4427537" cy="4113212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70918052-8C50-47A0-95B2-8E8E8FBA1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C82E5A70-E343-4DB5-90DA-2296B295D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B9CFDBA6-9C3C-4999-82BF-A78E6F40B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424422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aslov poglavja (s podnaslovom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F4A966EA-4451-4385-8A13-E5D8A39208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2774" y="2809627"/>
            <a:ext cx="9217025" cy="523220"/>
          </a:xfrm>
        </p:spPr>
        <p:txBody>
          <a:bodyPr anchor="ctr">
            <a:noAutofit/>
          </a:bodyPr>
          <a:lstStyle>
            <a:lvl1pPr marL="0" indent="0">
              <a:buNone/>
              <a:defRPr sz="38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NASLOV POGLAVJA</a:t>
            </a:r>
          </a:p>
        </p:txBody>
      </p:sp>
      <p:sp>
        <p:nvSpPr>
          <p:cNvPr id="9" name="Označba mesta besedila 2">
            <a:extLst>
              <a:ext uri="{FF2B5EF4-FFF2-40B4-BE49-F238E27FC236}">
                <a16:creationId xmlns:a16="http://schemas.microsoft.com/office/drawing/2014/main" id="{39668D1E-A55C-4CF1-A37D-D75A5FEBD5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2774" y="3369051"/>
            <a:ext cx="9217025" cy="360040"/>
          </a:xfrm>
        </p:spPr>
        <p:txBody>
          <a:bodyPr anchor="ctr">
            <a:noAutofit/>
          </a:bodyPr>
          <a:lstStyle>
            <a:lvl1pPr marL="0" indent="0">
              <a:buNone/>
              <a:defRPr sz="22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Lahko je prisoten tudi podnaslov</a:t>
            </a:r>
          </a:p>
        </p:txBody>
      </p:sp>
    </p:spTree>
    <p:extLst>
      <p:ext uri="{BB962C8B-B14F-4D97-AF65-F5344CB8AC3E}">
        <p14:creationId xmlns:p14="http://schemas.microsoft.com/office/powerpoint/2010/main" val="179904756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AB7A12C-D8CA-42BA-B13C-95B3E7885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8" y="344488"/>
            <a:ext cx="9007475" cy="1254125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EB27DE3C-52EC-457B-ABCE-6A2DCEC5D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138" y="1589088"/>
            <a:ext cx="4418012" cy="779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E940C1CF-3566-424F-9843-001B8369EC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138" y="2368550"/>
            <a:ext cx="4418012" cy="3482975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besedila 4">
            <a:extLst>
              <a:ext uri="{FF2B5EF4-FFF2-40B4-BE49-F238E27FC236}">
                <a16:creationId xmlns:a16="http://schemas.microsoft.com/office/drawing/2014/main" id="{0A40EF66-B24F-4E4E-8A69-B0AC1DEA29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86375" y="1589088"/>
            <a:ext cx="4440238" cy="779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C7376AE0-2E77-422C-9C28-16AAFD121A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286375" y="2368550"/>
            <a:ext cx="4440238" cy="3482975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7" name="Označba mesta datuma 6">
            <a:extLst>
              <a:ext uri="{FF2B5EF4-FFF2-40B4-BE49-F238E27FC236}">
                <a16:creationId xmlns:a16="http://schemas.microsoft.com/office/drawing/2014/main" id="{DD8C6EEA-95A4-4023-9C9C-99A981788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3EF5B7C2-08A3-4F74-BE43-C38AF5188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DD13A9E9-B45F-4ED6-B5C3-41A393884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912300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B566FAD-5C1F-456C-BB79-C12B9746E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D07030AE-F506-4C6B-8B3D-20B76F082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C1F353E1-AFBE-49B9-9C80-57B3F85E6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A49AB297-66D9-40D1-A0DA-53A0E2D0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733161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>
            <a:extLst>
              <a:ext uri="{FF2B5EF4-FFF2-40B4-BE49-F238E27FC236}">
                <a16:creationId xmlns:a16="http://schemas.microsoft.com/office/drawing/2014/main" id="{7B9DA64F-48BC-4FF8-B289-28682CC34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FB111128-89C4-4091-A47A-407AF4560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01C14DF9-CD2A-41B8-88E3-C6D236647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571594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E8A4178-E398-4BD7-A09B-EDD8B9042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8" y="431800"/>
            <a:ext cx="3368675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8CA31447-639B-44F4-AFD6-38D1EB4FAC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0238" y="933450"/>
            <a:ext cx="5286375" cy="46069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4EFF72BC-2BDF-4FE6-8060-0ED4924234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38" y="1944688"/>
            <a:ext cx="3368675" cy="360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F0D303D0-50F8-4E80-B2DC-46D0C0E14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3E7E7124-2C01-4D13-8938-5AC0805F6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1CBB745D-70E2-48CF-B4A9-0560E1A5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695041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909E12-4B06-4C76-84B5-102354033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8" y="431800"/>
            <a:ext cx="3368675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C8A16432-861B-45FE-81ED-6E339F953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40238" y="933450"/>
            <a:ext cx="5286375" cy="46069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A7D1F497-2310-4B5C-B981-CF919BCC5B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38" y="1944688"/>
            <a:ext cx="3368675" cy="360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446AB790-9411-4C27-ABCE-D9C88D699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2D847728-E0E0-43AA-ABFC-E998CB21D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FE0DC26E-E4D8-465A-8833-DE9BA6DBF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397224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7A813DC-CD52-49B6-AD1A-4E3F174C3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42B775D4-E8AD-441F-8AEE-004499D4F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7234032B-6D87-4A04-A312-6413F7ABE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5436A418-0AB3-4103-AACB-6CEBFB853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86329F93-3EE3-4D2B-A94B-6778D1CE6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481678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>
            <a:extLst>
              <a:ext uri="{FF2B5EF4-FFF2-40B4-BE49-F238E27FC236}">
                <a16:creationId xmlns:a16="http://schemas.microsoft.com/office/drawing/2014/main" id="{ACF34B5D-0CC8-4002-8B7D-A8E54C2DCB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473950" y="344488"/>
            <a:ext cx="2251075" cy="5494337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348C1E34-8BCE-4FFB-8F46-E193E89381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17550" y="344488"/>
            <a:ext cx="6604000" cy="5494337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6781F25E-45BB-4225-A959-817AB1351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F6A99A64-673F-48E5-835B-0CB0652BD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6FD3202B-9D48-4086-8F47-3E3A2C236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083077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1AFCF8E-3BD0-4DDB-870F-A91058E8C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4925" y="1060450"/>
            <a:ext cx="7832725" cy="22574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3B198B9-3438-41D3-8CBC-23E2F712FC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4925" y="3405188"/>
            <a:ext cx="7832725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54AA68E0-EC17-4A56-8E93-0E7F130E6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758D83D5-73E8-410F-98A6-3DB83AEBD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80E847D2-BDB9-4D18-BE78-373650F90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132574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04BEC93-63BB-4AAE-8F1B-4686439BA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39EB446-9466-46B9-961A-FE4612F184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CC9B98F6-66C8-4543-98BD-EB204520A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1869F94E-3500-4246-A16C-02C4146A0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C057559B-4CA6-41BC-9D79-CA81CFC12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730003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523E0A-5A97-4DE7-9E4D-A02F79478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788" y="1616075"/>
            <a:ext cx="9005887" cy="26971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7AA59D2A-BA61-406B-97E9-14E1AC63A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2788" y="4338638"/>
            <a:ext cx="9005887" cy="14176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739A91FF-8686-4A62-A2F9-7CEE14A9A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3AD53B15-DE9A-4FB7-B78D-6EE89199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50527544-5162-4FE1-BFAF-54A06BDD0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77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Naslov poglavja (s podnaslovom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F4A966EA-4451-4385-8A13-E5D8A39208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2774" y="2809627"/>
            <a:ext cx="9217025" cy="523220"/>
          </a:xfrm>
        </p:spPr>
        <p:txBody>
          <a:bodyPr anchor="ctr">
            <a:noAutofit/>
          </a:bodyPr>
          <a:lstStyle>
            <a:lvl1pPr marL="0" indent="0">
              <a:buNone/>
              <a:defRPr sz="38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NASLOV POGLAVJA</a:t>
            </a:r>
          </a:p>
        </p:txBody>
      </p:sp>
      <p:sp>
        <p:nvSpPr>
          <p:cNvPr id="9" name="Označba mesta besedila 2">
            <a:extLst>
              <a:ext uri="{FF2B5EF4-FFF2-40B4-BE49-F238E27FC236}">
                <a16:creationId xmlns:a16="http://schemas.microsoft.com/office/drawing/2014/main" id="{39668D1E-A55C-4CF1-A37D-D75A5FEBD5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2774" y="3369051"/>
            <a:ext cx="9217025" cy="360040"/>
          </a:xfrm>
        </p:spPr>
        <p:txBody>
          <a:bodyPr anchor="ctr">
            <a:noAutofit/>
          </a:bodyPr>
          <a:lstStyle>
            <a:lvl1pPr marL="0" indent="0">
              <a:buNone/>
              <a:defRPr sz="22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Lahko je prisoten tudi podnaslov</a:t>
            </a:r>
          </a:p>
        </p:txBody>
      </p:sp>
    </p:spTree>
    <p:extLst>
      <p:ext uri="{BB962C8B-B14F-4D97-AF65-F5344CB8AC3E}">
        <p14:creationId xmlns:p14="http://schemas.microsoft.com/office/powerpoint/2010/main" val="1862940063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30FB7F-88E1-4558-8555-5D95D4C71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5D9ED50-E58C-4444-B8E8-010C995B16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7550" y="1725613"/>
            <a:ext cx="4427538" cy="4113212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70960E59-5155-4782-ADB8-3C4C9C3DD2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97488" y="1725613"/>
            <a:ext cx="4427537" cy="4113212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B21BEA28-F8E0-4142-9B2A-FB27BC2E4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C352D751-2D27-47EA-AED3-784A26DE3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FD5F594F-2268-4208-BDF2-319D390A6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997924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9272BC-EE5B-4E7E-A8A7-D6AC1C555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8" y="344488"/>
            <a:ext cx="9007475" cy="1254125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4E5DA288-61C3-434C-ACEF-C825D5BD0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138" y="1589088"/>
            <a:ext cx="4418012" cy="779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42A9AE1C-C849-4FF6-9A7B-0574BEBEE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138" y="2368550"/>
            <a:ext cx="4418012" cy="3482975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besedila 4">
            <a:extLst>
              <a:ext uri="{FF2B5EF4-FFF2-40B4-BE49-F238E27FC236}">
                <a16:creationId xmlns:a16="http://schemas.microsoft.com/office/drawing/2014/main" id="{12A8AB4F-ABC7-4082-AF36-212C6A7CCC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86375" y="1589088"/>
            <a:ext cx="4440238" cy="779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CC8D3F4E-A104-4CE2-ACBA-B7DB212889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286375" y="2368550"/>
            <a:ext cx="4440238" cy="3482975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7" name="Označba mesta datuma 6">
            <a:extLst>
              <a:ext uri="{FF2B5EF4-FFF2-40B4-BE49-F238E27FC236}">
                <a16:creationId xmlns:a16="http://schemas.microsoft.com/office/drawing/2014/main" id="{E8A6C355-4B5D-4252-86E9-DFEA1324D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A0493CC8-917D-44E4-A505-13CDA0217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423C985D-490A-47D9-A664-44DBBCEC0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740988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639F281-8AA1-4504-9434-3AC7A45AA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E352E892-0CEE-4E0A-8379-8FFC6ACAC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2D8E1C95-EF98-4BD5-B6CC-708D5AC07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9EFEDDF7-C123-46DE-89FC-04B2DBC7D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94547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>
            <a:extLst>
              <a:ext uri="{FF2B5EF4-FFF2-40B4-BE49-F238E27FC236}">
                <a16:creationId xmlns:a16="http://schemas.microsoft.com/office/drawing/2014/main" id="{A313039C-0E51-4388-B2E3-7A6CD004B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A78A6B1F-6481-4E73-922E-9958BF306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80A5CC82-F3F7-4332-8D2E-F71471D9A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292382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E9171F4-111F-41AD-A6A4-14EC2A498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8" y="431800"/>
            <a:ext cx="3368675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D89CAE4-4D96-44E7-839E-CF1C03A80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0238" y="933450"/>
            <a:ext cx="5286375" cy="46069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4AB7C6EC-A21C-4601-B2D4-D05EBF1733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38" y="1944688"/>
            <a:ext cx="3368675" cy="360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47B425AF-8D29-4E82-A101-A28D4A853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D1AFB1CA-718A-4348-83E2-23CF59EBF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AB620109-19E8-4BFC-A9DB-B1C026331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5461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C2BCD4B-0EE3-4B8C-AE96-BF68F0182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8" y="431800"/>
            <a:ext cx="3368675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04F45925-DB36-40D8-86A0-D16E045868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40238" y="933450"/>
            <a:ext cx="5286375" cy="46069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A545F598-2452-43E5-841C-43CB7401FF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38" y="1944688"/>
            <a:ext cx="3368675" cy="360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CF98C2EC-0E95-4DF9-8CD8-EE175594E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D6A5C02B-5281-40A0-BD90-766B08A91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20EDB1AB-7B21-44A4-9820-0EC9AE8B2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593994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6C2F196-E85A-4446-B020-557179C34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CA263FA6-C5D2-4F7B-A58F-F5BDD2F76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E10D03B7-78B2-4823-AF44-358605CFA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A076220F-B7D8-4A91-83D9-8ECF15678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642D6635-34C5-4E27-9C7E-A9763C853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5175442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>
            <a:extLst>
              <a:ext uri="{FF2B5EF4-FFF2-40B4-BE49-F238E27FC236}">
                <a16:creationId xmlns:a16="http://schemas.microsoft.com/office/drawing/2014/main" id="{C4DF5B24-C67E-479B-89C6-DA6E03BCF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473950" y="344488"/>
            <a:ext cx="2251075" cy="5494337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30F8D213-1C70-49E5-AFFB-58103ABA76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17550" y="344488"/>
            <a:ext cx="6604000" cy="5494337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65A7ED63-374B-4626-AF4C-09C7C244B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BAC4E013-1C4C-450A-BFCD-E267FC88F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994C94A7-1BAF-43FC-A0A9-7EF46E3CE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686803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avitev po me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A38DD54-4F70-4957-9C19-5B49E7274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00171A03-482D-4070-A934-4BAA38C4D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3779AEF7-D39D-48F7-A8D0-5574B8364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3ECFF961-C335-4C63-BECF-51914457C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29636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52F5CC7-E87B-4E13-B163-55BA56AE8C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4925" y="1060450"/>
            <a:ext cx="7832725" cy="22574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D05F715-69E9-4AFE-AA95-600F2A5559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4925" y="3405188"/>
            <a:ext cx="7832725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E1810E13-80D5-46AE-9242-7F3318E63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E9BB7AA4-887C-4B69-A6E3-348077CD3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A5B7FE1C-2C75-4CF8-B3AB-07B642E11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95183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Naslov poglavja (s podnaslovom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F4A966EA-4451-4385-8A13-E5D8A39208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2774" y="2809627"/>
            <a:ext cx="9217025" cy="523220"/>
          </a:xfrm>
        </p:spPr>
        <p:txBody>
          <a:bodyPr anchor="ctr">
            <a:noAutofit/>
          </a:bodyPr>
          <a:lstStyle>
            <a:lvl1pPr marL="0" indent="0">
              <a:buNone/>
              <a:defRPr sz="38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NASLOV POGLAVJA</a:t>
            </a:r>
          </a:p>
        </p:txBody>
      </p:sp>
      <p:sp>
        <p:nvSpPr>
          <p:cNvPr id="9" name="Označba mesta besedila 2">
            <a:extLst>
              <a:ext uri="{FF2B5EF4-FFF2-40B4-BE49-F238E27FC236}">
                <a16:creationId xmlns:a16="http://schemas.microsoft.com/office/drawing/2014/main" id="{39668D1E-A55C-4CF1-A37D-D75A5FEBD5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2774" y="3369051"/>
            <a:ext cx="9217025" cy="360040"/>
          </a:xfrm>
        </p:spPr>
        <p:txBody>
          <a:bodyPr anchor="ctr">
            <a:noAutofit/>
          </a:bodyPr>
          <a:lstStyle>
            <a:lvl1pPr marL="0" indent="0">
              <a:buNone/>
              <a:defRPr sz="22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Lahko je prisoten tudi podnaslov</a:t>
            </a:r>
          </a:p>
        </p:txBody>
      </p:sp>
    </p:spTree>
    <p:extLst>
      <p:ext uri="{BB962C8B-B14F-4D97-AF65-F5344CB8AC3E}">
        <p14:creationId xmlns:p14="http://schemas.microsoft.com/office/powerpoint/2010/main" val="3836310946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370C7B0-B93F-480E-84CF-97880F7B8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224E7A29-800A-4F7D-AC64-185D0CD04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C491C8D9-C79B-4B69-9BE6-CC0110DC2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37786389-3730-4C3D-94A5-926421195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D0440FCE-9A98-4A46-BB67-975088C97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904654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936E68-8989-45F9-9032-04F815EA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788" y="1616075"/>
            <a:ext cx="9005887" cy="26971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810F0A5D-6A1E-43C2-BE25-C077992DE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2788" y="4338638"/>
            <a:ext cx="9005887" cy="14176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4D87ECCD-F588-4CAD-BB75-D3A247A8F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9D139FD6-2818-42B7-8285-52D573D26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CD6B97AC-422F-4C3B-B3F8-0DA1B1E53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907722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240637-27FD-4A0E-BDE0-65E68FA33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BDE374AD-63ED-4244-94DF-6BD8F5F97C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7550" y="1725613"/>
            <a:ext cx="4427538" cy="4113212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669EF349-8A7A-499B-9D4E-19BE47F253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97488" y="1725613"/>
            <a:ext cx="4427537" cy="4113212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0E5F110F-2C9B-4D11-8EF0-B7D838413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38B3496B-ADE9-4DBE-9524-3DB9AA907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5791E778-CAC7-45C3-B927-726F2FD83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843952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88823B4-EFFB-42C8-B365-4487157ED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8" y="344488"/>
            <a:ext cx="9007475" cy="1254125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465AA676-0C5F-4A3F-A47C-0AB163245C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138" y="1589088"/>
            <a:ext cx="4418012" cy="779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A7CC0957-85E7-4F2D-89E5-39CD89673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138" y="2368550"/>
            <a:ext cx="4418012" cy="3482975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besedila 4">
            <a:extLst>
              <a:ext uri="{FF2B5EF4-FFF2-40B4-BE49-F238E27FC236}">
                <a16:creationId xmlns:a16="http://schemas.microsoft.com/office/drawing/2014/main" id="{2DD8C453-AB33-4B90-88B4-5A0F2F845E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86375" y="1589088"/>
            <a:ext cx="4440238" cy="779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ACBF6502-EA2A-4171-80FE-8D2683C3B9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286375" y="2368550"/>
            <a:ext cx="4440238" cy="3482975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7" name="Označba mesta datuma 6">
            <a:extLst>
              <a:ext uri="{FF2B5EF4-FFF2-40B4-BE49-F238E27FC236}">
                <a16:creationId xmlns:a16="http://schemas.microsoft.com/office/drawing/2014/main" id="{3E9E830F-5EB0-40A8-93B0-CAEF58EA1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8C39D3D9-1019-4F3A-BDEE-D47265683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FB22F9E1-739E-4A5B-A3A6-0B821EFF5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3414202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70B5A0-494C-4D62-A113-DAF543EF4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0BD6FCF8-8472-4BF7-BD94-D13DAA081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7B1D011D-DE20-43E1-BE27-32C342DCA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F5F43ABD-7A38-45E8-AE78-1AA6383EC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498455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>
            <a:extLst>
              <a:ext uri="{FF2B5EF4-FFF2-40B4-BE49-F238E27FC236}">
                <a16:creationId xmlns:a16="http://schemas.microsoft.com/office/drawing/2014/main" id="{4288127A-32C1-4036-BA91-FB2A4C873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0F404E81-094B-47F2-8605-7B4682CA6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542AA9A5-CBF9-4899-966B-D2AA62B13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878131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A2AA3A-7F06-483C-8108-BBEE5001D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8" y="431800"/>
            <a:ext cx="3368675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2DC6620-D93A-4406-A24C-617A6E7A9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0238" y="933450"/>
            <a:ext cx="5286375" cy="46069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DCFD9E43-B7AA-4399-9361-C9CB9B312B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38" y="1944688"/>
            <a:ext cx="3368675" cy="360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F67541D7-CACF-4F39-A71A-C68D7A547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EFD14773-D353-4207-AF06-8BCCB0C15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43485D81-28A5-4F42-8B64-FB4BFF6B6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429770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2436A3-2DC3-4D31-AA74-34D7AE984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138" y="431800"/>
            <a:ext cx="3368675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8CE43411-E6E3-4165-AE2A-69473593D4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40238" y="933450"/>
            <a:ext cx="5286375" cy="46069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9C7ADC88-9B58-4104-A4FA-62492864DC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38" y="1944688"/>
            <a:ext cx="3368675" cy="360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4183E27F-CED0-41E5-89EF-0CFA4E2BF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78ECFA65-3AE1-4228-AADE-E69BC04D8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BEFC428D-A64D-4772-BAE8-2D5ECCB08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372685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E85469B-D05E-4AFA-8CF7-F1D363663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1277E724-77E0-4A4C-99C0-446C2EBD84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1813698A-B497-49D4-92B2-81CE8BBCC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43F3D54E-A79B-4D64-AB93-E69C4BEEC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6DA1101E-D865-43E0-87AE-AD13A6BEA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877088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>
            <a:extLst>
              <a:ext uri="{FF2B5EF4-FFF2-40B4-BE49-F238E27FC236}">
                <a16:creationId xmlns:a16="http://schemas.microsoft.com/office/drawing/2014/main" id="{10971F9C-E497-47A3-9BA0-35C144E187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473950" y="344488"/>
            <a:ext cx="2251075" cy="5494337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4F1384A0-E95E-4AAE-BD19-46BC77D0E1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17550" y="344488"/>
            <a:ext cx="6604000" cy="5494337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11703579-06D3-4126-900E-6D88D92E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1FB57518-6F81-48DB-9F07-EE54A2981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52EB7ECF-781E-408C-BB67-2513382A2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52690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Naslov poglavja (s podnaslovom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F4A966EA-4451-4385-8A13-E5D8A39208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2774" y="2809627"/>
            <a:ext cx="9217025" cy="523220"/>
          </a:xfrm>
        </p:spPr>
        <p:txBody>
          <a:bodyPr anchor="ctr">
            <a:noAutofit/>
          </a:bodyPr>
          <a:lstStyle>
            <a:lvl1pPr marL="0" indent="0">
              <a:buNone/>
              <a:defRPr sz="38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NASLOV POGLAVJA</a:t>
            </a:r>
          </a:p>
        </p:txBody>
      </p:sp>
      <p:sp>
        <p:nvSpPr>
          <p:cNvPr id="9" name="Označba mesta besedila 2">
            <a:extLst>
              <a:ext uri="{FF2B5EF4-FFF2-40B4-BE49-F238E27FC236}">
                <a16:creationId xmlns:a16="http://schemas.microsoft.com/office/drawing/2014/main" id="{39668D1E-A55C-4CF1-A37D-D75A5FEBD5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2774" y="3369051"/>
            <a:ext cx="9217025" cy="360040"/>
          </a:xfrm>
        </p:spPr>
        <p:txBody>
          <a:bodyPr anchor="ctr">
            <a:noAutofit/>
          </a:bodyPr>
          <a:lstStyle>
            <a:lvl1pPr marL="0" indent="0">
              <a:buNone/>
              <a:defRPr sz="22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Lahko je prisoten tudi podnaslov</a:t>
            </a:r>
          </a:p>
        </p:txBody>
      </p:sp>
    </p:spTree>
    <p:extLst>
      <p:ext uri="{BB962C8B-B14F-4D97-AF65-F5344CB8AC3E}">
        <p14:creationId xmlns:p14="http://schemas.microsoft.com/office/powerpoint/2010/main" val="283475037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Naslov poglavja (s podnaslovom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F4A966EA-4451-4385-8A13-E5D8A39208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2774" y="2809627"/>
            <a:ext cx="9217025" cy="523220"/>
          </a:xfrm>
        </p:spPr>
        <p:txBody>
          <a:bodyPr anchor="ctr">
            <a:noAutofit/>
          </a:bodyPr>
          <a:lstStyle>
            <a:lvl1pPr marL="0" indent="0">
              <a:buNone/>
              <a:defRPr sz="38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NASLOV POGLAVJA</a:t>
            </a:r>
          </a:p>
        </p:txBody>
      </p:sp>
      <p:sp>
        <p:nvSpPr>
          <p:cNvPr id="9" name="Označba mesta besedila 2">
            <a:extLst>
              <a:ext uri="{FF2B5EF4-FFF2-40B4-BE49-F238E27FC236}">
                <a16:creationId xmlns:a16="http://schemas.microsoft.com/office/drawing/2014/main" id="{39668D1E-A55C-4CF1-A37D-D75A5FEBD5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2774" y="3369051"/>
            <a:ext cx="9217025" cy="360040"/>
          </a:xfrm>
        </p:spPr>
        <p:txBody>
          <a:bodyPr anchor="ctr">
            <a:noAutofit/>
          </a:bodyPr>
          <a:lstStyle>
            <a:lvl1pPr marL="0" indent="0">
              <a:buNone/>
              <a:defRPr sz="2200">
                <a:solidFill>
                  <a:schemeClr val="bg2"/>
                </a:solidFill>
              </a:defRPr>
            </a:lvl1pPr>
          </a:lstStyle>
          <a:p>
            <a:pPr lvl="0"/>
            <a:r>
              <a:rPr lang="sl-SI" dirty="0"/>
              <a:t>Lahko je prisoten tudi podnaslov</a:t>
            </a:r>
          </a:p>
        </p:txBody>
      </p:sp>
    </p:spTree>
    <p:extLst>
      <p:ext uri="{BB962C8B-B14F-4D97-AF65-F5344CB8AC3E}">
        <p14:creationId xmlns:p14="http://schemas.microsoft.com/office/powerpoint/2010/main" val="203608835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sedilo brez naslova">
    <p:bg>
      <p:bgPr>
        <a:solidFill>
          <a:srgbClr val="E2F1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2775" y="577850"/>
            <a:ext cx="9181799" cy="4979505"/>
          </a:xfrm>
        </p:spPr>
        <p:txBody>
          <a:bodyPr lIns="0" tIns="0" rIns="0" bIns="0"/>
          <a:lstStyle>
            <a:lvl1pPr marL="0" marR="0" indent="0" algn="l" defTabSz="1083198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rgbClr val="3CA082"/>
              </a:buClr>
              <a:buSzTx/>
              <a:buFont typeface="Arial" pitchFamily="34" charset="0"/>
              <a:buNone/>
              <a:tabLst/>
              <a:defRPr/>
            </a:lvl1pPr>
            <a:lvl2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2pPr>
            <a:lvl3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3pPr>
            <a:lvl4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4pPr>
            <a:lvl5pPr marL="0" indent="0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None/>
              <a:defRPr sz="2800"/>
            </a:lvl5pPr>
          </a:lstStyle>
          <a:p>
            <a:r>
              <a:rPr lang="en-US" dirty="0"/>
              <a:t>Lorem Ipsum is simply dummy text of the printing and typesetting industry.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38B1533-F2B5-4CCF-B2A5-57C4891C95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597551" y="5964646"/>
            <a:ext cx="1440160" cy="345179"/>
          </a:xfrm>
          <a:prstGeom prst="rect">
            <a:avLst/>
          </a:prstGeom>
        </p:spPr>
        <p:txBody>
          <a:bodyPr vert="horz" lIns="108320" tIns="54160" rIns="108320" bIns="5416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FADB1FE-D922-47ED-B00A-DD2201BE03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775" y="5964646"/>
            <a:ext cx="6912768" cy="345179"/>
          </a:xfrm>
          <a:prstGeom prst="rect">
            <a:avLst/>
          </a:prstGeom>
          <a:noFill/>
        </p:spPr>
        <p:txBody>
          <a:bodyPr vert="horz" wrap="square" lIns="108000" tIns="54160" rIns="0" bIns="54160" rtlCol="0" anchor="ctr"/>
          <a:lstStyle>
            <a:lvl1pPr algn="l">
              <a:defRPr sz="1400" cap="all" baseline="0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noga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0BC9985-CBAE-4FE1-AAB7-87946EB73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290" y="5964646"/>
            <a:ext cx="358704" cy="345179"/>
          </a:xfrm>
          <a:prstGeom prst="rect">
            <a:avLst/>
          </a:prstGeom>
        </p:spPr>
        <p:txBody>
          <a:bodyPr vert="horz" lIns="0" tIns="54160" rIns="0" bIns="54160" rtlCol="0" anchor="ctr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fld id="{F2B02B4C-D462-4AEF-81D3-D31D2897BAED}" type="slidenum">
              <a:rPr lang="en-US" smtClean="0"/>
              <a:pPr/>
              <a:t>‹#›</a:t>
            </a:fld>
            <a:r>
              <a:rPr lang="sl-SI" dirty="0"/>
              <a:t> 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sedilo - brez aline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2775" y="2134802"/>
            <a:ext cx="9217025" cy="3494089"/>
          </a:xfrm>
        </p:spPr>
        <p:txBody>
          <a:bodyPr lIns="0" tIns="0" rIns="0" bIns="0"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None/>
              <a:defRPr/>
            </a:lvl1pPr>
            <a:lvl2pPr marL="630238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Font typeface="Arial" pitchFamily="34" charset="0"/>
              <a:buChar char="•"/>
              <a:defRPr sz="2800"/>
            </a:lvl2pPr>
            <a:lvl3pPr marL="804863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defRPr sz="2800"/>
            </a:lvl3pPr>
            <a:lvl4pPr marL="979488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Font typeface="Arial" pitchFamily="34" charset="0"/>
              <a:buChar char="•"/>
              <a:defRPr sz="2800"/>
            </a:lvl4pPr>
            <a:lvl5pPr marL="1168400" indent="-428625">
              <a:lnSpc>
                <a:spcPct val="85000"/>
              </a:lnSpc>
              <a:spcBef>
                <a:spcPts val="0"/>
              </a:spcBef>
              <a:spcAft>
                <a:spcPts val="711"/>
              </a:spcAft>
              <a:buFont typeface="Arial" pitchFamily="34" charset="0"/>
              <a:buChar char="•"/>
              <a:defRPr sz="2800"/>
            </a:lvl5pPr>
          </a:lstStyle>
          <a:p>
            <a:r>
              <a:rPr lang="en-US" dirty="0"/>
              <a:t>Lorem Ipsum is simply dummy text of the printing and typesetting industry.</a:t>
            </a:r>
          </a:p>
          <a:p>
            <a:r>
              <a:rPr lang="en-US" dirty="0"/>
              <a:t>Lorem Ipsum has been the industry's standard dummy text ever since the 1500s</a:t>
            </a:r>
          </a:p>
          <a:p>
            <a:r>
              <a:rPr lang="en-US" dirty="0"/>
              <a:t>When an unknown printer took a galley of type and scrambled it to make a type specimen book.</a:t>
            </a:r>
            <a:endParaRPr lang="sl-SI" dirty="0"/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lang="sl-SI" dirty="0"/>
              <a:t>Primer strani z navadnim besedilom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‹#›</a:t>
            </a:fld>
            <a:r>
              <a:rPr lang="sl-SI"/>
              <a:t> 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solidFill>
          <a:srgbClr val="E2F1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775" y="577850"/>
            <a:ext cx="9205707" cy="1125563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r>
              <a:rPr lang="sl-SI" dirty="0"/>
              <a:t/>
            </a:r>
            <a:br>
              <a:rPr lang="sl-SI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775" y="2133037"/>
            <a:ext cx="9205707" cy="3232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ravokotnik 6">
            <a:extLst>
              <a:ext uri="{FF2B5EF4-FFF2-40B4-BE49-F238E27FC236}">
                <a16:creationId xmlns:a16="http://schemas.microsoft.com/office/drawing/2014/main" id="{81AC5A20-37F3-4CAE-B99D-7253014DEC3C}"/>
              </a:ext>
            </a:extLst>
          </p:cNvPr>
          <p:cNvSpPr/>
          <p:nvPr userDrawn="1"/>
        </p:nvSpPr>
        <p:spPr>
          <a:xfrm>
            <a:off x="0" y="5762625"/>
            <a:ext cx="10442575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97551" y="5964646"/>
            <a:ext cx="1440160" cy="345179"/>
          </a:xfrm>
          <a:prstGeom prst="rect">
            <a:avLst/>
          </a:prstGeom>
        </p:spPr>
        <p:txBody>
          <a:bodyPr vert="horz" lIns="108320" tIns="54160" rIns="108320" bIns="5416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9E3BAB3B-1E18-4E01-B512-7FB7BAAF2E85}" type="datetime4">
              <a:rPr lang="sl-SI" noProof="1" smtClean="0"/>
              <a:pPr/>
              <a:t>7. junij 2021</a:t>
            </a:fld>
            <a:endParaRPr lang="sl-SI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2775" y="5964646"/>
            <a:ext cx="6912768" cy="345179"/>
          </a:xfrm>
          <a:prstGeom prst="rect">
            <a:avLst/>
          </a:prstGeom>
          <a:noFill/>
        </p:spPr>
        <p:txBody>
          <a:bodyPr vert="horz" wrap="square" lIns="108000" tIns="54160" rIns="0" bIns="54160" rtlCol="0" anchor="ctr"/>
          <a:lstStyle>
            <a:lvl1pPr algn="l">
              <a:defRPr sz="1400" cap="all" baseline="0">
                <a:solidFill>
                  <a:schemeClr val="tx1"/>
                </a:solidFill>
              </a:defRPr>
            </a:lvl1pPr>
          </a:lstStyle>
          <a:p>
            <a:r>
              <a:rPr lang="sl-SI" dirty="0"/>
              <a:t>noga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7290" y="5964646"/>
            <a:ext cx="358704" cy="345179"/>
          </a:xfrm>
          <a:prstGeom prst="rect">
            <a:avLst/>
          </a:prstGeom>
        </p:spPr>
        <p:txBody>
          <a:bodyPr vert="horz" lIns="0" tIns="54160" rIns="0" bIns="54160" rtlCol="0" anchor="ctr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fld id="{F2B02B4C-D462-4AEF-81D3-D31D2897BAED}" type="slidenum">
              <a:rPr lang="en-US" smtClean="0"/>
              <a:pPr/>
              <a:t>‹#›</a:t>
            </a:fld>
            <a:r>
              <a:rPr lang="sl-SI" dirty="0"/>
              <a:t>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3687" y="5905971"/>
            <a:ext cx="938439" cy="4368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661" r:id="rId8"/>
    <p:sldLayoutId id="2147483665" r:id="rId9"/>
    <p:sldLayoutId id="2147483671" r:id="rId10"/>
    <p:sldLayoutId id="2147483666" r:id="rId11"/>
    <p:sldLayoutId id="2147483668" r:id="rId12"/>
    <p:sldLayoutId id="2147483669" r:id="rId13"/>
    <p:sldLayoutId id="2147483670" r:id="rId14"/>
    <p:sldLayoutId id="2147483683" r:id="rId15"/>
    <p:sldLayoutId id="2147483682" r:id="rId16"/>
    <p:sldLayoutId id="2147483667" r:id="rId17"/>
    <p:sldLayoutId id="2147483681" r:id="rId18"/>
    <p:sldLayoutId id="2147483680" r:id="rId19"/>
    <p:sldLayoutId id="2147483679" r:id="rId20"/>
    <p:sldLayoutId id="2147483678" r:id="rId21"/>
    <p:sldLayoutId id="2147483677" r:id="rId22"/>
    <p:sldLayoutId id="2147483676" r:id="rId23"/>
    <p:sldLayoutId id="2147483675" r:id="rId24"/>
    <p:sldLayoutId id="2147483727" r:id="rId25"/>
  </p:sldLayoutIdLst>
  <p:transition>
    <p:fade/>
  </p:transition>
  <p:hf hdr="0"/>
  <p:txStyles>
    <p:titleStyle>
      <a:lvl1pPr algn="l" defTabSz="1083198" rtl="0" eaLnBrk="1" latinLnBrk="0" hangingPunct="1">
        <a:lnSpc>
          <a:spcPct val="85000"/>
        </a:lnSpc>
        <a:spcBef>
          <a:spcPct val="0"/>
        </a:spcBef>
        <a:buNone/>
        <a:defRPr sz="2800" b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06199" indent="-406199" algn="l" defTabSz="1083198" rtl="0" eaLnBrk="1" latinLnBrk="0" hangingPunct="1">
        <a:lnSpc>
          <a:spcPct val="85000"/>
        </a:lnSpc>
        <a:spcBef>
          <a:spcPct val="20000"/>
        </a:spcBef>
        <a:buClr>
          <a:schemeClr val="tx2"/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80099" indent="-338499" algn="l" defTabSz="1083198" rtl="0" eaLnBrk="1" latinLnBrk="0" hangingPunct="1">
        <a:lnSpc>
          <a:spcPct val="85000"/>
        </a:lnSpc>
        <a:spcBef>
          <a:spcPct val="20000"/>
        </a:spcBef>
        <a:buClr>
          <a:schemeClr val="tx2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53998" indent="-270800" algn="l" defTabSz="1083198" rtl="0" eaLnBrk="1" latinLnBrk="0" hangingPunct="1">
        <a:lnSpc>
          <a:spcPct val="85000"/>
        </a:lnSpc>
        <a:spcBef>
          <a:spcPct val="20000"/>
        </a:spcBef>
        <a:buClr>
          <a:schemeClr val="tx2"/>
        </a:buClr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895597" indent="-270800" algn="l" defTabSz="1083198" rtl="0" eaLnBrk="1" latinLnBrk="0" hangingPunct="1">
        <a:lnSpc>
          <a:spcPct val="85000"/>
        </a:lnSpc>
        <a:spcBef>
          <a:spcPct val="20000"/>
        </a:spcBef>
        <a:buClr>
          <a:schemeClr val="tx2"/>
        </a:buClr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196" indent="-270800" algn="l" defTabSz="1083198" rtl="0" eaLnBrk="1" latinLnBrk="0" hangingPunct="1">
        <a:lnSpc>
          <a:spcPct val="85000"/>
        </a:lnSpc>
        <a:spcBef>
          <a:spcPct val="20000"/>
        </a:spcBef>
        <a:buClr>
          <a:schemeClr val="tx2"/>
        </a:buClr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978795" indent="-270800" algn="l" defTabSz="10831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20394" indent="-270800" algn="l" defTabSz="10831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61993" indent="-270800" algn="l" defTabSz="10831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03593" indent="-270800" algn="l" defTabSz="10831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31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1599" algn="l" defTabSz="10831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3198" algn="l" defTabSz="10831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24797" algn="l" defTabSz="10831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6396" algn="l" defTabSz="10831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07996" algn="l" defTabSz="10831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49595" algn="l" defTabSz="10831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91194" algn="l" defTabSz="10831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32793" algn="l" defTabSz="10831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4" userDrawn="1">
          <p15:clr>
            <a:srgbClr val="F26B43"/>
          </p15:clr>
        </p15:guide>
        <p15:guide id="2" pos="386" userDrawn="1">
          <p15:clr>
            <a:srgbClr val="F26B43"/>
          </p15:clr>
        </p15:guide>
        <p15:guide id="3" pos="61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>
            <a:extLst>
              <a:ext uri="{FF2B5EF4-FFF2-40B4-BE49-F238E27FC236}">
                <a16:creationId xmlns:a16="http://schemas.microsoft.com/office/drawing/2014/main" id="{ADF8226D-0780-4972-A230-940D4A7A9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344488"/>
            <a:ext cx="9007475" cy="1254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FB935131-EB19-4634-A298-77752B779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7550" y="1725613"/>
            <a:ext cx="9007475" cy="411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E67DF6C6-61A7-4EBC-9309-E018771C17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7550" y="6008688"/>
            <a:ext cx="234950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A2BC2-3A9A-494A-B02F-18EB10D898E9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A6CB3B84-A220-42E0-900A-CF18DD312F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59163" y="6008688"/>
            <a:ext cx="352425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95C3BC11-E115-4C66-88D2-E3DD8400D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5525" y="6008688"/>
            <a:ext cx="234950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D6BB0-AEEE-424D-9616-EF687198883A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7978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>
            <a:extLst>
              <a:ext uri="{FF2B5EF4-FFF2-40B4-BE49-F238E27FC236}">
                <a16:creationId xmlns:a16="http://schemas.microsoft.com/office/drawing/2014/main" id="{5DD57C6D-A464-45D5-BA29-42544A97B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344488"/>
            <a:ext cx="9007475" cy="1254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3780D324-A06C-4401-AA00-06EAB8602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7550" y="1725613"/>
            <a:ext cx="9007475" cy="411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55AB7B0C-7BEA-4E27-90B3-3741BFAC68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7550" y="6008688"/>
            <a:ext cx="234950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47A5B-AA1E-4921-B55C-47CAB81FAAB6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8486B212-921D-456B-8EA1-A54E9110A5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59163" y="6008688"/>
            <a:ext cx="352425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E1FFE827-0E1C-4DA1-9A6E-5E45D08FF6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5525" y="6008688"/>
            <a:ext cx="234950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28060-C2E4-44BD-A517-60B008C3306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3249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>
            <a:extLst>
              <a:ext uri="{FF2B5EF4-FFF2-40B4-BE49-F238E27FC236}">
                <a16:creationId xmlns:a16="http://schemas.microsoft.com/office/drawing/2014/main" id="{7B75D6DD-FD3D-45BE-8446-FA699E899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344488"/>
            <a:ext cx="9007475" cy="1254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44E630C8-A15F-4A20-90C5-5D240BFD0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7550" y="1725613"/>
            <a:ext cx="9007475" cy="411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60235C10-BFDB-40BC-BE40-EF866D6D70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7550" y="6008688"/>
            <a:ext cx="234950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FDF19-0296-4BB9-A33F-5B234773C973}" type="datetimeFigureOut">
              <a:rPr lang="sl-SI" smtClean="0"/>
              <a:t>7.6.2021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3EB6FADB-669A-42DC-AFF7-D0563A002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59163" y="6008688"/>
            <a:ext cx="352425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014A3613-FDC4-4E26-9DC4-070C0A87F7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75525" y="6008688"/>
            <a:ext cx="234950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AAAFF-3DED-4644-B681-59264AEFAD8D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537304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>
            <a:extLst>
              <a:ext uri="{FF2B5EF4-FFF2-40B4-BE49-F238E27FC236}">
                <a16:creationId xmlns:a16="http://schemas.microsoft.com/office/drawing/2014/main" id="{24FEBEB6-3FC3-407C-9966-8DA65DEFF6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3000"/>
              <a:t>Can the Insurance Sector Compete with Nature?</a:t>
            </a:r>
            <a:r>
              <a:rPr lang="en-GB"/>
              <a:t> </a:t>
            </a:r>
            <a:endParaRPr lang="en-GB" dirty="0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DB80787B-66B0-4202-9B06-46A0070DC7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GB" sz="2400" dirty="0"/>
              <a:t>Marko Jazbec, </a:t>
            </a:r>
            <a:r>
              <a:rPr lang="sl-SI" sz="2400" dirty="0"/>
              <a:t>CEO, </a:t>
            </a:r>
            <a:r>
              <a:rPr lang="en-GB" sz="2400" dirty="0"/>
              <a:t>SAVA R</a:t>
            </a:r>
            <a:r>
              <a:rPr lang="sl-SI" sz="2400" dirty="0"/>
              <a:t>E</a:t>
            </a:r>
            <a:endParaRPr lang="en-GB" sz="2400" dirty="0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3DF79153-2C4F-417D-B74E-F2ABE4B9A3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sl-SI"/>
              <a:t>Insurance Conference „HOW LOW CAN WE GO?“ - Ljubljana, </a:t>
            </a:r>
            <a:r>
              <a:rPr lang="en-US"/>
              <a:t>14</a:t>
            </a:r>
            <a:r>
              <a:rPr lang="en-US" baseline="30000"/>
              <a:t>th</a:t>
            </a:r>
            <a:r>
              <a:rPr lang="sl-SI">
                <a:solidFill>
                  <a:schemeClr val="tx1"/>
                </a:solidFill>
              </a:rPr>
              <a:t> </a:t>
            </a:r>
            <a:r>
              <a:rPr lang="sl-SI" dirty="0" err="1">
                <a:solidFill>
                  <a:schemeClr val="tx1"/>
                </a:solidFill>
              </a:rPr>
              <a:t>June</a:t>
            </a:r>
            <a:r>
              <a:rPr lang="sl-SI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77429036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>
            <a:extLst>
              <a:ext uri="{FF2B5EF4-FFF2-40B4-BE49-F238E27FC236}">
                <a16:creationId xmlns:a16="http://schemas.microsoft.com/office/drawing/2014/main" id="{D35550D6-638C-4806-83F2-EB52C9351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0" y="326880"/>
            <a:ext cx="9205707" cy="466523"/>
          </a:xfrm>
        </p:spPr>
        <p:txBody>
          <a:bodyPr>
            <a:normAutofit/>
          </a:bodyPr>
          <a:lstStyle/>
          <a:p>
            <a:r>
              <a:rPr lang="en-US"/>
              <a:t>Insurance</a:t>
            </a:r>
            <a:r>
              <a:rPr lang="sl-SI"/>
              <a:t> </a:t>
            </a:r>
            <a:r>
              <a:rPr lang="en-US"/>
              <a:t>Industry</a:t>
            </a:r>
            <a:r>
              <a:rPr lang="sl-SI"/>
              <a:t> </a:t>
            </a:r>
            <a:r>
              <a:rPr lang="en-US"/>
              <a:t>Responses</a:t>
            </a:r>
            <a:endParaRPr lang="sl-SI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5005BBA-7179-462B-A283-060A64C2869D}"/>
              </a:ext>
            </a:extLst>
          </p:cNvPr>
          <p:cNvSpPr/>
          <p:nvPr/>
        </p:nvSpPr>
        <p:spPr>
          <a:xfrm>
            <a:off x="216324" y="2881635"/>
            <a:ext cx="9414208" cy="288032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/>
              <a:t>Resilience, mitigation</a:t>
            </a:r>
            <a:r>
              <a:rPr lang="sl-SI" sz="2000"/>
              <a:t> </a:t>
            </a:r>
            <a:r>
              <a:rPr lang="en-US" sz="2000"/>
              <a:t>and adaptation</a:t>
            </a:r>
            <a:endParaRPr lang="sl-SI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Supporting societal</a:t>
            </a:r>
            <a:r>
              <a:rPr lang="sl-SI" sz="2000"/>
              <a:t> </a:t>
            </a:r>
            <a:r>
              <a:rPr lang="en-US" sz="2000"/>
              <a:t>change - a social role for</a:t>
            </a:r>
            <a:r>
              <a:rPr lang="sl-SI" sz="2000"/>
              <a:t> </a:t>
            </a:r>
            <a:r>
              <a:rPr lang="en-US" sz="2000"/>
              <a:t>the insurance industry</a:t>
            </a:r>
            <a:endParaRPr lang="sl-SI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Tackling climate risks</a:t>
            </a:r>
            <a:r>
              <a:rPr lang="sl-SI" sz="2000"/>
              <a:t> </a:t>
            </a:r>
            <a:r>
              <a:rPr lang="en-US" sz="2000"/>
              <a:t>through investments</a:t>
            </a:r>
            <a:endParaRPr lang="sl-SI" sz="2000"/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 sz="2000"/>
              <a:t>In responding to climate change,</a:t>
            </a:r>
            <a:r>
              <a:rPr lang="sl-SI" sz="2000"/>
              <a:t> </a:t>
            </a:r>
            <a:r>
              <a:rPr lang="en-US" sz="2000"/>
              <a:t>insurers not only need to consider</a:t>
            </a:r>
            <a:r>
              <a:rPr lang="sl-SI" sz="2000"/>
              <a:t> </a:t>
            </a:r>
            <a:r>
              <a:rPr lang="en-US" sz="2000"/>
              <a:t>how best to support their customers</a:t>
            </a:r>
            <a:r>
              <a:rPr lang="sl-SI" sz="2000"/>
              <a:t> </a:t>
            </a:r>
            <a:r>
              <a:rPr lang="en-US" sz="2000"/>
              <a:t>in the protections it provides but also</a:t>
            </a:r>
            <a:r>
              <a:rPr lang="sl-SI" sz="2000"/>
              <a:t> </a:t>
            </a:r>
            <a:r>
              <a:rPr lang="en-US" sz="2000"/>
              <a:t>how to invest its assets to maintain</a:t>
            </a:r>
            <a:r>
              <a:rPr lang="sl-SI" sz="2000"/>
              <a:t> </a:t>
            </a:r>
            <a:r>
              <a:rPr lang="en-US" sz="2000"/>
              <a:t>financial stability</a:t>
            </a:r>
            <a:r>
              <a:rPr lang="sl-SI" sz="2000"/>
              <a:t> – ESG,…</a:t>
            </a:r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sl-SI" sz="2000"/>
              <a:t>Investment considerations – ESG ratings</a:t>
            </a:r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sl-SI" sz="2000"/>
              <a:t>Impact investments: fixed income, private debt, real estate, private equity, “blended finance” (first-of-a-kind projects)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sl-SI" sz="2000"/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002161C9-2495-41B3-B6AF-D7BE7DD053B7}"/>
              </a:ext>
            </a:extLst>
          </p:cNvPr>
          <p:cNvSpPr txBox="1"/>
          <p:nvPr/>
        </p:nvSpPr>
        <p:spPr>
          <a:xfrm>
            <a:off x="324743" y="721395"/>
            <a:ext cx="93057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FF"/>
                </a:solidFill>
              </a:rPr>
              <a:t>Insurers are therefore amongst those with the greatest incentives to understand and tackle climate</a:t>
            </a:r>
            <a:r>
              <a:rPr lang="sl-SI" sz="20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FF"/>
                </a:solidFill>
              </a:rPr>
              <a:t>change... And your response is at the cutting edge of the understanding and management of risks</a:t>
            </a:r>
            <a:r>
              <a:rPr lang="sl-SI" sz="20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FF"/>
                </a:solidFill>
              </a:rPr>
              <a:t>arising... Your genius has been to recognize that past is not prologue and that the catastrophic</a:t>
            </a:r>
            <a:r>
              <a:rPr lang="sl-SI" sz="20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FF"/>
                </a:solidFill>
              </a:rPr>
              <a:t>norms of the future can be seen in the tail risks of today.</a:t>
            </a:r>
          </a:p>
          <a:p>
            <a:r>
              <a:rPr lang="en-US" sz="1600">
                <a:solidFill>
                  <a:srgbClr val="0000FF"/>
                </a:solidFill>
              </a:rPr>
              <a:t>Mark Carney, 2015</a:t>
            </a:r>
            <a:endParaRPr lang="sl-SI" sz="160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93107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>
            <a:extLst>
              <a:ext uri="{FF2B5EF4-FFF2-40B4-BE49-F238E27FC236}">
                <a16:creationId xmlns:a16="http://schemas.microsoft.com/office/drawing/2014/main" id="{D35550D6-638C-4806-83F2-EB52C9351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0" y="289347"/>
            <a:ext cx="9205707" cy="466523"/>
          </a:xfrm>
        </p:spPr>
        <p:txBody>
          <a:bodyPr/>
          <a:lstStyle/>
          <a:p>
            <a:r>
              <a:rPr lang="en-GB" dirty="0"/>
              <a:t>Adria region natural exposure</a:t>
            </a:r>
            <a:endParaRPr lang="sl-SI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5005BBA-7179-462B-A283-060A64C2869D}"/>
              </a:ext>
            </a:extLst>
          </p:cNvPr>
          <p:cNvSpPr/>
          <p:nvPr/>
        </p:nvSpPr>
        <p:spPr>
          <a:xfrm>
            <a:off x="217290" y="1009427"/>
            <a:ext cx="9414208" cy="446449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exposed to natural disasters, mainly floods and earthquakes</a:t>
            </a:r>
            <a:endParaRPr lang="sl-SI" dirty="0"/>
          </a:p>
          <a:p>
            <a:pPr lvl="0"/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localised </a:t>
            </a:r>
            <a:r>
              <a:rPr lang="en-GB"/>
              <a:t>exposure o</a:t>
            </a:r>
            <a:r>
              <a:rPr lang="sl-SI"/>
              <a:t>n</a:t>
            </a:r>
            <a:r>
              <a:rPr lang="en-GB"/>
              <a:t> </a:t>
            </a:r>
            <a:r>
              <a:rPr lang="en-GB" dirty="0"/>
              <a:t>storms and hail causing less loss than tornadoes and hurricanes around the world</a:t>
            </a:r>
            <a:endParaRPr lang="sl-SI" dirty="0"/>
          </a:p>
          <a:p>
            <a:pPr lvl="0"/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agriculture is threatened by </a:t>
            </a:r>
            <a:r>
              <a:rPr lang="sl-SI" dirty="0"/>
              <a:t>a </a:t>
            </a:r>
            <a:r>
              <a:rPr lang="en-US" dirty="0"/>
              <a:t>drought (is not insurable yet)</a:t>
            </a:r>
            <a:endParaRPr lang="sl-SI" dirty="0"/>
          </a:p>
          <a:p>
            <a:pPr lvl="0"/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annual losses from natural disasters represents 3% of GDP even in years without a mayor natural disaster (for example the loss from glazed frost in 2014 was 1% of Slovenian GDP)</a:t>
            </a:r>
            <a:endParaRPr lang="sl-SI" dirty="0"/>
          </a:p>
          <a:p>
            <a:pPr lvl="0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310392420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>
            <a:extLst>
              <a:ext uri="{FF2B5EF4-FFF2-40B4-BE49-F238E27FC236}">
                <a16:creationId xmlns:a16="http://schemas.microsoft.com/office/drawing/2014/main" id="{D35550D6-638C-4806-83F2-EB52C9351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0" y="289347"/>
            <a:ext cx="9205707" cy="466523"/>
          </a:xfrm>
        </p:spPr>
        <p:txBody>
          <a:bodyPr/>
          <a:lstStyle/>
          <a:p>
            <a:r>
              <a:rPr lang="en-US" dirty="0"/>
              <a:t>Sustainable development in Sava </a:t>
            </a:r>
            <a:r>
              <a:rPr lang="sl-SI" dirty="0" err="1"/>
              <a:t>Insurance</a:t>
            </a:r>
            <a:r>
              <a:rPr lang="en-US" dirty="0"/>
              <a:t> Group</a:t>
            </a:r>
            <a:endParaRPr lang="sl-SI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5005BBA-7179-462B-A283-060A64C2869D}"/>
              </a:ext>
            </a:extLst>
          </p:cNvPr>
          <p:cNvSpPr/>
          <p:nvPr/>
        </p:nvSpPr>
        <p:spPr>
          <a:xfrm>
            <a:off x="217290" y="1009427"/>
            <a:ext cx="9414208" cy="482453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developing own models for natural catastrophe risk and capital requirement assessment </a:t>
            </a:r>
            <a:endParaRPr lang="sl-SI" dirty="0"/>
          </a:p>
          <a:p>
            <a:pPr lvl="0"/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defining and evaluating catastrophe scenarios</a:t>
            </a:r>
            <a:endParaRPr lang="sl-SI" dirty="0"/>
          </a:p>
          <a:p>
            <a:pPr lvl="0"/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cooperation with several Slovenian public institutions (Slovenian Environment Agency, </a:t>
            </a:r>
            <a:r>
              <a:rPr lang="en-US" dirty="0"/>
              <a:t>National Building and Civil Engineering Institute, Water Science Institute) in order to better understand and evaluate </a:t>
            </a:r>
            <a:r>
              <a:rPr lang="en-GB" dirty="0"/>
              <a:t>earthquake risk exposure </a:t>
            </a:r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developing new pricing tool which enables more efficient underwriting</a:t>
            </a:r>
            <a:endParaRPr lang="sl-SI" dirty="0"/>
          </a:p>
          <a:p>
            <a:pPr lvl="0"/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developing appropriate strategies </a:t>
            </a:r>
            <a:r>
              <a:rPr lang="sl-SI" dirty="0"/>
              <a:t>as a</a:t>
            </a:r>
            <a:r>
              <a:rPr lang="en-US" dirty="0"/>
              <a:t> response to </a:t>
            </a:r>
            <a:r>
              <a:rPr lang="en-US"/>
              <a:t>new challenges</a:t>
            </a:r>
            <a:endParaRPr lang="sl-SI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l-SI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l-SI"/>
              <a:t>ESG projects on investments side (Sustainable Finance Disclosure Regulation -SFDR,…)</a:t>
            </a:r>
            <a:endParaRPr lang="sl-SI" dirty="0"/>
          </a:p>
          <a:p>
            <a:pPr lvl="0"/>
            <a:endParaRPr lang="sl-SI" dirty="0"/>
          </a:p>
          <a:p>
            <a:pPr lvl="0"/>
            <a:endParaRPr lang="sl-SI" dirty="0"/>
          </a:p>
          <a:p>
            <a:pPr lvl="0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927486879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>
            <a:extLst>
              <a:ext uri="{FF2B5EF4-FFF2-40B4-BE49-F238E27FC236}">
                <a16:creationId xmlns:a16="http://schemas.microsoft.com/office/drawing/2014/main" id="{D35550D6-638C-4806-83F2-EB52C9351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0" y="289347"/>
            <a:ext cx="9205707" cy="466523"/>
          </a:xfrm>
        </p:spPr>
        <p:txBody>
          <a:bodyPr/>
          <a:lstStyle/>
          <a:p>
            <a:r>
              <a:rPr lang="en-US" dirty="0"/>
              <a:t>Sustainable development in Sava </a:t>
            </a:r>
            <a:r>
              <a:rPr lang="sl-SI" dirty="0" err="1"/>
              <a:t>Insurance</a:t>
            </a:r>
            <a:r>
              <a:rPr lang="en-US" dirty="0"/>
              <a:t> Group</a:t>
            </a:r>
            <a:endParaRPr lang="sl-SI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5005BBA-7179-462B-A283-060A64C2869D}"/>
              </a:ext>
            </a:extLst>
          </p:cNvPr>
          <p:cNvSpPr/>
          <p:nvPr/>
        </p:nvSpPr>
        <p:spPr>
          <a:xfrm>
            <a:off x="217290" y="1009427"/>
            <a:ext cx="9414208" cy="482453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l-SI"/>
              <a:t>T</a:t>
            </a:r>
            <a:r>
              <a:rPr lang="en-US"/>
              <a:t>he Group has a particular focus on the risks associated with greenhouse gas (“GHG”) emissions and global warming and will work to monitor and limit the GHG intensity of our investment portfolio</a:t>
            </a:r>
            <a:endParaRPr lang="sl-SI"/>
          </a:p>
          <a:p>
            <a:pPr lvl="0"/>
            <a:endParaRPr lang="en-US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/>
              <a:t>Climate change is one of the greatest challenges our world is facing, and reducing levels of greenhouse emissions is one of the most central factors in mitigating climate change</a:t>
            </a:r>
            <a:endParaRPr lang="sl-SI"/>
          </a:p>
          <a:p>
            <a:pPr lvl="0"/>
            <a:endParaRPr lang="en-US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/>
              <a:t>The Group therefore has a particular focus on the impact of investment decisions on greenhouse gas emissions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l-SI" dirty="0"/>
          </a:p>
          <a:p>
            <a:pPr lvl="0"/>
            <a:endParaRPr lang="sl-SI" dirty="0"/>
          </a:p>
          <a:p>
            <a:pPr lvl="0"/>
            <a:endParaRPr lang="sl-SI" dirty="0"/>
          </a:p>
          <a:p>
            <a:pPr lvl="0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532374035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>
            <a:extLst>
              <a:ext uri="{FF2B5EF4-FFF2-40B4-BE49-F238E27FC236}">
                <a16:creationId xmlns:a16="http://schemas.microsoft.com/office/drawing/2014/main" id="{D35550D6-638C-4806-83F2-EB52C9351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0" y="289347"/>
            <a:ext cx="9205707" cy="466523"/>
          </a:xfrm>
        </p:spPr>
        <p:txBody>
          <a:bodyPr/>
          <a:lstStyle/>
          <a:p>
            <a:r>
              <a:rPr lang="en-US" dirty="0"/>
              <a:t>Sustainable development in Sava </a:t>
            </a:r>
            <a:r>
              <a:rPr lang="sl-SI" dirty="0" err="1"/>
              <a:t>Insurance</a:t>
            </a:r>
            <a:r>
              <a:rPr lang="en-US" dirty="0"/>
              <a:t> Group</a:t>
            </a:r>
            <a:endParaRPr lang="sl-SI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5005BBA-7179-462B-A283-060A64C2869D}"/>
              </a:ext>
            </a:extLst>
          </p:cNvPr>
          <p:cNvSpPr/>
          <p:nvPr/>
        </p:nvSpPr>
        <p:spPr>
          <a:xfrm>
            <a:off x="217290" y="1009427"/>
            <a:ext cx="9414208" cy="482453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lvl="0"/>
            <a:r>
              <a:rPr lang="en-US"/>
              <a:t>Possible initiatives</a:t>
            </a:r>
            <a:r>
              <a:rPr lang="sl-SI"/>
              <a:t>:</a:t>
            </a:r>
            <a:endParaRPr lang="en-US"/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/>
              <a:t>Commit to making a greenhouse gas reduction strategy (company and investment activities)</a:t>
            </a:r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/>
              <a:t>Investment activities</a:t>
            </a:r>
          </a:p>
          <a:p>
            <a:pPr marL="1426098" lvl="2" indent="-342900">
              <a:buFont typeface="Arial" panose="020B0604020202020204" pitchFamily="34" charset="0"/>
              <a:buChar char="•"/>
            </a:pPr>
            <a:r>
              <a:rPr lang="en-US"/>
              <a:t>Commit to measuring and monitoring investment portfolio footprint</a:t>
            </a:r>
          </a:p>
          <a:p>
            <a:pPr marL="1426098" lvl="2" indent="-342900">
              <a:buFont typeface="Arial" panose="020B0604020202020204" pitchFamily="34" charset="0"/>
              <a:buChar char="•"/>
            </a:pPr>
            <a:r>
              <a:rPr lang="en-US"/>
              <a:t>Commit to net-zero for the investment portfolio </a:t>
            </a:r>
            <a:r>
              <a:rPr lang="sl-SI"/>
              <a:t>a</a:t>
            </a:r>
            <a:r>
              <a:rPr lang="en-US"/>
              <a:t>nd/or percentage reduction towards 2025</a:t>
            </a:r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/>
              <a:t>Company activities </a:t>
            </a:r>
          </a:p>
          <a:p>
            <a:pPr marL="1426098" lvl="2" indent="-342900">
              <a:buFont typeface="Arial" panose="020B0604020202020204" pitchFamily="34" charset="0"/>
              <a:buChar char="•"/>
            </a:pPr>
            <a:r>
              <a:rPr lang="en-US"/>
              <a:t>Commit to measuring and monitoring company’s footprint (all company activities, buildings, etc.) – GHG protocol measurement, </a:t>
            </a:r>
            <a:r>
              <a:rPr lang="sl-SI"/>
              <a:t>i</a:t>
            </a:r>
            <a:r>
              <a:rPr lang="en-US"/>
              <a:t>ncl. independent 3rd party audit of measurement</a:t>
            </a:r>
          </a:p>
          <a:p>
            <a:pPr marL="1426098" lvl="2" indent="-342900">
              <a:buFont typeface="Arial" panose="020B0604020202020204" pitchFamily="34" charset="0"/>
              <a:buChar char="•"/>
            </a:pPr>
            <a:r>
              <a:rPr lang="en-US"/>
              <a:t>Commit to net-zero for the company’s activities </a:t>
            </a:r>
            <a:r>
              <a:rPr lang="sl-SI"/>
              <a:t>a</a:t>
            </a:r>
            <a:r>
              <a:rPr lang="en-US"/>
              <a:t>nd/or percentage reduction towards 2025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l-SI" dirty="0"/>
          </a:p>
          <a:p>
            <a:pPr lvl="0"/>
            <a:endParaRPr lang="sl-SI" dirty="0"/>
          </a:p>
          <a:p>
            <a:pPr lvl="0"/>
            <a:endParaRPr lang="sl-SI" dirty="0"/>
          </a:p>
          <a:p>
            <a:pPr lvl="0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92982129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5005BBA-7179-462B-A283-060A64C2869D}"/>
              </a:ext>
            </a:extLst>
          </p:cNvPr>
          <p:cNvSpPr/>
          <p:nvPr/>
        </p:nvSpPr>
        <p:spPr>
          <a:xfrm>
            <a:off x="217290" y="1081435"/>
            <a:ext cx="9414208" cy="3600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we</a:t>
            </a:r>
            <a:r>
              <a:rPr lang="en-US" b="1" dirty="0"/>
              <a:t> </a:t>
            </a:r>
            <a:r>
              <a:rPr lang="en-US" dirty="0"/>
              <a:t>"automatically" declare changes that occur in one or two generations of our lives for global and long-term</a:t>
            </a:r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North Africa was a granary in Roman times and the vine thrived there, but it turned into a desert long before the Industrial Revolution</a:t>
            </a:r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sl-SI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last but not least we must not forget that UK used to be known as a wine region centuries ago</a:t>
            </a:r>
            <a:endParaRPr lang="sl-SI" dirty="0"/>
          </a:p>
          <a:p>
            <a:pPr lvl="0"/>
            <a:endParaRPr lang="sl-SI" dirty="0"/>
          </a:p>
          <a:p>
            <a:pPr lvl="0"/>
            <a:endParaRPr lang="sl-SI" dirty="0"/>
          </a:p>
          <a:p>
            <a:pPr lvl="0"/>
            <a:endParaRPr lang="sl-SI" dirty="0"/>
          </a:p>
        </p:txBody>
      </p:sp>
      <p:sp>
        <p:nvSpPr>
          <p:cNvPr id="7" name="Naslov 2">
            <a:extLst>
              <a:ext uri="{FF2B5EF4-FFF2-40B4-BE49-F238E27FC236}">
                <a16:creationId xmlns:a16="http://schemas.microsoft.com/office/drawing/2014/main" id="{178D82F8-A42F-4F45-A928-0DD43320C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0" y="289347"/>
            <a:ext cx="9205707" cy="720080"/>
          </a:xfrm>
        </p:spPr>
        <p:txBody>
          <a:bodyPr>
            <a:normAutofit/>
          </a:bodyPr>
          <a:lstStyle/>
          <a:p>
            <a:r>
              <a:rPr lang="en-US" dirty="0"/>
              <a:t>But…let's consider </a:t>
            </a:r>
            <a:r>
              <a:rPr lang="en-US"/>
              <a:t>this matter</a:t>
            </a:r>
            <a:r>
              <a:rPr lang="sl-SI"/>
              <a:t> also</a:t>
            </a:r>
            <a:r>
              <a:rPr lang="en-US"/>
              <a:t> </a:t>
            </a:r>
            <a:r>
              <a:rPr lang="en-US" dirty="0"/>
              <a:t>with a grain of salt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05129862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2B02B4C-D462-4AEF-81D3-D31D2897BAE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2" name="Naslov 2">
            <a:extLst>
              <a:ext uri="{FF2B5EF4-FFF2-40B4-BE49-F238E27FC236}">
                <a16:creationId xmlns:a16="http://schemas.microsoft.com/office/drawing/2014/main" id="{F216281E-ACF1-400F-9778-B5A592A08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642" y="1801515"/>
            <a:ext cx="9205707" cy="187220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 </a:t>
            </a:r>
            <a:r>
              <a:rPr lang="en-US"/>
              <a:t>Sava </a:t>
            </a:r>
            <a:r>
              <a:rPr lang="sl-SI"/>
              <a:t>Insurance</a:t>
            </a:r>
            <a:r>
              <a:rPr lang="en-US"/>
              <a:t> </a:t>
            </a:r>
            <a:r>
              <a:rPr lang="sl-SI" dirty="0"/>
              <a:t>G</a:t>
            </a:r>
            <a:r>
              <a:rPr lang="en-US"/>
              <a:t>roup</a:t>
            </a:r>
            <a:r>
              <a:rPr lang="en-US" dirty="0"/>
              <a:t>, we are not trying to compete with </a:t>
            </a:r>
            <a:r>
              <a:rPr lang="en-US"/>
              <a:t>the nature</a:t>
            </a:r>
            <a:r>
              <a:rPr lang="sl-SI"/>
              <a:t>.</a:t>
            </a:r>
            <a:br>
              <a:rPr lang="sl-SI"/>
            </a:br>
            <a:r>
              <a:rPr lang="sl-SI"/>
              <a:t/>
            </a:r>
            <a:br>
              <a:rPr lang="sl-SI"/>
            </a:br>
            <a:r>
              <a:rPr lang="sl-SI"/>
              <a:t>We will further</a:t>
            </a:r>
            <a:r>
              <a:rPr lang="en-US"/>
              <a:t> </a:t>
            </a:r>
            <a:r>
              <a:rPr lang="sl-SI"/>
              <a:t>team-up with the industry, economy &amp; society to collectively curb the threatening global heating.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933150688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D0F2A97-E501-4EDD-9B1B-E627EF70D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75" y="2593603"/>
            <a:ext cx="3456384" cy="1152128"/>
          </a:xfrm>
        </p:spPr>
        <p:txBody>
          <a:bodyPr/>
          <a:lstStyle/>
          <a:p>
            <a:r>
              <a:rPr lang="en-US" dirty="0"/>
              <a:t>Thank you for your attention.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2440108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ACE2AF93-DCCA-416C-A2B6-405BB1C59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89" y="361355"/>
            <a:ext cx="8030143" cy="4392488"/>
          </a:xfrm>
          <a:prstGeom prst="rect">
            <a:avLst/>
          </a:prstGeom>
        </p:spPr>
      </p:pic>
      <p:sp>
        <p:nvSpPr>
          <p:cNvPr id="8" name="PoljeZBesedilom 7">
            <a:extLst>
              <a:ext uri="{FF2B5EF4-FFF2-40B4-BE49-F238E27FC236}">
                <a16:creationId xmlns:a16="http://schemas.microsoft.com/office/drawing/2014/main" id="{F9099344-4220-4A0C-A25E-8B2AF19CFECF}"/>
              </a:ext>
            </a:extLst>
          </p:cNvPr>
          <p:cNvSpPr txBox="1"/>
          <p:nvPr/>
        </p:nvSpPr>
        <p:spPr>
          <a:xfrm>
            <a:off x="217290" y="5545931"/>
            <a:ext cx="7164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/>
              <a:t>Source paper: „</a:t>
            </a:r>
            <a:r>
              <a:rPr lang="en-US" sz="1200"/>
              <a:t>The heat is on</a:t>
            </a:r>
            <a:r>
              <a:rPr lang="sl-SI" sz="1200"/>
              <a:t> - </a:t>
            </a:r>
            <a:r>
              <a:rPr lang="en-US" sz="1200"/>
              <a:t>Insurability and</a:t>
            </a:r>
            <a:r>
              <a:rPr lang="sl-SI" sz="1200"/>
              <a:t> </a:t>
            </a:r>
            <a:r>
              <a:rPr lang="en-US" sz="1200"/>
              <a:t>Resilience in a</a:t>
            </a:r>
            <a:r>
              <a:rPr lang="sl-SI" sz="1200"/>
              <a:t> </a:t>
            </a:r>
            <a:r>
              <a:rPr lang="en-US" sz="1200"/>
              <a:t>Changing Climate</a:t>
            </a:r>
            <a:r>
              <a:rPr lang="sl-SI" sz="1200"/>
              <a:t>“ (CRO Forum, 2019) </a:t>
            </a:r>
          </a:p>
        </p:txBody>
      </p:sp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6CD4EDCE-341B-4534-918D-7109B5BDD74A}"/>
              </a:ext>
            </a:extLst>
          </p:cNvPr>
          <p:cNvSpPr txBox="1"/>
          <p:nvPr/>
        </p:nvSpPr>
        <p:spPr>
          <a:xfrm>
            <a:off x="8247432" y="361355"/>
            <a:ext cx="16543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RCP</a:t>
            </a:r>
          </a:p>
          <a:p>
            <a:r>
              <a:rPr lang="en-US" sz="1200"/>
              <a:t>A Representative Concentration Pathway (RCP) </a:t>
            </a:r>
            <a:r>
              <a:rPr lang="en-US" sz="1200" b="1"/>
              <a:t>is a greenhouse gas concentration </a:t>
            </a:r>
            <a:r>
              <a:rPr lang="en-US" sz="1200"/>
              <a:t>(not emissions) trajectory adopted by the IPCC</a:t>
            </a:r>
          </a:p>
          <a:p>
            <a:r>
              <a:rPr lang="en-US" sz="1200"/>
              <a:t>for AR5 in 2014. Four pathways have been selected for climate modelling and research, which describe different climate futures,</a:t>
            </a:r>
          </a:p>
          <a:p>
            <a:r>
              <a:rPr lang="en-US" sz="1200"/>
              <a:t>all of which are considered possible depending on how much GHGs are emitted in the years to come. The four RCPs are labelled</a:t>
            </a:r>
          </a:p>
          <a:p>
            <a:r>
              <a:rPr lang="en-US" sz="1200"/>
              <a:t>after a possible range of radiative forcing values in the year 2100 relative to pre-industrial values (+2.6, +4.5, +6.0, and +8.5 W/</a:t>
            </a:r>
          </a:p>
          <a:p>
            <a:r>
              <a:rPr lang="en-US" sz="1200"/>
              <a:t>m2).</a:t>
            </a:r>
            <a:endParaRPr lang="sl-SI" sz="1200"/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A6E55CEF-384A-4A40-9A8E-527B29F90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431" y="4897859"/>
            <a:ext cx="1291034" cy="838040"/>
          </a:xfrm>
          <a:prstGeom prst="rect">
            <a:avLst/>
          </a:prstGeom>
        </p:spPr>
      </p:pic>
      <p:sp>
        <p:nvSpPr>
          <p:cNvPr id="13" name="PoljeZBesedilom 12">
            <a:extLst>
              <a:ext uri="{FF2B5EF4-FFF2-40B4-BE49-F238E27FC236}">
                <a16:creationId xmlns:a16="http://schemas.microsoft.com/office/drawing/2014/main" id="{502C127E-0D32-45D5-81F6-BF306AC13A2F}"/>
              </a:ext>
            </a:extLst>
          </p:cNvPr>
          <p:cNvSpPr txBox="1"/>
          <p:nvPr/>
        </p:nvSpPr>
        <p:spPr>
          <a:xfrm>
            <a:off x="180727" y="4825851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800"/>
              <a:t>Key emerging risk!</a:t>
            </a:r>
          </a:p>
        </p:txBody>
      </p:sp>
    </p:spTree>
    <p:extLst>
      <p:ext uri="{BB962C8B-B14F-4D97-AF65-F5344CB8AC3E}">
        <p14:creationId xmlns:p14="http://schemas.microsoft.com/office/powerpoint/2010/main" val="50587460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PoljeZBesedilom 7">
            <a:extLst>
              <a:ext uri="{FF2B5EF4-FFF2-40B4-BE49-F238E27FC236}">
                <a16:creationId xmlns:a16="http://schemas.microsoft.com/office/drawing/2014/main" id="{F9099344-4220-4A0C-A25E-8B2AF19CFECF}"/>
              </a:ext>
            </a:extLst>
          </p:cNvPr>
          <p:cNvSpPr txBox="1"/>
          <p:nvPr/>
        </p:nvSpPr>
        <p:spPr>
          <a:xfrm>
            <a:off x="217290" y="5545931"/>
            <a:ext cx="7164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/>
              <a:t>Source paper: „</a:t>
            </a:r>
            <a:r>
              <a:rPr lang="en-US" sz="1200"/>
              <a:t>The heat is on</a:t>
            </a:r>
            <a:r>
              <a:rPr lang="sl-SI" sz="1200"/>
              <a:t> - </a:t>
            </a:r>
            <a:r>
              <a:rPr lang="en-US" sz="1200"/>
              <a:t>Insurability and</a:t>
            </a:r>
            <a:r>
              <a:rPr lang="sl-SI" sz="1200"/>
              <a:t> </a:t>
            </a:r>
            <a:r>
              <a:rPr lang="en-US" sz="1200"/>
              <a:t>Resilience in a</a:t>
            </a:r>
            <a:r>
              <a:rPr lang="sl-SI" sz="1200"/>
              <a:t> </a:t>
            </a:r>
            <a:r>
              <a:rPr lang="en-US" sz="1200"/>
              <a:t>Changing Climate</a:t>
            </a:r>
            <a:r>
              <a:rPr lang="sl-SI" sz="1200"/>
              <a:t>“ (CRO Forum, 2019)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A6E55CEF-384A-4A40-9A8E-527B29F90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431" y="4897859"/>
            <a:ext cx="1291034" cy="83804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4C242CF-DA06-4086-90B1-7DF1315C0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90" y="289348"/>
            <a:ext cx="8892429" cy="4563696"/>
          </a:xfrm>
          <a:prstGeom prst="rect">
            <a:avLst/>
          </a:prstGeom>
        </p:spPr>
      </p:pic>
      <p:sp>
        <p:nvSpPr>
          <p:cNvPr id="9" name="PoljeZBesedilom 8">
            <a:extLst>
              <a:ext uri="{FF2B5EF4-FFF2-40B4-BE49-F238E27FC236}">
                <a16:creationId xmlns:a16="http://schemas.microsoft.com/office/drawing/2014/main" id="{6B3911BA-5CF9-4BD7-AB7A-A5FCE38017DC}"/>
              </a:ext>
            </a:extLst>
          </p:cNvPr>
          <p:cNvSpPr txBox="1"/>
          <p:nvPr/>
        </p:nvSpPr>
        <p:spPr>
          <a:xfrm>
            <a:off x="180727" y="4825851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800"/>
              <a:t>Key emerging risk!</a:t>
            </a:r>
          </a:p>
        </p:txBody>
      </p:sp>
    </p:spTree>
    <p:extLst>
      <p:ext uri="{BB962C8B-B14F-4D97-AF65-F5344CB8AC3E}">
        <p14:creationId xmlns:p14="http://schemas.microsoft.com/office/powerpoint/2010/main" val="2186331724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PoljeZBesedilom 7">
            <a:extLst>
              <a:ext uri="{FF2B5EF4-FFF2-40B4-BE49-F238E27FC236}">
                <a16:creationId xmlns:a16="http://schemas.microsoft.com/office/drawing/2014/main" id="{F9099344-4220-4A0C-A25E-8B2AF19CFECF}"/>
              </a:ext>
            </a:extLst>
          </p:cNvPr>
          <p:cNvSpPr txBox="1"/>
          <p:nvPr/>
        </p:nvSpPr>
        <p:spPr>
          <a:xfrm>
            <a:off x="217290" y="5545931"/>
            <a:ext cx="7164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/>
              <a:t>Source paper: „</a:t>
            </a:r>
            <a:r>
              <a:rPr lang="en-US" sz="1200"/>
              <a:t>The heat is on</a:t>
            </a:r>
            <a:r>
              <a:rPr lang="sl-SI" sz="1200"/>
              <a:t> - </a:t>
            </a:r>
            <a:r>
              <a:rPr lang="en-US" sz="1200"/>
              <a:t>Insurability and</a:t>
            </a:r>
            <a:r>
              <a:rPr lang="sl-SI" sz="1200"/>
              <a:t> </a:t>
            </a:r>
            <a:r>
              <a:rPr lang="en-US" sz="1200"/>
              <a:t>Resilience in a</a:t>
            </a:r>
            <a:r>
              <a:rPr lang="sl-SI" sz="1200"/>
              <a:t> </a:t>
            </a:r>
            <a:r>
              <a:rPr lang="en-US" sz="1200"/>
              <a:t>Changing Climate</a:t>
            </a:r>
            <a:r>
              <a:rPr lang="sl-SI" sz="1200"/>
              <a:t>“ (CRO Forum, 2019)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A6E55CEF-384A-4A40-9A8E-527B29F90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431" y="4897859"/>
            <a:ext cx="1291034" cy="83804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D4C242CF-DA06-4086-90B1-7DF1315C0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35" y="289348"/>
            <a:ext cx="8703616" cy="446679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25B01332-C1C4-4223-B563-3D2AFD0FB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087" y="793403"/>
            <a:ext cx="8703616" cy="3861401"/>
          </a:xfrm>
          <a:prstGeom prst="rect">
            <a:avLst/>
          </a:prstGeom>
        </p:spPr>
      </p:pic>
      <p:sp>
        <p:nvSpPr>
          <p:cNvPr id="7" name="PoljeZBesedilom 6">
            <a:extLst>
              <a:ext uri="{FF2B5EF4-FFF2-40B4-BE49-F238E27FC236}">
                <a16:creationId xmlns:a16="http://schemas.microsoft.com/office/drawing/2014/main" id="{E4A80216-809D-4274-BC94-085F8995CCDF}"/>
              </a:ext>
            </a:extLst>
          </p:cNvPr>
          <p:cNvSpPr txBox="1"/>
          <p:nvPr/>
        </p:nvSpPr>
        <p:spPr>
          <a:xfrm>
            <a:off x="180727" y="4825851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800"/>
              <a:t>Key emerging risk!</a:t>
            </a:r>
          </a:p>
        </p:txBody>
      </p:sp>
    </p:spTree>
    <p:extLst>
      <p:ext uri="{BB962C8B-B14F-4D97-AF65-F5344CB8AC3E}">
        <p14:creationId xmlns:p14="http://schemas.microsoft.com/office/powerpoint/2010/main" val="349553866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PoljeZBesedilom 7">
            <a:extLst>
              <a:ext uri="{FF2B5EF4-FFF2-40B4-BE49-F238E27FC236}">
                <a16:creationId xmlns:a16="http://schemas.microsoft.com/office/drawing/2014/main" id="{F9099344-4220-4A0C-A25E-8B2AF19CFECF}"/>
              </a:ext>
            </a:extLst>
          </p:cNvPr>
          <p:cNvSpPr txBox="1"/>
          <p:nvPr/>
        </p:nvSpPr>
        <p:spPr>
          <a:xfrm>
            <a:off x="217290" y="5545931"/>
            <a:ext cx="7164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/>
              <a:t>Source paper: „</a:t>
            </a:r>
            <a:r>
              <a:rPr lang="en-US" sz="1200"/>
              <a:t>The heat is on</a:t>
            </a:r>
            <a:r>
              <a:rPr lang="sl-SI" sz="1200"/>
              <a:t> - </a:t>
            </a:r>
            <a:r>
              <a:rPr lang="en-US" sz="1200"/>
              <a:t>Insurability and</a:t>
            </a:r>
            <a:r>
              <a:rPr lang="sl-SI" sz="1200"/>
              <a:t> </a:t>
            </a:r>
            <a:r>
              <a:rPr lang="en-US" sz="1200"/>
              <a:t>Resilience in a</a:t>
            </a:r>
            <a:r>
              <a:rPr lang="sl-SI" sz="1200"/>
              <a:t> </a:t>
            </a:r>
            <a:r>
              <a:rPr lang="en-US" sz="1200"/>
              <a:t>Changing Climate</a:t>
            </a:r>
            <a:r>
              <a:rPr lang="sl-SI" sz="1200"/>
              <a:t>“ (CRO Forum, 2019)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A6E55CEF-384A-4A40-9A8E-527B29F90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431" y="4897859"/>
            <a:ext cx="1291034" cy="838040"/>
          </a:xfrm>
          <a:prstGeom prst="rect">
            <a:avLst/>
          </a:prstGeom>
        </p:spPr>
      </p:pic>
      <p:sp>
        <p:nvSpPr>
          <p:cNvPr id="7" name="PoljeZBesedilom 6">
            <a:extLst>
              <a:ext uri="{FF2B5EF4-FFF2-40B4-BE49-F238E27FC236}">
                <a16:creationId xmlns:a16="http://schemas.microsoft.com/office/drawing/2014/main" id="{E4A80216-809D-4274-BC94-085F8995CCDF}"/>
              </a:ext>
            </a:extLst>
          </p:cNvPr>
          <p:cNvSpPr txBox="1"/>
          <p:nvPr/>
        </p:nvSpPr>
        <p:spPr>
          <a:xfrm>
            <a:off x="180727" y="4825851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800"/>
              <a:t>Key emerging risk!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3EBDAAF-41AB-4C77-A07D-AFB7B18DA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27" y="289347"/>
            <a:ext cx="9715500" cy="3914775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FD092889-14A2-4CBB-8EA8-975308776C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3055" y="4224425"/>
            <a:ext cx="43719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107011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5005BBA-7179-462B-A283-060A64C2869D}"/>
              </a:ext>
            </a:extLst>
          </p:cNvPr>
          <p:cNvSpPr/>
          <p:nvPr/>
        </p:nvSpPr>
        <p:spPr>
          <a:xfrm>
            <a:off x="216324" y="1729507"/>
            <a:ext cx="9414208" cy="295232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lvl="0" algn="ctr"/>
            <a:endParaRPr lang="sl-SI" sz="2000"/>
          </a:p>
          <a:p>
            <a:pPr lvl="0" algn="ctr"/>
            <a:endParaRPr lang="sl-SI" sz="2000"/>
          </a:p>
          <a:p>
            <a:pPr lvl="0" algn="ctr"/>
            <a:r>
              <a:rPr lang="sl-SI" sz="2000"/>
              <a:t>The humanity is </a:t>
            </a:r>
            <a:r>
              <a:rPr lang="en-US" sz="2000"/>
              <a:t>currently</a:t>
            </a:r>
            <a:r>
              <a:rPr lang="sl-SI" sz="2000"/>
              <a:t> still</a:t>
            </a:r>
            <a:r>
              <a:rPr lang="en-US" sz="2000"/>
              <a:t> on a path towards </a:t>
            </a:r>
            <a:r>
              <a:rPr lang="sl-SI" sz="2000" u="sng"/>
              <a:t>„</a:t>
            </a:r>
            <a:r>
              <a:rPr lang="en-US" sz="2000" u="sng"/>
              <a:t>too little,</a:t>
            </a:r>
            <a:r>
              <a:rPr lang="sl-SI" sz="2000" u="sng"/>
              <a:t> </a:t>
            </a:r>
            <a:r>
              <a:rPr lang="en-US" sz="2000" u="sng"/>
              <a:t>too late</a:t>
            </a:r>
            <a:r>
              <a:rPr lang="sl-SI" sz="2000" u="sng"/>
              <a:t>“</a:t>
            </a:r>
            <a:r>
              <a:rPr lang="sl-SI" sz="2000"/>
              <a:t> on global warming issues.</a:t>
            </a:r>
          </a:p>
          <a:p>
            <a:pPr lvl="0" algn="ctr"/>
            <a:endParaRPr lang="sl-SI" sz="2000">
              <a:sym typeface="Wingdings" panose="05000000000000000000" pitchFamily="2" charset="2"/>
            </a:endParaRPr>
          </a:p>
          <a:p>
            <a:pPr lvl="0" algn="ctr"/>
            <a:r>
              <a:rPr lang="sl-SI" sz="2000">
                <a:sym typeface="Wingdings" panose="05000000000000000000" pitchFamily="2" charset="2"/>
              </a:rPr>
              <a:t>EU </a:t>
            </a:r>
            <a:r>
              <a:rPr lang="sl-SI" sz="2000"/>
              <a:t>Green Deal / NextGenerationEU / </a:t>
            </a:r>
            <a:r>
              <a:rPr lang="en-US" sz="2000"/>
              <a:t> 2021–2027 budget of the EU</a:t>
            </a:r>
            <a:r>
              <a:rPr lang="sl-SI" sz="2000"/>
              <a:t>,</a:t>
            </a:r>
          </a:p>
          <a:p>
            <a:pPr lvl="0" algn="ctr"/>
            <a:r>
              <a:rPr lang="sl-SI" sz="2000"/>
              <a:t>US President Biden‛s administration sustainability agenda,</a:t>
            </a:r>
          </a:p>
          <a:p>
            <a:pPr lvl="0" algn="ctr"/>
            <a:r>
              <a:rPr lang="sl-SI" sz="2000"/>
              <a:t>China‛s future role on global sustainability agenda,</a:t>
            </a:r>
          </a:p>
          <a:p>
            <a:pPr lvl="0" algn="ctr"/>
            <a:r>
              <a:rPr lang="sl-SI" sz="2000"/>
              <a:t>court rulings against oil producers,…</a:t>
            </a:r>
          </a:p>
          <a:p>
            <a:pPr lvl="0" algn="ctr"/>
            <a:endParaRPr lang="sl-SI" sz="2000"/>
          </a:p>
          <a:p>
            <a:pPr lvl="0" algn="ctr"/>
            <a:r>
              <a:rPr lang="sl-SI" sz="2000">
                <a:solidFill>
                  <a:srgbClr val="0000FF"/>
                </a:solidFill>
              </a:rPr>
              <a:t>C</a:t>
            </a:r>
            <a:r>
              <a:rPr lang="en-US" sz="2000">
                <a:solidFill>
                  <a:srgbClr val="0000FF"/>
                </a:solidFill>
              </a:rPr>
              <a:t>limate change</a:t>
            </a:r>
            <a:r>
              <a:rPr lang="sl-SI" sz="20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FF"/>
                </a:solidFill>
              </a:rPr>
              <a:t>is a major threat to the</a:t>
            </a:r>
            <a:r>
              <a:rPr lang="sl-SI" sz="20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FF"/>
                </a:solidFill>
              </a:rPr>
              <a:t>global economy and society as a whole.</a:t>
            </a:r>
            <a:endParaRPr lang="sl-SI" sz="2000">
              <a:solidFill>
                <a:srgbClr val="0000FF"/>
              </a:solidFill>
            </a:endParaRPr>
          </a:p>
          <a:p>
            <a:pPr lvl="0" algn="ctr"/>
            <a:endParaRPr lang="sl-SI" sz="2000"/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CC09B6A6-EB90-4671-A1C9-B2C9B1144D1D}"/>
              </a:ext>
            </a:extLst>
          </p:cNvPr>
          <p:cNvSpPr txBox="1"/>
          <p:nvPr/>
        </p:nvSpPr>
        <p:spPr>
          <a:xfrm>
            <a:off x="468759" y="361355"/>
            <a:ext cx="9289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>
                <a:solidFill>
                  <a:srgbClr val="0000FF"/>
                </a:solidFill>
              </a:rPr>
              <a:t>„</a:t>
            </a:r>
            <a:r>
              <a:rPr lang="en-US" sz="2000">
                <a:solidFill>
                  <a:srgbClr val="0000FF"/>
                </a:solidFill>
              </a:rPr>
              <a:t>Our sector will struggle to</a:t>
            </a:r>
            <a:r>
              <a:rPr lang="sl-SI" sz="20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FF"/>
                </a:solidFill>
              </a:rPr>
              <a:t>reduce this protection gap if our</a:t>
            </a:r>
            <a:r>
              <a:rPr lang="sl-SI" sz="20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FF"/>
                </a:solidFill>
              </a:rPr>
              <a:t>response is limited to avoiding,</a:t>
            </a:r>
            <a:r>
              <a:rPr lang="sl-SI" sz="20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FF"/>
                </a:solidFill>
              </a:rPr>
              <a:t>rather than managing society’s</a:t>
            </a:r>
            <a:r>
              <a:rPr lang="sl-SI" sz="20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FF"/>
                </a:solidFill>
              </a:rPr>
              <a:t>exposure to climate risk</a:t>
            </a:r>
            <a:r>
              <a:rPr lang="sl-SI" sz="2000">
                <a:solidFill>
                  <a:srgbClr val="0000FF"/>
                </a:solidFill>
              </a:rPr>
              <a:t>.“</a:t>
            </a:r>
          </a:p>
          <a:p>
            <a:endParaRPr lang="sl-SI" sz="1600">
              <a:solidFill>
                <a:srgbClr val="0000FF"/>
              </a:solidFill>
            </a:endParaRPr>
          </a:p>
          <a:p>
            <a:r>
              <a:rPr lang="en-US" sz="1600">
                <a:solidFill>
                  <a:srgbClr val="0000FF"/>
                </a:solidFill>
              </a:rPr>
              <a:t>Maurice Tulloch, Chairman of Global</a:t>
            </a:r>
            <a:r>
              <a:rPr lang="sl-SI" sz="1600">
                <a:solidFill>
                  <a:srgbClr val="0000FF"/>
                </a:solidFill>
              </a:rPr>
              <a:t> </a:t>
            </a:r>
            <a:r>
              <a:rPr lang="en-US" sz="1600">
                <a:solidFill>
                  <a:srgbClr val="0000FF"/>
                </a:solidFill>
              </a:rPr>
              <a:t>General Insurance at Aviva and</a:t>
            </a:r>
            <a:r>
              <a:rPr lang="sl-SI" sz="1600">
                <a:solidFill>
                  <a:srgbClr val="0000FF"/>
                </a:solidFill>
              </a:rPr>
              <a:t> </a:t>
            </a:r>
            <a:r>
              <a:rPr lang="en-US" sz="1600">
                <a:solidFill>
                  <a:srgbClr val="0000FF"/>
                </a:solidFill>
              </a:rPr>
              <a:t>previous Chair of</a:t>
            </a:r>
            <a:r>
              <a:rPr lang="sl-SI" sz="1600">
                <a:solidFill>
                  <a:srgbClr val="0000FF"/>
                </a:solidFill>
              </a:rPr>
              <a:t> </a:t>
            </a:r>
            <a:r>
              <a:rPr lang="en-US" sz="1600">
                <a:solidFill>
                  <a:srgbClr val="0000FF"/>
                </a:solidFill>
              </a:rPr>
              <a:t>ClimateWise</a:t>
            </a:r>
            <a:endParaRPr lang="sl-SI" sz="160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82885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Naslov 2">
            <a:extLst>
              <a:ext uri="{FF2B5EF4-FFF2-40B4-BE49-F238E27FC236}">
                <a16:creationId xmlns:a16="http://schemas.microsoft.com/office/drawing/2014/main" id="{656BB359-864A-4DBA-8B31-22F048437825}"/>
              </a:ext>
            </a:extLst>
          </p:cNvPr>
          <p:cNvSpPr txBox="1">
            <a:spLocks/>
          </p:cNvSpPr>
          <p:nvPr/>
        </p:nvSpPr>
        <p:spPr>
          <a:xfrm>
            <a:off x="217290" y="326880"/>
            <a:ext cx="9205707" cy="466523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rmAutofit/>
          </a:bodyPr>
          <a:lstStyle>
            <a:lvl1pPr algn="l" defTabSz="1083198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b="1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Insurability</a:t>
            </a:r>
            <a:endParaRPr lang="sl-SI" dirty="0"/>
          </a:p>
        </p:txBody>
      </p:sp>
      <p:sp>
        <p:nvSpPr>
          <p:cNvPr id="17" name="Pravokotnik 16">
            <a:extLst>
              <a:ext uri="{FF2B5EF4-FFF2-40B4-BE49-F238E27FC236}">
                <a16:creationId xmlns:a16="http://schemas.microsoft.com/office/drawing/2014/main" id="{1650AC1A-497D-4816-AADF-62EFCDE67A35}"/>
              </a:ext>
            </a:extLst>
          </p:cNvPr>
          <p:cNvSpPr/>
          <p:nvPr/>
        </p:nvSpPr>
        <p:spPr>
          <a:xfrm>
            <a:off x="215746" y="793403"/>
            <a:ext cx="9414208" cy="302433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l-SI" sz="2000"/>
              <a:t>I</a:t>
            </a:r>
            <a:r>
              <a:rPr lang="en-US" sz="2000"/>
              <a:t>nsurability is a key topic in a warming</a:t>
            </a:r>
            <a:r>
              <a:rPr lang="sl-SI" sz="2000"/>
              <a:t> </a:t>
            </a:r>
            <a:r>
              <a:rPr lang="en-US" sz="2000"/>
              <a:t>world with a chance of some risks or</a:t>
            </a:r>
            <a:r>
              <a:rPr lang="sl-SI" sz="2000"/>
              <a:t> </a:t>
            </a:r>
            <a:r>
              <a:rPr lang="en-US" sz="2000"/>
              <a:t>regions becoming uninsurable where</a:t>
            </a:r>
            <a:r>
              <a:rPr lang="sl-SI" sz="2000"/>
              <a:t> </a:t>
            </a:r>
            <a:r>
              <a:rPr lang="en-US" sz="2000"/>
              <a:t>premiums become unaffordable</a:t>
            </a:r>
            <a:endParaRPr lang="sl-SI" sz="2000"/>
          </a:p>
          <a:p>
            <a:pPr lvl="0"/>
            <a:endParaRPr lang="sl-SI" sz="200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l-SI" sz="2000"/>
              <a:t>T</a:t>
            </a:r>
            <a:r>
              <a:rPr lang="en-US" sz="2000"/>
              <a:t>he specific local impacts of current</a:t>
            </a:r>
            <a:r>
              <a:rPr lang="sl-SI" sz="2000"/>
              <a:t> </a:t>
            </a:r>
            <a:r>
              <a:rPr lang="en-US" sz="2000"/>
              <a:t>global warming trends are still hard to</a:t>
            </a:r>
            <a:r>
              <a:rPr lang="sl-SI" sz="2000"/>
              <a:t> </a:t>
            </a:r>
            <a:r>
              <a:rPr lang="en-US" sz="2000"/>
              <a:t>quantify</a:t>
            </a:r>
            <a:endParaRPr lang="sl-SI" sz="2000"/>
          </a:p>
          <a:p>
            <a:pPr lvl="0"/>
            <a:endParaRPr lang="sl-SI" sz="200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/>
              <a:t>Mismatch of pricing expectations could</a:t>
            </a:r>
            <a:r>
              <a:rPr lang="sl-SI" sz="2000"/>
              <a:t> </a:t>
            </a:r>
            <a:r>
              <a:rPr lang="en-US" sz="2000"/>
              <a:t>prompt policymakers to limit the prices</a:t>
            </a:r>
            <a:r>
              <a:rPr lang="sl-SI" sz="2000"/>
              <a:t> </a:t>
            </a:r>
            <a:r>
              <a:rPr lang="en-US" sz="2000"/>
              <a:t>that can be charged to a level that is</a:t>
            </a:r>
            <a:r>
              <a:rPr lang="sl-SI" sz="2000"/>
              <a:t> </a:t>
            </a:r>
            <a:r>
              <a:rPr lang="en-US" sz="2000"/>
              <a:t>not sustainably profitable for insurers.</a:t>
            </a:r>
            <a:r>
              <a:rPr lang="sl-SI" sz="2000"/>
              <a:t> </a:t>
            </a:r>
            <a:r>
              <a:rPr lang="en-US" sz="2000"/>
              <a:t>They may exercise caution and</a:t>
            </a:r>
            <a:r>
              <a:rPr lang="sl-SI" sz="2000"/>
              <a:t> </a:t>
            </a:r>
            <a:r>
              <a:rPr lang="en-US" sz="2000"/>
              <a:t>refuse</a:t>
            </a:r>
            <a:r>
              <a:rPr lang="sl-SI" sz="2000"/>
              <a:t> </a:t>
            </a:r>
            <a:r>
              <a:rPr lang="en-US" sz="2000"/>
              <a:t>to underwrite risks in a given area</a:t>
            </a:r>
            <a:endParaRPr lang="sl-SI" sz="2000"/>
          </a:p>
        </p:txBody>
      </p:sp>
    </p:spTree>
    <p:extLst>
      <p:ext uri="{BB962C8B-B14F-4D97-AF65-F5344CB8AC3E}">
        <p14:creationId xmlns:p14="http://schemas.microsoft.com/office/powerpoint/2010/main" val="377483458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>
            <a:extLst>
              <a:ext uri="{FF2B5EF4-FFF2-40B4-BE49-F238E27FC236}">
                <a16:creationId xmlns:a16="http://schemas.microsoft.com/office/drawing/2014/main" id="{D35550D6-638C-4806-83F2-EB52C9351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0" y="326880"/>
            <a:ext cx="9205707" cy="466523"/>
          </a:xfrm>
        </p:spPr>
        <p:txBody>
          <a:bodyPr/>
          <a:lstStyle/>
          <a:p>
            <a:r>
              <a:rPr lang="en-US"/>
              <a:t>Insurability</a:t>
            </a:r>
            <a:endParaRPr lang="sl-SI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5005BBA-7179-462B-A283-060A64C2869D}"/>
              </a:ext>
            </a:extLst>
          </p:cNvPr>
          <p:cNvSpPr/>
          <p:nvPr/>
        </p:nvSpPr>
        <p:spPr>
          <a:xfrm>
            <a:off x="216324" y="577379"/>
            <a:ext cx="9414208" cy="515010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l-SI" sz="1600"/>
              <a:t>Imperfect information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l-SI" sz="1600"/>
              <a:t>Risks of accumulation: </a:t>
            </a:r>
            <a:r>
              <a:rPr lang="en-US" sz="1600"/>
              <a:t>property insurance, but</a:t>
            </a:r>
            <a:r>
              <a:rPr lang="sl-SI" sz="1600"/>
              <a:t> </a:t>
            </a:r>
            <a:r>
              <a:rPr lang="en-US" sz="1600"/>
              <a:t>liability risks could also arise</a:t>
            </a:r>
            <a:endParaRPr lang="sl-SI" sz="160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1600"/>
              <a:t>Solvency: Climate change may gradually</a:t>
            </a:r>
            <a:r>
              <a:rPr lang="sl-SI" sz="1600"/>
              <a:t> </a:t>
            </a:r>
            <a:r>
              <a:rPr lang="en-US" sz="1600"/>
              <a:t>change the risk profile for insurers</a:t>
            </a:r>
            <a:r>
              <a:rPr lang="sl-SI" sz="1600"/>
              <a:t> </a:t>
            </a:r>
            <a:r>
              <a:rPr lang="en-US" sz="1600"/>
              <a:t>and reinsurers, with stronger</a:t>
            </a:r>
            <a:r>
              <a:rPr lang="sl-SI" sz="1600"/>
              <a:t> </a:t>
            </a:r>
            <a:r>
              <a:rPr lang="en-US" sz="1600"/>
              <a:t>impacts</a:t>
            </a:r>
            <a:r>
              <a:rPr lang="sl-SI" sz="1600"/>
              <a:t> </a:t>
            </a:r>
            <a:r>
              <a:rPr lang="en-US" sz="1600"/>
              <a:t>and accumulations. This has potential</a:t>
            </a:r>
            <a:r>
              <a:rPr lang="sl-SI" sz="1600"/>
              <a:t> negative </a:t>
            </a:r>
            <a:r>
              <a:rPr lang="en-US" sz="1600"/>
              <a:t>solvency implications</a:t>
            </a:r>
            <a:endParaRPr lang="sl-SI" sz="160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sl-SI" sz="1600"/>
              <a:t>Factors determining insurability:</a:t>
            </a:r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 sz="1600"/>
              <a:t>Governments’ risk management</a:t>
            </a:r>
            <a:r>
              <a:rPr lang="sl-SI" sz="1600"/>
              <a:t> </a:t>
            </a:r>
            <a:r>
              <a:rPr lang="en-US" sz="1600"/>
              <a:t>strategies can positively impact</a:t>
            </a:r>
            <a:r>
              <a:rPr lang="sl-SI" sz="1600"/>
              <a:t> </a:t>
            </a:r>
            <a:r>
              <a:rPr lang="en-US" sz="1600"/>
              <a:t>insurability</a:t>
            </a:r>
            <a:endParaRPr lang="sl-SI" sz="1600"/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 sz="1600"/>
              <a:t>The development of a “governmental</a:t>
            </a:r>
            <a:r>
              <a:rPr lang="sl-SI" sz="1600"/>
              <a:t> </a:t>
            </a:r>
            <a:r>
              <a:rPr lang="en-US" sz="1600"/>
              <a:t>backstop” for insurance claims</a:t>
            </a:r>
            <a:r>
              <a:rPr lang="sl-SI" sz="1600"/>
              <a:t> </a:t>
            </a:r>
            <a:r>
              <a:rPr lang="en-US" sz="1600"/>
              <a:t>related to climate change impacts</a:t>
            </a:r>
            <a:endParaRPr lang="sl-SI" sz="1600"/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 sz="1600"/>
              <a:t>For some climate risks, such as</a:t>
            </a:r>
            <a:r>
              <a:rPr lang="sl-SI" sz="1600"/>
              <a:t> </a:t>
            </a:r>
            <a:r>
              <a:rPr lang="en-US" sz="1600"/>
              <a:t>flood, national governments can act</a:t>
            </a:r>
            <a:r>
              <a:rPr lang="sl-SI" sz="1600"/>
              <a:t> </a:t>
            </a:r>
            <a:r>
              <a:rPr lang="en-US" sz="1600"/>
              <a:t>as “last resort” insurers</a:t>
            </a:r>
            <a:endParaRPr lang="sl-SI" sz="16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l-SI" sz="1600"/>
              <a:t>P&amp;C underwriting - </a:t>
            </a:r>
            <a:r>
              <a:rPr lang="en-US" sz="1600"/>
              <a:t>85%</a:t>
            </a:r>
            <a:r>
              <a:rPr lang="sl-SI" sz="1600"/>
              <a:t> </a:t>
            </a:r>
            <a:r>
              <a:rPr lang="en-US" sz="1600"/>
              <a:t>of natural catastrophe losses being</a:t>
            </a:r>
            <a:r>
              <a:rPr lang="sl-SI" sz="1600"/>
              <a:t> </a:t>
            </a:r>
            <a:r>
              <a:rPr lang="en-US" sz="1600"/>
              <a:t>weather related and therefore potentially</a:t>
            </a:r>
            <a:r>
              <a:rPr lang="sl-SI" sz="1600"/>
              <a:t> </a:t>
            </a:r>
            <a:r>
              <a:rPr lang="en-US" sz="1600"/>
              <a:t>exposed to a warming climate</a:t>
            </a:r>
            <a:endParaRPr lang="sl-SI" sz="1600"/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 sz="1600"/>
              <a:t>Research and development</a:t>
            </a:r>
            <a:r>
              <a:rPr lang="sl-SI" sz="1600"/>
              <a:t> </a:t>
            </a:r>
            <a:r>
              <a:rPr lang="en-US" sz="1600"/>
              <a:t>Insurance firms, therefore, need to</a:t>
            </a:r>
            <a:r>
              <a:rPr lang="sl-SI" sz="1600"/>
              <a:t> </a:t>
            </a:r>
            <a:r>
              <a:rPr lang="en-US" sz="1600"/>
              <a:t>continue to actively develop</a:t>
            </a:r>
            <a:r>
              <a:rPr lang="sl-SI" sz="1600"/>
              <a:t> </a:t>
            </a:r>
            <a:r>
              <a:rPr lang="en-US" sz="1600"/>
              <a:t>modelling</a:t>
            </a:r>
            <a:r>
              <a:rPr lang="sl-SI" sz="1600"/>
              <a:t> </a:t>
            </a:r>
            <a:r>
              <a:rPr lang="en-US" sz="1600"/>
              <a:t>for new perils stemming from climate</a:t>
            </a:r>
            <a:r>
              <a:rPr lang="sl-SI" sz="1600"/>
              <a:t> </a:t>
            </a:r>
            <a:r>
              <a:rPr lang="en-US" sz="1600"/>
              <a:t>change in different regions as well</a:t>
            </a:r>
            <a:r>
              <a:rPr lang="sl-SI" sz="1600"/>
              <a:t> </a:t>
            </a:r>
            <a:r>
              <a:rPr lang="en-US" sz="1600"/>
              <a:t>as economic factors such as value</a:t>
            </a:r>
            <a:r>
              <a:rPr lang="sl-SI" sz="1600"/>
              <a:t> </a:t>
            </a:r>
            <a:r>
              <a:rPr lang="en-US" sz="1600"/>
              <a:t>concentration due to urbanisation. They</a:t>
            </a:r>
            <a:r>
              <a:rPr lang="sl-SI" sz="1600"/>
              <a:t> </a:t>
            </a:r>
            <a:r>
              <a:rPr lang="en-US" sz="1600"/>
              <a:t>will need to refine existing models, and</a:t>
            </a:r>
            <a:r>
              <a:rPr lang="sl-SI" sz="1600"/>
              <a:t> </a:t>
            </a:r>
            <a:r>
              <a:rPr lang="en-US" sz="1600"/>
              <a:t>maintain solid, permanent research</a:t>
            </a:r>
            <a:r>
              <a:rPr lang="sl-SI" sz="1600"/>
              <a:t> </a:t>
            </a:r>
            <a:r>
              <a:rPr lang="en-US" sz="1600"/>
              <a:t>and development</a:t>
            </a:r>
            <a:endParaRPr lang="sl-SI" sz="1600"/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 sz="1600"/>
              <a:t>Transition risks also impact underwriting</a:t>
            </a:r>
            <a:r>
              <a:rPr lang="sl-SI" sz="1600"/>
              <a:t> </a:t>
            </a:r>
            <a:r>
              <a:rPr lang="en-US" sz="1600"/>
              <a:t>in several ways. The changing social</a:t>
            </a:r>
            <a:r>
              <a:rPr lang="sl-SI" sz="1600"/>
              <a:t> </a:t>
            </a:r>
            <a:r>
              <a:rPr lang="en-US" sz="1600"/>
              <a:t>and regulatory</a:t>
            </a:r>
            <a:r>
              <a:rPr lang="sl-SI" sz="1600"/>
              <a:t> </a:t>
            </a:r>
            <a:r>
              <a:rPr lang="en-US" sz="1600"/>
              <a:t>environment could lead</a:t>
            </a:r>
            <a:r>
              <a:rPr lang="sl-SI" sz="1600"/>
              <a:t> </a:t>
            </a:r>
            <a:r>
              <a:rPr lang="en-US" sz="1600"/>
              <a:t>to a strategic risk due to the contraction</a:t>
            </a:r>
            <a:r>
              <a:rPr lang="sl-SI" sz="1600"/>
              <a:t> </a:t>
            </a:r>
            <a:r>
              <a:rPr lang="en-US" sz="1600"/>
              <a:t>of certain market sectors (especially</a:t>
            </a:r>
            <a:r>
              <a:rPr lang="sl-SI" sz="1600"/>
              <a:t> </a:t>
            </a:r>
            <a:r>
              <a:rPr lang="en-US" sz="1600"/>
              <a:t>for stranded assets) and thus shrinking</a:t>
            </a:r>
            <a:r>
              <a:rPr lang="sl-SI" sz="1600"/>
              <a:t> </a:t>
            </a:r>
            <a:r>
              <a:rPr lang="en-US" sz="1600"/>
              <a:t>demand for insurance or increased</a:t>
            </a:r>
            <a:r>
              <a:rPr lang="sl-SI" sz="1600"/>
              <a:t> </a:t>
            </a:r>
            <a:r>
              <a:rPr lang="en-US" sz="1600"/>
              <a:t>reputational risks when insuring</a:t>
            </a:r>
            <a:endParaRPr lang="sl-SI" sz="1600"/>
          </a:p>
        </p:txBody>
      </p:sp>
    </p:spTree>
    <p:extLst>
      <p:ext uri="{BB962C8B-B14F-4D97-AF65-F5344CB8AC3E}">
        <p14:creationId xmlns:p14="http://schemas.microsoft.com/office/powerpoint/2010/main" val="280577946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>
            <a:extLst>
              <a:ext uri="{FF2B5EF4-FFF2-40B4-BE49-F238E27FC236}">
                <a16:creationId xmlns:a16="http://schemas.microsoft.com/office/drawing/2014/main" id="{D35550D6-638C-4806-83F2-EB52C9351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0" y="326880"/>
            <a:ext cx="9205707" cy="466523"/>
          </a:xfrm>
        </p:spPr>
        <p:txBody>
          <a:bodyPr/>
          <a:lstStyle/>
          <a:p>
            <a:r>
              <a:rPr lang="en-US"/>
              <a:t>Insurability</a:t>
            </a:r>
            <a:endParaRPr lang="sl-SI" dirty="0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4740002F-7936-4BBA-B674-3BBBA614AEC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l" defTabSz="10831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B02B4C-D462-4AEF-81D3-D31D2897BAE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B4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10831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B4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5005BBA-7179-462B-A283-060A64C2869D}"/>
              </a:ext>
            </a:extLst>
          </p:cNvPr>
          <p:cNvSpPr/>
          <p:nvPr/>
        </p:nvSpPr>
        <p:spPr>
          <a:xfrm>
            <a:off x="216324" y="683862"/>
            <a:ext cx="9414208" cy="507809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l-SI" sz="2000"/>
              <a:t>Life &amp; Health underwriting: m</a:t>
            </a:r>
            <a:r>
              <a:rPr lang="en-US" sz="2000"/>
              <a:t>ortality</a:t>
            </a:r>
            <a:r>
              <a:rPr lang="sl-SI" sz="2000"/>
              <a:t>, m</a:t>
            </a:r>
            <a:r>
              <a:rPr lang="en-US" sz="2000"/>
              <a:t>orbidity</a:t>
            </a:r>
            <a:r>
              <a:rPr lang="sl-SI" sz="2000"/>
              <a:t>, p</a:t>
            </a:r>
            <a:r>
              <a:rPr lang="en-US" sz="2000"/>
              <a:t>remiums</a:t>
            </a:r>
            <a:r>
              <a:rPr lang="sl-SI" sz="2000"/>
              <a:t>, c</a:t>
            </a:r>
            <a:r>
              <a:rPr lang="en-US" sz="2000"/>
              <a:t>laims</a:t>
            </a:r>
            <a:r>
              <a:rPr lang="sl-SI" sz="2000"/>
              <a:t>, i</a:t>
            </a:r>
            <a:r>
              <a:rPr lang="en-US" sz="2000"/>
              <a:t>nsurability</a:t>
            </a:r>
            <a:r>
              <a:rPr lang="sl-SI" sz="2000"/>
              <a:t>, p</a:t>
            </a:r>
            <a:r>
              <a:rPr lang="en-US" sz="2000"/>
              <a:t>urchasing power and life</a:t>
            </a:r>
            <a:r>
              <a:rPr lang="sl-SI" sz="2000"/>
              <a:t> </a:t>
            </a:r>
            <a:r>
              <a:rPr lang="en-US" sz="2000"/>
              <a:t>insurance penetration</a:t>
            </a:r>
            <a:endParaRPr lang="sl-SI" sz="2000"/>
          </a:p>
          <a:p>
            <a:endParaRPr lang="sl-SI" sz="200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/>
              <a:t>Investment</a:t>
            </a:r>
            <a:r>
              <a:rPr lang="sl-SI" sz="2000"/>
              <a:t> </a:t>
            </a:r>
            <a:r>
              <a:rPr lang="en-US" sz="2000"/>
              <a:t>implications and stranded</a:t>
            </a:r>
            <a:r>
              <a:rPr lang="sl-SI" sz="2000"/>
              <a:t> </a:t>
            </a:r>
            <a:r>
              <a:rPr lang="en-US" sz="2000"/>
              <a:t>assets</a:t>
            </a:r>
            <a:endParaRPr lang="sl-SI" sz="2000"/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sl-SI" sz="2000"/>
              <a:t>Transition risk</a:t>
            </a:r>
          </a:p>
          <a:p>
            <a:pPr marL="1426098" lvl="2" indent="-342900">
              <a:buFont typeface="Arial" panose="020B0604020202020204" pitchFamily="34" charset="0"/>
              <a:buChar char="•"/>
            </a:pPr>
            <a:r>
              <a:rPr lang="sl-SI" sz="2000"/>
              <a:t>t</a:t>
            </a:r>
            <a:r>
              <a:rPr lang="en-US" sz="2000"/>
              <a:t>h</a:t>
            </a:r>
            <a:r>
              <a:rPr lang="sl-SI" sz="2000"/>
              <a:t>e </a:t>
            </a:r>
            <a:r>
              <a:rPr lang="en-US" sz="2000"/>
              <a:t>extent to which the profile of a</a:t>
            </a:r>
            <a:r>
              <a:rPr lang="sl-SI" sz="2000"/>
              <a:t> </a:t>
            </a:r>
            <a:r>
              <a:rPr lang="en-US" sz="2000"/>
              <a:t>company’s operations change</a:t>
            </a:r>
            <a:endParaRPr lang="sl-SI" sz="2000"/>
          </a:p>
          <a:p>
            <a:pPr marL="1426098" lvl="2" indent="-342900">
              <a:buFont typeface="Arial" panose="020B0604020202020204" pitchFamily="34" charset="0"/>
              <a:buChar char="•"/>
            </a:pPr>
            <a:r>
              <a:rPr lang="sl-SI" sz="2000"/>
              <a:t>t</a:t>
            </a:r>
            <a:r>
              <a:rPr lang="en-US" sz="2000"/>
              <a:t>he reaction of financial markets</a:t>
            </a:r>
            <a:r>
              <a:rPr lang="sl-SI" sz="2000"/>
              <a:t> </a:t>
            </a:r>
            <a:r>
              <a:rPr lang="en-US" sz="2000"/>
              <a:t>to a company or sector’s transition</a:t>
            </a:r>
            <a:r>
              <a:rPr lang="sl-SI" sz="2000"/>
              <a:t> </a:t>
            </a:r>
            <a:r>
              <a:rPr lang="en-US" sz="2000"/>
              <a:t>exposure</a:t>
            </a:r>
            <a:endParaRPr lang="sl-SI" sz="2000"/>
          </a:p>
          <a:p>
            <a:pPr marL="1426098" lvl="2" indent="-342900">
              <a:buFont typeface="Arial" panose="020B0604020202020204" pitchFamily="34" charset="0"/>
              <a:buChar char="•"/>
            </a:pPr>
            <a:r>
              <a:rPr lang="sl-SI" sz="2000"/>
              <a:t>c</a:t>
            </a:r>
            <a:r>
              <a:rPr lang="en-US" sz="2000"/>
              <a:t>hanges in transition trends, due to</a:t>
            </a:r>
            <a:r>
              <a:rPr lang="sl-SI" sz="2000"/>
              <a:t> </a:t>
            </a:r>
            <a:r>
              <a:rPr lang="en-US" sz="2000"/>
              <a:t>a step-change in public mood and</a:t>
            </a:r>
            <a:r>
              <a:rPr lang="sl-SI" sz="2000"/>
              <a:t> </a:t>
            </a:r>
            <a:r>
              <a:rPr lang="en-US" sz="2000"/>
              <a:t>political will, leading to</a:t>
            </a:r>
            <a:r>
              <a:rPr lang="sl-SI" sz="2000"/>
              <a:t> </a:t>
            </a:r>
            <a:r>
              <a:rPr lang="en-US" sz="2000"/>
              <a:t>significant</a:t>
            </a:r>
            <a:r>
              <a:rPr lang="sl-SI" sz="2000"/>
              <a:t> </a:t>
            </a:r>
            <a:r>
              <a:rPr lang="en-US" sz="2000"/>
              <a:t>changes in carbon pricing and</a:t>
            </a:r>
            <a:r>
              <a:rPr lang="sl-SI" sz="2000"/>
              <a:t> </a:t>
            </a:r>
            <a:r>
              <a:rPr lang="en-US" sz="2000"/>
              <a:t>other policy initiatives</a:t>
            </a:r>
            <a:endParaRPr lang="sl-SI" sz="2000"/>
          </a:p>
          <a:p>
            <a:pPr marL="1426098" lvl="2" indent="-342900">
              <a:buFont typeface="Arial" panose="020B0604020202020204" pitchFamily="34" charset="0"/>
              <a:buChar char="•"/>
            </a:pPr>
            <a:endParaRPr lang="sl-SI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Transition risk and</a:t>
            </a:r>
            <a:r>
              <a:rPr lang="sl-SI" sz="2000"/>
              <a:t> </a:t>
            </a:r>
            <a:r>
              <a:rPr lang="en-US" sz="2000"/>
              <a:t>socio-economic factors</a:t>
            </a:r>
            <a:endParaRPr lang="sl-SI" sz="2000"/>
          </a:p>
          <a:p>
            <a:pPr marL="884499" lvl="1" indent="-342900">
              <a:buFont typeface="Arial" panose="020B0604020202020204" pitchFamily="34" charset="0"/>
              <a:buChar char="•"/>
            </a:pPr>
            <a:r>
              <a:rPr lang="en-US" sz="2000"/>
              <a:t>insurers have the</a:t>
            </a:r>
            <a:r>
              <a:rPr lang="sl-SI" sz="2000"/>
              <a:t> </a:t>
            </a:r>
            <a:r>
              <a:rPr lang="en-US" sz="2000"/>
              <a:t>opportunity to play a key social role,</a:t>
            </a:r>
            <a:r>
              <a:rPr lang="sl-SI" sz="2000"/>
              <a:t> </a:t>
            </a:r>
            <a:r>
              <a:rPr lang="en-US" sz="2000"/>
              <a:t>including contributing to business and</a:t>
            </a:r>
            <a:r>
              <a:rPr lang="sl-SI" sz="2000"/>
              <a:t> </a:t>
            </a:r>
            <a:r>
              <a:rPr lang="en-US" sz="2000"/>
              <a:t>public</a:t>
            </a:r>
            <a:r>
              <a:rPr lang="sl-SI" sz="2000"/>
              <a:t> </a:t>
            </a:r>
            <a:r>
              <a:rPr lang="en-US" sz="2000"/>
              <a:t>awareness of this profound and</a:t>
            </a:r>
            <a:r>
              <a:rPr lang="sl-SI" sz="2000"/>
              <a:t> </a:t>
            </a:r>
            <a:r>
              <a:rPr lang="en-US" sz="2000"/>
              <a:t>fundamental game-changer</a:t>
            </a:r>
            <a:endParaRPr lang="sl-SI" sz="2000"/>
          </a:p>
          <a:p>
            <a:pPr marL="884499" lvl="1" indent="-342900">
              <a:buFont typeface="Arial" panose="020B0604020202020204" pitchFamily="34" charset="0"/>
              <a:buChar char="•"/>
            </a:pPr>
            <a:endParaRPr lang="sl-SI" sz="2000"/>
          </a:p>
        </p:txBody>
      </p:sp>
    </p:spTree>
    <p:extLst>
      <p:ext uri="{BB962C8B-B14F-4D97-AF65-F5344CB8AC3E}">
        <p14:creationId xmlns:p14="http://schemas.microsoft.com/office/powerpoint/2010/main" val="160436598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Sava">
      <a:dk1>
        <a:srgbClr val="464B4B"/>
      </a:dk1>
      <a:lt1>
        <a:srgbClr val="E9EEE7"/>
      </a:lt1>
      <a:dk2>
        <a:srgbClr val="3CA082"/>
      </a:dk2>
      <a:lt2>
        <a:srgbClr val="FFFFFF"/>
      </a:lt2>
      <a:accent1>
        <a:srgbClr val="3CA082"/>
      </a:accent1>
      <a:accent2>
        <a:srgbClr val="464B4B"/>
      </a:accent2>
      <a:accent3>
        <a:srgbClr val="009BFA"/>
      </a:accent3>
      <a:accent4>
        <a:srgbClr val="734B91"/>
      </a:accent4>
      <a:accent5>
        <a:srgbClr val="DC9119"/>
      </a:accent5>
      <a:accent6>
        <a:srgbClr val="234687"/>
      </a:accent6>
      <a:hlink>
        <a:srgbClr val="002060"/>
      </a:hlink>
      <a:folHlink>
        <a:srgbClr val="7030A0"/>
      </a:folHlink>
    </a:clrScheme>
    <a:fontScheme name="Sav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Načrt po meri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Načrt po meri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Načrt po meri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CFBDAA039F3B4D9631C00B3955CA09" ma:contentTypeVersion="0" ma:contentTypeDescription="Create a new document." ma:contentTypeScope="" ma:versionID="6073cf5669aaf0364130ab8f5f33557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967b7be50301903c78f9c39c6fd9af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2CF869-22A2-4A53-AA50-AF583132BF77}">
  <ds:schemaRefs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1A95938-0AE1-4ABF-97CD-0C2EB55C14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0B3279B-03D5-43A6-93C2-EEF32E2F94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4010</TotalTime>
  <Words>1369</Words>
  <Application>Microsoft Office PowerPoint</Application>
  <PresentationFormat>Po meri</PresentationFormat>
  <Paragraphs>131</Paragraphs>
  <Slides>17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4</vt:i4>
      </vt:variant>
      <vt:variant>
        <vt:lpstr>Naslovi diapozitivov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Wingdings</vt:lpstr>
      <vt:lpstr>Office Theme</vt:lpstr>
      <vt:lpstr>2_Načrt po meri</vt:lpstr>
      <vt:lpstr>1_Načrt po meri</vt:lpstr>
      <vt:lpstr>Načrt po meri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Insurability</vt:lpstr>
      <vt:lpstr>Insurability</vt:lpstr>
      <vt:lpstr>Insurance Industry Responses</vt:lpstr>
      <vt:lpstr>Adria region natural exposure</vt:lpstr>
      <vt:lpstr>Sustainable development in Sava Insurance Group</vt:lpstr>
      <vt:lpstr>Sustainable development in Sava Insurance Group</vt:lpstr>
      <vt:lpstr>Sustainable development in Sava Insurance Group</vt:lpstr>
      <vt:lpstr>But…let's consider this matter also with a grain of salt</vt:lpstr>
      <vt:lpstr>In Sava Insurance Group, we are not trying to compete with the nature.  We will further team-up with the industry, economy &amp; society to collectively curb the threatening global heating.</vt:lpstr>
      <vt:lpstr>Thank you for your attention.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Petra Rostohar</dc:creator>
  <cp:lastModifiedBy>Natalija Dmitrovic</cp:lastModifiedBy>
  <cp:revision>532</cp:revision>
  <dcterms:created xsi:type="dcterms:W3CDTF">2019-12-04T14:15:03Z</dcterms:created>
  <dcterms:modified xsi:type="dcterms:W3CDTF">2021-06-07T10:39:44Z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0x01010072CFBDAA039F3B4D9631C00B3955CA09</vt:lpwstr>
  </property>
</Properties>
</file>