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7"/>
  </p:notesMasterIdLst>
  <p:sldIdLst>
    <p:sldId id="383" r:id="rId2"/>
    <p:sldId id="369" r:id="rId3"/>
    <p:sldId id="386" r:id="rId4"/>
    <p:sldId id="371" r:id="rId5"/>
    <p:sldId id="373" r:id="rId6"/>
    <p:sldId id="372" r:id="rId7"/>
    <p:sldId id="349" r:id="rId8"/>
    <p:sldId id="375" r:id="rId9"/>
    <p:sldId id="376" r:id="rId10"/>
    <p:sldId id="295" r:id="rId11"/>
    <p:sldId id="318" r:id="rId12"/>
    <p:sldId id="310" r:id="rId13"/>
    <p:sldId id="320" r:id="rId14"/>
    <p:sldId id="380" r:id="rId15"/>
    <p:sldId id="370" r:id="rId16"/>
  </p:sldIdLst>
  <p:sldSz cx="9144000" cy="6858000" type="screen4x3"/>
  <p:notesSz cx="7099300" cy="10234613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m Aviv" initials="RA" lastIdx="3" clrIdx="0">
    <p:extLst>
      <p:ext uri="{19B8F6BF-5375-455C-9EA6-DF929625EA0E}">
        <p15:presenceInfo xmlns:p15="http://schemas.microsoft.com/office/powerpoint/2012/main" userId="7e959d9081bea1f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80297" autoAdjust="0"/>
  </p:normalViewPr>
  <p:slideViewPr>
    <p:cSldViewPr>
      <p:cViewPr varScale="1">
        <p:scale>
          <a:sx n="100" d="100"/>
          <a:sy n="100" d="100"/>
        </p:scale>
        <p:origin x="223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3E5D6292-134C-49D3-8232-6AE5A7EA1413}" type="datetimeFigureOut">
              <a:rPr lang="en-US" smtClean="0"/>
              <a:pPr/>
              <a:t>6/8/2021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57C2B949-672E-4535-A7A3-F373CEB030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82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Arimo"/>
              </a:rPr>
              <a:t>\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107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124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5720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373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19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r" rtl="1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5045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668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573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73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202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032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044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901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998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2B949-672E-4535-A7A3-F373CEB0309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37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20507-EFF1-4F2E-9A9F-24BE0BA496FA}" type="datetime1">
              <a:rPr lang="en-US" smtClean="0"/>
              <a:t>6/8/2021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>
          <a:xfrm>
            <a:off x="457200" y="6093296"/>
            <a:ext cx="2133600" cy="365125"/>
          </a:xfrm>
        </p:spPr>
        <p:txBody>
          <a:bodyPr/>
          <a:lstStyle>
            <a:lvl1pPr>
              <a:spcAft>
                <a:spcPts val="600"/>
              </a:spcAft>
              <a:defRPr b="0">
                <a:solidFill>
                  <a:srgbClr val="4D4D4D"/>
                </a:solidFill>
              </a:defRPr>
            </a:lvl1pPr>
          </a:lstStyle>
          <a:p>
            <a:fld id="{111F7125-489B-4364-ACE2-3F13FB1BFCED}" type="slidenum">
              <a:rPr lang="he-IL" smtClean="0"/>
              <a:pPr/>
              <a:t>‹#›</a:t>
            </a:fld>
            <a:endParaRPr lang="he-I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DB50B-1B42-4EF9-BEFD-483C07840FCE}" type="datetime1">
              <a:rPr lang="en-US" smtClean="0"/>
              <a:t>6/8/2021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CF46-097B-4400-A473-E6A871D96532}" type="datetime1">
              <a:rPr lang="en-US" smtClean="0"/>
              <a:t>6/8/2021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43E9-31BF-4FCC-A77F-B05D7ECD1B75}" type="datetime1">
              <a:rPr lang="en-US" smtClean="0"/>
              <a:t>6/8/2021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>
          <a:xfrm>
            <a:off x="457200" y="6093296"/>
            <a:ext cx="2133600" cy="365125"/>
          </a:xfrm>
        </p:spPr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F4D3E-6B9F-4137-ADC5-6352E1D85057}" type="datetime1">
              <a:rPr lang="en-US" smtClean="0"/>
              <a:t>6/8/2021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8F1B-6E1F-4B96-9A15-FB5BFA2D8EBE}" type="datetime1">
              <a:rPr lang="en-US" smtClean="0"/>
              <a:t>6/8/2021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4D94D-7BCC-4323-8D2D-5EF78F075CD8}" type="datetime1">
              <a:rPr lang="en-US" smtClean="0"/>
              <a:t>6/8/2021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1388B-07AD-4ED4-B72B-B5E7177BD1A5}" type="datetime1">
              <a:rPr lang="en-US" smtClean="0"/>
              <a:t>6/8/2021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D42D9-FCEB-453B-9A11-B19FD3346BAA}" type="datetime1">
              <a:rPr lang="en-US" smtClean="0"/>
              <a:t>6/8/2021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9E1BA-64C3-4C52-9477-D17125CFDD8C}" type="datetime1">
              <a:rPr lang="en-US" smtClean="0"/>
              <a:t>6/8/2021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ציור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3401-081D-43CC-9D5C-344F9A3BF33F}" type="datetime1">
              <a:rPr lang="en-US" smtClean="0"/>
              <a:t>6/8/2021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A5B61-4DFF-4313-A80D-4D4D4B1D06A0}" type="datetime1">
              <a:rPr lang="en-US" smtClean="0"/>
              <a:t>6/8/2021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22AC9-109E-4E4D-92F9-530E51D9A3A2}" type="slidenum">
              <a:rPr lang="he-IL" smtClean="0"/>
              <a:pPr/>
              <a:t>‹#›</a:t>
            </a:fld>
            <a:endParaRPr lang="he-I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urancejournal.com/news/southeast/2017/08/24/462204.ht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hyperlink" Target="https://www.insurancejournal.com/news/southeast/2017/08/24/462204.ht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F3EFD4-D6FD-4591-AC20-D227B7AAA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F7125-489B-4364-ACE2-3F13FB1BFCED}" type="slidenum">
              <a:rPr lang="he-IL" smtClean="0"/>
              <a:pPr/>
              <a:t>1</a:t>
            </a:fld>
            <a:endParaRPr lang="he-I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536808-0FAA-4D81-85F1-50952DBED092}"/>
              </a:ext>
            </a:extLst>
          </p:cNvPr>
          <p:cNvSpPr txBox="1"/>
          <p:nvPr/>
        </p:nvSpPr>
        <p:spPr>
          <a:xfrm>
            <a:off x="3760720" y="5661248"/>
            <a:ext cx="1622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Dr. Rom Aviv</a:t>
            </a:r>
          </a:p>
          <a:p>
            <a:pPr algn="ctr"/>
            <a:r>
              <a:rPr lang="en-US" sz="2000" dirty="0"/>
              <a:t>June 14, 2021</a:t>
            </a:r>
          </a:p>
          <a:p>
            <a:pPr algn="ctr"/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1FE06F-9038-4378-B074-4729DBCEB6C1}"/>
              </a:ext>
            </a:extLst>
          </p:cNvPr>
          <p:cNvSpPr txBox="1"/>
          <p:nvPr/>
        </p:nvSpPr>
        <p:spPr>
          <a:xfrm>
            <a:off x="1505669" y="2522652"/>
            <a:ext cx="64807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0" dirty="0">
                <a:solidFill>
                  <a:srgbClr val="6481A8"/>
                </a:solidFill>
                <a:effectLst/>
                <a:latin typeface="Arimo"/>
              </a:rPr>
              <a:t>The Insurance Supervision Agency of Slovenia (AZN)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DEFDDA-0582-4154-90AA-CF87B5791B50}"/>
              </a:ext>
            </a:extLst>
          </p:cNvPr>
          <p:cNvSpPr txBox="1"/>
          <p:nvPr/>
        </p:nvSpPr>
        <p:spPr>
          <a:xfrm>
            <a:off x="1118753" y="973426"/>
            <a:ext cx="72545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0" i="0" dirty="0">
                <a:solidFill>
                  <a:srgbClr val="6481A8"/>
                </a:solidFill>
                <a:effectLst/>
                <a:latin typeface="Arimo"/>
              </a:rPr>
              <a:t>6th Annual International Conference</a:t>
            </a:r>
          </a:p>
          <a:p>
            <a:pPr algn="ctr"/>
            <a:endParaRPr lang="en-US" b="0" i="0" dirty="0">
              <a:solidFill>
                <a:srgbClr val="6481A8"/>
              </a:solidFill>
              <a:effectLst/>
              <a:latin typeface="Arimo"/>
            </a:endParaRPr>
          </a:p>
          <a:p>
            <a:pPr algn="ctr"/>
            <a:r>
              <a:rPr lang="en-US" b="0" i="0" dirty="0">
                <a:solidFill>
                  <a:srgbClr val="6481A8"/>
                </a:solidFill>
                <a:effectLst/>
                <a:latin typeface="Arimo"/>
              </a:rPr>
              <a:t>»HOW LOW CAN WE GO? Sustainable Insurance in an Uncertain World«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BEB7C2F-BBE9-4DE5-98B8-5E45C4657F77}"/>
              </a:ext>
            </a:extLst>
          </p:cNvPr>
          <p:cNvSpPr txBox="1">
            <a:spLocks/>
          </p:cNvSpPr>
          <p:nvPr/>
        </p:nvSpPr>
        <p:spPr>
          <a:xfrm>
            <a:off x="685800" y="3790780"/>
            <a:ext cx="7772400" cy="646332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/>
              <a:t>Can Insurance Compete with Nature?</a:t>
            </a:r>
          </a:p>
        </p:txBody>
      </p:sp>
    </p:spTree>
    <p:extLst>
      <p:ext uri="{BB962C8B-B14F-4D97-AF65-F5344CB8AC3E}">
        <p14:creationId xmlns:p14="http://schemas.microsoft.com/office/powerpoint/2010/main" val="3138961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852936"/>
            <a:ext cx="2988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>
                <a:solidFill>
                  <a:schemeClr val="accent6">
                    <a:lumMod val="75000"/>
                  </a:schemeClr>
                </a:solidFill>
                <a:latin typeface="Almoni DL AAA" pitchFamily="50" charset="-79"/>
                <a:cs typeface="Almoni DL AAA" pitchFamily="50" charset="-79"/>
              </a:rPr>
              <a:t>If losses exceed pre-defined threshold: investors loss portion of the principal.  </a:t>
            </a:r>
          </a:p>
          <a:p>
            <a:pPr algn="l"/>
            <a:endParaRPr lang="en-US" sz="1400" b="1" dirty="0">
              <a:solidFill>
                <a:schemeClr val="accent6">
                  <a:lumMod val="75000"/>
                </a:schemeClr>
              </a:solidFill>
              <a:latin typeface="Almoni DL AAA" pitchFamily="50" charset="-79"/>
              <a:cs typeface="Almoni DL AAA" pitchFamily="50" charset="-79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53036"/>
            <a:ext cx="281376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208" y="1658786"/>
            <a:ext cx="2351583" cy="2670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741" y="4329100"/>
            <a:ext cx="4059329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501562" y="2675964"/>
            <a:ext cx="2160240" cy="3539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u="sng" dirty="0">
                <a:latin typeface="Almoni DL AAA" pitchFamily="50" charset="-79"/>
                <a:cs typeface="Almoni DL AAA" pitchFamily="50" charset="-79"/>
              </a:rPr>
              <a:t>CATASTROPHE STRIKES</a:t>
            </a:r>
            <a:r>
              <a:rPr lang="en-US" sz="900" b="1" u="sng" dirty="0">
                <a:solidFill>
                  <a:schemeClr val="accent6">
                    <a:lumMod val="75000"/>
                  </a:schemeClr>
                </a:solidFill>
                <a:latin typeface="Almoni DL AAA" pitchFamily="50" charset="-79"/>
                <a:cs typeface="Almoni DL AAA" pitchFamily="50" charset="-79"/>
              </a:rPr>
              <a:t> </a:t>
            </a:r>
          </a:p>
          <a:p>
            <a:pPr algn="ctr"/>
            <a:endParaRPr lang="en-US" sz="800" b="1" dirty="0">
              <a:solidFill>
                <a:schemeClr val="accent6">
                  <a:lumMod val="75000"/>
                </a:schemeClr>
              </a:solidFill>
              <a:latin typeface="Almoni DL AAA" pitchFamily="50" charset="-79"/>
              <a:cs typeface="Almoni DL AAA" pitchFamily="50" charset="-79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4017" y="2852936"/>
            <a:ext cx="2988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lmoni DL AAA" pitchFamily="50" charset="-79"/>
                <a:cs typeface="Almoni DL AAA" pitchFamily="50" charset="-79"/>
              </a:rPr>
              <a:t>If losses sre below a pre-defined threshold: investors get back their principal + premium for risk-bearing.</a:t>
            </a:r>
          </a:p>
          <a:p>
            <a:pPr algn="l"/>
            <a:endParaRPr lang="en-US" sz="1400" dirty="0">
              <a:solidFill>
                <a:schemeClr val="accent1">
                  <a:lumMod val="50000"/>
                </a:schemeClr>
              </a:solidFill>
              <a:latin typeface="Almoni DL AAA" pitchFamily="50" charset="-79"/>
              <a:cs typeface="Almoni DL AAA" pitchFamily="50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8309FF-DF1A-45B0-90C3-95B19D6B7882}"/>
              </a:ext>
            </a:extLst>
          </p:cNvPr>
          <p:cNvSpPr txBox="1"/>
          <p:nvPr/>
        </p:nvSpPr>
        <p:spPr>
          <a:xfrm>
            <a:off x="-20713" y="4046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lmoni DL AAA" pitchFamily="50" charset="-79"/>
                <a:cs typeface="Almoni DL AAA" pitchFamily="50" charset="-79"/>
              </a:rPr>
              <a:t>Example of payout mechanics</a:t>
            </a:r>
          </a:p>
        </p:txBody>
      </p:sp>
    </p:spTree>
    <p:extLst>
      <p:ext uri="{BB962C8B-B14F-4D97-AF65-F5344CB8AC3E}">
        <p14:creationId xmlns:p14="http://schemas.microsoft.com/office/powerpoint/2010/main" val="2623100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FECEE4-0B44-4126-8A88-6FB5FBE293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33" y="1556792"/>
            <a:ext cx="5040560" cy="42944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6EA184-B438-4CF1-B5B1-EC9705559B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055" y="2021158"/>
            <a:ext cx="1005061" cy="10050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F2538F-9072-4770-968A-A57E198804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766" y="2550896"/>
            <a:ext cx="1220516" cy="8121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59B8CBA-6717-4AFB-B78C-50FC34E06B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387" y="3476149"/>
            <a:ext cx="1911466" cy="10050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4EA744B-702F-41C2-9110-71C2518619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395" y="3821358"/>
            <a:ext cx="931156" cy="75539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82C1C17-0FC5-4C24-83DD-32878652E4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500" y="4637525"/>
            <a:ext cx="1126596" cy="87035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7B81DC0-B035-4554-AF0D-E4F363A8773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5045486"/>
            <a:ext cx="975802" cy="97580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D54FC83-672E-44F5-9DC4-D8E9086485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395" y="1253642"/>
            <a:ext cx="931156" cy="93115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888018D-FC3E-46E9-8254-52D68A2101AD}"/>
              </a:ext>
            </a:extLst>
          </p:cNvPr>
          <p:cNvSpPr txBox="1"/>
          <p:nvPr/>
        </p:nvSpPr>
        <p:spPr>
          <a:xfrm>
            <a:off x="37315" y="227701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lmoni DL AAA" pitchFamily="50" charset="-79"/>
                <a:cs typeface="Almoni DL AAA" pitchFamily="50" charset="-79"/>
              </a:rPr>
              <a:t>ILS market size &amp; growth</a:t>
            </a:r>
          </a:p>
        </p:txBody>
      </p:sp>
    </p:spTree>
    <p:extLst>
      <p:ext uri="{BB962C8B-B14F-4D97-AF65-F5344CB8AC3E}">
        <p14:creationId xmlns:p14="http://schemas.microsoft.com/office/powerpoint/2010/main" val="1527510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22D5A77-D927-409C-AA01-CF624D75D0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237400"/>
              </p:ext>
            </p:extLst>
          </p:nvPr>
        </p:nvGraphicFramePr>
        <p:xfrm>
          <a:off x="1187624" y="1484784"/>
          <a:ext cx="2808312" cy="2474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>
                  <a:extLst>
                    <a:ext uri="{9D8B030D-6E8A-4147-A177-3AD203B41FA5}">
                      <a16:colId xmlns:a16="http://schemas.microsoft.com/office/drawing/2014/main" val="1151481006"/>
                    </a:ext>
                  </a:extLst>
                </a:gridCol>
              </a:tblGrid>
              <a:tr h="353325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(Re)insurers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9839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Higher security/credit quality (AAA).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027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Fully f</a:t>
                      </a:r>
                      <a:r>
                        <a:rPr lang="en-US" sz="1200" dirty="0" err="1"/>
                        <a:t>unded</a:t>
                      </a:r>
                      <a:r>
                        <a:rPr lang="en-US" sz="1200" dirty="0"/>
                        <a:t> limit (no leverage).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793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Faster and more secure claim management .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2958721"/>
                  </a:ext>
                </a:extLst>
              </a:tr>
              <a:tr h="199521">
                <a:tc>
                  <a:txBody>
                    <a:bodyPr/>
                    <a:lstStyle/>
                    <a:p>
                      <a:pPr marL="0" marR="0" lvl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Flexible structures.</a:t>
                      </a:r>
                      <a:endParaRPr lang="en-US" sz="12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1951638"/>
                  </a:ext>
                </a:extLst>
              </a:tr>
              <a:tr h="366112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Diversification reinsurers’ pool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145215"/>
                  </a:ext>
                </a:extLst>
              </a:tr>
              <a:tr h="366112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Multi-year hedge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80817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C0FB813-34CD-4AED-AACE-133831E38A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861222"/>
              </p:ext>
            </p:extLst>
          </p:nvPr>
        </p:nvGraphicFramePr>
        <p:xfrm>
          <a:off x="5004047" y="1484784"/>
          <a:ext cx="2808312" cy="247466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808312">
                  <a:extLst>
                    <a:ext uri="{9D8B030D-6E8A-4147-A177-3AD203B41FA5}">
                      <a16:colId xmlns:a16="http://schemas.microsoft.com/office/drawing/2014/main" val="1151481006"/>
                    </a:ext>
                  </a:extLst>
                </a:gridCol>
              </a:tblGrid>
              <a:tr h="399547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Investors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983997"/>
                  </a:ext>
                </a:extLst>
              </a:tr>
              <a:tr h="295555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Short risk period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027042"/>
                  </a:ext>
                </a:extLst>
              </a:tr>
              <a:tr h="399547">
                <a:tc>
                  <a:txBody>
                    <a:bodyPr/>
                    <a:lstStyle/>
                    <a:p>
                      <a:pPr marL="0" marR="0" lvl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Linked to interest rates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793969"/>
                  </a:ext>
                </a:extLst>
              </a:tr>
              <a:tr h="295555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Limited counterparty and credit risk 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2958721"/>
                  </a:ext>
                </a:extLst>
              </a:tr>
              <a:tr h="295555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No correlation to financial markets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1951638"/>
                  </a:ext>
                </a:extLst>
              </a:tr>
              <a:tr h="394453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Diversification benefits within the space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145215"/>
                  </a:ext>
                </a:extLst>
              </a:tr>
              <a:tr h="394453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Well-defined risk, </a:t>
                      </a:r>
                      <a:r>
                        <a:rPr lang="en-US" sz="1200" dirty="0" err="1"/>
                        <a:t>idyosincratism</a:t>
                      </a:r>
                      <a:endParaRPr lang="en-US" sz="1200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80817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7D5C79E-76E3-4B03-A767-0FE526431C5A}"/>
              </a:ext>
            </a:extLst>
          </p:cNvPr>
          <p:cNvSpPr txBox="1"/>
          <p:nvPr/>
        </p:nvSpPr>
        <p:spPr>
          <a:xfrm>
            <a:off x="0" y="216811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lmoni DL AAA" pitchFamily="50" charset="-79"/>
                <a:cs typeface="Almoni DL AAA" pitchFamily="50" charset="-79"/>
              </a:rPr>
              <a:t>Key advantages to insurers and investors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3F0515-9991-45D6-9A1F-4E44E81B36D8}"/>
              </a:ext>
            </a:extLst>
          </p:cNvPr>
          <p:cNvSpPr txBox="1"/>
          <p:nvPr/>
        </p:nvSpPr>
        <p:spPr>
          <a:xfrm>
            <a:off x="3700839" y="4725144"/>
            <a:ext cx="934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win-win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E4DAB91-62C7-4DAC-B2BB-D0864A21A6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954" y="4590341"/>
            <a:ext cx="1956873" cy="11487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5CEBF67-A830-4B94-9436-CDB16B0183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437112"/>
            <a:ext cx="1596096" cy="160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457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361802" y="219762"/>
            <a:ext cx="6420395" cy="792088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lmoni DL AAA" pitchFamily="50" charset="-79"/>
                <a:cs typeface="Almoni DL AAA" pitchFamily="50" charset="-79"/>
              </a:rPr>
              <a:t>Example: </a:t>
            </a:r>
            <a:r>
              <a:rPr lang="it-IT" sz="2400" dirty="0">
                <a:solidFill>
                  <a:schemeClr val="tx2">
                    <a:lumMod val="75000"/>
                  </a:schemeClr>
                </a:solidFill>
              </a:rPr>
              <a:t>Government of Chile Parametric Bond</a:t>
            </a:r>
            <a:endParaRPr lang="he-IL" sz="2400" b="1" dirty="0">
              <a:solidFill>
                <a:schemeClr val="tx2">
                  <a:lumMod val="75000"/>
                </a:schemeClr>
              </a:solidFill>
              <a:latin typeface="Almoni DL AAA" pitchFamily="50" charset="-79"/>
              <a:cs typeface="Almoni DL AAA" pitchFamily="50" charset="-79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2923AA2-40C5-405B-A6FE-ABD24265C5E5}"/>
              </a:ext>
            </a:extLst>
          </p:cNvPr>
          <p:cNvGraphicFramePr>
            <a:graphicFrameLocks noGrp="1"/>
          </p:cNvGraphicFramePr>
          <p:nvPr/>
        </p:nvGraphicFramePr>
        <p:xfrm>
          <a:off x="1349967" y="2348880"/>
          <a:ext cx="4104456" cy="325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9860">
                  <a:extLst>
                    <a:ext uri="{9D8B030D-6E8A-4147-A177-3AD203B41FA5}">
                      <a16:colId xmlns:a16="http://schemas.microsoft.com/office/drawing/2014/main" val="2491470883"/>
                    </a:ext>
                  </a:extLst>
                </a:gridCol>
                <a:gridCol w="2454596">
                  <a:extLst>
                    <a:ext uri="{9D8B030D-6E8A-4147-A177-3AD203B41FA5}">
                      <a16:colId xmlns:a16="http://schemas.microsoft.com/office/drawing/2014/main" val="249807975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l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Issuance Date: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February 2018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052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Tenor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3 Years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839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Reinsurance structure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Parametric Cat in a Box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3093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Trigger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Magnitude of earthquake and depth in pre-defined polygons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062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Covered Peril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Earthquakes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215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Geography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Chile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9288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Limit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USD500mm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665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ROL/Coupon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2.50%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615281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5193A8A-2311-40D8-8141-4E66045001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495" y="2348880"/>
            <a:ext cx="1732441" cy="325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20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926D6223-73B1-4191-99A7-A939CA3838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9632" y="548680"/>
            <a:ext cx="6840760" cy="576064"/>
          </a:xfrm>
        </p:spPr>
        <p:txBody>
          <a:bodyPr>
            <a:normAutofit fontScale="90000"/>
          </a:bodyPr>
          <a:lstStyle/>
          <a:p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GB" sz="2800" b="1" dirty="0">
                <a:solidFill>
                  <a:schemeClr val="tx2">
                    <a:lumMod val="75000"/>
                  </a:schemeClr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latin typeface="Almoni DL AAA" pitchFamily="50" charset="-79"/>
                <a:cs typeface="Almoni DL AAA" pitchFamily="50" charset="-79"/>
              </a:rPr>
              <a:t>Extreme Mortality Risk Transfer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34FACA3-6769-41C9-8EF1-D738398D38D6}"/>
              </a:ext>
            </a:extLst>
          </p:cNvPr>
          <p:cNvSpPr/>
          <p:nvPr/>
        </p:nvSpPr>
        <p:spPr>
          <a:xfrm>
            <a:off x="1043608" y="2244928"/>
            <a:ext cx="68407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- Provide protection against extreme mortality events, e.g. pandemics </a:t>
            </a:r>
          </a:p>
          <a:p>
            <a:pPr algn="l"/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- Trigger points for payout linked to published mortality indices </a:t>
            </a:r>
          </a:p>
          <a:p>
            <a:pPr algn="l"/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- Pay out if mortality based on index on indemnity (e.g. two year rolling average) exceeds trigger point </a:t>
            </a:r>
          </a:p>
          <a:p>
            <a:pPr algn="l"/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- Issued in several risk layers</a:t>
            </a:r>
          </a:p>
          <a:p>
            <a:pPr algn="l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</a:p>
          <a:p>
            <a:pPr algn="l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- Tailored to approximate issuer's risk exposure (weighting of index by age-group , gender, country) </a:t>
            </a:r>
          </a:p>
        </p:txBody>
      </p:sp>
    </p:spTree>
    <p:extLst>
      <p:ext uri="{BB962C8B-B14F-4D97-AF65-F5344CB8AC3E}">
        <p14:creationId xmlns:p14="http://schemas.microsoft.com/office/powerpoint/2010/main" val="3159867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-373117" y="2924944"/>
            <a:ext cx="9890234" cy="576064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endParaRPr lang="he-IL" sz="3200" b="1" i="1" dirty="0">
              <a:solidFill>
                <a:srgbClr val="002060"/>
              </a:solidFill>
              <a:latin typeface="Almoni DL AAA" pitchFamily="50" charset="-79"/>
              <a:cs typeface="Almoni DL AAA" pitchFamily="50" charset="-79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D8B0BD-4E14-4BCD-91E8-165D713A6958}"/>
              </a:ext>
            </a:extLst>
          </p:cNvPr>
          <p:cNvSpPr txBox="1"/>
          <p:nvPr/>
        </p:nvSpPr>
        <p:spPr>
          <a:xfrm>
            <a:off x="1054271" y="1556792"/>
            <a:ext cx="808972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GB" dirty="0"/>
              <a:t>Private Public Partnership to tackle Disaster Risk Reduction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GB" dirty="0"/>
              <a:t>Embedding Insurance commoditized products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GB" dirty="0"/>
              <a:t>Risk Reduction Practices that reduce premium rates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GB" dirty="0"/>
              <a:t> Parametric Insurance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GB" dirty="0"/>
              <a:t>Continue collaboration with Capital Markets (ILS)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algn="l" rtl="0"/>
            <a:endParaRPr lang="en-GB" b="1" dirty="0">
              <a:solidFill>
                <a:srgbClr val="FF0000"/>
              </a:solidFill>
            </a:endParaRPr>
          </a:p>
          <a:p>
            <a:pPr algn="l" rtl="0"/>
            <a:r>
              <a:rPr lang="en-GB" b="1" dirty="0">
                <a:solidFill>
                  <a:srgbClr val="FF0000"/>
                </a:solidFill>
              </a:rPr>
              <a:t>	</a:t>
            </a:r>
            <a:endParaRPr lang="en-US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2160FF-A5A3-4A1E-91BB-785F15241FDE}"/>
              </a:ext>
            </a:extLst>
          </p:cNvPr>
          <p:cNvSpPr txBox="1"/>
          <p:nvPr/>
        </p:nvSpPr>
        <p:spPr>
          <a:xfrm>
            <a:off x="971600" y="548680"/>
            <a:ext cx="65357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More Generic Outlook: New Paradigms and Ideas </a:t>
            </a:r>
          </a:p>
        </p:txBody>
      </p:sp>
    </p:spTree>
    <p:extLst>
      <p:ext uri="{BB962C8B-B14F-4D97-AF65-F5344CB8AC3E}">
        <p14:creationId xmlns:p14="http://schemas.microsoft.com/office/powerpoint/2010/main" val="1187563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-373117" y="3140968"/>
            <a:ext cx="9890234" cy="576064"/>
          </a:xfrm>
        </p:spPr>
        <p:txBody>
          <a:bodyPr>
            <a:normAutofit fontScale="90000"/>
          </a:bodyPr>
          <a:lstStyle/>
          <a:p>
            <a:r>
              <a:rPr lang="en-US" sz="2700" b="1" dirty="0">
                <a:solidFill>
                  <a:schemeClr val="accent1">
                    <a:lumMod val="50000"/>
                  </a:schemeClr>
                </a:solidFill>
                <a:latin typeface="Almoni DL AAA" pitchFamily="50" charset="-79"/>
                <a:cs typeface="Almoni DL AAA" pitchFamily="50" charset="-79"/>
              </a:rPr>
              <a:t>Hurricane Andrew - 1992 </a:t>
            </a:r>
            <a:r>
              <a:rPr lang="en-US" sz="27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27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endParaRPr lang="he-IL" sz="3200" b="1" i="1" dirty="0">
              <a:solidFill>
                <a:srgbClr val="002060"/>
              </a:solidFill>
              <a:latin typeface="Almoni DL AAA" pitchFamily="50" charset="-79"/>
              <a:cs typeface="Almoni DL AAA" pitchFamily="50" charset="-79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B15B27-1252-4FC7-B35F-0EF4D82DE6CB}"/>
              </a:ext>
            </a:extLst>
          </p:cNvPr>
          <p:cNvSpPr txBox="1"/>
          <p:nvPr/>
        </p:nvSpPr>
        <p:spPr>
          <a:xfrm>
            <a:off x="3779912" y="2586970"/>
            <a:ext cx="13211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600" dirty="0">
                <a:solidFill>
                  <a:srgbClr val="FF0000"/>
                </a:solidFill>
              </a:rPr>
              <a:t>GIF</a:t>
            </a:r>
            <a:endParaRPr lang="en-US" sz="66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Image result for hurricane andrew">
            <a:extLst>
              <a:ext uri="{FF2B5EF4-FFF2-40B4-BE49-F238E27FC236}">
                <a16:creationId xmlns:a16="http://schemas.microsoft.com/office/drawing/2014/main" id="{5B714FB5-A138-447D-B641-CB4F1F062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406" y="1255466"/>
            <a:ext cx="4286969" cy="346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B8E5394-3D4F-4766-9BC3-9D33FFB872BA}"/>
              </a:ext>
            </a:extLst>
          </p:cNvPr>
          <p:cNvSpPr/>
          <p:nvPr/>
        </p:nvSpPr>
        <p:spPr>
          <a:xfrm>
            <a:off x="2477373" y="5445224"/>
            <a:ext cx="674266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100" dirty="0"/>
              <a:t>Several Insurance companies bankrupted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100" dirty="0"/>
              <a:t>Shortage of reinsurance capacity and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100" dirty="0"/>
              <a:t>Hardened pricing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100" dirty="0"/>
              <a:t>new methodologies of insurance risk transfer?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sz="1100" dirty="0"/>
              <a:t>emergence of scientific models for assessing catastrophe risk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5E0403-AD08-4D67-B0FE-FD1623300963}"/>
              </a:ext>
            </a:extLst>
          </p:cNvPr>
          <p:cNvSpPr txBox="1"/>
          <p:nvPr/>
        </p:nvSpPr>
        <p:spPr>
          <a:xfrm>
            <a:off x="2409406" y="4858707"/>
            <a:ext cx="4092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75000"/>
                  </a:schemeClr>
                </a:solidFill>
              </a:rPr>
              <a:t>Hurricane Andrew (1992): disrupted the value chain!</a:t>
            </a:r>
          </a:p>
        </p:txBody>
      </p:sp>
    </p:spTree>
    <p:extLst>
      <p:ext uri="{BB962C8B-B14F-4D97-AF65-F5344CB8AC3E}">
        <p14:creationId xmlns:p14="http://schemas.microsoft.com/office/powerpoint/2010/main" val="2230210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-612576" y="2132856"/>
            <a:ext cx="9890234" cy="1440160"/>
          </a:xfrm>
        </p:spPr>
        <p:txBody>
          <a:bodyPr>
            <a:normAutofit fontScale="90000"/>
          </a:bodyPr>
          <a:lstStyle/>
          <a:p>
            <a:r>
              <a:rPr lang="en-US" sz="2700" b="1" dirty="0">
                <a:solidFill>
                  <a:schemeClr val="accent1">
                    <a:lumMod val="50000"/>
                  </a:schemeClr>
                </a:solidFill>
                <a:latin typeface="Almoni DL AAA" pitchFamily="50" charset="-79"/>
                <a:cs typeface="Almoni DL AAA" pitchFamily="50" charset="-79"/>
              </a:rPr>
              <a:t>Hurricane Andrew: Facts and Figures</a:t>
            </a:r>
            <a:br>
              <a:rPr lang="en-US" sz="2700" b="1" dirty="0">
                <a:solidFill>
                  <a:schemeClr val="accent1">
                    <a:lumMod val="50000"/>
                  </a:schemeClr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1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1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  <a:t/>
            </a:r>
            <a:br>
              <a:rPr lang="en-US" sz="3200" b="1" dirty="0">
                <a:solidFill>
                  <a:srgbClr val="4D4D4D"/>
                </a:solidFill>
                <a:latin typeface="Almoni DL AAA" pitchFamily="50" charset="-79"/>
                <a:cs typeface="Almoni DL AAA" pitchFamily="50" charset="-79"/>
              </a:rPr>
            </a:br>
            <a:endParaRPr lang="he-IL" sz="3200" b="1" i="1" dirty="0">
              <a:solidFill>
                <a:srgbClr val="002060"/>
              </a:solidFill>
              <a:latin typeface="Almoni DL AAA" pitchFamily="50" charset="-79"/>
              <a:cs typeface="Almoni DL AAA" pitchFamily="50" charset="-79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D8B0BD-4E14-4BCD-91E8-165D713A6958}"/>
              </a:ext>
            </a:extLst>
          </p:cNvPr>
          <p:cNvSpPr txBox="1"/>
          <p:nvPr/>
        </p:nvSpPr>
        <p:spPr>
          <a:xfrm>
            <a:off x="971600" y="1844824"/>
            <a:ext cx="808972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GB" dirty="0"/>
              <a:t>Cat 5 hurricane: 922mbar and 280km/hr winds.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GB" dirty="0"/>
              <a:t>65 Fatalities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GB" dirty="0"/>
              <a:t>25,000 homes destroyed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GB" dirty="0"/>
              <a:t>100,000 homes damaged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GB" dirty="0"/>
              <a:t>Economic Loss in 1992: USD25bn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GB" dirty="0"/>
              <a:t>Insurance Loss in 1992: USD15.5bn </a:t>
            </a:r>
          </a:p>
          <a:p>
            <a:pPr algn="l" rtl="0"/>
            <a:r>
              <a:rPr lang="en-GB" dirty="0"/>
              <a:t>(with today’s exposure and inflation: USD60bn)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n-GB" dirty="0"/>
          </a:p>
          <a:p>
            <a:pPr algn="l" rtl="0"/>
            <a:endParaRPr lang="en-GB" b="1" dirty="0">
              <a:solidFill>
                <a:srgbClr val="FF0000"/>
              </a:solidFill>
            </a:endParaRPr>
          </a:p>
          <a:p>
            <a:pPr algn="l" rtl="0"/>
            <a:r>
              <a:rPr lang="en-GB" b="1" dirty="0">
                <a:solidFill>
                  <a:srgbClr val="FF0000"/>
                </a:solidFill>
              </a:rPr>
              <a:t>	           …16 insurance companies in Florida bankrupted…!</a:t>
            </a:r>
            <a:endParaRPr lang="en-GB" dirty="0"/>
          </a:p>
          <a:p>
            <a:pPr algn="ctr"/>
            <a:r>
              <a:rPr lang="en-GB" i="1" dirty="0">
                <a:solidFill>
                  <a:schemeClr val="bg1">
                    <a:lumMod val="65000"/>
                  </a:schemeClr>
                </a:solidFill>
              </a:rPr>
              <a:t>(population in Florida in 1992: 13,000,000)</a:t>
            </a:r>
            <a:endParaRPr lang="en-US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765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5121385-3C70-4F26-B2BF-A5990BDF66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2387" y="436602"/>
            <a:ext cx="7772400" cy="506487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lmoni DL AAA" pitchFamily="50" charset="-79"/>
                <a:cs typeface="Almoni DL AAA" pitchFamily="50" charset="-79"/>
              </a:rPr>
              <a:t>Poor Exposure Management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F375890-48EA-4428-B963-2706D51ECB11}"/>
              </a:ext>
            </a:extLst>
          </p:cNvPr>
          <p:cNvSpPr/>
          <p:nvPr/>
        </p:nvSpPr>
        <p:spPr>
          <a:xfrm>
            <a:off x="2286000" y="1484784"/>
            <a:ext cx="4572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0"/>
            <a:r>
              <a:rPr lang="en-US" dirty="0">
                <a:latin typeface="Helvetica Neue"/>
              </a:rPr>
              <a:t>“I can’t tell you how many [insurance] companies told me they were </a:t>
            </a:r>
            <a:r>
              <a:rPr lang="en-US" dirty="0">
                <a:solidFill>
                  <a:srgbClr val="FF0000"/>
                </a:solidFill>
                <a:latin typeface="Helvetica Neue"/>
              </a:rPr>
              <a:t>driving street by street to count how many homes they insured because they didn’t know</a:t>
            </a:r>
            <a:r>
              <a:rPr lang="en-US" dirty="0">
                <a:latin typeface="Helvetica Neue"/>
              </a:rPr>
              <a:t> – it was a free-for-all…”</a:t>
            </a:r>
          </a:p>
          <a:p>
            <a:pPr algn="just" rtl="0"/>
            <a:endParaRPr lang="en-GB" dirty="0">
              <a:solidFill>
                <a:srgbClr val="333333"/>
              </a:solidFill>
              <a:latin typeface="Helvetica Neue"/>
            </a:endParaRPr>
          </a:p>
          <a:p>
            <a:pPr algn="just" rtl="0"/>
            <a:r>
              <a:rPr lang="en-GB" sz="1400" dirty="0">
                <a:solidFill>
                  <a:srgbClr val="333333"/>
                </a:solidFill>
                <a:latin typeface="Helvetica Neue"/>
              </a:rPr>
              <a:t>Robert Reynolds of </a:t>
            </a:r>
            <a:r>
              <a:rPr lang="en-US" sz="1400" dirty="0"/>
              <a:t>Morris &amp; Reynolds Insurance Agency in an Interview in 2017</a:t>
            </a:r>
            <a:endParaRPr lang="en-GB" sz="1400" dirty="0">
              <a:solidFill>
                <a:srgbClr val="333333"/>
              </a:solidFill>
              <a:latin typeface="Helvetica Neue"/>
            </a:endParaRPr>
          </a:p>
          <a:p>
            <a:pPr algn="just" rtl="0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5E504C-56DC-42A1-B0F9-817233FAF7B6}"/>
              </a:ext>
            </a:extLst>
          </p:cNvPr>
          <p:cNvSpPr txBox="1"/>
          <p:nvPr/>
        </p:nvSpPr>
        <p:spPr>
          <a:xfrm>
            <a:off x="2299184" y="6346293"/>
            <a:ext cx="6128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Source: The Insurance Journal; photo by Mark Foley</a:t>
            </a:r>
          </a:p>
          <a:p>
            <a:pPr algn="l"/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https://www.insurancejournal.com/news/southeast/2017/08/24/462204.htm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6F1C87-E7CE-444E-B2E5-E255B27C51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112" y="3933056"/>
            <a:ext cx="2762250" cy="18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397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5121385-3C70-4F26-B2BF-A5990BDF66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544" y="430933"/>
            <a:ext cx="7772400" cy="506487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lmoni DL AAA" pitchFamily="50" charset="-79"/>
                <a:cs typeface="Almoni DL AAA" pitchFamily="50" charset="-79"/>
              </a:rPr>
              <a:t>Pricing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255884-B5C4-42D1-9494-B26B136F8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79" y="1296385"/>
            <a:ext cx="8028384" cy="42652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E86EAF-8936-4050-86EE-8D15292DDBAA}"/>
              </a:ext>
            </a:extLst>
          </p:cNvPr>
          <p:cNvSpPr txBox="1"/>
          <p:nvPr/>
        </p:nvSpPr>
        <p:spPr>
          <a:xfrm>
            <a:off x="683568" y="6093296"/>
            <a:ext cx="24304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Source: Artemis.bm and Guy Carpenter</a:t>
            </a:r>
          </a:p>
        </p:txBody>
      </p:sp>
    </p:spTree>
    <p:extLst>
      <p:ext uri="{BB962C8B-B14F-4D97-AF65-F5344CB8AC3E}">
        <p14:creationId xmlns:p14="http://schemas.microsoft.com/office/powerpoint/2010/main" val="505216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5121385-3C70-4F26-B2BF-A5990BDF66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9712" y="496613"/>
            <a:ext cx="5417921" cy="299723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lmoni DL AAA" pitchFamily="50" charset="-79"/>
                <a:cs typeface="Almoni DL AAA" pitchFamily="50" charset="-79"/>
              </a:rPr>
              <a:t>Emergence of Models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Image result for air worldwide">
            <a:extLst>
              <a:ext uri="{FF2B5EF4-FFF2-40B4-BE49-F238E27FC236}">
                <a16:creationId xmlns:a16="http://schemas.microsoft.com/office/drawing/2014/main" id="{30C02426-A778-435B-8F5F-FAB0199D8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4580313"/>
            <a:ext cx="1493912" cy="149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F375890-48EA-4428-B963-2706D51ECB11}"/>
              </a:ext>
            </a:extLst>
          </p:cNvPr>
          <p:cNvSpPr/>
          <p:nvPr/>
        </p:nvSpPr>
        <p:spPr>
          <a:xfrm>
            <a:off x="1331640" y="1343615"/>
            <a:ext cx="4572000" cy="30777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0"/>
            <a:r>
              <a:rPr lang="en-US" sz="1600" dirty="0">
                <a:latin typeface="Calibri (Body)"/>
              </a:rPr>
              <a:t>“Before Andrew, insurers writing in Florida </a:t>
            </a:r>
            <a:r>
              <a:rPr lang="en-US" sz="1600" dirty="0">
                <a:solidFill>
                  <a:srgbClr val="FF0000"/>
                </a:solidFill>
                <a:latin typeface="Calibri (Body)"/>
              </a:rPr>
              <a:t>were not looking closely at their exposure in hurricane prone regions.</a:t>
            </a:r>
            <a:r>
              <a:rPr lang="en-US" sz="1600" dirty="0">
                <a:latin typeface="Calibri (Body)"/>
              </a:rPr>
              <a:t> It was the first cat 5 hurricane in Florida since the Labor Day Hurricane of 1935, a hiatus that gave everyone who lived there and insurance companies a false sense of security.”</a:t>
            </a:r>
          </a:p>
          <a:p>
            <a:pPr algn="just" rtl="0"/>
            <a:endParaRPr lang="en-US" sz="1600" dirty="0">
              <a:solidFill>
                <a:srgbClr val="FF0000"/>
              </a:solidFill>
              <a:latin typeface="Calibri (Body)"/>
            </a:endParaRPr>
          </a:p>
          <a:p>
            <a:pPr algn="just" rtl="0"/>
            <a:r>
              <a:rPr lang="en-US" sz="1600" dirty="0">
                <a:latin typeface="Calibri (Body)"/>
              </a:rPr>
              <a:t>“We had clients using models before Andrew but they didn’t believe the numbers because they were higher than what they thought [storms would cost]…” - </a:t>
            </a:r>
            <a:r>
              <a:rPr lang="en-US" sz="1600" dirty="0">
                <a:solidFill>
                  <a:srgbClr val="333333"/>
                </a:solidFill>
                <a:latin typeface="Calibri (Body)"/>
              </a:rPr>
              <a:t>Karen Clark, founder of AIR</a:t>
            </a:r>
            <a:endParaRPr lang="en-GB" sz="1600" dirty="0">
              <a:solidFill>
                <a:srgbClr val="333333"/>
              </a:solidFill>
              <a:latin typeface="Calibri (Body)"/>
            </a:endParaRPr>
          </a:p>
          <a:p>
            <a:pPr algn="just" rtl="0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5E504C-56DC-42A1-B0F9-817233FAF7B6}"/>
              </a:ext>
            </a:extLst>
          </p:cNvPr>
          <p:cNvSpPr txBox="1"/>
          <p:nvPr/>
        </p:nvSpPr>
        <p:spPr>
          <a:xfrm>
            <a:off x="1331640" y="6414428"/>
            <a:ext cx="61287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Source: The Insurance Journal</a:t>
            </a:r>
          </a:p>
          <a:p>
            <a:pPr algn="l"/>
            <a:r>
              <a:rPr lang="en-US" sz="7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https://www.insurancejournal.com/news/southeast/2017/08/24/462204.htm</a:t>
            </a:r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2" name="Picture 4" descr="Image result for RMS">
            <a:extLst>
              <a:ext uri="{FF2B5EF4-FFF2-40B4-BE49-F238E27FC236}">
                <a16:creationId xmlns:a16="http://schemas.microsoft.com/office/drawing/2014/main" id="{9C3B8B3F-DC3A-4763-A5A1-F61A64FB6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923" y="4851592"/>
            <a:ext cx="951354" cy="95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corelogic">
            <a:extLst>
              <a:ext uri="{FF2B5EF4-FFF2-40B4-BE49-F238E27FC236}">
                <a16:creationId xmlns:a16="http://schemas.microsoft.com/office/drawing/2014/main" id="{3F7C62C8-B74B-4DFA-97D5-7988BDA14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886" y="4830888"/>
            <a:ext cx="1330126" cy="111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65ADDDD-2E3E-4270-A7CE-013F0F2C659F}"/>
              </a:ext>
            </a:extLst>
          </p:cNvPr>
          <p:cNvCxnSpPr>
            <a:cxnSpLocks/>
          </p:cNvCxnSpPr>
          <p:nvPr/>
        </p:nvCxnSpPr>
        <p:spPr>
          <a:xfrm flipH="1">
            <a:off x="6012160" y="1628800"/>
            <a:ext cx="15294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1A09D5F-1112-46EE-ADC5-2396905FADB5}"/>
              </a:ext>
            </a:extLst>
          </p:cNvPr>
          <p:cNvSpPr txBox="1"/>
          <p:nvPr/>
        </p:nvSpPr>
        <p:spPr>
          <a:xfrm>
            <a:off x="6641007" y="2527156"/>
            <a:ext cx="21602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dirty="0"/>
              <a:t>A 2021 comment:</a:t>
            </a:r>
            <a:endParaRPr lang="en-US" sz="1200" dirty="0"/>
          </a:p>
          <a:p>
            <a:pPr algn="l"/>
            <a:endParaRPr lang="en-US" sz="1200" dirty="0"/>
          </a:p>
          <a:p>
            <a:pPr algn="l"/>
            <a:r>
              <a:rPr lang="en-US" sz="1200" dirty="0"/>
              <a:t>How about our Cyber driven exposure?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4181E82-11AA-4A62-AB46-5F7AB6C6826C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7541649" y="1628800"/>
            <a:ext cx="0" cy="8983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D8AB1D0-61B9-4728-BA42-257B14A9257C}"/>
              </a:ext>
            </a:extLst>
          </p:cNvPr>
          <p:cNvSpPr/>
          <p:nvPr/>
        </p:nvSpPr>
        <p:spPr>
          <a:xfrm>
            <a:off x="6595934" y="2527157"/>
            <a:ext cx="1891430" cy="1117868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978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5121385-3C70-4F26-B2BF-A5990BDF66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772400" cy="506487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lmoni DL AAA" pitchFamily="50" charset="-79"/>
                <a:cs typeface="Almoni DL AAA" pitchFamily="50" charset="-79"/>
              </a:rPr>
              <a:t>Insufficient Insurance and Reinsurance Capacity</a:t>
            </a:r>
            <a:b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lmoni DL AAA" pitchFamily="50" charset="-79"/>
                <a:cs typeface="Almoni DL AAA" pitchFamily="50" charset="-79"/>
              </a:rPr>
            </a:b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527625-BC5C-4AAC-BAC3-1089D97D8146}"/>
              </a:ext>
            </a:extLst>
          </p:cNvPr>
          <p:cNvSpPr txBox="1"/>
          <p:nvPr/>
        </p:nvSpPr>
        <p:spPr>
          <a:xfrm>
            <a:off x="1619672" y="2177783"/>
            <a:ext cx="681834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GB" dirty="0"/>
              <a:t>Nationwide insurers wished to exit Florida</a:t>
            </a:r>
          </a:p>
          <a:p>
            <a:pPr algn="l" rtl="0"/>
            <a:endParaRPr lang="en-GB" dirty="0"/>
          </a:p>
          <a:p>
            <a:pPr algn="l" rtl="0"/>
            <a:endParaRPr lang="en-GB" dirty="0"/>
          </a:p>
          <a:p>
            <a:pPr algn="l" rtl="0"/>
            <a:r>
              <a:rPr lang="en-GB" dirty="0"/>
              <a:t>Florida Hurricane Catastrophe Fund (FHCF)</a:t>
            </a:r>
          </a:p>
          <a:p>
            <a:pPr algn="l" rtl="0"/>
            <a:endParaRPr lang="en-GB" dirty="0"/>
          </a:p>
          <a:p>
            <a:pPr algn="l" rtl="0"/>
            <a:endParaRPr lang="en-GB" dirty="0"/>
          </a:p>
          <a:p>
            <a:pPr algn="l" rtl="0"/>
            <a:r>
              <a:rPr lang="en-GB" dirty="0"/>
              <a:t>Citizens Insurance Company </a:t>
            </a:r>
          </a:p>
          <a:p>
            <a:pPr algn="l" rtl="0"/>
            <a:endParaRPr lang="en-GB" dirty="0"/>
          </a:p>
          <a:p>
            <a:pPr algn="l" rtl="0"/>
            <a:endParaRPr lang="en-GB" dirty="0"/>
          </a:p>
          <a:p>
            <a:pPr algn="l" rtl="0"/>
            <a:r>
              <a:rPr lang="en-GB" dirty="0"/>
              <a:t>Bermuda reinsurers</a:t>
            </a:r>
          </a:p>
          <a:p>
            <a:pPr algn="l" rtl="0"/>
            <a:endParaRPr lang="en-GB" dirty="0"/>
          </a:p>
          <a:p>
            <a:pPr algn="l" rtl="0"/>
            <a:endParaRPr lang="en-GB" b="1" dirty="0">
              <a:solidFill>
                <a:schemeClr val="tx2">
                  <a:lumMod val="50000"/>
                </a:schemeClr>
              </a:solidFill>
            </a:endParaRPr>
          </a:p>
          <a:p>
            <a:pPr algn="l" rtl="0"/>
            <a:r>
              <a:rPr lang="en-GB" b="1" dirty="0">
                <a:solidFill>
                  <a:schemeClr val="tx2">
                    <a:lumMod val="50000"/>
                  </a:schemeClr>
                </a:solidFill>
              </a:rPr>
              <a:t>Insurance-Linked-Securities/Cat Bonds/Alternative Capital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1CFEA21-136D-4791-9B83-CE6B02FB3F72}"/>
              </a:ext>
            </a:extLst>
          </p:cNvPr>
          <p:cNvSpPr/>
          <p:nvPr/>
        </p:nvSpPr>
        <p:spPr>
          <a:xfrm>
            <a:off x="1439134" y="5370785"/>
            <a:ext cx="6120680" cy="506487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336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-252536" y="276640"/>
            <a:ext cx="9890234" cy="576064"/>
          </a:xfrm>
        </p:spPr>
        <p:txBody>
          <a:bodyPr>
            <a:normAutofit/>
          </a:bodyPr>
          <a:lstStyle/>
          <a:p>
            <a:r>
              <a:rPr lang="en-GB" sz="2400" b="1" dirty="0">
                <a:solidFill>
                  <a:schemeClr val="accent1">
                    <a:lumMod val="50000"/>
                  </a:schemeClr>
                </a:solidFill>
                <a:latin typeface="Almoni DL AAA" pitchFamily="50" charset="-79"/>
                <a:cs typeface="Almoni DL AAA" pitchFamily="50" charset="-79"/>
              </a:rPr>
              <a:t>The reinsurance market is large…</a:t>
            </a:r>
            <a:endParaRPr lang="he-IL" sz="2400" b="1" dirty="0">
              <a:solidFill>
                <a:schemeClr val="accent1">
                  <a:lumMod val="50000"/>
                </a:schemeClr>
              </a:solidFill>
              <a:latin typeface="Almoni DL AAA" pitchFamily="50" charset="-79"/>
              <a:cs typeface="Almoni DL AAA" pitchFamily="50" charset="-79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CBCFDF-9A42-45C2-91BD-7118EF7A4E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58" y="2231983"/>
            <a:ext cx="7802483" cy="34748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1D618A-C40B-4B64-B1F5-D30D341661AE}"/>
              </a:ext>
            </a:extLst>
          </p:cNvPr>
          <p:cNvSpPr txBox="1"/>
          <p:nvPr/>
        </p:nvSpPr>
        <p:spPr>
          <a:xfrm>
            <a:off x="1331641" y="6610382"/>
            <a:ext cx="1008112" cy="202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Source: Aon Securities</a:t>
            </a:r>
          </a:p>
        </p:txBody>
      </p:sp>
    </p:spTree>
    <p:extLst>
      <p:ext uri="{BB962C8B-B14F-4D97-AF65-F5344CB8AC3E}">
        <p14:creationId xmlns:p14="http://schemas.microsoft.com/office/powerpoint/2010/main" val="647013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799692" y="404664"/>
            <a:ext cx="6264696" cy="576064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Almoni DL AAA" pitchFamily="50" charset="-79"/>
                <a:cs typeface="Almoni DL AAA" pitchFamily="50" charset="-79"/>
              </a:rPr>
              <a:t>But, capital markets are (much) larger</a:t>
            </a:r>
            <a:endParaRPr lang="he-IL" sz="2400" b="1" dirty="0">
              <a:solidFill>
                <a:schemeClr val="accent1">
                  <a:lumMod val="50000"/>
                </a:schemeClr>
              </a:solidFill>
              <a:latin typeface="Almoni DL AAA" pitchFamily="50" charset="-79"/>
              <a:cs typeface="Almoni DL AAA" pitchFamily="50" charset="-79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D2AB88-5BB2-4469-82B4-C977A6A39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1875013"/>
            <a:ext cx="3744416" cy="33502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821AA08-FA60-41D6-B70C-501EB887C26F}"/>
              </a:ext>
            </a:extLst>
          </p:cNvPr>
          <p:cNvSpPr txBox="1"/>
          <p:nvPr/>
        </p:nvSpPr>
        <p:spPr>
          <a:xfrm>
            <a:off x="1434189" y="6599531"/>
            <a:ext cx="612878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Source: Willis Towers Watson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22FE72-E655-446F-AF1A-BD177D52480D}"/>
              </a:ext>
            </a:extLst>
          </p:cNvPr>
          <p:cNvSpPr txBox="1"/>
          <p:nvPr/>
        </p:nvSpPr>
        <p:spPr>
          <a:xfrm>
            <a:off x="1406574" y="5589240"/>
            <a:ext cx="6817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PGGM AUM: USD210bn</a:t>
            </a:r>
          </a:p>
          <a:p>
            <a:pPr algn="l"/>
            <a:r>
              <a:rPr lang="en-US" dirty="0"/>
              <a:t>Swiss Re + Munich Re + SCOR + Hannover Re Market Cap &lt; USD100bn</a:t>
            </a:r>
          </a:p>
        </p:txBody>
      </p:sp>
    </p:spTree>
    <p:extLst>
      <p:ext uri="{BB962C8B-B14F-4D97-AF65-F5344CB8AC3E}">
        <p14:creationId xmlns:p14="http://schemas.microsoft.com/office/powerpoint/2010/main" val="1001833885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של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11075</TotalTime>
  <Words>638</Words>
  <Application>Microsoft Office PowerPoint</Application>
  <PresentationFormat>Diaprojekcija na zaslonu (4:3)</PresentationFormat>
  <Paragraphs>156</Paragraphs>
  <Slides>15</Slides>
  <Notes>15</Notes>
  <HiddenSlides>0</HiddenSlides>
  <MMClips>0</MMClips>
  <ScaleCrop>false</ScaleCrop>
  <HeadingPairs>
    <vt:vector size="6" baseType="variant">
      <vt:variant>
        <vt:lpstr>Uporabljene pisave</vt:lpstr>
      </vt:variant>
      <vt:variant>
        <vt:i4>7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15</vt:i4>
      </vt:variant>
    </vt:vector>
  </HeadingPairs>
  <TitlesOfParts>
    <vt:vector size="23" baseType="lpstr">
      <vt:lpstr>Almoni DL AAA</vt:lpstr>
      <vt:lpstr>Arial</vt:lpstr>
      <vt:lpstr>Arimo</vt:lpstr>
      <vt:lpstr>Calibri</vt:lpstr>
      <vt:lpstr>Calibri (Body)</vt:lpstr>
      <vt:lpstr>Helvetica Neue</vt:lpstr>
      <vt:lpstr>Times New Roman</vt:lpstr>
      <vt:lpstr>ערכת נושא של Office</vt:lpstr>
      <vt:lpstr>PowerPointova predstavitev</vt:lpstr>
      <vt:lpstr>Hurricane Andrew - 1992             </vt:lpstr>
      <vt:lpstr>Hurricane Andrew: Facts and Figures           </vt:lpstr>
      <vt:lpstr>Poor Exposure Management</vt:lpstr>
      <vt:lpstr>Pricing</vt:lpstr>
      <vt:lpstr>Emergence of Models</vt:lpstr>
      <vt:lpstr>Insufficient Insurance and Reinsurance Capacity </vt:lpstr>
      <vt:lpstr>The reinsurance market is large…</vt:lpstr>
      <vt:lpstr>But, capital markets are (much) larger</vt:lpstr>
      <vt:lpstr>PowerPointova predstavitev</vt:lpstr>
      <vt:lpstr>PowerPointova predstavitev</vt:lpstr>
      <vt:lpstr>PowerPointova predstavitev</vt:lpstr>
      <vt:lpstr>Example: Government of Chile Parametric Bond</vt:lpstr>
      <vt:lpstr> Extreme Mortality Risk Transfer</vt:lpstr>
      <vt:lpstr>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ניתוח איכותי</dc:title>
  <dc:creator>Rom Aviv (Roman Muraviev) - IBI ILS Partners Ltd</dc:creator>
  <cp:lastModifiedBy>Natalija Dmitrovic</cp:lastModifiedBy>
  <cp:revision>294</cp:revision>
  <cp:lastPrinted>2019-01-13T12:48:27Z</cp:lastPrinted>
  <dcterms:created xsi:type="dcterms:W3CDTF">2017-07-20T06:09:36Z</dcterms:created>
  <dcterms:modified xsi:type="dcterms:W3CDTF">2021-06-08T11:50:20Z</dcterms:modified>
</cp:coreProperties>
</file>