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5"/>
  </p:sldMasterIdLst>
  <p:notesMasterIdLst>
    <p:notesMasterId r:id="rId18"/>
  </p:notesMasterIdLst>
  <p:handoutMasterIdLst>
    <p:handoutMasterId r:id="rId19"/>
  </p:handoutMasterIdLst>
  <p:sldIdLst>
    <p:sldId id="818" r:id="rId6"/>
    <p:sldId id="878" r:id="rId7"/>
    <p:sldId id="879" r:id="rId8"/>
    <p:sldId id="850" r:id="rId9"/>
    <p:sldId id="882" r:id="rId10"/>
    <p:sldId id="883" r:id="rId11"/>
    <p:sldId id="884" r:id="rId12"/>
    <p:sldId id="885" r:id="rId13"/>
    <p:sldId id="867" r:id="rId14"/>
    <p:sldId id="886" r:id="rId15"/>
    <p:sldId id="845" r:id="rId16"/>
    <p:sldId id="874" r:id="rId17"/>
  </p:sldIdLst>
  <p:sldSz cx="9144000" cy="6858000" type="screen4x3"/>
  <p:notesSz cx="6938963" cy="92360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70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ip Kitzmantel" initials="PK" lastIdx="4" clrIdx="0"/>
  <p:cmAuthor id="1" name="Piotr Molduano-Przychodzki" initials="PM" lastIdx="1" clrIdx="1"/>
  <p:cmAuthor id="2" name="Katarzyna Wojtkiewicz" initials="KW" lastIdx="6" clrIdx="2"/>
  <p:cmAuthor id="3" name="Maria von Rumohr" initials="MvR" lastIdx="1" clrIdx="3"/>
  <p:cmAuthor id="4" name="Gerd Fassauer" initials="GF" lastIdx="1" clrIdx="4"/>
  <p:cmAuthor id="5" name="Aitor Azcoaga" initials="AA" lastIdx="3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89231" autoAdjust="0"/>
  </p:normalViewPr>
  <p:slideViewPr>
    <p:cSldViewPr>
      <p:cViewPr varScale="1">
        <p:scale>
          <a:sx n="79" d="100"/>
          <a:sy n="79" d="100"/>
        </p:scale>
        <p:origin x="1044" y="96"/>
      </p:cViewPr>
      <p:guideLst>
        <p:guide orient="horz" pos="2160"/>
        <p:guide pos="2880"/>
        <p:guide orient="horz" pos="709"/>
      </p:guideLst>
    </p:cSldViewPr>
  </p:slideViewPr>
  <p:outlineViewPr>
    <p:cViewPr>
      <p:scale>
        <a:sx n="33" d="100"/>
        <a:sy n="33" d="100"/>
      </p:scale>
      <p:origin x="0" y="17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0474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633C3-25E6-4E3E-B6E5-DFD8C05DEFEA}" type="datetimeFigureOut">
              <a:rPr lang="en-GB" smtClean="0"/>
              <a:t>02/09/2017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0474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56B21-6D53-4F67-8BE8-9A4D828B39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073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6884" cy="46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2079" y="0"/>
            <a:ext cx="3006884" cy="46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0463" y="692150"/>
            <a:ext cx="4618037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196" y="4387136"/>
            <a:ext cx="5088573" cy="415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06884" cy="46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2079" y="8774271"/>
            <a:ext cx="3006884" cy="46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fld id="{907EC2A3-6878-4DC2-9995-3D8553E2C9E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524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61077-ED5E-4BF2-B600-7D02FDEC599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335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61077-ED5E-4BF2-B600-7D02FDEC599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088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iopa_PLATFORM_Segmen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04800" y="6324600"/>
            <a:ext cx="80772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6" name="Picture 9" descr="eiopa_RG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-4763"/>
            <a:ext cx="263525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3124200"/>
            <a:ext cx="6400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648200"/>
            <a:ext cx="6400800" cy="1524000"/>
          </a:xfrm>
        </p:spPr>
        <p:txBody>
          <a:bodyPr anchor="b"/>
          <a:lstStyle>
            <a:lvl1pPr marL="0" indent="0">
              <a:lnSpc>
                <a:spcPct val="7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B444CE4-60CB-4D31-86B4-55D8D67A9CAA}" type="datetime4">
              <a:rPr lang="en-GB"/>
              <a:pPr>
                <a:defRPr/>
              </a:pPr>
              <a:t>02 September 2017</a:t>
            </a:fld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11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3F83B-93DA-4FD1-A65F-0268F3CD0493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372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119063"/>
            <a:ext cx="2038350" cy="59769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19063"/>
            <a:ext cx="5962650" cy="59769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708BF-9825-465D-B9FA-5BDA3C63FE19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538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669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6A2CA-713C-4BFC-9334-77074EAF1B97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026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1B89F-96C9-43A0-B665-F66722B4D3A9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8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E91CC-D5AB-4AF1-9052-105D31417222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18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ED7C2-BF2A-4B34-AC72-345961316C39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795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3E9C5E-E69D-4AF4-9FF7-AFDDB9323149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342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789F31F-8A02-486C-A859-42C286BB42CC}" type="slidenum">
              <a:rPr lang="en-GB"/>
              <a:pPr>
                <a:defRPr/>
              </a:pPr>
              <a:t>‹#›</a:t>
            </a:fld>
            <a:endParaRPr lang="en-GB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79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2F3495-B31E-4E82-95BB-812E923909CC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342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1EA0AEC-77A2-40C9-A6C0-E0F5B01FA198}" type="slidenum">
              <a:rPr lang="en-GB"/>
              <a:pPr>
                <a:defRPr/>
              </a:pPr>
              <a:t>‹#›</a:t>
            </a:fld>
            <a:endParaRPr lang="en-GB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33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56668-B527-4258-BF48-D98CC85C9E0E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347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8153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Mastertextformat bearbeiten</a:t>
            </a:r>
          </a:p>
          <a:p>
            <a:pPr lvl="1"/>
            <a:r>
              <a:rPr lang="en-GB" smtClean="0"/>
              <a:t>Zweite Ebene</a:t>
            </a:r>
          </a:p>
          <a:p>
            <a:pPr lvl="2"/>
            <a:r>
              <a:rPr lang="en-GB" smtClean="0"/>
              <a:t>Dritte Ebene</a:t>
            </a:r>
          </a:p>
          <a:p>
            <a:pPr lvl="3"/>
            <a:r>
              <a:rPr lang="en-GB" smtClean="0"/>
              <a:t>Vierte Ebene</a:t>
            </a:r>
          </a:p>
          <a:p>
            <a:pPr lvl="4"/>
            <a:r>
              <a:rPr lang="en-GB" smtClean="0"/>
              <a:t>Fünfte Ebene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+mn-lt"/>
                <a:ea typeface="ＭＳ Ｐゴシック" pitchFamily="96" charset="-128"/>
              </a:defRPr>
            </a:lvl1pPr>
          </a:lstStyle>
          <a:p>
            <a:pPr>
              <a:defRPr/>
            </a:pPr>
            <a:fld id="{3CD33C73-1B9D-4057-971A-6A8D2E23B11D}" type="datetime4">
              <a:rPr lang="en-GB"/>
              <a:pPr>
                <a:defRPr/>
              </a:pPr>
              <a:t>02 September 2017</a:t>
            </a:fld>
            <a:endParaRPr lang="en-GB" dirty="0"/>
          </a:p>
        </p:txBody>
      </p:sp>
      <p:pic>
        <p:nvPicPr>
          <p:cNvPr id="1028" name="Picture 5" descr="eiopa_PLATFORM_segment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6" descr="eiopa_weis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652463"/>
            <a:ext cx="21605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Line 7"/>
          <p:cNvSpPr>
            <a:spLocks noChangeShapeType="1"/>
          </p:cNvSpPr>
          <p:nvPr/>
        </p:nvSpPr>
        <p:spPr bwMode="auto">
          <a:xfrm>
            <a:off x="304800" y="63246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19063"/>
            <a:ext cx="6248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Mastertitelformat bearbeiten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6724650" y="6324600"/>
            <a:ext cx="211455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+mn-lt"/>
                <a:ea typeface="ＭＳ Ｐゴシック" pitchFamily="96" charset="-128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21A3B8CF-26AA-4A58-B9CB-FF45553B4117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sz="15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89" r:id="rId3"/>
    <p:sldLayoutId id="2147483690" r:id="rId4"/>
    <p:sldLayoutId id="2147483691" r:id="rId5"/>
    <p:sldLayoutId id="2147483692" r:id="rId6"/>
    <p:sldLayoutId id="2147483698" r:id="rId7"/>
    <p:sldLayoutId id="2147483699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MS PGothic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ＭＳ Ｐゴシック" pitchFamily="96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ＭＳ Ｐゴシック" pitchFamily="96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ＭＳ Ｐゴシック" pitchFamily="96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 Bold" pitchFamily="96" charset="0"/>
          <a:ea typeface="ＭＳ Ｐゴシック" pitchFamily="96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o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-"/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600">
          <a:solidFill>
            <a:schemeClr val="tx1"/>
          </a:solidFill>
          <a:latin typeface="+mn-lt"/>
          <a:ea typeface="MS PGothic" pitchFamily="34" charset="-128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arket_(economics)" TargetMode="External"/><Relationship Id="rId3" Type="http://schemas.openxmlformats.org/officeDocument/2006/relationships/hyperlink" Target="https://en.wikipedia.org/wiki/Innovation#cite_note-2" TargetMode="External"/><Relationship Id="rId7" Type="http://schemas.openxmlformats.org/officeDocument/2006/relationships/hyperlink" Target="https://en.wikipedia.org/wiki/Technologies" TargetMode="External"/><Relationship Id="rId2" Type="http://schemas.openxmlformats.org/officeDocument/2006/relationships/hyperlink" Target="https://en.wikipedia.org/wiki/Innovation#cite_not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Service_(economics)" TargetMode="External"/><Relationship Id="rId5" Type="http://schemas.openxmlformats.org/officeDocument/2006/relationships/hyperlink" Target="https://en.wikipedia.org/wiki/Procedure_(term)" TargetMode="External"/><Relationship Id="rId10" Type="http://schemas.openxmlformats.org/officeDocument/2006/relationships/hyperlink" Target="https://en.wikipedia.org/wiki/Society" TargetMode="External"/><Relationship Id="rId4" Type="http://schemas.openxmlformats.org/officeDocument/2006/relationships/hyperlink" Target="https://en.wikipedia.org/wiki/Product_(business)" TargetMode="External"/><Relationship Id="rId9" Type="http://schemas.openxmlformats.org/officeDocument/2006/relationships/hyperlink" Target="https://en.wikipedia.org/wiki/Governmen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124200"/>
            <a:ext cx="7147520" cy="1143000"/>
          </a:xfrm>
        </p:spPr>
        <p:txBody>
          <a:bodyPr/>
          <a:lstStyle/>
          <a:p>
            <a:r>
              <a:rPr lang="en-GB" b="1" dirty="0" smtClean="0"/>
              <a:t>The </a:t>
            </a:r>
            <a:r>
              <a:rPr lang="en-GB" b="1" dirty="0"/>
              <a:t>use </a:t>
            </a:r>
            <a:r>
              <a:rPr lang="en-GB" b="1" dirty="0" smtClean="0"/>
              <a:t>of EIOPA’s centralised </a:t>
            </a:r>
            <a:r>
              <a:rPr lang="en-GB" b="1" dirty="0"/>
              <a:t>European </a:t>
            </a:r>
            <a:r>
              <a:rPr lang="en-GB" b="1" dirty="0" smtClean="0"/>
              <a:t>database of SII reporting data – added value to authorities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400" dirty="0" smtClean="0"/>
              <a:t>Marjan Trobina, EIOPA</a:t>
            </a:r>
          </a:p>
          <a:p>
            <a:r>
              <a:rPr lang="en-GB" sz="1400" dirty="0" smtClean="0"/>
              <a:t>CONSUMER </a:t>
            </a:r>
            <a:r>
              <a:rPr lang="en-GB" sz="1400" dirty="0"/>
              <a:t>PROTECTION IN NEW ERA – </a:t>
            </a:r>
            <a:endParaRPr lang="en-GB" sz="1400" dirty="0" smtClean="0"/>
          </a:p>
          <a:p>
            <a:r>
              <a:rPr lang="en-GB" sz="1400" dirty="0" smtClean="0"/>
              <a:t>INNOVATION VS. REGULATION, </a:t>
            </a:r>
          </a:p>
          <a:p>
            <a:r>
              <a:rPr lang="en-GB" sz="1400" dirty="0" smtClean="0"/>
              <a:t>AZN, 4 September 2017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3277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 thoughts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EIOPA strives to bring elements of innovation into regulatory landscape.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Hopefully the phrase ‘</a:t>
            </a:r>
            <a:r>
              <a:rPr lang="en-GB" u="sng" dirty="0" smtClean="0">
                <a:solidFill>
                  <a:srgbClr val="0070C0"/>
                </a:solidFill>
              </a:rPr>
              <a:t>Innovative regulation helps protecting consumers</a:t>
            </a:r>
            <a:r>
              <a:rPr lang="en-GB" dirty="0" smtClean="0"/>
              <a:t>’ …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… will </a:t>
            </a:r>
            <a:r>
              <a:rPr lang="en-GB" u="sng" dirty="0" smtClean="0"/>
              <a:t>not become</a:t>
            </a:r>
            <a:r>
              <a:rPr lang="en-GB" dirty="0" smtClean="0"/>
              <a:t> an </a:t>
            </a:r>
            <a:r>
              <a:rPr lang="en-GB" u="sng" dirty="0" smtClean="0"/>
              <a:t>Oxymoron</a:t>
            </a:r>
            <a:r>
              <a:rPr lang="en-GB" dirty="0"/>
              <a:t>!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61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Thank you for your attention!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099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704" y="116632"/>
            <a:ext cx="6248400" cy="1066800"/>
          </a:xfrm>
        </p:spPr>
        <p:txBody>
          <a:bodyPr/>
          <a:lstStyle/>
          <a:p>
            <a:r>
              <a:rPr lang="en-GB" dirty="0"/>
              <a:t>Exchange of data on branches and </a:t>
            </a:r>
            <a:r>
              <a:rPr lang="en-GB" dirty="0" err="1"/>
              <a:t>FPSes</a:t>
            </a:r>
            <a:r>
              <a:rPr lang="en-GB" dirty="0"/>
              <a:t>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7" y="1738729"/>
            <a:ext cx="7688069" cy="460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 bwMode="auto">
          <a:xfrm>
            <a:off x="3851920" y="2924944"/>
            <a:ext cx="1296144" cy="50405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800" b="1" dirty="0" smtClean="0">
                <a:ea typeface="ＭＳ Ｐゴシック" pitchFamily="96" charset="-128"/>
              </a:rPr>
              <a:t>Insurer A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971600" y="3933056"/>
            <a:ext cx="1440160" cy="432048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800" b="1" dirty="0" smtClean="0">
                <a:ea typeface="ＭＳ Ｐゴシック" pitchFamily="96" charset="-128"/>
              </a:rPr>
              <a:t>Insurer B</a:t>
            </a:r>
            <a:r>
              <a:rPr kumimoji="0" lang="en-GB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 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2627784" y="3429000"/>
            <a:ext cx="1224136" cy="1224136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5148064" y="3429000"/>
            <a:ext cx="2016224" cy="45720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 flipV="1">
            <a:off x="4932040" y="1988840"/>
            <a:ext cx="1800200" cy="93610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2411760" y="2456892"/>
            <a:ext cx="1296144" cy="147616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2411760" y="4149080"/>
            <a:ext cx="4752528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Rounded Rectangle 29"/>
          <p:cNvSpPr/>
          <p:nvPr/>
        </p:nvSpPr>
        <p:spPr bwMode="auto">
          <a:xfrm>
            <a:off x="6372200" y="3194974"/>
            <a:ext cx="1296144" cy="50405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800" b="1" dirty="0" smtClean="0">
                <a:ea typeface="ＭＳ Ｐゴシック" pitchFamily="96" charset="-128"/>
              </a:rPr>
              <a:t>Insurer C 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flipV="1">
            <a:off x="7621488" y="2456892"/>
            <a:ext cx="550912" cy="72008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Arrow Connector 40"/>
          <p:cNvCxnSpPr>
            <a:stCxn id="30" idx="1"/>
          </p:cNvCxnSpPr>
          <p:nvPr/>
        </p:nvCxnSpPr>
        <p:spPr bwMode="auto">
          <a:xfrm flipH="1">
            <a:off x="2195736" y="3447002"/>
            <a:ext cx="4176464" cy="192621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Cube 43"/>
          <p:cNvSpPr/>
          <p:nvPr/>
        </p:nvSpPr>
        <p:spPr bwMode="auto">
          <a:xfrm>
            <a:off x="7164288" y="4797152"/>
            <a:ext cx="864096" cy="432048"/>
          </a:xfrm>
          <a:prstGeom prst="cub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96" charset="-128"/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16663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Does the topic fits to the conference focus?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b="1" dirty="0"/>
              <a:t>Innovation</a:t>
            </a:r>
            <a:r>
              <a:rPr lang="en-GB" sz="1800" dirty="0"/>
              <a:t> can be defined simply as a "new idea, device or method".</a:t>
            </a:r>
            <a:r>
              <a:rPr lang="en-GB" sz="1800" baseline="30000" dirty="0">
                <a:hlinkClick r:id="rId2"/>
              </a:rPr>
              <a:t>[1]</a:t>
            </a:r>
            <a:r>
              <a:rPr lang="en-GB" sz="1800" dirty="0"/>
              <a:t> However, innovation is often also viewed as the application of better solutions that meet new requirements, unarticulated needs, or existing market needs.</a:t>
            </a:r>
            <a:r>
              <a:rPr lang="en-GB" sz="1800" baseline="30000" dirty="0">
                <a:hlinkClick r:id="rId3"/>
              </a:rPr>
              <a:t>[2]</a:t>
            </a:r>
            <a:r>
              <a:rPr lang="en-GB" sz="1800" dirty="0"/>
              <a:t> This is accomplished through more-effective </a:t>
            </a:r>
            <a:r>
              <a:rPr lang="en-GB" sz="1800" dirty="0">
                <a:hlinkClick r:id="rId4" tooltip="Product (business)"/>
              </a:rPr>
              <a:t>products</a:t>
            </a:r>
            <a:r>
              <a:rPr lang="en-GB" sz="1800" dirty="0"/>
              <a:t>, </a:t>
            </a:r>
            <a:r>
              <a:rPr lang="en-GB" sz="1800" dirty="0">
                <a:hlinkClick r:id="rId5" tooltip="Procedure (term)"/>
              </a:rPr>
              <a:t>processes</a:t>
            </a:r>
            <a:r>
              <a:rPr lang="en-GB" sz="1800" dirty="0"/>
              <a:t>, </a:t>
            </a:r>
            <a:r>
              <a:rPr lang="en-GB" sz="1800" dirty="0">
                <a:hlinkClick r:id="rId6" tooltip="Service (economics)"/>
              </a:rPr>
              <a:t>services</a:t>
            </a:r>
            <a:r>
              <a:rPr lang="en-GB" sz="1800" dirty="0"/>
              <a:t>, </a:t>
            </a:r>
            <a:r>
              <a:rPr lang="en-GB" sz="1800" dirty="0">
                <a:hlinkClick r:id="rId7" tooltip="Technologies"/>
              </a:rPr>
              <a:t>technologies</a:t>
            </a:r>
            <a:r>
              <a:rPr lang="en-GB" sz="1800" dirty="0"/>
              <a:t>, or business models that are readily available to </a:t>
            </a:r>
            <a:r>
              <a:rPr lang="en-GB" sz="1800" dirty="0">
                <a:hlinkClick r:id="rId8" tooltip="Market (economics)"/>
              </a:rPr>
              <a:t>markets</a:t>
            </a:r>
            <a:r>
              <a:rPr lang="en-GB" sz="1800" dirty="0"/>
              <a:t>, </a:t>
            </a:r>
            <a:r>
              <a:rPr lang="en-GB" sz="1800" dirty="0">
                <a:hlinkClick r:id="rId9" tooltip="Government"/>
              </a:rPr>
              <a:t>governments</a:t>
            </a:r>
            <a:r>
              <a:rPr lang="en-GB" sz="1800" dirty="0"/>
              <a:t> and </a:t>
            </a:r>
            <a:r>
              <a:rPr lang="en-GB" sz="1800" dirty="0">
                <a:hlinkClick r:id="rId10" tooltip="Society"/>
              </a:rPr>
              <a:t>society</a:t>
            </a:r>
            <a:r>
              <a:rPr lang="en-GB" sz="1800" dirty="0"/>
              <a:t>. The term "innovation" can be defined as something original and more effective and, as a consequence, new, that "breaks into" the </a:t>
            </a:r>
            <a:r>
              <a:rPr lang="en-GB" sz="1800" dirty="0" smtClean="0"/>
              <a:t>market </a:t>
            </a:r>
            <a:r>
              <a:rPr lang="en-GB" sz="1800" dirty="0"/>
              <a:t>or society</a:t>
            </a:r>
          </a:p>
        </p:txBody>
      </p:sp>
    </p:spTree>
    <p:extLst>
      <p:ext uri="{BB962C8B-B14F-4D97-AF65-F5344CB8AC3E}">
        <p14:creationId xmlns:p14="http://schemas.microsoft.com/office/powerpoint/2010/main" val="142805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Does the topic fits to the conference focus?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153400" cy="4419600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Facts: </a:t>
            </a:r>
          </a:p>
          <a:p>
            <a:r>
              <a:rPr lang="en-GB" sz="1800" dirty="0" smtClean="0"/>
              <a:t>EIOPA </a:t>
            </a:r>
            <a:r>
              <a:rPr lang="en-GB" sz="1800" dirty="0"/>
              <a:t>runs </a:t>
            </a:r>
            <a:r>
              <a:rPr lang="en-GB" sz="1800" dirty="0" smtClean="0"/>
              <a:t>the ‘centralised </a:t>
            </a:r>
            <a:r>
              <a:rPr lang="en-GB" sz="1800" dirty="0"/>
              <a:t>European </a:t>
            </a:r>
            <a:r>
              <a:rPr lang="en-GB" sz="1800" dirty="0" smtClean="0"/>
              <a:t>database’ (CRDB) that contains SII quantitative reporting </a:t>
            </a:r>
            <a:r>
              <a:rPr lang="en-GB" sz="1800" dirty="0"/>
              <a:t>data </a:t>
            </a:r>
            <a:endParaRPr lang="en-GB" sz="1800" dirty="0" smtClean="0"/>
          </a:p>
          <a:p>
            <a:r>
              <a:rPr lang="en-GB" sz="1800" dirty="0" smtClean="0"/>
              <a:t>The DB contains all QRTs reported by all insurance undertakings in all EEA countries</a:t>
            </a:r>
          </a:p>
          <a:p>
            <a:r>
              <a:rPr lang="en-GB" sz="1800" dirty="0" smtClean="0"/>
              <a:t>The reporting data are sent to EIOPA by national competent authorities (NCAs)</a:t>
            </a:r>
          </a:p>
          <a:p>
            <a:r>
              <a:rPr lang="en-GB" sz="1800" dirty="0" smtClean="0"/>
              <a:t>One of main uses of the DB is to provide added value to NCAs by sending feedback reports to NCAs</a:t>
            </a:r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r>
              <a:rPr lang="en-GB" sz="1800" b="1" dirty="0" smtClean="0"/>
              <a:t>Why is EIOPA use of the </a:t>
            </a:r>
            <a:r>
              <a:rPr lang="en-GB" sz="1800" b="1" dirty="0"/>
              <a:t>E</a:t>
            </a:r>
            <a:r>
              <a:rPr lang="en-GB" sz="1800" b="1" dirty="0" smtClean="0"/>
              <a:t>uropean DB innovative?</a:t>
            </a:r>
          </a:p>
          <a:p>
            <a:pPr>
              <a:buFontTx/>
              <a:buChar char="-"/>
            </a:pPr>
            <a:r>
              <a:rPr lang="en-GB" sz="1800" dirty="0" smtClean="0"/>
              <a:t>It is more a more effective and new process</a:t>
            </a:r>
          </a:p>
          <a:p>
            <a:pPr>
              <a:buFontTx/>
              <a:buChar char="-"/>
            </a:pPr>
            <a:r>
              <a:rPr lang="en-GB" sz="1800" dirty="0" smtClean="0"/>
              <a:t>It "breaks </a:t>
            </a:r>
            <a:r>
              <a:rPr lang="en-GB" sz="1800" dirty="0"/>
              <a:t>into" the </a:t>
            </a:r>
            <a:r>
              <a:rPr lang="en-GB" sz="1800" dirty="0" smtClean="0"/>
              <a:t>society</a:t>
            </a:r>
          </a:p>
          <a:p>
            <a:pPr>
              <a:buFontTx/>
              <a:buChar char="-"/>
            </a:pPr>
            <a:r>
              <a:rPr lang="en-GB" sz="1800" dirty="0" smtClean="0"/>
              <a:t>It can be explained simply in 15 minutes</a:t>
            </a:r>
          </a:p>
          <a:p>
            <a:pPr>
              <a:buFontTx/>
              <a:buChar char="-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820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added values does EIOPA provide to NCAs?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GB" sz="2000" b="1" dirty="0"/>
          </a:p>
          <a:p>
            <a:pPr marL="0" indent="0">
              <a:buNone/>
            </a:pPr>
            <a:endParaRPr lang="en-GB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Information exchange in colleges of supervisors</a:t>
            </a:r>
          </a:p>
          <a:p>
            <a:pPr marL="457200" indent="-457200">
              <a:buFont typeface="+mj-lt"/>
              <a:buAutoNum type="arabicPeriod"/>
            </a:pPr>
            <a:endParaRPr lang="en-GB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Information exchange </a:t>
            </a:r>
            <a:r>
              <a:rPr lang="en-GB" sz="2000" dirty="0" smtClean="0"/>
              <a:t>on cross-border business</a:t>
            </a:r>
            <a:endParaRPr lang="en-GB" sz="2000" dirty="0"/>
          </a:p>
          <a:p>
            <a:pPr marL="457200" indent="-457200">
              <a:buFont typeface="+mj-lt"/>
              <a:buAutoNum type="arabicPeriod"/>
            </a:pPr>
            <a:endParaRPr lang="en-GB" sz="2000" dirty="0"/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Peer </a:t>
            </a:r>
            <a:r>
              <a:rPr lang="en-GB" sz="2000" dirty="0" smtClean="0"/>
              <a:t>groups on EEA level and peer groups </a:t>
            </a:r>
            <a:r>
              <a:rPr lang="en-GB" sz="2000" dirty="0"/>
              <a:t>indicators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4239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743" y="188640"/>
            <a:ext cx="6802338" cy="1066800"/>
          </a:xfrm>
        </p:spPr>
        <p:txBody>
          <a:bodyPr/>
          <a:lstStyle/>
          <a:p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exchange in colleges of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supervisors - currently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918082" y="2394418"/>
            <a:ext cx="914400" cy="914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NCA 1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100" dirty="0" smtClean="0">
                <a:ea typeface="ＭＳ Ｐゴシック" pitchFamily="96" charset="-128"/>
              </a:rPr>
              <a:t>GS 1 </a:t>
            </a:r>
            <a:endParaRPr kumimoji="0" lang="en-GB" sz="11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578448" y="2095410"/>
            <a:ext cx="508067" cy="43452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1950" y="3080218"/>
            <a:ext cx="457200" cy="457200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23528" y="1907388"/>
            <a:ext cx="2058211" cy="192539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53902" y="2142390"/>
            <a:ext cx="525760" cy="504056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872483" y="2653230"/>
            <a:ext cx="486146" cy="555025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6792665" y="2673637"/>
            <a:ext cx="1058416" cy="112073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100" dirty="0" smtClean="0">
                <a:ea typeface="ＭＳ Ｐゴシック" pitchFamily="96" charset="-128"/>
              </a:rPr>
              <a:t>NCA 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100" dirty="0" smtClean="0">
                <a:ea typeface="ＭＳ Ｐゴシック" pitchFamily="96" charset="-128"/>
              </a:rPr>
              <a:t>GS 2</a:t>
            </a:r>
            <a:endParaRPr lang="en-GB" sz="1100" dirty="0">
              <a:ea typeface="ＭＳ Ｐゴシック" pitchFamily="96" charset="-128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923012" y="1907389"/>
            <a:ext cx="2825452" cy="260173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924539" y="4422484"/>
            <a:ext cx="914400" cy="914400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NCA 3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100" dirty="0" smtClean="0">
                <a:ea typeface="ＭＳ Ｐゴシック" pitchFamily="96" charset="-128"/>
              </a:rPr>
              <a:t>GS 3</a:t>
            </a:r>
            <a:endParaRPr kumimoji="0" lang="de-DE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116227" y="2329519"/>
            <a:ext cx="648072" cy="66353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930703" y="3301587"/>
            <a:ext cx="611680" cy="599153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6313808" y="3622802"/>
            <a:ext cx="720080" cy="64807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152096" y="3845589"/>
            <a:ext cx="711696" cy="663532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856333" y="2396310"/>
            <a:ext cx="648072" cy="689474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033888" y="1907389"/>
            <a:ext cx="648072" cy="663532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571999" y="5175194"/>
            <a:ext cx="620023" cy="66353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485018" y="3900740"/>
            <a:ext cx="694928" cy="66353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2728771" y="3975283"/>
            <a:ext cx="660293" cy="66353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0" name="Oval 39"/>
          <p:cNvSpPr/>
          <p:nvPr/>
        </p:nvSpPr>
        <p:spPr bwMode="auto">
          <a:xfrm rot="20681691">
            <a:off x="2694128" y="5092327"/>
            <a:ext cx="729578" cy="6635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018456" y="3717032"/>
            <a:ext cx="2761456" cy="244827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143279" y="4906847"/>
            <a:ext cx="760885" cy="663532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5286163" y="4950310"/>
            <a:ext cx="914400" cy="914400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NSA N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100" dirty="0" smtClean="0">
                <a:ea typeface="ＭＳ Ｐゴシック" pitchFamily="96" charset="-128"/>
              </a:rPr>
              <a:t>GS N</a:t>
            </a:r>
            <a:endParaRPr kumimoji="0" lang="en-GB" sz="11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743363" y="4264777"/>
            <a:ext cx="696900" cy="66353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4334272" y="4041068"/>
            <a:ext cx="2397968" cy="226825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4666196" y="4286778"/>
            <a:ext cx="614536" cy="66353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720535" y="1452758"/>
            <a:ext cx="5227474" cy="9435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Many non-consistent</a:t>
            </a:r>
            <a:r>
              <a:rPr kumimoji="0" lang="de-DE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 technical and analytical solutions for exchanging templates and reports </a:t>
            </a:r>
            <a:r>
              <a:rPr kumimoji="0" lang="de-DE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cxnSp>
        <p:nvCxnSpPr>
          <p:cNvPr id="77" name="Straight Arrow Connector 76"/>
          <p:cNvCxnSpPr/>
          <p:nvPr/>
        </p:nvCxnSpPr>
        <p:spPr bwMode="auto">
          <a:xfrm>
            <a:off x="1578448" y="3208255"/>
            <a:ext cx="4861815" cy="7670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Arrow Connector 78"/>
          <p:cNvCxnSpPr/>
          <p:nvPr/>
        </p:nvCxnSpPr>
        <p:spPr bwMode="auto">
          <a:xfrm>
            <a:off x="1578448" y="3272419"/>
            <a:ext cx="254034" cy="9600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Arrow Connector 80"/>
          <p:cNvCxnSpPr/>
          <p:nvPr/>
        </p:nvCxnSpPr>
        <p:spPr bwMode="auto">
          <a:xfrm>
            <a:off x="1523721" y="3208255"/>
            <a:ext cx="3449743" cy="13560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Arrow Connector 84"/>
          <p:cNvCxnSpPr>
            <a:stCxn id="13" idx="3"/>
          </p:cNvCxnSpPr>
          <p:nvPr/>
        </p:nvCxnSpPr>
        <p:spPr bwMode="auto">
          <a:xfrm flipH="1" flipV="1">
            <a:off x="863835" y="2356002"/>
            <a:ext cx="6083831" cy="12742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Arrow Connector 86"/>
          <p:cNvCxnSpPr>
            <a:stCxn id="13" idx="3"/>
          </p:cNvCxnSpPr>
          <p:nvPr/>
        </p:nvCxnSpPr>
        <p:spPr bwMode="auto">
          <a:xfrm flipH="1">
            <a:off x="3004670" y="3630242"/>
            <a:ext cx="3942996" cy="5961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Arrow Connector 88"/>
          <p:cNvCxnSpPr>
            <a:stCxn id="13" idx="3"/>
          </p:cNvCxnSpPr>
          <p:nvPr/>
        </p:nvCxnSpPr>
        <p:spPr bwMode="auto">
          <a:xfrm flipH="1">
            <a:off x="6061980" y="3630242"/>
            <a:ext cx="885686" cy="84046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3" name="Straight Arrow Connector 92"/>
          <p:cNvCxnSpPr>
            <a:stCxn id="21" idx="0"/>
          </p:cNvCxnSpPr>
          <p:nvPr/>
        </p:nvCxnSpPr>
        <p:spPr bwMode="auto">
          <a:xfrm flipV="1">
            <a:off x="2381739" y="2741047"/>
            <a:ext cx="3818824" cy="16814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5" name="Straight Arrow Connector 94"/>
          <p:cNvCxnSpPr>
            <a:stCxn id="21" idx="0"/>
          </p:cNvCxnSpPr>
          <p:nvPr/>
        </p:nvCxnSpPr>
        <p:spPr bwMode="auto">
          <a:xfrm>
            <a:off x="2381739" y="4422484"/>
            <a:ext cx="2500271" cy="98502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7" name="Straight Arrow Connector 96"/>
          <p:cNvCxnSpPr>
            <a:stCxn id="21" idx="0"/>
            <a:endCxn id="6" idx="5"/>
          </p:cNvCxnSpPr>
          <p:nvPr/>
        </p:nvCxnSpPr>
        <p:spPr bwMode="auto">
          <a:xfrm flipH="1" flipV="1">
            <a:off x="2012110" y="2466302"/>
            <a:ext cx="369629" cy="19561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Straight Arrow Connector 98"/>
          <p:cNvCxnSpPr/>
          <p:nvPr/>
        </p:nvCxnSpPr>
        <p:spPr bwMode="auto">
          <a:xfrm flipH="1" flipV="1">
            <a:off x="918082" y="3308818"/>
            <a:ext cx="4825281" cy="25558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" name="Straight Arrow Connector 100"/>
          <p:cNvCxnSpPr/>
          <p:nvPr/>
        </p:nvCxnSpPr>
        <p:spPr bwMode="auto">
          <a:xfrm flipV="1">
            <a:off x="5743363" y="4307049"/>
            <a:ext cx="1764581" cy="15576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816782" y="2466302"/>
            <a:ext cx="535851" cy="2747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1352633" y="2312673"/>
            <a:ext cx="519850" cy="4283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1352633" y="2741047"/>
            <a:ext cx="762923" cy="2520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/>
          <p:cNvCxnSpPr/>
          <p:nvPr/>
        </p:nvCxnSpPr>
        <p:spPr bwMode="auto">
          <a:xfrm flipH="1">
            <a:off x="816782" y="2741047"/>
            <a:ext cx="535851" cy="5605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>
            <a:off x="6440263" y="2673637"/>
            <a:ext cx="796033" cy="3194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/>
          <p:nvPr/>
        </p:nvCxnSpPr>
        <p:spPr bwMode="auto">
          <a:xfrm flipH="1">
            <a:off x="7236296" y="2312673"/>
            <a:ext cx="121628" cy="6804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/>
          <p:cNvCxnSpPr/>
          <p:nvPr/>
        </p:nvCxnSpPr>
        <p:spPr bwMode="auto">
          <a:xfrm flipH="1">
            <a:off x="7236296" y="2741047"/>
            <a:ext cx="944073" cy="2520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Arrow Connector 26"/>
          <p:cNvCxnSpPr/>
          <p:nvPr/>
        </p:nvCxnSpPr>
        <p:spPr bwMode="auto">
          <a:xfrm flipH="1" flipV="1">
            <a:off x="7236296" y="2993122"/>
            <a:ext cx="1000247" cy="6296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/>
          <p:cNvCxnSpPr/>
          <p:nvPr/>
        </p:nvCxnSpPr>
        <p:spPr bwMode="auto">
          <a:xfrm flipH="1" flipV="1">
            <a:off x="7236296" y="3021317"/>
            <a:ext cx="271648" cy="11560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/>
          <p:nvPr/>
        </p:nvCxnSpPr>
        <p:spPr bwMode="auto">
          <a:xfrm flipV="1">
            <a:off x="6764299" y="3021317"/>
            <a:ext cx="471997" cy="9539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Arrow Connector 46"/>
          <p:cNvCxnSpPr/>
          <p:nvPr/>
        </p:nvCxnSpPr>
        <p:spPr bwMode="auto">
          <a:xfrm>
            <a:off x="4973464" y="4638815"/>
            <a:ext cx="769899" cy="5997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Arrow Connector 48"/>
          <p:cNvCxnSpPr/>
          <p:nvPr/>
        </p:nvCxnSpPr>
        <p:spPr bwMode="auto">
          <a:xfrm flipH="1">
            <a:off x="5743363" y="4564272"/>
            <a:ext cx="348450" cy="67434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Arrow Connector 50"/>
          <p:cNvCxnSpPr/>
          <p:nvPr/>
        </p:nvCxnSpPr>
        <p:spPr bwMode="auto">
          <a:xfrm flipV="1">
            <a:off x="4882010" y="5238613"/>
            <a:ext cx="861353" cy="2683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Arrow Connector 52"/>
          <p:cNvCxnSpPr/>
          <p:nvPr/>
        </p:nvCxnSpPr>
        <p:spPr bwMode="auto">
          <a:xfrm>
            <a:off x="1734094" y="4264777"/>
            <a:ext cx="624535" cy="4603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Arrow Connector 54"/>
          <p:cNvCxnSpPr/>
          <p:nvPr/>
        </p:nvCxnSpPr>
        <p:spPr bwMode="auto">
          <a:xfrm flipH="1">
            <a:off x="2358629" y="4264777"/>
            <a:ext cx="700288" cy="4603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/>
          <p:cNvCxnSpPr/>
          <p:nvPr/>
        </p:nvCxnSpPr>
        <p:spPr bwMode="auto">
          <a:xfrm flipH="1" flipV="1">
            <a:off x="2381739" y="4725144"/>
            <a:ext cx="677178" cy="68236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Arrow Connector 58"/>
          <p:cNvCxnSpPr/>
          <p:nvPr/>
        </p:nvCxnSpPr>
        <p:spPr bwMode="auto">
          <a:xfrm flipV="1">
            <a:off x="1485018" y="4725144"/>
            <a:ext cx="873611" cy="5134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/>
          <p:cNvSpPr txBox="1"/>
          <p:nvPr/>
        </p:nvSpPr>
        <p:spPr>
          <a:xfrm>
            <a:off x="7152096" y="4941168"/>
            <a:ext cx="17794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000" b="1" i="1" dirty="0">
                <a:ea typeface="ＭＳ Ｐゴシック" pitchFamily="96" charset="-128"/>
              </a:rPr>
              <a:t>Each circle represents a college </a:t>
            </a:r>
            <a:r>
              <a:rPr lang="de-DE" sz="1000" b="1" i="1" dirty="0" smtClean="0">
                <a:ea typeface="ＭＳ Ｐゴシック" pitchFamily="96" charset="-128"/>
              </a:rPr>
              <a:t>-</a:t>
            </a:r>
            <a:br>
              <a:rPr lang="de-DE" sz="1000" b="1" i="1" dirty="0" smtClean="0">
                <a:ea typeface="ＭＳ Ｐゴシック" pitchFamily="96" charset="-128"/>
              </a:rPr>
            </a:br>
            <a:r>
              <a:rPr lang="de-DE" sz="1000" b="1" i="1" dirty="0" smtClean="0">
                <a:ea typeface="ＭＳ Ｐゴシック" pitchFamily="96" charset="-128"/>
              </a:rPr>
              <a:t>Each bubble different </a:t>
            </a:r>
            <a:r>
              <a:rPr lang="de-DE" sz="1000" b="1" i="1" dirty="0">
                <a:ea typeface="ＭＳ Ｐゴシック" pitchFamily="96" charset="-128"/>
              </a:rPr>
              <a:t>group and solo </a:t>
            </a:r>
            <a:r>
              <a:rPr lang="de-DE" sz="1000" b="1" i="1" dirty="0" smtClean="0">
                <a:ea typeface="ＭＳ Ｐゴシック" pitchFamily="96" charset="-128"/>
              </a:rPr>
              <a:t>supervisors</a:t>
            </a:r>
            <a:endParaRPr lang="en-GB" sz="1000" b="1" i="1" dirty="0"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720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EIOPA´s central repository – from October 2017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918082" y="2394418"/>
            <a:ext cx="914400" cy="914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NSA GS 1</a:t>
            </a:r>
            <a:endParaRPr kumimoji="0" lang="en-GB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578448" y="2095410"/>
            <a:ext cx="508067" cy="43452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1950" y="3080218"/>
            <a:ext cx="457200" cy="457200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dirty="0">
              <a:ea typeface="ＭＳ Ｐゴシック" pitchFamily="96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23528" y="1907388"/>
            <a:ext cx="2058211" cy="192539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53902" y="2142390"/>
            <a:ext cx="525760" cy="504056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681466" y="3085784"/>
            <a:ext cx="486146" cy="555025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6846912" y="2712053"/>
            <a:ext cx="1058416" cy="112073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NSA GS 2</a:t>
            </a:r>
            <a:endParaRPr kumimoji="0" lang="en-GB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923012" y="1907389"/>
            <a:ext cx="2825452" cy="260173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924539" y="4422484"/>
            <a:ext cx="914400" cy="914400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 dirty="0">
                <a:ea typeface="ＭＳ Ｐゴシック" pitchFamily="96" charset="-128"/>
              </a:rPr>
              <a:t>NSA </a:t>
            </a:r>
            <a:r>
              <a:rPr lang="de-DE" sz="1200" dirty="0" smtClean="0">
                <a:ea typeface="ＭＳ Ｐゴシック" pitchFamily="96" charset="-128"/>
              </a:rPr>
              <a:t>GS 3</a:t>
            </a:r>
            <a:endParaRPr lang="en-GB" sz="1200" dirty="0">
              <a:ea typeface="ＭＳ Ｐゴシック" pitchFamily="96" charset="-128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259473" y="2229779"/>
            <a:ext cx="648072" cy="66353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930703" y="3301587"/>
            <a:ext cx="611680" cy="599153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dirty="0">
              <a:ea typeface="ＭＳ Ｐゴシック" pitchFamily="96" charset="-128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6172499" y="3327211"/>
            <a:ext cx="720080" cy="64807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152096" y="3845589"/>
            <a:ext cx="711696" cy="663532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856333" y="2396310"/>
            <a:ext cx="648072" cy="689474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033888" y="1907389"/>
            <a:ext cx="648072" cy="663532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dirty="0">
              <a:ea typeface="ＭＳ Ｐゴシック" pitchFamily="96" charset="-128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571999" y="5175194"/>
            <a:ext cx="620023" cy="66353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485018" y="3900740"/>
            <a:ext cx="694928" cy="66353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2838939" y="4177355"/>
            <a:ext cx="660293" cy="66353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0" name="Oval 39"/>
          <p:cNvSpPr/>
          <p:nvPr/>
        </p:nvSpPr>
        <p:spPr bwMode="auto">
          <a:xfrm rot="20681691">
            <a:off x="2694128" y="5092327"/>
            <a:ext cx="729578" cy="6635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018456" y="3717032"/>
            <a:ext cx="2761456" cy="244827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143279" y="4906847"/>
            <a:ext cx="760885" cy="663532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5286163" y="4950310"/>
            <a:ext cx="914400" cy="914400"/>
          </a:xfrm>
          <a:prstGeom prst="ellips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200" dirty="0">
                <a:ea typeface="ＭＳ Ｐゴシック" pitchFamily="96" charset="-128"/>
              </a:rPr>
              <a:t>NSA </a:t>
            </a:r>
            <a:r>
              <a:rPr lang="de-DE" sz="1200" dirty="0" smtClean="0">
                <a:ea typeface="ＭＳ Ｐゴシック" pitchFamily="96" charset="-128"/>
              </a:rPr>
              <a:t>GS N</a:t>
            </a:r>
            <a:endParaRPr lang="en-GB" sz="1200" dirty="0">
              <a:ea typeface="ＭＳ Ｐゴシック" pitchFamily="96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743363" y="4264777"/>
            <a:ext cx="696900" cy="66353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4334272" y="4041068"/>
            <a:ext cx="2397968" cy="226825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4666196" y="4286778"/>
            <a:ext cx="614536" cy="663532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553902" y="1412776"/>
            <a:ext cx="8194561" cy="73614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One consistent </a:t>
            </a:r>
            <a:r>
              <a:rPr kumimoji="0" lang="de-DE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technical and analytical solution for all group and solo supervisors</a:t>
            </a:r>
            <a:endParaRPr kumimoji="0" lang="en-GB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  <p:cxnSp>
        <p:nvCxnSpPr>
          <p:cNvPr id="48" name="Straight Arrow Connector 47"/>
          <p:cNvCxnSpPr>
            <a:stCxn id="5" idx="3"/>
          </p:cNvCxnSpPr>
          <p:nvPr/>
        </p:nvCxnSpPr>
        <p:spPr bwMode="auto">
          <a:xfrm flipH="1">
            <a:off x="2399184" y="3689686"/>
            <a:ext cx="856035" cy="8745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Arrow Connector 65"/>
          <p:cNvCxnSpPr>
            <a:stCxn id="5" idx="2"/>
          </p:cNvCxnSpPr>
          <p:nvPr/>
        </p:nvCxnSpPr>
        <p:spPr bwMode="auto">
          <a:xfrm flipH="1" flipV="1">
            <a:off x="1678453" y="2870087"/>
            <a:ext cx="1218378" cy="9556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Arrow Connector 75"/>
          <p:cNvCxnSpPr>
            <a:endCxn id="43" idx="0"/>
          </p:cNvCxnSpPr>
          <p:nvPr/>
        </p:nvCxnSpPr>
        <p:spPr bwMode="auto">
          <a:xfrm>
            <a:off x="4968194" y="3634456"/>
            <a:ext cx="775169" cy="13158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Arrow Connector 87"/>
          <p:cNvCxnSpPr/>
          <p:nvPr/>
        </p:nvCxnSpPr>
        <p:spPr bwMode="auto">
          <a:xfrm>
            <a:off x="5185134" y="3038795"/>
            <a:ext cx="1848754" cy="4142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Oval 4"/>
          <p:cNvSpPr/>
          <p:nvPr/>
        </p:nvSpPr>
        <p:spPr bwMode="auto">
          <a:xfrm>
            <a:off x="2896831" y="1941707"/>
            <a:ext cx="2447224" cy="2047885"/>
          </a:xfrm>
          <a:prstGeom prst="ellipse">
            <a:avLst/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96" charset="-128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ＭＳ Ｐゴシック" pitchFamily="96" charset="-128"/>
              </a:rPr>
              <a:t>EIOPA</a:t>
            </a: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96" charset="-128"/>
              </a:rPr>
              <a:t>“CRDB“</a:t>
            </a:r>
            <a:endParaRPr kumimoji="0" lang="en-GB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2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Information exchange </a:t>
            </a:r>
            <a:r>
              <a:rPr lang="en-GB" dirty="0" smtClean="0"/>
              <a:t>on cross-border business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u="sng" dirty="0"/>
              <a:t>Exchanged </a:t>
            </a:r>
            <a:r>
              <a:rPr lang="en-GB" u="sng" dirty="0" smtClean="0"/>
              <a:t>information on FOE and FOS</a:t>
            </a:r>
            <a:r>
              <a:rPr lang="en-GB" dirty="0" smtClean="0"/>
              <a:t>:</a:t>
            </a:r>
            <a:endParaRPr lang="en-GB" dirty="0"/>
          </a:p>
          <a:p>
            <a:pPr lvl="2"/>
            <a:r>
              <a:rPr lang="en-GB" dirty="0"/>
              <a:t>Premiums</a:t>
            </a:r>
          </a:p>
          <a:p>
            <a:pPr lvl="2"/>
            <a:r>
              <a:rPr lang="en-GB" dirty="0"/>
              <a:t>Claims</a:t>
            </a:r>
          </a:p>
          <a:p>
            <a:pPr lvl="2"/>
            <a:r>
              <a:rPr lang="en-GB" dirty="0"/>
              <a:t>Commissions</a:t>
            </a:r>
          </a:p>
          <a:p>
            <a:pPr marL="914400" lvl="2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u="sng" dirty="0" smtClean="0"/>
              <a:t>Added </a:t>
            </a:r>
            <a:r>
              <a:rPr lang="en-GB" u="sng" dirty="0"/>
              <a:t>value:</a:t>
            </a:r>
          </a:p>
          <a:p>
            <a:pPr marL="857250" lvl="1"/>
            <a:r>
              <a:rPr lang="en-GB" dirty="0"/>
              <a:t>Reducing number of data flows from ‘each NCA to each NCA’ to ‘EIOPA to 31 NCAs’</a:t>
            </a:r>
          </a:p>
          <a:p>
            <a:pPr marL="857250" lvl="1"/>
            <a:r>
              <a:rPr lang="en-GB" dirty="0"/>
              <a:t>NCAs receive information from one source (EIOPA) instead from up to 30 </a:t>
            </a:r>
            <a:r>
              <a:rPr lang="en-GB" dirty="0" smtClean="0"/>
              <a:t>NCAs</a:t>
            </a:r>
          </a:p>
          <a:p>
            <a:pPr marL="857250" lvl="1"/>
            <a:r>
              <a:rPr lang="en-GB" dirty="0" smtClean="0"/>
              <a:t>Number of data flows reduced from up to 930 to 31 – reduction down to 3,33 %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363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en-GB" dirty="0"/>
              <a:t>Peer groups on EEA level </a:t>
            </a:r>
            <a:r>
              <a:rPr lang="en-GB" dirty="0" smtClean="0"/>
              <a:t>– </a:t>
            </a:r>
            <a:br>
              <a:rPr lang="en-GB" dirty="0" smtClean="0"/>
            </a:br>
            <a:r>
              <a:rPr lang="en-GB" dirty="0" smtClean="0"/>
              <a:t>how are they created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Challenge: how to group around 3.000 EEA solo insurers to get e.g. ‘representative medium-sized Life insurer’ – a so called ‘peer group’?</a:t>
            </a:r>
          </a:p>
          <a:p>
            <a:endParaRPr lang="en-GB" sz="1800" dirty="0"/>
          </a:p>
          <a:p>
            <a:r>
              <a:rPr lang="en-GB" sz="1800" dirty="0" smtClean="0"/>
              <a:t>Is grouping like a nuclear fusion process?</a:t>
            </a:r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Or is </a:t>
            </a:r>
            <a:r>
              <a:rPr lang="en-GB" sz="1800" dirty="0"/>
              <a:t>it mathematics underlying clustering </a:t>
            </a:r>
            <a:r>
              <a:rPr lang="en-GB" sz="1800" dirty="0" smtClean="0"/>
              <a:t>techniques? √</a:t>
            </a:r>
          </a:p>
          <a:p>
            <a:endParaRPr lang="en-GB" sz="1800" dirty="0"/>
          </a:p>
          <a:p>
            <a:endParaRPr lang="en-GB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52937"/>
            <a:ext cx="2088232" cy="22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4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of peer groups indicators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268760"/>
            <a:ext cx="7220893" cy="432048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892" y="2060848"/>
            <a:ext cx="6703084" cy="430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7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IOPA_presentation_temp_Office2010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Verdana Bold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9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96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ef77d965-ba16-4662-9561-2334f68bdfc8">EIOPA-59-207</_dlc_DocId>
    <_dlc_DocIdUrl xmlns="ef77d965-ba16-4662-9561-2334f68bdfc8">
      <Url>http://methusalix/teams/it/internal/_layouts/DocIdRedir.aspx?ID=EIOPA-59-207</Url>
      <Description>EIOPA-59-207</Description>
    </_dlc_DocIdUrl>
    <TaxCatchAll xmlns="ef77d965-ba16-4662-9561-2334f68bdfc8">
      <Value>15</Value>
    </TaxCatchAll>
    <TaxKeywordTaxHTField xmlns="ef77d965-ba16-4662-9561-2334f68bdfc8">
      <Terms xmlns="http://schemas.microsoft.com/office/infopath/2007/PartnerControls">
        <TermInfo xmlns="http://schemas.microsoft.com/office/infopath/2007/PartnerControls">
          <TermName xmlns="http://schemas.microsoft.com/office/infopath/2007/PartnerControls">IT Strategy</TermName>
          <TermId xmlns="http://schemas.microsoft.com/office/infopath/2007/PartnerControls">491d8fe5-a02b-4034-909a-53fffaac9166</TermId>
        </TermInfo>
      </Terms>
    </TaxKeywordTaxHTField>
    <Category xmlns="6a03ebee-716c-4c86-a987-0d0182f198d4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DE32E45AE777488318CBC4C0DB880E" ma:contentTypeVersion="9" ma:contentTypeDescription="Create a new document." ma:contentTypeScope="" ma:versionID="4fc3846fa188557ab8409a34ed469f30">
  <xsd:schema xmlns:xsd="http://www.w3.org/2001/XMLSchema" xmlns:xs="http://www.w3.org/2001/XMLSchema" xmlns:p="http://schemas.microsoft.com/office/2006/metadata/properties" xmlns:ns1="http://schemas.microsoft.com/sharepoint/v3" xmlns:ns2="ef77d965-ba16-4662-9561-2334f68bdfc8" xmlns:ns3="6a03ebee-716c-4c86-a987-0d0182f198d4" targetNamespace="http://schemas.microsoft.com/office/2006/metadata/properties" ma:root="true" ma:fieldsID="95e8d598b5ae92d664892d95928b5d88" ns1:_="" ns2:_="" ns3:_="">
    <xsd:import namespace="http://schemas.microsoft.com/sharepoint/v3"/>
    <xsd:import namespace="ef77d965-ba16-4662-9561-2334f68bdfc8"/>
    <xsd:import namespace="6a03ebee-716c-4c86-a987-0d0182f198d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3:Category" minOccurs="0"/>
                <xsd:element ref="ns2:TaxCatchAll" minOccurs="0"/>
                <xsd:element ref="ns2:TaxKeyword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77d965-ba16-4662-9561-2334f68bdfc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4" nillable="true" ma:displayName="Taxonomy Catch All Column" ma:hidden="true" ma:list="{679be630-b519-4577-8152-050fe30a0fc5}" ma:internalName="TaxCatchAll" ma:showField="CatchAllData" ma:web="ef77d965-ba16-4662-9561-2334f68bdf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6" nillable="true" ma:taxonomy="true" ma:internalName="TaxKeywordTaxHTField" ma:taxonomyFieldName="TaxKeyword" ma:displayName="Enterprise Keywords" ma:fieldId="{23f27201-bee3-471e-b2e7-b64fd8b7ca38}" ma:taxonomyMulti="true" ma:sspId="19e6adb4-895a-41f1-a1bf-9b914b1cff7d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03ebee-716c-4c86-a987-0d0182f198d4" elementFormDefault="qualified">
    <xsd:import namespace="http://schemas.microsoft.com/office/2006/documentManagement/types"/>
    <xsd:import namespace="http://schemas.microsoft.com/office/infopath/2007/PartnerControls"/>
    <xsd:element name="Category" ma:index="13" nillable="true" ma:displayName="Category" ma:list="{0b0a25f2-aeed-40e0-a62e-c5f14ce9abae}" ma:internalName="Category" ma:readOnly="false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F9D184-0F3E-46BB-8F06-0B72986DB9E8}">
  <ds:schemaRefs>
    <ds:schemaRef ds:uri="http://purl.org/dc/dcmitype/"/>
    <ds:schemaRef ds:uri="6a03ebee-716c-4c86-a987-0d0182f198d4"/>
    <ds:schemaRef ds:uri="http://www.w3.org/XML/1998/namespace"/>
    <ds:schemaRef ds:uri="http://purl.org/dc/elements/1.1/"/>
    <ds:schemaRef ds:uri="http://schemas.microsoft.com/sharepoint/v3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ef77d965-ba16-4662-9561-2334f68bdfc8"/>
  </ds:schemaRefs>
</ds:datastoreItem>
</file>

<file path=customXml/itemProps2.xml><?xml version="1.0" encoding="utf-8"?>
<ds:datastoreItem xmlns:ds="http://schemas.openxmlformats.org/officeDocument/2006/customXml" ds:itemID="{57376A39-1BF0-48D3-BC5F-4B34BF7B6F8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3E70CFD-8B27-40D3-B478-FCF4AD59E04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E47CC8D-83FD-4E61-99E8-F8BFADB7D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f77d965-ba16-4662-9561-2334f68bdfc8"/>
    <ds:schemaRef ds:uri="6a03ebee-716c-4c86-a987-0d0182f198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441</Words>
  <Application>Microsoft Office PowerPoint</Application>
  <PresentationFormat>Diaprojekcija na zaslonu (4:3)</PresentationFormat>
  <Paragraphs>87</Paragraphs>
  <Slides>12</Slides>
  <Notes>2</Notes>
  <HiddenSlides>0</HiddenSlides>
  <MMClips>1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12</vt:i4>
      </vt:variant>
    </vt:vector>
  </HeadingPairs>
  <TitlesOfParts>
    <vt:vector size="19" baseType="lpstr">
      <vt:lpstr>MS PGothic</vt:lpstr>
      <vt:lpstr>MS PGothic</vt:lpstr>
      <vt:lpstr>Arial</vt:lpstr>
      <vt:lpstr>Times</vt:lpstr>
      <vt:lpstr>Verdana</vt:lpstr>
      <vt:lpstr>Verdana Bold</vt:lpstr>
      <vt:lpstr>EIOPA_presentation_temp_Office2010</vt:lpstr>
      <vt:lpstr>The use of EIOPA’s centralised European database of SII reporting data – added value to authorities</vt:lpstr>
      <vt:lpstr>Does the topic fits to the conference focus?</vt:lpstr>
      <vt:lpstr>Does the topic fits to the conference focus?</vt:lpstr>
      <vt:lpstr>What added values does EIOPA provide to NCAs?</vt:lpstr>
      <vt:lpstr>Information exchange in colleges of supervisors - currently</vt:lpstr>
      <vt:lpstr>Using EIOPA´s central repository – from October 2017</vt:lpstr>
      <vt:lpstr>Information exchange on cross-border business</vt:lpstr>
      <vt:lpstr>Peer groups on EEA level –  how are they created</vt:lpstr>
      <vt:lpstr>Example of peer groups indicators</vt:lpstr>
      <vt:lpstr>Final thoughts</vt:lpstr>
      <vt:lpstr>Thank you for your attention!</vt:lpstr>
      <vt:lpstr>Exchange of data on branches and FPSes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</dc:title>
  <dc:creator>Philip Kitzmantel</dc:creator>
  <cp:keywords>IT Strategy</cp:keywords>
  <cp:lastModifiedBy>Natalija Dmitrovic</cp:lastModifiedBy>
  <cp:revision>1249</cp:revision>
  <cp:lastPrinted>2014-11-28T08:27:59Z</cp:lastPrinted>
  <dcterms:created xsi:type="dcterms:W3CDTF">2012-03-07T08:26:41Z</dcterms:created>
  <dcterms:modified xsi:type="dcterms:W3CDTF">2017-09-02T12:37:38Z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0x0101005DDE32E45AE777488318CBC4C0DB880E</vt:lpwstr>
  </property>
  <property fmtid="{D5CDD505-2E9C-101B-9397-08002B2CF9AE}" pid="3" name="_dlc_DocIdItemGuid">
    <vt:lpwstr>68b763bc-00b5-45f0-8999-bceef2845e77</vt:lpwstr>
  </property>
  <property fmtid="{D5CDD505-2E9C-101B-9397-08002B2CF9AE}" pid="4" name="TaxKeyword">
    <vt:lpwstr>15;#IT Strategy|491d8fe5-a02b-4034-909a-53fffaac9166</vt:lpwstr>
  </property>
  <property fmtid="{D5CDD505-2E9C-101B-9397-08002B2CF9AE}" pid="5" name="Order">
    <vt:r8>300</vt:r8>
  </property>
  <property fmtid="{D5CDD505-2E9C-101B-9397-08002B2CF9AE}" pid="6" name="_CopySource">
    <vt:lpwstr/>
  </property>
  <property fmtid="{D5CDD505-2E9C-101B-9397-08002B2CF9AE}" pid="7" name="xd_ProgID">
    <vt:lpwstr/>
  </property>
  <property fmtid="{D5CDD505-2E9C-101B-9397-08002B2CF9AE}" pid="8" name="TemplateUrl">
    <vt:lpwstr/>
  </property>
  <property fmtid="{D5CDD505-2E9C-101B-9397-08002B2CF9AE}" pid="9" name="_NewReviewCycle">
    <vt:lpwstr/>
  </property>
  <property fmtid="{D5CDD505-2E9C-101B-9397-08002B2CF9AE}" pid="10" name="_AdHocReviewCycleID">
    <vt:i4>-1890521457</vt:i4>
  </property>
  <property fmtid="{D5CDD505-2E9C-101B-9397-08002B2CF9AE}" pid="11" name="_EmailSubject">
    <vt:lpwstr>[ESRB CGD] 9th meeting - preparations</vt:lpwstr>
  </property>
  <property fmtid="{D5CDD505-2E9C-101B-9397-08002B2CF9AE}" pid="12" name="_AuthorEmail">
    <vt:lpwstr>Philip.Kitzmantel@eiopa.europa.eu</vt:lpwstr>
  </property>
  <property fmtid="{D5CDD505-2E9C-101B-9397-08002B2CF9AE}" pid="13" name="_AuthorEmailDisplayName">
    <vt:lpwstr>Philip Kitzmantel</vt:lpwstr>
  </property>
</Properties>
</file>