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tiff" ContentType="image/tiff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media/image6.jpg" ContentType="image/jpeg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notesMasterIdLst>
    <p:notesMasterId r:id="rId25"/>
  </p:notesMasterIdLst>
  <p:sldIdLst>
    <p:sldId id="257" r:id="rId2"/>
    <p:sldId id="294" r:id="rId3"/>
    <p:sldId id="296" r:id="rId4"/>
    <p:sldId id="258" r:id="rId5"/>
    <p:sldId id="297" r:id="rId6"/>
    <p:sldId id="298" r:id="rId7"/>
    <p:sldId id="299" r:id="rId8"/>
    <p:sldId id="295" r:id="rId9"/>
    <p:sldId id="259" r:id="rId10"/>
    <p:sldId id="260" r:id="rId11"/>
    <p:sldId id="261" r:id="rId12"/>
    <p:sldId id="262" r:id="rId13"/>
    <p:sldId id="263" r:id="rId14"/>
    <p:sldId id="264" r:id="rId15"/>
    <p:sldId id="267" r:id="rId16"/>
    <p:sldId id="268" r:id="rId17"/>
    <p:sldId id="269" r:id="rId18"/>
    <p:sldId id="270" r:id="rId19"/>
    <p:sldId id="271" r:id="rId20"/>
    <p:sldId id="272" r:id="rId21"/>
    <p:sldId id="292" r:id="rId22"/>
    <p:sldId id="293" r:id="rId23"/>
    <p:sldId id="300" r:id="rId24"/>
  </p:sldIdLst>
  <p:sldSz cx="12192000" cy="6858000"/>
  <p:notesSz cx="6745288" cy="9882188"/>
  <p:embeddedFontLst>
    <p:embeddedFont>
      <p:font typeface="Open Sans" panose="020B0606030504020204" pitchFamily="34" charset="0"/>
      <p:regular r:id="rId26"/>
      <p:bold r:id="rId27"/>
      <p:italic r:id="rId28"/>
      <p:boldItalic r:id="rId29"/>
    </p:embeddedFont>
    <p:embeddedFont>
      <p:font typeface="Calibri" panose="020F0502020204030204" pitchFamily="34" charset="0"/>
      <p:regular r:id="rId30"/>
      <p:bold r:id="rId31"/>
      <p:italic r:id="rId32"/>
      <p:boldItalic r:id="rId33"/>
    </p:embeddedFont>
    <p:embeddedFont>
      <p:font typeface="Open Sans Semibold" panose="020B0706030804020204" pitchFamily="34" charset="0"/>
      <p:bold r:id="rId34"/>
      <p:boldItalic r:id="rId35"/>
    </p:embeddedFont>
    <p:embeddedFont>
      <p:font typeface="Open Sans Extrabold" panose="020B0906030804020204" pitchFamily="34" charset="0"/>
      <p:bold r:id="rId36"/>
      <p:boldItalic r:id="rId37"/>
    </p:embeddedFont>
    <p:embeddedFont>
      <p:font typeface="Open Sans Light" panose="020B0306030504020204" pitchFamily="34" charset="0"/>
      <p:regular r:id="rId38"/>
      <p:italic r:id="rId3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anez Bensa" initials="JB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51"/>
    <p:restoredTop sz="79064" autoAdjust="0"/>
  </p:normalViewPr>
  <p:slideViewPr>
    <p:cSldViewPr snapToGrid="0" snapToObjects="1" showGuides="1">
      <p:cViewPr>
        <p:scale>
          <a:sx n="80" d="100"/>
          <a:sy n="80" d="100"/>
        </p:scale>
        <p:origin x="-1128" y="-294"/>
      </p:cViewPr>
      <p:guideLst>
        <p:guide orient="horz" pos="2160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9" Type="http://schemas.openxmlformats.org/officeDocument/2006/relationships/font" Target="fonts/font14.fntdata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37" Type="http://schemas.openxmlformats.org/officeDocument/2006/relationships/font" Target="fonts/font12.fntdata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8.fntdata"/><Relationship Id="rId38" Type="http://schemas.openxmlformats.org/officeDocument/2006/relationships/font" Target="fonts/font1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2958" cy="4958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20769" y="0"/>
            <a:ext cx="2922958" cy="4958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5531B2-B83D-A44F-A5C9-CD35878E1169}" type="datetimeFigureOut">
              <a:rPr lang="en-US" smtClean="0"/>
              <a:t>9/3/2017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7988" y="1235075"/>
            <a:ext cx="5929312" cy="33353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4529" y="4755803"/>
            <a:ext cx="5396230" cy="38911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86364"/>
            <a:ext cx="2922958" cy="495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20769" y="9386364"/>
            <a:ext cx="2922958" cy="495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1B535D-9853-B243-92C2-7F6DDC7801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152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F9346B-0393-5046-B592-A2AE0DFD4AAD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Parsek © Confidential do not duplicate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5820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Font typeface="+mj-lt"/>
              <a:buAutoNum type="arabicPeriod"/>
            </a:pPr>
            <a:r>
              <a:rPr lang="sl-SI" noProof="0" dirty="0" smtClean="0"/>
              <a:t>W</a:t>
            </a:r>
            <a:r>
              <a:rPr lang="en-US" noProof="0" dirty="0" smtClean="0"/>
              <a:t>hen we are </a:t>
            </a:r>
            <a:r>
              <a:rPr lang="en-US" b="1" noProof="0" dirty="0" smtClean="0"/>
              <a:t>getting referral letter </a:t>
            </a:r>
            <a:r>
              <a:rPr lang="en-US" noProof="0" dirty="0" smtClean="0"/>
              <a:t>in our hand</a:t>
            </a:r>
            <a:r>
              <a:rPr lang="en-US" baseline="0" noProof="0" dirty="0" smtClean="0"/>
              <a:t> each</a:t>
            </a:r>
            <a:r>
              <a:rPr lang="sl-SI" baseline="0" noProof="0" dirty="0" smtClean="0"/>
              <a:t> </a:t>
            </a:r>
            <a:r>
              <a:rPr lang="en-US" b="1" baseline="0" noProof="0" dirty="0" smtClean="0"/>
              <a:t>patient it‘s a subject to it‘s own journey</a:t>
            </a:r>
            <a:r>
              <a:rPr lang="en-US" baseline="0" noProof="0" dirty="0" smtClean="0"/>
              <a:t>, time and quality related </a:t>
            </a:r>
          </a:p>
          <a:p>
            <a:pPr marL="228600" indent="-228600">
              <a:buFont typeface="+mj-lt"/>
              <a:buAutoNum type="arabicPeriod"/>
            </a:pPr>
            <a:endParaRPr lang="en-US" baseline="0" noProof="0" dirty="0" smtClean="0"/>
          </a:p>
          <a:p>
            <a:pPr marL="228600" indent="-228600">
              <a:buFont typeface="+mj-lt"/>
              <a:buAutoNum type="arabicPeriod"/>
            </a:pPr>
            <a:r>
              <a:rPr lang="en-US" baseline="0" noProof="0" dirty="0" smtClean="0"/>
              <a:t>Even though </a:t>
            </a:r>
            <a:r>
              <a:rPr lang="en-US" b="1" baseline="0" noProof="0" dirty="0" smtClean="0"/>
              <a:t>we are paying same or similar insurance packages </a:t>
            </a:r>
            <a:r>
              <a:rPr lang="en-US" baseline="0" noProof="0" dirty="0" smtClean="0"/>
              <a:t>the service </a:t>
            </a:r>
            <a:r>
              <a:rPr lang="sl-SI" b="1" baseline="0" noProof="0" dirty="0" err="1" smtClean="0"/>
              <a:t>what</a:t>
            </a:r>
            <a:r>
              <a:rPr lang="sl-SI" b="1" baseline="0" noProof="0" dirty="0" smtClean="0"/>
              <a:t> </a:t>
            </a:r>
            <a:r>
              <a:rPr lang="en-US" b="1" baseline="0" noProof="0" dirty="0" smtClean="0"/>
              <a:t>we are getting is far from being comparable</a:t>
            </a:r>
            <a:r>
              <a:rPr lang="en-US" baseline="0" noProof="0" dirty="0" smtClean="0"/>
              <a:t> </a:t>
            </a:r>
            <a:r>
              <a:rPr lang="sl-SI" baseline="0" noProof="0" dirty="0" smtClean="0"/>
              <a:t>or </a:t>
            </a:r>
            <a:r>
              <a:rPr lang="en-US" b="1" baseline="0" noProof="0" dirty="0" smtClean="0"/>
              <a:t>delivered transparently</a:t>
            </a:r>
          </a:p>
          <a:p>
            <a:pPr marL="228600" indent="-228600">
              <a:buFont typeface="+mj-lt"/>
              <a:buAutoNum type="arabicPeriod"/>
            </a:pPr>
            <a:endParaRPr lang="en-US" baseline="0" noProof="0" dirty="0" smtClean="0"/>
          </a:p>
          <a:p>
            <a:pPr marL="228600" indent="-228600">
              <a:buFont typeface="+mj-lt"/>
              <a:buAutoNum type="arabicPeriod"/>
            </a:pPr>
            <a:r>
              <a:rPr lang="en-US" baseline="0" noProof="0" dirty="0" smtClean="0"/>
              <a:t>This is something that we are </a:t>
            </a:r>
            <a:r>
              <a:rPr lang="en-US" b="1" baseline="0" noProof="0" dirty="0" smtClean="0"/>
              <a:t>not used in other industries</a:t>
            </a:r>
            <a:endParaRPr lang="en-US" b="1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F9346B-0393-5046-B592-A2AE0DFD4AAD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Parsek © Confidential do not duplicate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63058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Font typeface="+mj-lt"/>
              <a:buAutoNum type="arabicPeriod"/>
            </a:pPr>
            <a:r>
              <a:rPr lang="en-US" b="1" noProof="0" dirty="0" smtClean="0"/>
              <a:t>Access to </a:t>
            </a:r>
            <a:r>
              <a:rPr lang="en-US" noProof="0" dirty="0" smtClean="0"/>
              <a:t>healthcare </a:t>
            </a:r>
            <a:r>
              <a:rPr lang="en-US" b="1" noProof="0" dirty="0" smtClean="0"/>
              <a:t>services is next to impossible due to administrative glitches</a:t>
            </a:r>
          </a:p>
          <a:p>
            <a:pPr marL="228600" indent="-228600">
              <a:buFont typeface="+mj-lt"/>
              <a:buAutoNum type="arabicPeriod"/>
            </a:pPr>
            <a:endParaRPr lang="en-US" b="1" noProof="0" dirty="0" smtClean="0"/>
          </a:p>
          <a:p>
            <a:pPr marL="228600" indent="-228600">
              <a:buFont typeface="+mj-lt"/>
              <a:buAutoNum type="arabicPeriod"/>
            </a:pPr>
            <a:r>
              <a:rPr lang="en-US" b="0" noProof="0" dirty="0" smtClean="0"/>
              <a:t>On</a:t>
            </a:r>
            <a:r>
              <a:rPr lang="en-US" b="0" baseline="0" noProof="0" dirty="0" smtClean="0"/>
              <a:t> top of that you </a:t>
            </a:r>
            <a:r>
              <a:rPr lang="en-US" b="1" noProof="0" dirty="0" smtClean="0"/>
              <a:t>don‘t know anything about </a:t>
            </a:r>
            <a:r>
              <a:rPr lang="en-US" b="0" noProof="0" dirty="0" smtClean="0"/>
              <a:t>what is going on with </a:t>
            </a:r>
            <a:r>
              <a:rPr lang="en-US" b="1" noProof="0" dirty="0" smtClean="0"/>
              <a:t>patients</a:t>
            </a:r>
            <a:r>
              <a:rPr lang="en-US" b="1" baseline="0" noProof="0" dirty="0" smtClean="0"/>
              <a:t> </a:t>
            </a:r>
            <a:r>
              <a:rPr lang="en-US" b="1" noProof="0" dirty="0" smtClean="0"/>
              <a:t>when they are out of the institutions</a:t>
            </a:r>
            <a:endParaRPr lang="en-US" b="1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F9346B-0393-5046-B592-A2AE0DFD4AAD}" type="slidenum">
              <a:rPr lang="en-US" smtClean="0">
                <a:solidFill>
                  <a:prstClr val="black"/>
                </a:solidFill>
              </a:rPr>
              <a:pPr/>
              <a:t>11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Parsek © Confidential do not duplicate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3329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lvl="0" indent="-228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i="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Make </a:t>
            </a:r>
            <a:r>
              <a:rPr lang="en-US" sz="1200" b="1" i="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collaboration between professional and non-professional stakeholders </a:t>
            </a:r>
            <a:r>
              <a:rPr lang="en-US" sz="1200" b="0" i="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possible</a:t>
            </a:r>
            <a:r>
              <a:rPr lang="en-US" sz="1200" b="1" i="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(especially in shorter intervals) in order to prevent complications and dependent diseases</a:t>
            </a:r>
          </a:p>
          <a:p>
            <a:pPr marL="228600" marR="0" lvl="0" indent="-228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28600" marR="0" lvl="0" indent="-228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</a:t>
            </a:r>
            <a:r>
              <a:rPr 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track patients compliance</a:t>
            </a:r>
            <a:r>
              <a:rPr lang="sl-SI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</a:t>
            </a:r>
            <a:r>
              <a:rPr lang="sl-SI" sz="1200" b="1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teraphy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understand </a:t>
            </a:r>
            <a:r>
              <a:rPr lang="en-US" sz="1200" b="1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reasons of (non)achieving</a:t>
            </a:r>
            <a:r>
              <a:rPr 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goals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in this way </a:t>
            </a:r>
            <a:r>
              <a:rPr lang="en-US" sz="1200" b="1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get the understanding of your customers and partners behavior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F9346B-0393-5046-B592-A2AE0DFD4AAD}" type="slidenum">
              <a:rPr lang="en-US" smtClean="0">
                <a:solidFill>
                  <a:prstClr val="black"/>
                </a:solidFill>
              </a:rPr>
              <a:pPr/>
              <a:t>12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12350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Font typeface="+mj-lt"/>
              <a:buAutoNum type="arabicPeriod"/>
            </a:pPr>
            <a:r>
              <a:rPr lang="en-US" noProof="0" dirty="0" smtClean="0"/>
              <a:t>The jungle of n</a:t>
            </a:r>
            <a:r>
              <a:rPr lang="en-US" b="1" noProof="0" dirty="0" smtClean="0"/>
              <a:t>on-structured documentation</a:t>
            </a:r>
            <a:r>
              <a:rPr lang="en-US" b="1" baseline="0" noProof="0" dirty="0" smtClean="0"/>
              <a:t> that creates no/little value for patients health outcome</a:t>
            </a:r>
            <a:r>
              <a:rPr lang="en-US" baseline="0" noProof="0" dirty="0" smtClean="0"/>
              <a:t> – the </a:t>
            </a:r>
            <a:r>
              <a:rPr lang="en-US" b="1" baseline="0" noProof="0" dirty="0" smtClean="0"/>
              <a:t>insurers are paying for</a:t>
            </a:r>
            <a:r>
              <a:rPr lang="en-US" baseline="0" noProof="0" dirty="0" smtClean="0"/>
              <a:t>!</a:t>
            </a:r>
          </a:p>
          <a:p>
            <a:pPr marL="228600" indent="-228600">
              <a:buFont typeface="+mj-lt"/>
              <a:buAutoNum type="arabicPeriod"/>
            </a:pPr>
            <a:endParaRPr lang="en-US" baseline="0" noProof="0" dirty="0" smtClean="0"/>
          </a:p>
          <a:p>
            <a:pPr marL="228600" indent="-228600">
              <a:buFont typeface="+mj-lt"/>
              <a:buAutoNum type="arabicPeriod"/>
            </a:pPr>
            <a:r>
              <a:rPr lang="en-US" b="1" baseline="0" noProof="0" dirty="0" smtClean="0"/>
              <a:t>Nobody involved in health care has a full picture of a patient </a:t>
            </a:r>
            <a:r>
              <a:rPr lang="en-US" baseline="0" noProof="0" dirty="0" smtClean="0"/>
              <a:t>! </a:t>
            </a:r>
            <a:endParaRPr lang="en-US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F9346B-0393-5046-B592-A2AE0DFD4AAD}" type="slidenum">
              <a:rPr lang="en-US" smtClean="0">
                <a:solidFill>
                  <a:prstClr val="black"/>
                </a:solidFill>
              </a:rPr>
              <a:pPr/>
              <a:t>13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Parsek © Confidential do not duplicate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59034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1B535D-9853-B243-92C2-7F6DDC7801A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9756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l-SI" b="1" baseline="0" dirty="0" smtClean="0"/>
              <a:t>Presenter content: </a:t>
            </a:r>
          </a:p>
          <a:p>
            <a:pPr marL="228600" marR="0" indent="-228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noProof="0" dirty="0" smtClean="0">
                <a:solidFill>
                  <a:srgbClr val="494949"/>
                </a:solidFill>
                <a:latin typeface="Open Sans Semibold" charset="0"/>
                <a:ea typeface="Open Sans Semibold" charset="0"/>
                <a:cs typeface="Open Sans Semibold" charset="0"/>
              </a:rPr>
              <a:t>Health insurers </a:t>
            </a:r>
            <a:r>
              <a:rPr lang="en-US" sz="1200" b="1" noProof="0" dirty="0" smtClean="0">
                <a:solidFill>
                  <a:srgbClr val="494949"/>
                </a:solidFill>
                <a:latin typeface="Open Sans Semibold" charset="0"/>
                <a:ea typeface="Open Sans Semibold" charset="0"/>
                <a:cs typeface="Open Sans Semibold" charset="0"/>
              </a:rPr>
              <a:t>agree</a:t>
            </a:r>
            <a:r>
              <a:rPr lang="en-US" sz="1200" b="0" noProof="0" dirty="0" smtClean="0">
                <a:solidFill>
                  <a:srgbClr val="494949"/>
                </a:solidFill>
                <a:latin typeface="Open Sans Semibold" charset="0"/>
                <a:ea typeface="Open Sans Semibold" charset="0"/>
                <a:cs typeface="Open Sans Semibold" charset="0"/>
              </a:rPr>
              <a:t> with care providers </a:t>
            </a:r>
            <a:r>
              <a:rPr lang="en-US" sz="1200" b="1" noProof="0" dirty="0" smtClean="0">
                <a:solidFill>
                  <a:srgbClr val="494949"/>
                </a:solidFill>
                <a:latin typeface="Open Sans Semibold" charset="0"/>
                <a:ea typeface="Open Sans Semibold" charset="0"/>
                <a:cs typeface="Open Sans Semibold" charset="0"/>
              </a:rPr>
              <a:t>on a managed care contract </a:t>
            </a:r>
            <a:endParaRPr lang="sl-SI" sz="1200" b="1" noProof="0" dirty="0" smtClean="0">
              <a:solidFill>
                <a:srgbClr val="494949"/>
              </a:solidFill>
              <a:latin typeface="Open Sans Semibold" charset="0"/>
              <a:ea typeface="Open Sans Semibold" charset="0"/>
              <a:cs typeface="Open Sans Semibold" charset="0"/>
            </a:endParaRPr>
          </a:p>
          <a:p>
            <a:pPr marL="228600" marR="0" indent="-228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lang="en-US" sz="1200" b="1" noProof="0" dirty="0" smtClean="0">
              <a:solidFill>
                <a:srgbClr val="494949"/>
              </a:solidFill>
              <a:latin typeface="Open Sans Semibold" charset="0"/>
              <a:ea typeface="Open Sans Semibold" charset="0"/>
              <a:cs typeface="Open Sans Semibold" charset="0"/>
            </a:endParaRPr>
          </a:p>
          <a:p>
            <a:pPr marL="228600" marR="0" indent="-228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1" noProof="0" dirty="0" smtClean="0">
                <a:solidFill>
                  <a:srgbClr val="494949"/>
                </a:solidFill>
                <a:latin typeface="Open Sans Semibold" charset="0"/>
                <a:ea typeface="Open Sans Semibold" charset="0"/>
                <a:cs typeface="Open Sans Semibold" charset="0"/>
              </a:rPr>
              <a:t>Patient</a:t>
            </a:r>
            <a:r>
              <a:rPr lang="en-US" sz="1200" b="0" noProof="0" dirty="0" smtClean="0">
                <a:solidFill>
                  <a:srgbClr val="494949"/>
                </a:solidFill>
                <a:latin typeface="Open Sans Semibold" charset="0"/>
                <a:ea typeface="Open Sans Semibold" charset="0"/>
                <a:cs typeface="Open Sans Semibold" charset="0"/>
              </a:rPr>
              <a:t> matching the inclusion criteria </a:t>
            </a:r>
            <a:r>
              <a:rPr lang="en-US" sz="1200" b="1" noProof="0" dirty="0" smtClean="0">
                <a:solidFill>
                  <a:srgbClr val="494949"/>
                </a:solidFill>
                <a:latin typeface="Open Sans Semibold" charset="0"/>
                <a:ea typeface="Open Sans Semibold" charset="0"/>
                <a:cs typeface="Open Sans Semibold" charset="0"/>
              </a:rPr>
              <a:t>subscribe to </a:t>
            </a:r>
            <a:r>
              <a:rPr lang="en-US" sz="1200" b="1" noProof="0" dirty="0" err="1" smtClean="0">
                <a:solidFill>
                  <a:srgbClr val="494949"/>
                </a:solidFill>
                <a:latin typeface="Open Sans Semibold" charset="0"/>
                <a:ea typeface="Open Sans Semibold" charset="0"/>
                <a:cs typeface="Open Sans Semibold" charset="0"/>
              </a:rPr>
              <a:t>th</a:t>
            </a:r>
            <a:r>
              <a:rPr lang="sl-SI" sz="1200" b="1" noProof="0" dirty="0" smtClean="0">
                <a:solidFill>
                  <a:srgbClr val="494949"/>
                </a:solidFill>
                <a:latin typeface="Open Sans Semibold" charset="0"/>
                <a:ea typeface="Open Sans Semibold" charset="0"/>
                <a:cs typeface="Open Sans Semibold" charset="0"/>
              </a:rPr>
              <a:t>e</a:t>
            </a:r>
            <a:r>
              <a:rPr lang="sl-SI" sz="1200" b="1" baseline="0" noProof="0" dirty="0" smtClean="0">
                <a:solidFill>
                  <a:srgbClr val="494949"/>
                </a:solidFill>
                <a:latin typeface="Open Sans Semibold" charset="0"/>
                <a:ea typeface="Open Sans Semibold" charset="0"/>
                <a:cs typeface="Open Sans Semibold" charset="0"/>
              </a:rPr>
              <a:t> </a:t>
            </a:r>
            <a:r>
              <a:rPr lang="en-US" sz="1200" b="1" noProof="0" dirty="0" smtClean="0">
                <a:solidFill>
                  <a:srgbClr val="494949"/>
                </a:solidFill>
                <a:latin typeface="Open Sans Semibold" charset="0"/>
                <a:ea typeface="Open Sans Semibold" charset="0"/>
                <a:cs typeface="Open Sans Semibold" charset="0"/>
              </a:rPr>
              <a:t>program through their doctors</a:t>
            </a:r>
            <a:r>
              <a:rPr lang="en-US" sz="1200" b="0" noProof="0" dirty="0" smtClean="0">
                <a:solidFill>
                  <a:srgbClr val="494949"/>
                </a:solidFill>
                <a:latin typeface="Open Sans Semibold" charset="0"/>
                <a:ea typeface="Open Sans Semibold" charset="0"/>
                <a:cs typeface="Open Sans Semibold" charset="0"/>
              </a:rPr>
              <a:t>. </a:t>
            </a:r>
            <a:endParaRPr lang="sl-SI" sz="1200" b="0" noProof="0" dirty="0" smtClean="0">
              <a:solidFill>
                <a:srgbClr val="494949"/>
              </a:solidFill>
              <a:latin typeface="Open Sans Semibold" charset="0"/>
              <a:ea typeface="Open Sans Semibold" charset="0"/>
              <a:cs typeface="Open Sans Semibold" charset="0"/>
            </a:endParaRPr>
          </a:p>
          <a:p>
            <a:pPr marL="228600" marR="0" indent="-228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lang="en-US" sz="1200" b="0" noProof="0" dirty="0" smtClean="0">
              <a:solidFill>
                <a:srgbClr val="494949"/>
              </a:solidFill>
              <a:latin typeface="Open Sans Semibold" charset="0"/>
              <a:ea typeface="Open Sans Semibold" charset="0"/>
              <a:cs typeface="Open Sans Semibold" charset="0"/>
            </a:endParaRPr>
          </a:p>
          <a:p>
            <a:pPr marL="228600" marR="0" indent="-228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noProof="0" dirty="0" smtClean="0">
                <a:solidFill>
                  <a:srgbClr val="494949"/>
                </a:solidFill>
                <a:latin typeface="Open Sans Semibold" charset="0"/>
                <a:ea typeface="Open Sans Semibold" charset="0"/>
                <a:cs typeface="Open Sans Semibold" charset="0"/>
              </a:rPr>
              <a:t>Based on standardized guidelines and processes they </a:t>
            </a:r>
            <a:r>
              <a:rPr lang="en-US" sz="1200" b="1" noProof="0" dirty="0" smtClean="0">
                <a:solidFill>
                  <a:srgbClr val="494949"/>
                </a:solidFill>
                <a:latin typeface="Open Sans Semibold" charset="0"/>
                <a:ea typeface="Open Sans Semibold" charset="0"/>
                <a:cs typeface="Open Sans Semibold" charset="0"/>
              </a:rPr>
              <a:t>agree on a care goal </a:t>
            </a:r>
            <a:r>
              <a:rPr lang="en-US" sz="1200" b="0" noProof="0" dirty="0" smtClean="0">
                <a:solidFill>
                  <a:srgbClr val="494949"/>
                </a:solidFill>
                <a:latin typeface="Open Sans Semibold" charset="0"/>
                <a:ea typeface="Open Sans Semibold" charset="0"/>
                <a:cs typeface="Open Sans Semibold" charset="0"/>
              </a:rPr>
              <a:t>with the patient and </a:t>
            </a:r>
            <a:r>
              <a:rPr lang="en-US" sz="1200" b="1" noProof="0" dirty="0" smtClean="0">
                <a:solidFill>
                  <a:srgbClr val="494949"/>
                </a:solidFill>
                <a:latin typeface="Open Sans Semibold" charset="0"/>
                <a:ea typeface="Open Sans Semibold" charset="0"/>
                <a:cs typeface="Open Sans Semibold" charset="0"/>
              </a:rPr>
              <a:t>prepare a respective care plan</a:t>
            </a:r>
            <a:r>
              <a:rPr lang="en-US" sz="1200" b="0" noProof="0" dirty="0" smtClean="0">
                <a:solidFill>
                  <a:srgbClr val="494949"/>
                </a:solidFill>
                <a:latin typeface="Open Sans Semibold" charset="0"/>
                <a:ea typeface="Open Sans Semibold" charset="0"/>
                <a:cs typeface="Open Sans Semibold" charset="0"/>
              </a:rPr>
              <a:t>. </a:t>
            </a:r>
            <a:endParaRPr lang="sl-SI" sz="1200" b="0" noProof="0" dirty="0" smtClean="0">
              <a:solidFill>
                <a:srgbClr val="494949"/>
              </a:solidFill>
              <a:latin typeface="Open Sans Semibold" charset="0"/>
              <a:ea typeface="Open Sans Semibold" charset="0"/>
              <a:cs typeface="Open Sans Semibold" charset="0"/>
            </a:endParaRPr>
          </a:p>
          <a:p>
            <a:pPr marL="228600" marR="0" indent="-228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lang="en-US" sz="1200" b="0" noProof="0" dirty="0" smtClean="0">
              <a:solidFill>
                <a:srgbClr val="494949"/>
              </a:solidFill>
              <a:latin typeface="Open Sans Semibold" charset="0"/>
              <a:ea typeface="Open Sans Semibold" charset="0"/>
              <a:cs typeface="Open Sans Semibold" charset="0"/>
            </a:endParaRPr>
          </a:p>
          <a:p>
            <a:pPr marL="228600" marR="0" indent="-228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noProof="0" dirty="0" smtClean="0">
                <a:solidFill>
                  <a:srgbClr val="494949"/>
                </a:solidFill>
                <a:latin typeface="Open Sans Semibold" charset="0"/>
                <a:ea typeface="Open Sans Semibold" charset="0"/>
                <a:cs typeface="Open Sans Semibold" charset="0"/>
              </a:rPr>
              <a:t>The doctor </a:t>
            </a:r>
            <a:r>
              <a:rPr lang="en-US" sz="1200" b="1" noProof="0" dirty="0" smtClean="0">
                <a:solidFill>
                  <a:srgbClr val="494949"/>
                </a:solidFill>
                <a:latin typeface="Open Sans Semibold" charset="0"/>
                <a:ea typeface="Open Sans Semibold" charset="0"/>
                <a:cs typeface="Open Sans Semibold" charset="0"/>
              </a:rPr>
              <a:t>performs an initial check-up and documents the results</a:t>
            </a:r>
            <a:r>
              <a:rPr lang="en-US" sz="1200" b="0" noProof="0" dirty="0" smtClean="0">
                <a:solidFill>
                  <a:srgbClr val="494949"/>
                </a:solidFill>
                <a:latin typeface="Open Sans Semibold" charset="0"/>
                <a:ea typeface="Open Sans Semibold" charset="0"/>
                <a:cs typeface="Open Sans Semibold" charset="0"/>
              </a:rPr>
              <a:t>. </a:t>
            </a:r>
            <a:endParaRPr lang="sl-SI" sz="1200" b="0" noProof="0" dirty="0" smtClean="0">
              <a:solidFill>
                <a:srgbClr val="494949"/>
              </a:solidFill>
              <a:latin typeface="Open Sans Semibold" charset="0"/>
              <a:ea typeface="Open Sans Semibold" charset="0"/>
              <a:cs typeface="Open Sans Semibold" charset="0"/>
            </a:endParaRPr>
          </a:p>
          <a:p>
            <a:pPr marL="228600" marR="0" indent="-228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lang="en-US" sz="1200" b="0" noProof="0" dirty="0" smtClean="0">
              <a:solidFill>
                <a:srgbClr val="494949"/>
              </a:solidFill>
              <a:latin typeface="Open Sans Semibold" charset="0"/>
              <a:ea typeface="Open Sans Semibold" charset="0"/>
              <a:cs typeface="Open Sans Semibold" charset="0"/>
            </a:endParaRPr>
          </a:p>
          <a:p>
            <a:pPr marL="228600" marR="0" indent="-228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noProof="0" dirty="0" smtClean="0">
                <a:solidFill>
                  <a:srgbClr val="494949"/>
                </a:solidFill>
                <a:latin typeface="Open Sans Semibold" charset="0"/>
                <a:ea typeface="Open Sans Semibold" charset="0"/>
                <a:cs typeface="Open Sans Semibold" charset="0"/>
              </a:rPr>
              <a:t>All </a:t>
            </a:r>
            <a:r>
              <a:rPr lang="en-US" sz="1200" b="1" noProof="0" dirty="0" smtClean="0">
                <a:solidFill>
                  <a:srgbClr val="494949"/>
                </a:solidFill>
                <a:latin typeface="Open Sans Semibold" charset="0"/>
                <a:ea typeface="Open Sans Semibold" charset="0"/>
                <a:cs typeface="Open Sans Semibold" charset="0"/>
              </a:rPr>
              <a:t>documentation is done through a user friendly form </a:t>
            </a:r>
            <a:r>
              <a:rPr lang="en-US" sz="1200" b="0" noProof="0" dirty="0" smtClean="0">
                <a:solidFill>
                  <a:srgbClr val="494949"/>
                </a:solidFill>
                <a:latin typeface="Open Sans Semibold" charset="0"/>
                <a:ea typeface="Open Sans Semibold" charset="0"/>
                <a:cs typeface="Open Sans Semibold" charset="0"/>
              </a:rPr>
              <a:t>which checks the consistency of the entered data. </a:t>
            </a:r>
            <a:endParaRPr lang="sl-SI" sz="1200" b="0" noProof="0" dirty="0" smtClean="0">
              <a:solidFill>
                <a:srgbClr val="494949"/>
              </a:solidFill>
              <a:latin typeface="Open Sans Semibold" charset="0"/>
              <a:ea typeface="Open Sans Semibold" charset="0"/>
              <a:cs typeface="Open Sans Semibold" charset="0"/>
            </a:endParaRPr>
          </a:p>
          <a:p>
            <a:pPr marL="228600" marR="0" indent="-228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lang="en-US" sz="1200" b="0" noProof="0" dirty="0" smtClean="0">
              <a:solidFill>
                <a:srgbClr val="494949"/>
              </a:solidFill>
              <a:latin typeface="Open Sans Semibold" charset="0"/>
              <a:ea typeface="Open Sans Semibold" charset="0"/>
              <a:cs typeface="Open Sans Semibold" charset="0"/>
            </a:endParaRPr>
          </a:p>
          <a:p>
            <a:pPr marL="228600" marR="0" indent="-228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noProof="0" dirty="0" smtClean="0">
                <a:solidFill>
                  <a:srgbClr val="494949"/>
                </a:solidFill>
                <a:latin typeface="Open Sans Semibold" charset="0"/>
                <a:ea typeface="Open Sans Semibold" charset="0"/>
                <a:cs typeface="Open Sans Semibold" charset="0"/>
              </a:rPr>
              <a:t>The </a:t>
            </a:r>
            <a:r>
              <a:rPr lang="en-US" sz="1200" b="1" noProof="0" dirty="0" smtClean="0">
                <a:solidFill>
                  <a:srgbClr val="494949"/>
                </a:solidFill>
                <a:latin typeface="Open Sans Semibold" charset="0"/>
                <a:ea typeface="Open Sans Semibold" charset="0"/>
                <a:cs typeface="Open Sans Semibold" charset="0"/>
              </a:rPr>
              <a:t>doctor sets up an individualized care setting</a:t>
            </a:r>
            <a:r>
              <a:rPr lang="en-US" sz="1200" b="0" noProof="0" dirty="0" smtClean="0">
                <a:solidFill>
                  <a:srgbClr val="494949"/>
                </a:solidFill>
                <a:latin typeface="Open Sans Semibold" charset="0"/>
                <a:ea typeface="Open Sans Semibold" charset="0"/>
                <a:cs typeface="Open Sans Semibold" charset="0"/>
              </a:rPr>
              <a:t>, offering the best services to the patient and ensuring that the activities of the </a:t>
            </a:r>
            <a:r>
              <a:rPr lang="en-US" sz="1200" b="1" noProof="0" dirty="0" smtClean="0">
                <a:solidFill>
                  <a:srgbClr val="494949"/>
                </a:solidFill>
                <a:latin typeface="Open Sans Semibold" charset="0"/>
                <a:ea typeface="Open Sans Semibold" charset="0"/>
                <a:cs typeface="Open Sans Semibold" charset="0"/>
              </a:rPr>
              <a:t>doctor are properly reimbursed</a:t>
            </a:r>
            <a:endParaRPr lang="sl-SI" sz="1200" b="1" noProof="0" dirty="0" smtClean="0">
              <a:solidFill>
                <a:srgbClr val="494949"/>
              </a:solidFill>
              <a:latin typeface="Open Sans Semibold" charset="0"/>
              <a:ea typeface="Open Sans Semibold" charset="0"/>
              <a:cs typeface="Open Sans Semibold" charset="0"/>
            </a:endParaRPr>
          </a:p>
          <a:p>
            <a:pPr marL="228600" marR="0" indent="-228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lang="en-US" sz="1200" b="0" noProof="0" dirty="0" smtClean="0">
              <a:solidFill>
                <a:srgbClr val="494949"/>
              </a:solidFill>
              <a:latin typeface="Open Sans Semibold" charset="0"/>
              <a:ea typeface="Open Sans Semibold" charset="0"/>
              <a:cs typeface="Open Sans Semibold" charset="0"/>
            </a:endParaRPr>
          </a:p>
          <a:p>
            <a:pPr marL="228600" marR="0" indent="-228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noProof="0" dirty="0" smtClean="0">
                <a:solidFill>
                  <a:srgbClr val="494949"/>
                </a:solidFill>
                <a:latin typeface="Open Sans Semibold" charset="0"/>
                <a:ea typeface="Open Sans Semibold" charset="0"/>
                <a:cs typeface="Open Sans Semibold" charset="0"/>
              </a:rPr>
              <a:t>Usage of it </a:t>
            </a:r>
            <a:r>
              <a:rPr lang="en-US" sz="1200" b="1" baseline="0" noProof="0" dirty="0" smtClean="0">
                <a:solidFill>
                  <a:srgbClr val="494949"/>
                </a:solidFill>
                <a:latin typeface="Open Sans Semibold" charset="0"/>
                <a:ea typeface="Open Sans Semibold" charset="0"/>
                <a:cs typeface="Open Sans Semibold" charset="0"/>
              </a:rPr>
              <a:t>makes the process very much scalable</a:t>
            </a:r>
            <a:r>
              <a:rPr lang="en-US" sz="1200" b="0" baseline="0" noProof="0" dirty="0" smtClean="0">
                <a:solidFill>
                  <a:srgbClr val="494949"/>
                </a:solidFill>
                <a:latin typeface="Open Sans Semibold" charset="0"/>
                <a:ea typeface="Open Sans Semibold" charset="0"/>
                <a:cs typeface="Open Sans Semibold" charset="0"/>
              </a:rPr>
              <a:t>, allowing the </a:t>
            </a:r>
            <a:r>
              <a:rPr lang="en-US" sz="1200" b="1" baseline="0" noProof="0" dirty="0" smtClean="0">
                <a:solidFill>
                  <a:srgbClr val="494949"/>
                </a:solidFill>
                <a:latin typeface="Open Sans Semibold" charset="0"/>
                <a:ea typeface="Open Sans Semibold" charset="0"/>
                <a:cs typeface="Open Sans Semibold" charset="0"/>
              </a:rPr>
              <a:t>institution handling large number of cases   </a:t>
            </a:r>
            <a:endParaRPr lang="en-US" sz="1200" b="1" noProof="0" dirty="0" smtClean="0">
              <a:solidFill>
                <a:srgbClr val="494949"/>
              </a:solidFill>
              <a:latin typeface="Open Sans Semibold" charset="0"/>
              <a:ea typeface="Open Sans Semibold" charset="0"/>
              <a:cs typeface="Open Sans Semibold" charset="0"/>
            </a:endParaRPr>
          </a:p>
          <a:p>
            <a:endParaRPr lang="sl-SI" b="0" baseline="0" dirty="0" smtClean="0"/>
          </a:p>
          <a:p>
            <a:endParaRPr lang="sl-SI" b="0" baseline="0" dirty="0" smtClean="0"/>
          </a:p>
          <a:p>
            <a:endParaRPr lang="en-US" b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Parsek © Confidential do not duplicate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FF9346B-0393-5046-B592-A2AE0DFD4AAD}" type="slidenum">
              <a:rPr lang="en-US" smtClean="0">
                <a:solidFill>
                  <a:prstClr val="black"/>
                </a:solidFill>
              </a:rPr>
              <a:pPr/>
              <a:t>15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56826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l-SI" b="1" i="0" noProof="0" dirty="0" err="1" smtClean="0"/>
              <a:t>Functional</a:t>
            </a:r>
            <a:r>
              <a:rPr lang="sl-SI" b="1" i="0" baseline="0" noProof="0" dirty="0" smtClean="0"/>
              <a:t> m</a:t>
            </a:r>
            <a:r>
              <a:rPr lang="en-US" b="1" i="0" noProof="0" dirty="0" err="1" smtClean="0"/>
              <a:t>odules</a:t>
            </a:r>
            <a:r>
              <a:rPr lang="en-US" b="1" i="0" noProof="0" dirty="0" smtClean="0"/>
              <a:t> </a:t>
            </a:r>
            <a:r>
              <a:rPr lang="en-US" noProof="0" dirty="0" smtClean="0"/>
              <a:t>that makes the </a:t>
            </a:r>
            <a:r>
              <a:rPr lang="en-US" b="1" noProof="0" dirty="0" smtClean="0"/>
              <a:t>collaboration between involved stakeholders </a:t>
            </a:r>
            <a:r>
              <a:rPr lang="en-US" b="0" noProof="0" dirty="0" smtClean="0"/>
              <a:t>a reality </a:t>
            </a:r>
          </a:p>
          <a:p>
            <a:endParaRPr lang="en-US" noProof="0" dirty="0" smtClean="0"/>
          </a:p>
          <a:p>
            <a:r>
              <a:rPr lang="sl-SI" noProof="0" dirty="0" err="1" smtClean="0"/>
              <a:t>The</a:t>
            </a:r>
            <a:r>
              <a:rPr lang="sl-SI" baseline="0" noProof="0" dirty="0" smtClean="0"/>
              <a:t> </a:t>
            </a:r>
            <a:r>
              <a:rPr lang="sl-SI" b="1" baseline="0" noProof="0" dirty="0" smtClean="0"/>
              <a:t>platform</a:t>
            </a:r>
            <a:r>
              <a:rPr lang="en-US" b="1" noProof="0" dirty="0" smtClean="0"/>
              <a:t> provide</a:t>
            </a:r>
            <a:r>
              <a:rPr lang="sl-SI" b="1" noProof="0" dirty="0" smtClean="0"/>
              <a:t>s</a:t>
            </a:r>
            <a:r>
              <a:rPr lang="en-US" b="1" noProof="0" dirty="0" smtClean="0"/>
              <a:t> real value to each of the involved </a:t>
            </a:r>
            <a:r>
              <a:rPr lang="sl-SI" b="1" noProof="0" dirty="0" err="1" smtClean="0"/>
              <a:t>users</a:t>
            </a:r>
            <a:endParaRPr lang="en-US" b="1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Parsek © Confidential do not duplicate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FF9346B-0393-5046-B592-A2AE0DFD4AAD}" type="slidenum">
              <a:rPr lang="en-US" smtClean="0">
                <a:solidFill>
                  <a:prstClr val="black"/>
                </a:solidFill>
              </a:rPr>
              <a:pPr/>
              <a:t>16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08357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noProof="0" dirty="0" smtClean="0"/>
              <a:t>Checking daily</a:t>
            </a:r>
            <a:r>
              <a:rPr lang="en-US" b="1" baseline="0" noProof="0" dirty="0" smtClean="0"/>
              <a:t> progress and benchmarking it </a:t>
            </a:r>
            <a:r>
              <a:rPr lang="en-US" baseline="0" noProof="0" dirty="0" smtClean="0"/>
              <a:t>to the goals that were set</a:t>
            </a:r>
            <a:endParaRPr lang="en-US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Parsek © Confidential do not duplicate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FF9346B-0393-5046-B592-A2AE0DFD4AAD}" type="slidenum">
              <a:rPr lang="en-US" smtClean="0">
                <a:solidFill>
                  <a:prstClr val="black"/>
                </a:solidFill>
              </a:rPr>
              <a:pPr/>
              <a:t>17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6908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noProof="0" dirty="0" smtClean="0"/>
              <a:t>The</a:t>
            </a:r>
            <a:r>
              <a:rPr lang="sl-SI" baseline="0" noProof="0" dirty="0" smtClean="0"/>
              <a:t> doc </a:t>
            </a:r>
            <a:r>
              <a:rPr lang="sl-SI" baseline="0" noProof="0" dirty="0" err="1" smtClean="0"/>
              <a:t>can</a:t>
            </a:r>
            <a:r>
              <a:rPr lang="en-US" noProof="0" dirty="0" smtClean="0"/>
              <a:t> </a:t>
            </a:r>
            <a:r>
              <a:rPr lang="en-US" noProof="0" dirty="0" smtClean="0"/>
              <a:t>check the </a:t>
            </a:r>
            <a:r>
              <a:rPr lang="en-US" b="1" noProof="0" dirty="0" smtClean="0"/>
              <a:t>level</a:t>
            </a:r>
            <a:r>
              <a:rPr lang="en-US" b="1" baseline="0" noProof="0" dirty="0" smtClean="0"/>
              <a:t> of compliance to the </a:t>
            </a:r>
            <a:r>
              <a:rPr lang="en-US" b="1" baseline="0" noProof="0" dirty="0" smtClean="0"/>
              <a:t>therapy that was set for different patients</a:t>
            </a:r>
            <a:endParaRPr lang="en-US" b="1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Parsek © Confidential do not duplicate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FF9346B-0393-5046-B592-A2AE0DFD4AAD}" type="slidenum">
              <a:rPr lang="en-US" smtClean="0">
                <a:solidFill>
                  <a:prstClr val="black"/>
                </a:solidFill>
              </a:rPr>
              <a:pPr/>
              <a:t>18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9171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noProof="0" dirty="0" smtClean="0"/>
              <a:t>Insights in the vital parameters </a:t>
            </a:r>
            <a:r>
              <a:rPr lang="en-US" noProof="0" dirty="0" smtClean="0"/>
              <a:t>gathered through to </a:t>
            </a:r>
            <a:r>
              <a:rPr lang="en-US" b="1" noProof="0" dirty="0" smtClean="0"/>
              <a:t>medical grade or fitness devices </a:t>
            </a:r>
            <a:endParaRPr lang="en-US" b="1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Parsek © Confidential do not duplicate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FF9346B-0393-5046-B592-A2AE0DFD4AAD}" type="slidenum">
              <a:rPr lang="en-US" smtClean="0">
                <a:solidFill>
                  <a:prstClr val="black"/>
                </a:solidFill>
              </a:rPr>
              <a:pPr/>
              <a:t>19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58770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noProof="0" dirty="0" smtClean="0">
                <a:solidFill>
                  <a:srgbClr val="FFFFFF"/>
                </a:solidFill>
              </a:rPr>
              <a:t>During</a:t>
            </a:r>
            <a:r>
              <a:rPr lang="en-US" baseline="0" noProof="0" dirty="0" smtClean="0">
                <a:solidFill>
                  <a:srgbClr val="FFFFFF"/>
                </a:solidFill>
              </a:rPr>
              <a:t> my contribution to todays event we will be </a:t>
            </a:r>
            <a:r>
              <a:rPr lang="sl-SI" baseline="0" noProof="0" dirty="0" err="1" smtClean="0">
                <a:solidFill>
                  <a:srgbClr val="FFFFFF"/>
                </a:solidFill>
              </a:rPr>
              <a:t>discussing</a:t>
            </a:r>
            <a:r>
              <a:rPr lang="en-US" baseline="0" noProof="0" dirty="0" smtClean="0">
                <a:solidFill>
                  <a:srgbClr val="FFFFFF"/>
                </a:solidFill>
              </a:rPr>
              <a:t> </a:t>
            </a:r>
            <a:r>
              <a:rPr lang="en-US" b="1" baseline="0" noProof="0" dirty="0" smtClean="0">
                <a:solidFill>
                  <a:srgbClr val="FFFFFF"/>
                </a:solidFill>
              </a:rPr>
              <a:t>about where and what kind of value healthcare insurers can bring in </a:t>
            </a:r>
            <a:r>
              <a:rPr lang="en-US" b="1" noProof="0" dirty="0" smtClean="0">
                <a:latin typeface="Open Sans Extrabold" charset="0"/>
                <a:ea typeface="Open Sans Extrabold" charset="0"/>
                <a:cs typeface="Open Sans Extrabold" charset="0"/>
              </a:rPr>
              <a:t>a digitally disrupted landscape </a:t>
            </a:r>
            <a:r>
              <a:rPr lang="en-US" b="1" baseline="0" noProof="0" dirty="0" smtClean="0">
                <a:solidFill>
                  <a:srgbClr val="FFFFFF"/>
                </a:solidFill>
              </a:rPr>
              <a:t>  </a:t>
            </a:r>
            <a:endParaRPr lang="en-US" b="1" noProof="0" dirty="0" smtClean="0">
              <a:solidFill>
                <a:srgbClr val="FFFFFF"/>
              </a:solidFill>
            </a:endParaRP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noProof="0" dirty="0" smtClean="0">
              <a:solidFill>
                <a:srgbClr val="FFFFFF"/>
              </a:solidFill>
            </a:endParaRPr>
          </a:p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noProof="0" dirty="0" smtClean="0">
                <a:solidFill>
                  <a:srgbClr val="FFFFFF"/>
                </a:solidFill>
              </a:rPr>
              <a:t>How well </a:t>
            </a:r>
            <a:r>
              <a:rPr lang="en-US" b="1" noProof="0" dirty="0" smtClean="0">
                <a:solidFill>
                  <a:srgbClr val="FFFFFF"/>
                </a:solidFill>
              </a:rPr>
              <a:t>you understand your customers</a:t>
            </a:r>
            <a:r>
              <a:rPr lang="en-US" noProof="0" dirty="0" smtClean="0">
                <a:solidFill>
                  <a:srgbClr val="FFFFFF"/>
                </a:solidFill>
              </a:rPr>
              <a:t>?</a:t>
            </a:r>
            <a:endParaRPr lang="sl-SI" noProof="0" dirty="0" smtClean="0">
              <a:solidFill>
                <a:srgbClr val="FFFFFF"/>
              </a:solidFill>
            </a:endParaRPr>
          </a:p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en-US" noProof="0" dirty="0" smtClean="0">
              <a:solidFill>
                <a:srgbClr val="FFFFFF"/>
              </a:solidFill>
            </a:endParaRPr>
          </a:p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noProof="0" dirty="0" smtClean="0">
                <a:solidFill>
                  <a:srgbClr val="FFFFFF"/>
                </a:solidFill>
              </a:rPr>
              <a:t>How effectively </a:t>
            </a:r>
            <a:r>
              <a:rPr lang="en-US" b="1" noProof="0" dirty="0" smtClean="0">
                <a:solidFill>
                  <a:srgbClr val="FFFFFF"/>
                </a:solidFill>
              </a:rPr>
              <a:t>are you leveraging </a:t>
            </a:r>
            <a:r>
              <a:rPr lang="en-US" noProof="0" dirty="0" smtClean="0">
                <a:solidFill>
                  <a:srgbClr val="FFFFFF"/>
                </a:solidFill>
              </a:rPr>
              <a:t>rapidly developing </a:t>
            </a:r>
            <a:r>
              <a:rPr lang="en-US" b="1" noProof="0" dirty="0" smtClean="0">
                <a:solidFill>
                  <a:srgbClr val="FFFFFF"/>
                </a:solidFill>
              </a:rPr>
              <a:t>digital technologies</a:t>
            </a:r>
            <a:r>
              <a:rPr lang="en-US" noProof="0" dirty="0" smtClean="0">
                <a:solidFill>
                  <a:srgbClr val="FFFFFF"/>
                </a:solidFill>
              </a:rPr>
              <a:t>?</a:t>
            </a:r>
            <a:endParaRPr lang="sl-SI" noProof="0" dirty="0" smtClean="0">
              <a:solidFill>
                <a:srgbClr val="FFFFFF"/>
              </a:solidFill>
            </a:endParaRPr>
          </a:p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en-US" noProof="0" dirty="0" smtClean="0">
              <a:solidFill>
                <a:srgbClr val="FFFFFF"/>
              </a:solidFill>
            </a:endParaRPr>
          </a:p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noProof="0" dirty="0" smtClean="0">
                <a:solidFill>
                  <a:srgbClr val="FFFFFF"/>
                </a:solidFill>
              </a:rPr>
              <a:t>How are you </a:t>
            </a:r>
            <a:r>
              <a:rPr lang="en-US" b="1" noProof="0" dirty="0" smtClean="0">
                <a:solidFill>
                  <a:srgbClr val="FFFFFF"/>
                </a:solidFill>
              </a:rPr>
              <a:t>partnering with actors that provides patient centric healthcare</a:t>
            </a:r>
            <a:r>
              <a:rPr lang="en-US" b="1" baseline="0" noProof="0" dirty="0" smtClean="0">
                <a:solidFill>
                  <a:srgbClr val="FFFFFF"/>
                </a:solidFill>
              </a:rPr>
              <a:t> services</a:t>
            </a:r>
            <a:r>
              <a:rPr lang="en-US" baseline="0" noProof="0" dirty="0" smtClean="0">
                <a:solidFill>
                  <a:srgbClr val="FFFFFF"/>
                </a:solidFill>
              </a:rPr>
              <a:t>?</a:t>
            </a:r>
            <a:endParaRPr lang="sl-SI" baseline="0" noProof="0" dirty="0" smtClean="0">
              <a:solidFill>
                <a:srgbClr val="FFFFFF"/>
              </a:solidFill>
            </a:endParaRPr>
          </a:p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en-US" baseline="0" noProof="0" dirty="0" smtClean="0">
              <a:solidFill>
                <a:srgbClr val="FFFFFF"/>
              </a:solidFill>
            </a:endParaRPr>
          </a:p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baseline="0" noProof="0" dirty="0" smtClean="0">
                <a:solidFill>
                  <a:srgbClr val="FFFFFF"/>
                </a:solidFill>
              </a:rPr>
              <a:t>How </a:t>
            </a:r>
            <a:r>
              <a:rPr lang="en-US" b="1" baseline="0" noProof="0" dirty="0" smtClean="0">
                <a:solidFill>
                  <a:srgbClr val="FFFFFF"/>
                </a:solidFill>
              </a:rPr>
              <a:t>much value are you able to provide in </a:t>
            </a:r>
            <a:r>
              <a:rPr lang="en-US" baseline="0" noProof="0" dirty="0" smtClean="0">
                <a:solidFill>
                  <a:srgbClr val="FFFFFF"/>
                </a:solidFill>
              </a:rPr>
              <a:t>a evidence based </a:t>
            </a:r>
            <a:r>
              <a:rPr lang="en-US" b="1" baseline="0" noProof="0" dirty="0" smtClean="0">
                <a:solidFill>
                  <a:srgbClr val="FFFFFF"/>
                </a:solidFill>
              </a:rPr>
              <a:t>patient journey</a:t>
            </a:r>
            <a:r>
              <a:rPr lang="en-US" baseline="0" noProof="0" dirty="0" smtClean="0">
                <a:solidFill>
                  <a:srgbClr val="FFFFFF"/>
                </a:solidFill>
              </a:rPr>
              <a:t>? </a:t>
            </a:r>
          </a:p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sl-SI" dirty="0" smtClean="0">
              <a:solidFill>
                <a:srgbClr val="FFFFFF"/>
              </a:solidFill>
            </a:endParaRPr>
          </a:p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sl-SI" dirty="0" smtClean="0">
              <a:solidFill>
                <a:srgbClr val="FFFFFF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F9346B-0393-5046-B592-A2AE0DFD4AAD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60482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noProof="0" dirty="0" smtClean="0"/>
              <a:t>Alerts and thresholds </a:t>
            </a:r>
            <a:r>
              <a:rPr lang="en-US" noProof="0" dirty="0" smtClean="0"/>
              <a:t>helps to </a:t>
            </a:r>
            <a:r>
              <a:rPr lang="en-US" b="1" noProof="0" dirty="0" smtClean="0"/>
              <a:t>follow great</a:t>
            </a:r>
            <a:r>
              <a:rPr lang="sl-SI" b="1" noProof="0" dirty="0" err="1" smtClean="0"/>
              <a:t>est</a:t>
            </a:r>
            <a:r>
              <a:rPr lang="en-US" b="1" baseline="0" noProof="0" dirty="0" smtClean="0"/>
              <a:t> number of patients </a:t>
            </a:r>
            <a:r>
              <a:rPr lang="en-US" baseline="0" noProof="0" dirty="0" smtClean="0"/>
              <a:t>when still </a:t>
            </a:r>
            <a:r>
              <a:rPr lang="en-US" b="1" baseline="0" noProof="0" dirty="0" smtClean="0"/>
              <a:t>having individual treatment process under full control</a:t>
            </a:r>
            <a:r>
              <a:rPr lang="en-US" b="1" noProof="0" dirty="0" smtClean="0"/>
              <a:t> </a:t>
            </a:r>
            <a:endParaRPr lang="en-US" b="1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Parsek © Confidential do not duplicate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FF9346B-0393-5046-B592-A2AE0DFD4AAD}" type="slidenum">
              <a:rPr lang="en-US" smtClean="0">
                <a:solidFill>
                  <a:prstClr val="black"/>
                </a:solidFill>
              </a:rPr>
              <a:pPr/>
              <a:t>20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60891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-228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b="1" noProof="0" dirty="0" smtClean="0"/>
              <a:t>Insurers</a:t>
            </a:r>
            <a:r>
              <a:rPr lang="en-US" baseline="0" noProof="0" dirty="0" smtClean="0"/>
              <a:t> providing such kind of solutions </a:t>
            </a:r>
            <a:r>
              <a:rPr lang="en-US" b="1" baseline="0" noProof="0" dirty="0" smtClean="0"/>
              <a:t>are changing their business model</a:t>
            </a:r>
            <a:r>
              <a:rPr lang="en-US" baseline="0" noProof="0" dirty="0" smtClean="0"/>
              <a:t>; </a:t>
            </a:r>
          </a:p>
          <a:p>
            <a:pPr marL="228600" marR="0" indent="-228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lang="en-US" baseline="0" noProof="0" dirty="0" smtClean="0"/>
          </a:p>
          <a:p>
            <a:pPr marL="228600" marR="0" indent="-228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b="1" baseline="0" noProof="0" dirty="0" smtClean="0"/>
              <a:t>they are not just pricing and underwriting risk, but influencing and reducing risk as well  </a:t>
            </a:r>
            <a:endParaRPr lang="en-US" b="1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Parsek © Confidential do not duplicate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FF9346B-0393-5046-B592-A2AE0DFD4AAD}" type="slidenum">
              <a:rPr lang="en-US" smtClean="0">
                <a:solidFill>
                  <a:prstClr val="black"/>
                </a:solidFill>
              </a:rPr>
              <a:pPr/>
              <a:t>21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147382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F9346B-0393-5046-B592-A2AE0DFD4AAD}" type="slidenum">
              <a:rPr lang="en-US" smtClean="0">
                <a:solidFill>
                  <a:prstClr val="black"/>
                </a:solidFill>
              </a:rPr>
              <a:pPr/>
              <a:t>22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604823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F9346B-0393-5046-B592-A2AE0DFD4AAD}" type="slidenum">
              <a:rPr lang="en-US" smtClean="0">
                <a:solidFill>
                  <a:prstClr val="black"/>
                </a:solidFill>
              </a:rPr>
              <a:pPr/>
              <a:t>23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01494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noProof="0" dirty="0" smtClean="0"/>
              <a:t>Starting with </a:t>
            </a:r>
            <a:r>
              <a:rPr lang="en-US" b="1" noProof="0" dirty="0" smtClean="0"/>
              <a:t>adoption of user centric digital technologies </a:t>
            </a:r>
          </a:p>
          <a:p>
            <a:endParaRPr lang="sl-SI" noProof="0" dirty="0" smtClean="0"/>
          </a:p>
          <a:p>
            <a:r>
              <a:rPr lang="en-US" noProof="0" dirty="0" smtClean="0"/>
              <a:t>The </a:t>
            </a:r>
            <a:r>
              <a:rPr lang="en-US" noProof="0" dirty="0" smtClean="0"/>
              <a:t>good thing is that </a:t>
            </a:r>
            <a:r>
              <a:rPr lang="en-US" b="1" noProof="0" dirty="0" smtClean="0"/>
              <a:t>Insurers </a:t>
            </a:r>
            <a:r>
              <a:rPr lang="sl-SI" b="1" noProof="0" dirty="0" err="1" smtClean="0"/>
              <a:t>you</a:t>
            </a:r>
            <a:r>
              <a:rPr lang="sl-SI" b="1" noProof="0" dirty="0" smtClean="0"/>
              <a:t> </a:t>
            </a:r>
            <a:r>
              <a:rPr lang="en-US" b="1" noProof="0" dirty="0" smtClean="0"/>
              <a:t>ha</a:t>
            </a:r>
            <a:r>
              <a:rPr lang="sl-SI" b="1" noProof="0" dirty="0" smtClean="0"/>
              <a:t>ve</a:t>
            </a:r>
            <a:r>
              <a:rPr lang="en-US" b="1" noProof="0" dirty="0" smtClean="0"/>
              <a:t> </a:t>
            </a:r>
            <a:r>
              <a:rPr lang="en-US" b="1" noProof="0" dirty="0" smtClean="0"/>
              <a:t>been successfully</a:t>
            </a:r>
            <a:r>
              <a:rPr lang="en-US" b="1" baseline="0" noProof="0" dirty="0" smtClean="0"/>
              <a:t> adopting digital technologies </a:t>
            </a:r>
            <a:r>
              <a:rPr lang="en-US" noProof="0" dirty="0" smtClean="0"/>
              <a:t>when </a:t>
            </a:r>
            <a:r>
              <a:rPr lang="en-US" b="1" noProof="0" dirty="0" smtClean="0"/>
              <a:t>bringing insurance packages in </a:t>
            </a:r>
            <a:r>
              <a:rPr lang="sl-SI" b="1" noProof="0" dirty="0" err="1" smtClean="0"/>
              <a:t>your</a:t>
            </a:r>
            <a:r>
              <a:rPr lang="en-US" b="1" noProof="0" dirty="0" smtClean="0"/>
              <a:t> </a:t>
            </a:r>
            <a:r>
              <a:rPr lang="en-US" b="1" noProof="0" dirty="0" smtClean="0"/>
              <a:t>customer</a:t>
            </a:r>
            <a:r>
              <a:rPr lang="sl-SI" b="1" noProof="0" dirty="0" smtClean="0"/>
              <a:t>s</a:t>
            </a:r>
            <a:r>
              <a:rPr lang="en-US" b="1" noProof="0" dirty="0" smtClean="0"/>
              <a:t> homes</a:t>
            </a:r>
            <a:endParaRPr lang="en-US" b="1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Parsek © Confidential do not duplicate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FF9346B-0393-5046-B592-A2AE0DFD4AAD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3375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baseline="0" noProof="0" dirty="0" smtClean="0"/>
              <a:t>In major extent this </a:t>
            </a:r>
            <a:r>
              <a:rPr lang="en-US" b="1" baseline="0" noProof="0" dirty="0" smtClean="0"/>
              <a:t>channels has been used as</a:t>
            </a:r>
            <a:r>
              <a:rPr lang="en-US" b="1" noProof="0" dirty="0" smtClean="0"/>
              <a:t> part of the sales process.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lang="en-US" noProof="0" dirty="0" smtClean="0"/>
          </a:p>
          <a:p>
            <a:pPr marL="228600" indent="-228600">
              <a:buFont typeface="+mj-lt"/>
              <a:buAutoNum type="arabicPeriod"/>
            </a:pPr>
            <a:r>
              <a:rPr lang="en-US" noProof="0" dirty="0" smtClean="0"/>
              <a:t>Most </a:t>
            </a:r>
            <a:r>
              <a:rPr lang="en-US" b="1" noProof="0" dirty="0" smtClean="0"/>
              <a:t>known direct</a:t>
            </a:r>
            <a:r>
              <a:rPr lang="en-US" b="1" baseline="0" noProof="0" dirty="0" smtClean="0"/>
              <a:t> sales tool</a:t>
            </a:r>
            <a:r>
              <a:rPr lang="sl-SI" b="1" baseline="0" noProof="0" dirty="0" smtClean="0"/>
              <a:t>s</a:t>
            </a:r>
            <a:r>
              <a:rPr lang="en-US" b="1" baseline="0" noProof="0" dirty="0" smtClean="0"/>
              <a:t> </a:t>
            </a:r>
            <a:r>
              <a:rPr lang="en-US" b="0" baseline="0" noProof="0" dirty="0" smtClean="0"/>
              <a:t>are coming from </a:t>
            </a:r>
            <a:r>
              <a:rPr lang="en-US" b="1" baseline="0" noProof="0" dirty="0" smtClean="0"/>
              <a:t>Touristic, Car, Home and also Health</a:t>
            </a:r>
            <a:r>
              <a:rPr lang="sl-SI" b="1" baseline="0" noProof="0" dirty="0" smtClean="0"/>
              <a:t> </a:t>
            </a:r>
            <a:r>
              <a:rPr lang="sl-SI" b="1" baseline="0" noProof="0" dirty="0" err="1" smtClean="0"/>
              <a:t>care</a:t>
            </a:r>
            <a:r>
              <a:rPr lang="en-US" b="1" baseline="0" noProof="0" dirty="0" smtClean="0"/>
              <a:t> insurance </a:t>
            </a:r>
            <a:r>
              <a:rPr lang="en-US" baseline="0" noProof="0" dirty="0" smtClean="0"/>
              <a:t>field. </a:t>
            </a:r>
            <a:endParaRPr lang="en-US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Parsek © Confidential do not duplicate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FF9346B-0393-5046-B592-A2AE0DFD4AAD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3375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noProof="0" dirty="0" smtClean="0"/>
              <a:t>Other known cases are related</a:t>
            </a:r>
            <a:r>
              <a:rPr lang="en-US" baseline="0" noProof="0" dirty="0" smtClean="0"/>
              <a:t> to </a:t>
            </a:r>
            <a:r>
              <a:rPr lang="en-US" b="1" baseline="0" noProof="0" dirty="0" smtClean="0"/>
              <a:t>self care platforms where Insures manage their relation with direct customers</a:t>
            </a:r>
            <a:r>
              <a:rPr lang="en-US" baseline="0" noProof="0" dirty="0" smtClean="0"/>
              <a:t> (insures) </a:t>
            </a:r>
            <a:r>
              <a:rPr lang="en-US" b="1" baseline="0" noProof="0" dirty="0" smtClean="0"/>
              <a:t>and their partners </a:t>
            </a:r>
            <a:r>
              <a:rPr lang="en-US" baseline="0" noProof="0" dirty="0" smtClean="0"/>
              <a:t>(agents) </a:t>
            </a:r>
            <a:endParaRPr lang="en-US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Parsek © Confidential do not duplicate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FF9346B-0393-5046-B592-A2AE0DFD4AAD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3375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noProof="0" dirty="0" smtClean="0"/>
              <a:t>Insurers </a:t>
            </a:r>
            <a:r>
              <a:rPr lang="en-US" b="1" noProof="0" dirty="0" smtClean="0"/>
              <a:t>successfully transited</a:t>
            </a:r>
            <a:r>
              <a:rPr lang="en-US" b="1" baseline="0" noProof="0" dirty="0" smtClean="0"/>
              <a:t> </a:t>
            </a:r>
            <a:r>
              <a:rPr lang="sl-SI" b="1" baseline="0" noProof="0" dirty="0" smtClean="0"/>
              <a:t>to </a:t>
            </a:r>
            <a:r>
              <a:rPr lang="en-US" b="1" baseline="0" noProof="0" dirty="0" smtClean="0"/>
              <a:t>mobile technologies </a:t>
            </a:r>
            <a:r>
              <a:rPr lang="sl-SI" baseline="0" noProof="0" dirty="0" err="1" smtClean="0"/>
              <a:t>which</a:t>
            </a:r>
            <a:r>
              <a:rPr lang="en-US" baseline="0" noProof="0" dirty="0" smtClean="0"/>
              <a:t> </a:t>
            </a:r>
            <a:r>
              <a:rPr lang="en-US" b="1" baseline="0" noProof="0" dirty="0" smtClean="0"/>
              <a:t>make</a:t>
            </a:r>
            <a:r>
              <a:rPr lang="sl-SI" b="1" baseline="0" noProof="0" dirty="0" smtClean="0"/>
              <a:t>s</a:t>
            </a:r>
            <a:r>
              <a:rPr lang="en-US" b="1" baseline="0" noProof="0" dirty="0" smtClean="0"/>
              <a:t> </a:t>
            </a:r>
            <a:r>
              <a:rPr lang="sl-SI" b="1" baseline="0" noProof="0" dirty="0" err="1" smtClean="0"/>
              <a:t>you</a:t>
            </a:r>
            <a:r>
              <a:rPr lang="en-US" b="1" baseline="0" noProof="0" dirty="0" smtClean="0"/>
              <a:t>r </a:t>
            </a:r>
            <a:r>
              <a:rPr lang="en-US" b="1" baseline="0" noProof="0" dirty="0" smtClean="0"/>
              <a:t>partner and client collaboration as interactive and engaging</a:t>
            </a:r>
            <a:r>
              <a:rPr lang="en-US" baseline="0" noProof="0" dirty="0" smtClean="0"/>
              <a:t> possible </a:t>
            </a:r>
          </a:p>
          <a:p>
            <a:r>
              <a:rPr lang="sl-SI" baseline="0" dirty="0" smtClean="0"/>
              <a:t> </a:t>
            </a:r>
            <a:r>
              <a:rPr lang="sl-SI" dirty="0" smtClean="0"/>
              <a:t>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Parsek © Confidential do not duplicate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FF9346B-0393-5046-B592-A2AE0DFD4AAD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3375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Font typeface="+mj-lt"/>
              <a:buAutoNum type="arabicPeriod"/>
            </a:pPr>
            <a:r>
              <a:rPr lang="en-US" noProof="0" dirty="0" smtClean="0"/>
              <a:t>The good thing is that </a:t>
            </a:r>
            <a:r>
              <a:rPr lang="en-US" b="1" noProof="0" dirty="0" smtClean="0"/>
              <a:t>you partially already experienced</a:t>
            </a:r>
            <a:r>
              <a:rPr lang="en-US" b="1" baseline="0" noProof="0" dirty="0" smtClean="0"/>
              <a:t> what digital transformation can bring to your organization when interacting with the outside world</a:t>
            </a:r>
            <a:r>
              <a:rPr lang="en-US" baseline="0" noProof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endParaRPr lang="en-US" baseline="0" noProof="0" dirty="0" smtClean="0"/>
          </a:p>
          <a:p>
            <a:pPr marL="228600" indent="-228600">
              <a:buFont typeface="+mj-lt"/>
              <a:buAutoNum type="arabicPeriod"/>
            </a:pPr>
            <a:r>
              <a:rPr lang="en-US" b="1" baseline="0" noProof="0" dirty="0" smtClean="0"/>
              <a:t>Parsek </a:t>
            </a:r>
            <a:r>
              <a:rPr lang="sl-SI" b="1" baseline="0" noProof="0" dirty="0" err="1" smtClean="0"/>
              <a:t>has</a:t>
            </a:r>
            <a:r>
              <a:rPr lang="sl-SI" b="1" baseline="0" noProof="0" dirty="0" smtClean="0"/>
              <a:t> </a:t>
            </a:r>
            <a:r>
              <a:rPr lang="sl-SI" b="1" baseline="0" noProof="0" dirty="0" err="1" smtClean="0"/>
              <a:t>been</a:t>
            </a:r>
            <a:r>
              <a:rPr lang="en-US" b="1" baseline="0" noProof="0" dirty="0" smtClean="0"/>
              <a:t> an active partner together with you on this important path</a:t>
            </a:r>
            <a:r>
              <a:rPr lang="en-US" baseline="0" noProof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endParaRPr lang="en-US" baseline="0" noProof="0" dirty="0" smtClean="0"/>
          </a:p>
          <a:p>
            <a:pPr marL="228600" indent="-228600">
              <a:buFont typeface="+mj-lt"/>
              <a:buAutoNum type="arabicPeriod"/>
            </a:pPr>
            <a:r>
              <a:rPr lang="en-US" b="1" baseline="0" noProof="0" dirty="0" smtClean="0"/>
              <a:t>what we just saw </a:t>
            </a:r>
            <a:r>
              <a:rPr lang="sl-SI" b="1" baseline="0" noProof="0" dirty="0" smtClean="0"/>
              <a:t>is </a:t>
            </a:r>
            <a:r>
              <a:rPr lang="en-US" b="1" baseline="0" noProof="0" dirty="0" smtClean="0"/>
              <a:t>already perceived </a:t>
            </a:r>
            <a:r>
              <a:rPr lang="sl-SI" b="1" baseline="0" noProof="0" dirty="0" smtClean="0"/>
              <a:t>as a market</a:t>
            </a:r>
            <a:r>
              <a:rPr lang="en-US" b="1" baseline="0" noProof="0" dirty="0" smtClean="0"/>
              <a:t> commodity</a:t>
            </a:r>
            <a:r>
              <a:rPr lang="en-US" baseline="0" noProof="0" dirty="0" smtClean="0"/>
              <a:t>! </a:t>
            </a:r>
            <a:endParaRPr lang="en-US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Parsek © Confidential do not duplicate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FF9346B-0393-5046-B592-A2AE0DFD4AAD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3375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baseline="0" noProof="0" dirty="0" smtClean="0"/>
              <a:t>We have to return </a:t>
            </a:r>
            <a:r>
              <a:rPr lang="en-US" b="1" baseline="0" noProof="0" dirty="0" smtClean="0"/>
              <a:t>back to our initial topic, to Digital care! </a:t>
            </a:r>
            <a:r>
              <a:rPr lang="en-US" b="0" baseline="0" noProof="0" dirty="0" smtClean="0"/>
              <a:t>Here is</a:t>
            </a:r>
            <a:r>
              <a:rPr lang="en-US" b="1" baseline="0" noProof="0" dirty="0" smtClean="0"/>
              <a:t> where the innovation is taking place! </a:t>
            </a:r>
          </a:p>
          <a:p>
            <a:endParaRPr lang="en-US" baseline="0" noProof="0" dirty="0" smtClean="0"/>
          </a:p>
          <a:p>
            <a:r>
              <a:rPr lang="en-US" baseline="0" noProof="0" dirty="0" smtClean="0"/>
              <a:t>We have six main actors in the process where </a:t>
            </a:r>
            <a:r>
              <a:rPr lang="en-US" b="1" baseline="0" noProof="0" dirty="0" smtClean="0"/>
              <a:t>the payer – healthcare insurer is sitting in it‘s driving seat</a:t>
            </a:r>
            <a:r>
              <a:rPr lang="en-US" baseline="0" noProof="0" dirty="0" smtClean="0"/>
              <a:t>. Why? </a:t>
            </a:r>
          </a:p>
          <a:p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you can </a:t>
            </a:r>
            <a:r>
              <a:rPr lang="en-US" b="1" baseline="0" dirty="0" smtClean="0"/>
              <a:t>design packages targeting new market groups </a:t>
            </a:r>
            <a:r>
              <a:rPr lang="en-US" baseline="0" dirty="0" smtClean="0"/>
              <a:t>– example </a:t>
            </a:r>
            <a:r>
              <a:rPr lang="en-US" b="1" baseline="0" dirty="0" smtClean="0"/>
              <a:t>chronic care </a:t>
            </a:r>
            <a:r>
              <a:rPr lang="en-US" b="1" baseline="0" noProof="0" dirty="0" smtClean="0"/>
              <a:t>or young active group</a:t>
            </a:r>
            <a:endParaRPr lang="sl-SI" b="1" baseline="0" noProof="0" dirty="0" smtClean="0"/>
          </a:p>
          <a:p>
            <a:pPr marL="228600" indent="-228600">
              <a:buAutoNum type="arabicPeriod"/>
            </a:pPr>
            <a:endParaRPr lang="sl-SI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you can </a:t>
            </a:r>
            <a:r>
              <a:rPr lang="en-US" b="1" baseline="0" dirty="0" smtClean="0"/>
              <a:t>provide new sources of value in the patients journey </a:t>
            </a:r>
            <a:r>
              <a:rPr lang="en-US" baseline="0" dirty="0" smtClean="0"/>
              <a:t>– example </a:t>
            </a:r>
            <a:r>
              <a:rPr lang="en-US" b="1" baseline="0" dirty="0" smtClean="0"/>
              <a:t>care management</a:t>
            </a:r>
          </a:p>
          <a:p>
            <a:r>
              <a:rPr lang="sl-SI" baseline="0" dirty="0" smtClean="0"/>
              <a:t>  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Parsek © Confidential do not duplicate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FF9346B-0393-5046-B592-A2AE0DFD4AAD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3375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noProof="0" dirty="0" smtClean="0"/>
              <a:t>Payers are</a:t>
            </a:r>
            <a:r>
              <a:rPr lang="en-US" baseline="0" noProof="0" dirty="0" smtClean="0"/>
              <a:t> the ones that should </a:t>
            </a:r>
            <a:r>
              <a:rPr lang="en-US" b="1" baseline="0" noProof="0" dirty="0" smtClean="0"/>
              <a:t>transform </a:t>
            </a:r>
            <a:r>
              <a:rPr lang="en-US" baseline="0" noProof="0" dirty="0" smtClean="0"/>
              <a:t>the next five </a:t>
            </a:r>
            <a:r>
              <a:rPr lang="en-US" b="1" baseline="0" noProof="0" dirty="0" smtClean="0"/>
              <a:t>challenges into their opportunities </a:t>
            </a:r>
          </a:p>
          <a:p>
            <a:endParaRPr lang="en-US" baseline="0" noProof="0" dirty="0" smtClean="0"/>
          </a:p>
          <a:p>
            <a:r>
              <a:rPr lang="en-US" baseline="0" noProof="0" dirty="0" smtClean="0"/>
              <a:t>Why the fragmented information </a:t>
            </a:r>
            <a:r>
              <a:rPr lang="sl-SI" baseline="0" noProof="0" dirty="0" err="1" smtClean="0"/>
              <a:t>you</a:t>
            </a:r>
            <a:r>
              <a:rPr lang="en-US" baseline="0" noProof="0" dirty="0" smtClean="0"/>
              <a:t> </a:t>
            </a:r>
            <a:r>
              <a:rPr lang="en-US" baseline="0" noProof="0" dirty="0" smtClean="0"/>
              <a:t>shouldn‘t take just for granted?!</a:t>
            </a:r>
          </a:p>
          <a:p>
            <a:endParaRPr lang="en-US" baseline="0" noProof="0" dirty="0" smtClean="0"/>
          </a:p>
          <a:p>
            <a:pPr marL="228600" indent="-228600">
              <a:buFont typeface="+mj-lt"/>
              <a:buAutoNum type="arabicPeriod"/>
            </a:pPr>
            <a:r>
              <a:rPr lang="en-US" baseline="0" noProof="0" dirty="0" smtClean="0"/>
              <a:t>What you are </a:t>
            </a:r>
            <a:r>
              <a:rPr lang="en-US" b="1" baseline="0" noProof="0" dirty="0" smtClean="0"/>
              <a:t>paying now are procedures conducted </a:t>
            </a:r>
            <a:r>
              <a:rPr lang="en-US" baseline="0" noProof="0" dirty="0" smtClean="0"/>
              <a:t>and </a:t>
            </a:r>
            <a:r>
              <a:rPr lang="en-US" b="1" baseline="0" noProof="0" dirty="0" smtClean="0"/>
              <a:t>not results delivered</a:t>
            </a:r>
            <a:r>
              <a:rPr lang="en-US" baseline="0" noProof="0" dirty="0" smtClean="0"/>
              <a:t>! </a:t>
            </a:r>
            <a:endParaRPr lang="sl-SI" baseline="0" noProof="0" dirty="0" smtClean="0"/>
          </a:p>
          <a:p>
            <a:pPr marL="228600" indent="-228600">
              <a:buFont typeface="+mj-lt"/>
              <a:buAutoNum type="arabicPeriod"/>
            </a:pPr>
            <a:endParaRPr lang="en-US" baseline="0" noProof="0" dirty="0" smtClean="0"/>
          </a:p>
          <a:p>
            <a:pPr marL="228600" indent="-228600">
              <a:buFont typeface="+mj-lt"/>
              <a:buAutoNum type="arabicPeriod"/>
            </a:pPr>
            <a:r>
              <a:rPr lang="en-US" b="1" noProof="0" dirty="0" smtClean="0"/>
              <a:t>You suffer lack of information about your clients</a:t>
            </a:r>
            <a:endParaRPr lang="en-US" b="1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Parsek © Confidential do not duplicate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FF9346B-0393-5046-B592-A2AE0DFD4AAD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6844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Click to edit Master subtitle style</a:t>
            </a:r>
            <a:endParaRPr lang="en-US"/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1"/>
            <a:ext cx="3860800" cy="365125"/>
          </a:xfrm>
          <a:prstGeom prst="rect">
            <a:avLst/>
          </a:prstGeom>
          <a:noFill/>
        </p:spPr>
        <p:txBody>
          <a:bodyPr/>
          <a:lstStyle>
            <a:lvl1pPr>
              <a:defRPr sz="1400" i="1">
                <a:solidFill>
                  <a:srgbClr val="494949">
                    <a:alpha val="70000"/>
                  </a:srgbClr>
                </a:solidFill>
                <a:effectLst/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r>
              <a:rPr lang="en-US" dirty="0" smtClean="0"/>
              <a:t>Parsek © Confidential do not duplicate</a:t>
            </a:r>
            <a:endParaRPr lang="en-US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 dirty="0" smtClean="0"/>
              <a:t>Click to edit Master text styles</a:t>
            </a:r>
          </a:p>
          <a:p>
            <a:pPr lvl="1"/>
            <a:r>
              <a:rPr lang="x-none" dirty="0" smtClean="0"/>
              <a:t>Second level</a:t>
            </a:r>
          </a:p>
          <a:p>
            <a:pPr lvl="2"/>
            <a:r>
              <a:rPr lang="x-none" dirty="0" smtClean="0"/>
              <a:t>Third level</a:t>
            </a:r>
          </a:p>
          <a:p>
            <a:pPr lvl="3"/>
            <a:r>
              <a:rPr lang="x-none" dirty="0" smtClean="0"/>
              <a:t>Fourth level</a:t>
            </a:r>
          </a:p>
          <a:p>
            <a:pPr lvl="4"/>
            <a:r>
              <a:rPr lang="x-none" dirty="0" smtClean="0"/>
              <a:t>Fifth level</a:t>
            </a:r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1"/>
            <a:ext cx="3860800" cy="365125"/>
          </a:xfrm>
          <a:prstGeom prst="rect">
            <a:avLst/>
          </a:prstGeom>
          <a:noFill/>
        </p:spPr>
        <p:txBody>
          <a:bodyPr/>
          <a:lstStyle>
            <a:lvl1pPr>
              <a:defRPr sz="1400" i="1">
                <a:solidFill>
                  <a:srgbClr val="494949">
                    <a:alpha val="70000"/>
                  </a:srgbClr>
                </a:solidFill>
                <a:effectLst/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r>
              <a:rPr lang="en-US" dirty="0" smtClean="0"/>
              <a:t>Parsek © Confidential do not duplicate</a:t>
            </a:r>
            <a:endParaRPr lang="en-US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1"/>
            <a:ext cx="3860800" cy="365125"/>
          </a:xfrm>
          <a:prstGeom prst="rect">
            <a:avLst/>
          </a:prstGeom>
          <a:noFill/>
        </p:spPr>
        <p:txBody>
          <a:bodyPr/>
          <a:lstStyle>
            <a:lvl1pPr>
              <a:defRPr sz="1400" i="1">
                <a:solidFill>
                  <a:srgbClr val="494949">
                    <a:alpha val="70000"/>
                  </a:srgbClr>
                </a:solidFill>
                <a:effectLst/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r>
              <a:rPr lang="en-US" dirty="0" smtClean="0"/>
              <a:t>Parsek © Confidential do not duplicate</a:t>
            </a:r>
            <a:endParaRPr lang="en-US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dirty="0" smtClean="0"/>
              <a:t>Click to edit Master text styles</a:t>
            </a:r>
          </a:p>
          <a:p>
            <a:pPr lvl="1"/>
            <a:r>
              <a:rPr lang="x-none" dirty="0" smtClean="0"/>
              <a:t>Second level</a:t>
            </a:r>
          </a:p>
          <a:p>
            <a:pPr lvl="2"/>
            <a:r>
              <a:rPr lang="x-none" dirty="0" smtClean="0"/>
              <a:t>Third level</a:t>
            </a:r>
          </a:p>
          <a:p>
            <a:pPr lvl="3"/>
            <a:r>
              <a:rPr lang="x-none" dirty="0" smtClean="0"/>
              <a:t>Fourth level</a:t>
            </a:r>
          </a:p>
          <a:p>
            <a:pPr lvl="4"/>
            <a:r>
              <a:rPr lang="x-none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609600" y="6356351"/>
            <a:ext cx="3860800" cy="365125"/>
          </a:xfrm>
          <a:prstGeom prst="rect">
            <a:avLst/>
          </a:prstGeom>
          <a:noFill/>
        </p:spPr>
        <p:txBody>
          <a:bodyPr/>
          <a:lstStyle>
            <a:lvl1pPr>
              <a:defRPr sz="1400" i="1">
                <a:solidFill>
                  <a:srgbClr val="494949">
                    <a:alpha val="70000"/>
                  </a:srgbClr>
                </a:solidFill>
                <a:effectLst/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r>
              <a:rPr lang="en-US" dirty="0" smtClean="0"/>
              <a:t>Parsek © Confidential do not duplicate</a:t>
            </a:r>
            <a:endParaRPr lang="en-US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1"/>
            <a:ext cx="3860800" cy="365125"/>
          </a:xfrm>
          <a:prstGeom prst="rect">
            <a:avLst/>
          </a:prstGeom>
          <a:noFill/>
        </p:spPr>
        <p:txBody>
          <a:bodyPr/>
          <a:lstStyle>
            <a:lvl1pPr>
              <a:defRPr sz="1400" i="1">
                <a:solidFill>
                  <a:srgbClr val="494949">
                    <a:alpha val="70000"/>
                  </a:srgbClr>
                </a:solidFill>
                <a:effectLst/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r>
              <a:rPr lang="en-US" dirty="0" smtClean="0"/>
              <a:t>Parsek © Confidential do not duplicate</a:t>
            </a:r>
            <a:endParaRPr lang="en-US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1"/>
            <a:ext cx="3860800" cy="365125"/>
          </a:xfrm>
          <a:prstGeom prst="rect">
            <a:avLst/>
          </a:prstGeom>
          <a:noFill/>
        </p:spPr>
        <p:txBody>
          <a:bodyPr/>
          <a:lstStyle>
            <a:lvl1pPr>
              <a:defRPr sz="1400" i="1">
                <a:solidFill>
                  <a:srgbClr val="494949">
                    <a:alpha val="70000"/>
                  </a:srgbClr>
                </a:solidFill>
                <a:effectLst/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r>
              <a:rPr lang="en-US" dirty="0" smtClean="0"/>
              <a:t>Parsek © Confidential do not duplicate</a:t>
            </a:r>
            <a:endParaRPr lang="en-US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bg>
      <p:bgPr>
        <a:gradFill rotWithShape="1">
          <a:gsLst>
            <a:gs pos="0">
              <a:schemeClr val="bg1">
                <a:tint val="80000"/>
                <a:satMod val="300000"/>
              </a:schemeClr>
            </a:gs>
            <a:gs pos="100000">
              <a:schemeClr val="bg2">
                <a:lumMod val="60000"/>
                <a:lumOff val="4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1"/>
            <a:ext cx="3860800" cy="365125"/>
          </a:xfrm>
          <a:prstGeom prst="rect">
            <a:avLst/>
          </a:prstGeom>
          <a:noFill/>
        </p:spPr>
        <p:txBody>
          <a:bodyPr/>
          <a:lstStyle>
            <a:lvl1pPr>
              <a:defRPr sz="1400" i="1">
                <a:solidFill>
                  <a:srgbClr val="494949">
                    <a:alpha val="70000"/>
                  </a:srgbClr>
                </a:solidFill>
                <a:effectLst/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r>
              <a:rPr lang="en-US" dirty="0" smtClean="0"/>
              <a:t>Parsek © Confidential do not duplicate</a:t>
            </a:r>
            <a:endParaRPr lang="en-US" dirty="0"/>
          </a:p>
        </p:txBody>
      </p:sp>
    </p:spTree>
    <p:extLst/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8A6B5"/>
            </a:gs>
            <a:gs pos="100000">
              <a:srgbClr val="008FBE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916832"/>
            <a:ext cx="10972800" cy="42093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 dirty="0" smtClean="0"/>
              <a:t>Click to edit Master text styles</a:t>
            </a:r>
          </a:p>
          <a:p>
            <a:pPr lvl="1"/>
            <a:r>
              <a:rPr lang="x-none" dirty="0" smtClean="0"/>
              <a:t>Second level</a:t>
            </a:r>
          </a:p>
          <a:p>
            <a:pPr lvl="2"/>
            <a:r>
              <a:rPr lang="x-none" dirty="0" smtClean="0"/>
              <a:t>Third level</a:t>
            </a:r>
          </a:p>
          <a:p>
            <a:pPr lvl="3"/>
            <a:r>
              <a:rPr lang="x-none" dirty="0" smtClean="0"/>
              <a:t>Fourth level</a:t>
            </a:r>
          </a:p>
          <a:p>
            <a:pPr lvl="4"/>
            <a:r>
              <a:rPr lang="x-none" dirty="0" smtClean="0"/>
              <a:t>Fifth level</a:t>
            </a:r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1"/>
            <a:ext cx="3860800" cy="365125"/>
          </a:xfrm>
          <a:prstGeom prst="rect">
            <a:avLst/>
          </a:prstGeom>
          <a:noFill/>
        </p:spPr>
        <p:txBody>
          <a:bodyPr/>
          <a:lstStyle>
            <a:lvl1pPr>
              <a:defRPr sz="1400" i="1">
                <a:solidFill>
                  <a:srgbClr val="494949">
                    <a:alpha val="70000"/>
                  </a:srgbClr>
                </a:solidFill>
                <a:effectLst/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defTabSz="457200"/>
            <a:r>
              <a:rPr lang="en-US" dirty="0" smtClean="0"/>
              <a:t>Parsek © Confidential do not duplicate</a:t>
            </a:r>
            <a:endParaRPr lang="en-US" dirty="0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609600" y="365125"/>
            <a:ext cx="109728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5964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ctr" defTabSz="457200" rtl="0" eaLnBrk="1" latinLnBrk="0" hangingPunct="1">
        <a:spcBef>
          <a:spcPct val="0"/>
        </a:spcBef>
        <a:buNone/>
        <a:defRPr sz="4000" b="1" i="0" kern="1200">
          <a:solidFill>
            <a:schemeClr val="tx1"/>
          </a:solidFill>
          <a:latin typeface="Open Sans Semibold" charset="0"/>
          <a:ea typeface="Open Sans Semibold" charset="0"/>
          <a:cs typeface="Open Sans Semibold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800" b="0" i="0" kern="1200">
          <a:solidFill>
            <a:srgbClr val="F2F2F2"/>
          </a:solidFill>
          <a:latin typeface="Open Sans"/>
          <a:ea typeface="+mn-ea"/>
          <a:cs typeface="Open San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400" b="0" i="0" kern="1200">
          <a:solidFill>
            <a:srgbClr val="F2F2F2"/>
          </a:solidFill>
          <a:latin typeface="Open Sans"/>
          <a:ea typeface="+mn-ea"/>
          <a:cs typeface="Open San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000" b="0" i="0" kern="1200">
          <a:solidFill>
            <a:srgbClr val="F2F2F2"/>
          </a:solidFill>
          <a:latin typeface="Open Sans"/>
          <a:ea typeface="+mn-ea"/>
          <a:cs typeface="Open San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800" b="0" i="0" kern="1200">
          <a:solidFill>
            <a:srgbClr val="F2F2F2"/>
          </a:solidFill>
          <a:latin typeface="Open Sans"/>
          <a:ea typeface="+mn-ea"/>
          <a:cs typeface="Open San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800" b="0" i="0" kern="1200">
          <a:solidFill>
            <a:srgbClr val="F2F2F2"/>
          </a:solidFill>
          <a:latin typeface="Open Sans"/>
          <a:ea typeface="+mn-ea"/>
          <a:cs typeface="Open San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tiff"/><Relationship Id="rId5" Type="http://schemas.openxmlformats.org/officeDocument/2006/relationships/image" Target="../media/image2.tiff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9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0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microsoft.com/office/2007/relationships/hdphoto" Target="../media/hdphoto35.wdp"/><Relationship Id="rId3" Type="http://schemas.openxmlformats.org/officeDocument/2006/relationships/image" Target="../media/image40.tiff"/><Relationship Id="rId7" Type="http://schemas.microsoft.com/office/2007/relationships/hdphoto" Target="../media/hdphoto32.wdp"/><Relationship Id="rId12" Type="http://schemas.openxmlformats.org/officeDocument/2006/relationships/image" Target="../media/image45.png"/><Relationship Id="rId17" Type="http://schemas.microsoft.com/office/2007/relationships/hdphoto" Target="../media/hdphoto37.wdp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11" Type="http://schemas.microsoft.com/office/2007/relationships/hdphoto" Target="../media/hdphoto34.wdp"/><Relationship Id="rId5" Type="http://schemas.microsoft.com/office/2007/relationships/hdphoto" Target="../media/hdphoto31.wdp"/><Relationship Id="rId15" Type="http://schemas.microsoft.com/office/2007/relationships/hdphoto" Target="../media/hdphoto36.wdp"/><Relationship Id="rId10" Type="http://schemas.openxmlformats.org/officeDocument/2006/relationships/image" Target="../media/image44.png"/><Relationship Id="rId4" Type="http://schemas.openxmlformats.org/officeDocument/2006/relationships/image" Target="../media/image41.png"/><Relationship Id="rId9" Type="http://schemas.microsoft.com/office/2007/relationships/hdphoto" Target="../media/hdphoto33.wdp"/><Relationship Id="rId14" Type="http://schemas.openxmlformats.org/officeDocument/2006/relationships/image" Target="../media/image4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8.wdp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openxmlformats.org/officeDocument/2006/relationships/image" Target="../media/image53.png"/><Relationship Id="rId3" Type="http://schemas.openxmlformats.org/officeDocument/2006/relationships/image" Target="../media/image49.png"/><Relationship Id="rId7" Type="http://schemas.openxmlformats.org/officeDocument/2006/relationships/image" Target="../media/image51.png"/><Relationship Id="rId12" Type="http://schemas.microsoft.com/office/2007/relationships/hdphoto" Target="../media/hdphoto6.wdp"/><Relationship Id="rId17" Type="http://schemas.openxmlformats.org/officeDocument/2006/relationships/image" Target="../media/image2.tiff"/><Relationship Id="rId2" Type="http://schemas.openxmlformats.org/officeDocument/2006/relationships/notesSlide" Target="../notesSlides/notesSlide14.xml"/><Relationship Id="rId16" Type="http://schemas.microsoft.com/office/2007/relationships/hdphoto" Target="../media/hdphoto8.wdp"/><Relationship Id="rId1" Type="http://schemas.openxmlformats.org/officeDocument/2006/relationships/slideLayout" Target="../slideLayouts/slideLayout5.xml"/><Relationship Id="rId6" Type="http://schemas.microsoft.com/office/2007/relationships/hdphoto" Target="../media/hdphoto3.wdp"/><Relationship Id="rId11" Type="http://schemas.openxmlformats.org/officeDocument/2006/relationships/image" Target="../media/image52.png"/><Relationship Id="rId5" Type="http://schemas.openxmlformats.org/officeDocument/2006/relationships/image" Target="../media/image50.png"/><Relationship Id="rId15" Type="http://schemas.openxmlformats.org/officeDocument/2006/relationships/image" Target="../media/image54.png"/><Relationship Id="rId10" Type="http://schemas.microsoft.com/office/2007/relationships/hdphoto" Target="NULL"/><Relationship Id="rId4" Type="http://schemas.microsoft.com/office/2007/relationships/hdphoto" Target="../media/hdphoto2.wdp"/><Relationship Id="rId9" Type="http://schemas.openxmlformats.org/officeDocument/2006/relationships/image" Target="NULL"/><Relationship Id="rId14" Type="http://schemas.microsoft.com/office/2007/relationships/hdphoto" Target="../media/hdphoto7.wdp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13" Type="http://schemas.openxmlformats.org/officeDocument/2006/relationships/image" Target="../media/image61.tiff"/><Relationship Id="rId3" Type="http://schemas.openxmlformats.org/officeDocument/2006/relationships/image" Target="../media/image55.png"/><Relationship Id="rId7" Type="http://schemas.openxmlformats.org/officeDocument/2006/relationships/image" Target="../media/image57.png"/><Relationship Id="rId12" Type="http://schemas.openxmlformats.org/officeDocument/2006/relationships/image" Target="../media/image60.tif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9.wdp"/><Relationship Id="rId11" Type="http://schemas.openxmlformats.org/officeDocument/2006/relationships/image" Target="../media/image59.tiff"/><Relationship Id="rId5" Type="http://schemas.openxmlformats.org/officeDocument/2006/relationships/image" Target="../media/image56.png"/><Relationship Id="rId15" Type="http://schemas.microsoft.com/office/2007/relationships/hdphoto" Target="../media/hdphoto3.wdp"/><Relationship Id="rId10" Type="http://schemas.microsoft.com/office/2007/relationships/hdphoto" Target="../media/hdphoto5.wdp"/><Relationship Id="rId4" Type="http://schemas.microsoft.com/office/2007/relationships/hdphoto" Target="../media/hdphoto2.wdp"/><Relationship Id="rId9" Type="http://schemas.openxmlformats.org/officeDocument/2006/relationships/image" Target="../media/image58.png"/><Relationship Id="rId14" Type="http://schemas.openxmlformats.org/officeDocument/2006/relationships/image" Target="../media/image62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42.wdp"/><Relationship Id="rId13" Type="http://schemas.openxmlformats.org/officeDocument/2006/relationships/image" Target="../media/image68.png"/><Relationship Id="rId18" Type="http://schemas.microsoft.com/office/2007/relationships/hdphoto" Target="../media/hdphoto47.wdp"/><Relationship Id="rId3" Type="http://schemas.openxmlformats.org/officeDocument/2006/relationships/image" Target="../media/image63.png"/><Relationship Id="rId7" Type="http://schemas.openxmlformats.org/officeDocument/2006/relationships/image" Target="../media/image65.png"/><Relationship Id="rId12" Type="http://schemas.microsoft.com/office/2007/relationships/hdphoto" Target="../media/hdphoto44.wdp"/><Relationship Id="rId17" Type="http://schemas.openxmlformats.org/officeDocument/2006/relationships/image" Target="../media/image70.png"/><Relationship Id="rId2" Type="http://schemas.openxmlformats.org/officeDocument/2006/relationships/notesSlide" Target="../notesSlides/notesSlide16.xml"/><Relationship Id="rId16" Type="http://schemas.microsoft.com/office/2007/relationships/hdphoto" Target="../media/hdphoto46.wdp"/><Relationship Id="rId1" Type="http://schemas.openxmlformats.org/officeDocument/2006/relationships/slideLayout" Target="../slideLayouts/slideLayout7.xml"/><Relationship Id="rId6" Type="http://schemas.microsoft.com/office/2007/relationships/hdphoto" Target="../media/hdphoto41.wdp"/><Relationship Id="rId11" Type="http://schemas.openxmlformats.org/officeDocument/2006/relationships/image" Target="../media/image67.png"/><Relationship Id="rId5" Type="http://schemas.openxmlformats.org/officeDocument/2006/relationships/image" Target="../media/image64.png"/><Relationship Id="rId15" Type="http://schemas.openxmlformats.org/officeDocument/2006/relationships/image" Target="../media/image69.png"/><Relationship Id="rId10" Type="http://schemas.microsoft.com/office/2007/relationships/hdphoto" Target="../media/hdphoto43.wdp"/><Relationship Id="rId19" Type="http://schemas.openxmlformats.org/officeDocument/2006/relationships/image" Target="../media/image71.tiff"/><Relationship Id="rId4" Type="http://schemas.microsoft.com/office/2007/relationships/hdphoto" Target="../media/hdphoto40.wdp"/><Relationship Id="rId9" Type="http://schemas.openxmlformats.org/officeDocument/2006/relationships/image" Target="../media/image66.png"/><Relationship Id="rId14" Type="http://schemas.microsoft.com/office/2007/relationships/hdphoto" Target="../media/hdphoto45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tif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tif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tif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tif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50.wdp"/><Relationship Id="rId13" Type="http://schemas.openxmlformats.org/officeDocument/2006/relationships/image" Target="../media/image81.tiff"/><Relationship Id="rId3" Type="http://schemas.openxmlformats.org/officeDocument/2006/relationships/image" Target="../media/image76.png"/><Relationship Id="rId7" Type="http://schemas.openxmlformats.org/officeDocument/2006/relationships/image" Target="../media/image78.png"/><Relationship Id="rId12" Type="http://schemas.microsoft.com/office/2007/relationships/hdphoto" Target="../media/hdphoto52.wdp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microsoft.com/office/2007/relationships/hdphoto" Target="../media/hdphoto49.wdp"/><Relationship Id="rId11" Type="http://schemas.openxmlformats.org/officeDocument/2006/relationships/image" Target="../media/image80.png"/><Relationship Id="rId5" Type="http://schemas.openxmlformats.org/officeDocument/2006/relationships/image" Target="../media/image77.png"/><Relationship Id="rId10" Type="http://schemas.microsoft.com/office/2007/relationships/hdphoto" Target="../media/hdphoto51.wdp"/><Relationship Id="rId4" Type="http://schemas.microsoft.com/office/2007/relationships/hdphoto" Target="../media/hdphoto48.wdp"/><Relationship Id="rId9" Type="http://schemas.openxmlformats.org/officeDocument/2006/relationships/image" Target="../media/image79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image" Target="../media/image82.png"/><Relationship Id="rId7" Type="http://schemas.microsoft.com/office/2007/relationships/hdphoto" Target="../media/hdphoto54.wdp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png"/><Relationship Id="rId11" Type="http://schemas.microsoft.com/office/2007/relationships/hdphoto" Target="../media/hdphoto56.wdp"/><Relationship Id="rId5" Type="http://schemas.openxmlformats.org/officeDocument/2006/relationships/image" Target="../media/image83.tiff"/><Relationship Id="rId10" Type="http://schemas.openxmlformats.org/officeDocument/2006/relationships/image" Target="../media/image86.png"/><Relationship Id="rId4" Type="http://schemas.microsoft.com/office/2007/relationships/hdphoto" Target="../media/hdphoto53.wdp"/><Relationship Id="rId9" Type="http://schemas.microsoft.com/office/2007/relationships/hdphoto" Target="../media/hdphoto55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tiff"/><Relationship Id="rId7" Type="http://schemas.microsoft.com/office/2007/relationships/hdphoto" Target="../media/hdphoto58.wdp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png"/><Relationship Id="rId5" Type="http://schemas.microsoft.com/office/2007/relationships/hdphoto" Target="../media/hdphoto57.wdp"/><Relationship Id="rId4" Type="http://schemas.openxmlformats.org/officeDocument/2006/relationships/image" Target="../media/image8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12" Type="http://schemas.microsoft.com/office/2007/relationships/hdphoto" Target="../media/hdphoto6.wdp"/><Relationship Id="rId2" Type="http://schemas.openxmlformats.org/officeDocument/2006/relationships/notesSlide" Target="../notesSlides/notesSlide8.xml"/><Relationship Id="rId16" Type="http://schemas.microsoft.com/office/2007/relationships/hdphoto" Target="../media/hdphoto8.wdp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11" Type="http://schemas.openxmlformats.org/officeDocument/2006/relationships/image" Target="../media/image13.png"/><Relationship Id="rId5" Type="http://schemas.openxmlformats.org/officeDocument/2006/relationships/image" Target="../media/image10.png"/><Relationship Id="rId15" Type="http://schemas.openxmlformats.org/officeDocument/2006/relationships/image" Target="../media/image15.png"/><Relationship Id="rId10" Type="http://schemas.microsoft.com/office/2007/relationships/hdphoto" Target="../media/hdphoto5.wdp"/><Relationship Id="rId4" Type="http://schemas.microsoft.com/office/2007/relationships/hdphoto" Target="../media/hdphoto2.wdp"/><Relationship Id="rId9" Type="http://schemas.openxmlformats.org/officeDocument/2006/relationships/image" Target="../media/image12.png"/><Relationship Id="rId14" Type="http://schemas.microsoft.com/office/2007/relationships/hdphoto" Target="../media/hdphoto7.wdp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1.png"/><Relationship Id="rId18" Type="http://schemas.microsoft.com/office/2007/relationships/hdphoto" Target="../media/hdphoto16.wdp"/><Relationship Id="rId26" Type="http://schemas.openxmlformats.org/officeDocument/2006/relationships/image" Target="../media/image28.png"/><Relationship Id="rId39" Type="http://schemas.microsoft.com/office/2007/relationships/hdphoto" Target="../media/hdphoto26.wdp"/><Relationship Id="rId21" Type="http://schemas.openxmlformats.org/officeDocument/2006/relationships/image" Target="../media/image25.png"/><Relationship Id="rId34" Type="http://schemas.openxmlformats.org/officeDocument/2006/relationships/image" Target="../media/image32.png"/><Relationship Id="rId42" Type="http://schemas.openxmlformats.org/officeDocument/2006/relationships/image" Target="../media/image36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6" Type="http://schemas.microsoft.com/office/2007/relationships/hdphoto" Target="../media/hdphoto15.wdp"/><Relationship Id="rId29" Type="http://schemas.microsoft.com/office/2007/relationships/hdphoto" Target="../media/hdphoto21.wdp"/><Relationship Id="rId1" Type="http://schemas.openxmlformats.org/officeDocument/2006/relationships/slideLayout" Target="../slideLayouts/slideLayout6.xml"/><Relationship Id="rId6" Type="http://schemas.microsoft.com/office/2007/relationships/hdphoto" Target="../media/hdphoto10.wdp"/><Relationship Id="rId11" Type="http://schemas.openxmlformats.org/officeDocument/2006/relationships/image" Target="../media/image20.png"/><Relationship Id="rId24" Type="http://schemas.openxmlformats.org/officeDocument/2006/relationships/image" Target="../media/image27.png"/><Relationship Id="rId32" Type="http://schemas.openxmlformats.org/officeDocument/2006/relationships/image" Target="../media/image31.png"/><Relationship Id="rId37" Type="http://schemas.microsoft.com/office/2007/relationships/hdphoto" Target="../media/hdphoto25.wdp"/><Relationship Id="rId40" Type="http://schemas.openxmlformats.org/officeDocument/2006/relationships/image" Target="../media/image35.png"/><Relationship Id="rId45" Type="http://schemas.microsoft.com/office/2007/relationships/hdphoto" Target="../media/hdphoto28.wdp"/><Relationship Id="rId5" Type="http://schemas.openxmlformats.org/officeDocument/2006/relationships/image" Target="../media/image17.png"/><Relationship Id="rId15" Type="http://schemas.openxmlformats.org/officeDocument/2006/relationships/image" Target="../media/image22.png"/><Relationship Id="rId23" Type="http://schemas.microsoft.com/office/2007/relationships/hdphoto" Target="../media/hdphoto18.wdp"/><Relationship Id="rId28" Type="http://schemas.openxmlformats.org/officeDocument/2006/relationships/image" Target="../media/image29.png"/><Relationship Id="rId36" Type="http://schemas.openxmlformats.org/officeDocument/2006/relationships/image" Target="../media/image33.png"/><Relationship Id="rId10" Type="http://schemas.microsoft.com/office/2007/relationships/hdphoto" Target="../media/hdphoto12.wdp"/><Relationship Id="rId19" Type="http://schemas.openxmlformats.org/officeDocument/2006/relationships/image" Target="../media/image24.png"/><Relationship Id="rId31" Type="http://schemas.microsoft.com/office/2007/relationships/hdphoto" Target="../media/hdphoto22.wdp"/><Relationship Id="rId44" Type="http://schemas.openxmlformats.org/officeDocument/2006/relationships/image" Target="../media/image37.png"/><Relationship Id="rId4" Type="http://schemas.microsoft.com/office/2007/relationships/hdphoto" Target="../media/hdphoto9.wdp"/><Relationship Id="rId9" Type="http://schemas.openxmlformats.org/officeDocument/2006/relationships/image" Target="../media/image19.png"/><Relationship Id="rId14" Type="http://schemas.microsoft.com/office/2007/relationships/hdphoto" Target="../media/hdphoto14.wdp"/><Relationship Id="rId22" Type="http://schemas.openxmlformats.org/officeDocument/2006/relationships/image" Target="../media/image26.png"/><Relationship Id="rId27" Type="http://schemas.microsoft.com/office/2007/relationships/hdphoto" Target="../media/hdphoto20.wdp"/><Relationship Id="rId30" Type="http://schemas.openxmlformats.org/officeDocument/2006/relationships/image" Target="../media/image30.png"/><Relationship Id="rId35" Type="http://schemas.microsoft.com/office/2007/relationships/hdphoto" Target="../media/hdphoto24.wdp"/><Relationship Id="rId43" Type="http://schemas.microsoft.com/office/2007/relationships/hdphoto" Target="../media/hdphoto27.wdp"/><Relationship Id="rId8" Type="http://schemas.microsoft.com/office/2007/relationships/hdphoto" Target="../media/hdphoto11.wdp"/><Relationship Id="rId3" Type="http://schemas.openxmlformats.org/officeDocument/2006/relationships/image" Target="../media/image16.png"/><Relationship Id="rId12" Type="http://schemas.microsoft.com/office/2007/relationships/hdphoto" Target="../media/hdphoto13.wdp"/><Relationship Id="rId17" Type="http://schemas.openxmlformats.org/officeDocument/2006/relationships/image" Target="../media/image23.png"/><Relationship Id="rId25" Type="http://schemas.microsoft.com/office/2007/relationships/hdphoto" Target="../media/hdphoto19.wdp"/><Relationship Id="rId33" Type="http://schemas.microsoft.com/office/2007/relationships/hdphoto" Target="../media/hdphoto23.wdp"/><Relationship Id="rId38" Type="http://schemas.openxmlformats.org/officeDocument/2006/relationships/image" Target="../media/image34.png"/><Relationship Id="rId20" Type="http://schemas.microsoft.com/office/2007/relationships/hdphoto" Target="../media/hdphoto17.wdp"/><Relationship Id="rId41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120000"/>
                    </a14:imgEffect>
                    <a14:imgEffect>
                      <a14:brightnessContrast bright="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15214" y="0"/>
            <a:ext cx="12207213" cy="6858000"/>
          </a:xfrm>
          <a:prstGeom prst="rect">
            <a:avLst/>
          </a:prstGeom>
          <a:gradFill flip="none" rotWithShape="1">
            <a:gsLst>
              <a:gs pos="0">
                <a:srgbClr val="28A6B5">
                  <a:alpha val="45000"/>
                </a:srgbClr>
              </a:gs>
              <a:gs pos="100000">
                <a:srgbClr val="008FBE"/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38" name="Title 1"/>
          <p:cNvSpPr>
            <a:spLocks noGrp="1"/>
          </p:cNvSpPr>
          <p:nvPr>
            <p:ph type="ctrTitle"/>
          </p:nvPr>
        </p:nvSpPr>
        <p:spPr>
          <a:xfrm>
            <a:off x="420241" y="4187252"/>
            <a:ext cx="8408073" cy="1470025"/>
          </a:xfrm>
        </p:spPr>
        <p:txBody>
          <a:bodyPr>
            <a:normAutofit fontScale="90000"/>
          </a:bodyPr>
          <a:lstStyle/>
          <a:p>
            <a:pPr lvl="1" algn="l" defTabSz="457200" rtl="0">
              <a:spcBef>
                <a:spcPct val="0"/>
              </a:spcBef>
            </a:pPr>
            <a:r>
              <a:rPr lang="sl-SI" sz="7300" b="1" dirty="0" smtClean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DIGITAL</a:t>
            </a:r>
            <a:r>
              <a:rPr lang="en-US" sz="7300" b="1" dirty="0" smtClean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 CARE</a:t>
            </a:r>
            <a:r>
              <a:rPr lang="en-US" sz="5400" b="1" dirty="0" smtClean="0">
                <a:solidFill>
                  <a:schemeClr val="tx1"/>
                </a:solidFill>
                <a:latin typeface="Open Sans Semibold" charset="0"/>
                <a:ea typeface="Open Sans Semibold" charset="0"/>
                <a:cs typeface="Open Sans Semibold" charset="0"/>
              </a:rPr>
              <a:t/>
            </a:r>
            <a:br>
              <a:rPr lang="en-US" sz="5400" b="1" dirty="0" smtClean="0">
                <a:solidFill>
                  <a:schemeClr val="tx1"/>
                </a:solidFill>
                <a:latin typeface="Open Sans Semibold" charset="0"/>
                <a:ea typeface="Open Sans Semibold" charset="0"/>
                <a:cs typeface="Open Sans Semibold" charset="0"/>
              </a:rPr>
            </a:br>
            <a:r>
              <a:rPr lang="en-US" sz="2700" b="1" dirty="0" smtClean="0">
                <a:solidFill>
                  <a:schemeClr val="tx1">
                    <a:lumMod val="95000"/>
                  </a:schemeClr>
                </a:solidFill>
                <a:latin typeface="Open Sans Semibold" charset="0"/>
                <a:ea typeface="Open Sans Semibold" charset="0"/>
                <a:cs typeface="Open Sans Semibold" charset="0"/>
              </a:rPr>
              <a:t>Where patients, healthcare service providers and payers are maximizing the outcomes of care</a:t>
            </a:r>
            <a:br>
              <a:rPr lang="en-US" sz="2700" b="1" dirty="0" smtClean="0">
                <a:solidFill>
                  <a:schemeClr val="tx1">
                    <a:lumMod val="95000"/>
                  </a:schemeClr>
                </a:solidFill>
                <a:latin typeface="Open Sans Semibold" charset="0"/>
                <a:ea typeface="Open Sans Semibold" charset="0"/>
                <a:cs typeface="Open Sans Semibold" charset="0"/>
              </a:rPr>
            </a:br>
            <a:endParaRPr lang="en-US" sz="2700" b="1" dirty="0">
              <a:solidFill>
                <a:schemeClr val="tx1">
                  <a:lumMod val="95000"/>
                </a:schemeClr>
              </a:solidFill>
              <a:latin typeface="Open Sans Semibold" charset="0"/>
              <a:ea typeface="Open Sans Semibold" charset="0"/>
              <a:cs typeface="Open Sans Semibold" charset="0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>
            <a:off x="530794" y="3642424"/>
            <a:ext cx="71113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>
            <a:off x="3258154" y="3642424"/>
            <a:ext cx="388843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7954" y="3401008"/>
            <a:ext cx="1656184" cy="531307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10848528" y="5589240"/>
            <a:ext cx="1257338" cy="1058236"/>
            <a:chOff x="10366825" y="3937829"/>
            <a:chExt cx="1337223" cy="1125471"/>
          </a:xfrm>
        </p:grpSpPr>
        <p:sp>
          <p:nvSpPr>
            <p:cNvPr id="6" name="TextBox 5"/>
            <p:cNvSpPr txBox="1"/>
            <p:nvPr/>
          </p:nvSpPr>
          <p:spPr>
            <a:xfrm>
              <a:off x="10662577" y="3937829"/>
              <a:ext cx="745717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457200"/>
              <a:r>
                <a:rPr lang="en-US" sz="700" dirty="0">
                  <a:solidFill>
                    <a:srgbClr val="FFFFFF"/>
                  </a:solidFill>
                  <a:latin typeface="Open Sans" charset="0"/>
                  <a:ea typeface="Open Sans" charset="0"/>
                  <a:cs typeface="Open Sans" charset="0"/>
                </a:rPr>
                <a:t>POWERED BY</a:t>
              </a:r>
            </a:p>
          </p:txBody>
        </p:sp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66825" y="4117131"/>
              <a:ext cx="1337223" cy="94616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25173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>
          <a:xfrm rot="10800000"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2000">
                <a:schemeClr val="tx1"/>
              </a:gs>
              <a:gs pos="84000">
                <a:schemeClr val="tx1">
                  <a:alpha val="0"/>
                  <a:lumMod val="100000"/>
                </a:schemeClr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31" name="Footer Placeholder 30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Parsek © Confidential do not duplicate</a:t>
            </a: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84872" y="2895079"/>
            <a:ext cx="6504678" cy="20041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800" b="0" i="0" kern="1200">
                <a:solidFill>
                  <a:srgbClr val="F2F2F2"/>
                </a:solidFill>
                <a:latin typeface="Open Sans"/>
                <a:ea typeface="+mn-ea"/>
                <a:cs typeface="Open San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b="0" i="0" kern="1200">
                <a:solidFill>
                  <a:srgbClr val="F2F2F2"/>
                </a:solidFill>
                <a:latin typeface="Open Sans"/>
                <a:ea typeface="+mn-ea"/>
                <a:cs typeface="Open San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b="0" i="0" kern="1200">
                <a:solidFill>
                  <a:srgbClr val="F2F2F2"/>
                </a:solidFill>
                <a:latin typeface="Open Sans"/>
                <a:ea typeface="+mn-ea"/>
                <a:cs typeface="Open San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rgbClr val="F2F2F2"/>
                </a:solidFill>
                <a:latin typeface="Open Sans"/>
                <a:ea typeface="+mn-ea"/>
                <a:cs typeface="Open San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b="0" i="0" kern="1200">
                <a:solidFill>
                  <a:srgbClr val="F2F2F2"/>
                </a:solidFill>
                <a:latin typeface="Open Sans"/>
                <a:ea typeface="+mn-ea"/>
                <a:cs typeface="Open San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n-US" sz="2400" dirty="0" smtClean="0">
                <a:solidFill>
                  <a:srgbClr val="494949"/>
                </a:solidFill>
                <a:latin typeface="Open Sans" charset="0"/>
                <a:ea typeface="Open Sans" charset="0"/>
                <a:cs typeface="Open Sans" charset="0"/>
              </a:rPr>
              <a:t>the processes </a:t>
            </a:r>
            <a:r>
              <a:rPr lang="en-US" sz="2400" dirty="0">
                <a:solidFill>
                  <a:srgbClr val="494949"/>
                </a:solidFill>
                <a:latin typeface="Open Sans" charset="0"/>
                <a:ea typeface="Open Sans" charset="0"/>
                <a:cs typeface="Open Sans" charset="0"/>
              </a:rPr>
              <a:t>and care levels across all participating doctors </a:t>
            </a:r>
            <a:r>
              <a:rPr lang="en-US" sz="2400" dirty="0" smtClean="0">
                <a:solidFill>
                  <a:srgbClr val="494949"/>
                </a:solidFill>
                <a:latin typeface="Open Sans" charset="0"/>
                <a:ea typeface="Open Sans" charset="0"/>
                <a:cs typeface="Open Sans" charset="0"/>
              </a:rPr>
              <a:t>are not standardized resulting in lower quality </a:t>
            </a:r>
            <a:r>
              <a:rPr lang="en-US" sz="2400" dirty="0">
                <a:solidFill>
                  <a:srgbClr val="494949"/>
                </a:solidFill>
                <a:latin typeface="Open Sans" charset="0"/>
                <a:ea typeface="Open Sans" charset="0"/>
                <a:cs typeface="Open Sans" charset="0"/>
              </a:rPr>
              <a:t>of </a:t>
            </a:r>
            <a:r>
              <a:rPr lang="en-US" sz="2400" dirty="0" smtClean="0">
                <a:solidFill>
                  <a:srgbClr val="494949"/>
                </a:solidFill>
                <a:latin typeface="Open Sans" charset="0"/>
                <a:ea typeface="Open Sans" charset="0"/>
                <a:cs typeface="Open Sans" charset="0"/>
              </a:rPr>
              <a:t>care.</a:t>
            </a:r>
            <a:endParaRPr lang="en-US" sz="2400" dirty="0">
              <a:solidFill>
                <a:srgbClr val="494949"/>
              </a:solidFill>
              <a:latin typeface="Open Sans" charset="0"/>
              <a:ea typeface="Open Sans" charset="0"/>
              <a:cs typeface="Open Sans" charset="0"/>
            </a:endParaRPr>
          </a:p>
          <a:p>
            <a:pPr marL="0" indent="0">
              <a:buFont typeface="Arial"/>
              <a:buNone/>
            </a:pPr>
            <a:endParaRPr lang="en-US" sz="2400" dirty="0">
              <a:latin typeface="Open Sans Light" charset="0"/>
              <a:ea typeface="Open Sans Light" charset="0"/>
              <a:cs typeface="Open Sans Light" charset="0"/>
            </a:endParaRPr>
          </a:p>
          <a:p>
            <a:pPr marL="0" indent="0">
              <a:buFont typeface="Arial"/>
              <a:buNone/>
            </a:pPr>
            <a:endParaRPr lang="en-US" sz="2400" b="1" dirty="0" smtClean="0">
              <a:latin typeface="Open Sans Semibold" charset="0"/>
              <a:ea typeface="Open Sans Semibold" charset="0"/>
              <a:cs typeface="Open Sans Semibold" charset="0"/>
            </a:endParaRPr>
          </a:p>
          <a:p>
            <a:pPr marL="0" indent="0">
              <a:buFont typeface="Arial"/>
              <a:buNone/>
            </a:pPr>
            <a:endParaRPr lang="en-US" sz="2400" b="1" dirty="0">
              <a:latin typeface="Open Sans Semibold" charset="0"/>
              <a:ea typeface="Open Sans Semibold" charset="0"/>
              <a:cs typeface="Open Sans Semibold" charset="0"/>
            </a:endParaRPr>
          </a:p>
          <a:p>
            <a:pPr marL="0" indent="0">
              <a:buFont typeface="Arial"/>
              <a:buNone/>
            </a:pPr>
            <a:endParaRPr lang="en-US" sz="2400" b="1" dirty="0" smtClean="0">
              <a:latin typeface="Open Sans Semibold" charset="0"/>
              <a:ea typeface="Open Sans Semibold" charset="0"/>
              <a:cs typeface="Open Sans Semibold" charset="0"/>
            </a:endParaRPr>
          </a:p>
          <a:p>
            <a:pPr marL="0" indent="0">
              <a:buFont typeface="Arial"/>
              <a:buNone/>
            </a:pPr>
            <a:endParaRPr lang="en-US" sz="2400" b="1" dirty="0">
              <a:latin typeface="Open Sans Semibold" charset="0"/>
              <a:ea typeface="Open Sans Semibold" charset="0"/>
              <a:cs typeface="Open Sans Semibold" charset="0"/>
            </a:endParaRPr>
          </a:p>
          <a:p>
            <a:pPr marL="0" indent="0">
              <a:buFont typeface="Arial"/>
              <a:buNone/>
            </a:pPr>
            <a:endParaRPr lang="en-US" sz="2400" b="1" dirty="0">
              <a:latin typeface="Open Sans Semibold" charset="0"/>
              <a:ea typeface="Open Sans Semibold" charset="0"/>
              <a:cs typeface="Open Sans Semibold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84872" y="1752079"/>
            <a:ext cx="7394854" cy="11430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algn="l"/>
            <a:r>
              <a:rPr lang="en-US" sz="2000" b="0" dirty="0" smtClean="0">
                <a:solidFill>
                  <a:srgbClr val="494949"/>
                </a:solidFill>
                <a:latin typeface="Open Sans" charset="0"/>
                <a:ea typeface="Open Sans" charset="0"/>
                <a:cs typeface="Open Sans" charset="0"/>
              </a:rPr>
              <a:t>Challenge no.2</a:t>
            </a:r>
            <a:endParaRPr lang="en-US" sz="2000" b="0" dirty="0">
              <a:solidFill>
                <a:srgbClr val="494949"/>
              </a:solidFill>
              <a:latin typeface="Open Sans" charset="0"/>
              <a:ea typeface="Open Sans" charset="0"/>
              <a:cs typeface="Open Sans" charset="0"/>
            </a:endParaRPr>
          </a:p>
          <a:p>
            <a:pPr algn="l"/>
            <a:r>
              <a:rPr lang="en-US" dirty="0" smtClean="0">
                <a:solidFill>
                  <a:srgbClr val="494949"/>
                </a:solidFill>
                <a:latin typeface="Open Sans Extrabold" charset="0"/>
                <a:ea typeface="Open Sans Extrabold" charset="0"/>
                <a:cs typeface="Open Sans Extrabold" charset="0"/>
              </a:rPr>
              <a:t>Non-standardized care</a:t>
            </a:r>
            <a:endParaRPr lang="en-US" dirty="0">
              <a:solidFill>
                <a:srgbClr val="494949"/>
              </a:solidFill>
              <a:latin typeface="Open Sans Extrabold" charset="0"/>
              <a:ea typeface="Open Sans Extrabold" charset="0"/>
              <a:cs typeface="Open Sans Extra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0861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hq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  <a14:imgEffect>
                      <a14:brightnessContrast bright="-1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 rot="10800000"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000">
                <a:schemeClr val="tx1"/>
              </a:gs>
              <a:gs pos="64000">
                <a:schemeClr val="tx1">
                  <a:alpha val="0"/>
                  <a:lumMod val="100000"/>
                </a:schemeClr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87474" y="-3240955"/>
            <a:ext cx="10972800" cy="3345236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The health insurance is challenged by </a:t>
            </a:r>
            <a:r>
              <a:rPr lang="mr-IN" dirty="0" smtClean="0"/>
              <a:t>…</a:t>
            </a:r>
            <a:r>
              <a:rPr lang="en-US" dirty="0" smtClean="0"/>
              <a:t>..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 smtClean="0"/>
              <a:t>Parsek © Confidential do not duplicate</a:t>
            </a:r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484872" y="3280881"/>
            <a:ext cx="5651596" cy="30916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800" b="0" i="0" kern="1200">
                <a:solidFill>
                  <a:srgbClr val="F2F2F2"/>
                </a:solidFill>
                <a:latin typeface="Open Sans"/>
                <a:ea typeface="+mn-ea"/>
                <a:cs typeface="Open San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b="0" i="0" kern="1200">
                <a:solidFill>
                  <a:srgbClr val="F2F2F2"/>
                </a:solidFill>
                <a:latin typeface="Open Sans"/>
                <a:ea typeface="+mn-ea"/>
                <a:cs typeface="Open San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b="0" i="0" kern="1200">
                <a:solidFill>
                  <a:srgbClr val="F2F2F2"/>
                </a:solidFill>
                <a:latin typeface="Open Sans"/>
                <a:ea typeface="+mn-ea"/>
                <a:cs typeface="Open San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rgbClr val="F2F2F2"/>
                </a:solidFill>
                <a:latin typeface="Open Sans"/>
                <a:ea typeface="+mn-ea"/>
                <a:cs typeface="Open San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b="0" i="0" kern="1200">
                <a:solidFill>
                  <a:srgbClr val="F2F2F2"/>
                </a:solidFill>
                <a:latin typeface="Open Sans"/>
                <a:ea typeface="+mn-ea"/>
                <a:cs typeface="Open San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n-US" sz="2400" dirty="0" smtClean="0">
                <a:solidFill>
                  <a:srgbClr val="494949"/>
                </a:solidFill>
                <a:latin typeface="Open Sans" charset="0"/>
                <a:ea typeface="Open Sans" charset="0"/>
                <a:cs typeface="Open Sans" charset="0"/>
              </a:rPr>
              <a:t>chronic </a:t>
            </a:r>
            <a:r>
              <a:rPr lang="en-US" sz="2400" dirty="0">
                <a:solidFill>
                  <a:srgbClr val="494949"/>
                </a:solidFill>
                <a:latin typeface="Open Sans" charset="0"/>
                <a:ea typeface="Open Sans" charset="0"/>
                <a:cs typeface="Open Sans" charset="0"/>
              </a:rPr>
              <a:t>disease </a:t>
            </a:r>
            <a:r>
              <a:rPr lang="en-US" sz="2400" dirty="0" smtClean="0">
                <a:solidFill>
                  <a:srgbClr val="494949"/>
                </a:solidFill>
                <a:latin typeface="Open Sans" charset="0"/>
                <a:ea typeface="Open Sans" charset="0"/>
                <a:cs typeface="Open Sans" charset="0"/>
              </a:rPr>
              <a:t>patients and their caregivers  spend too much time </a:t>
            </a:r>
            <a:r>
              <a:rPr lang="en-US" sz="2400" dirty="0">
                <a:solidFill>
                  <a:srgbClr val="494949"/>
                </a:solidFill>
                <a:latin typeface="Open Sans" charset="0"/>
                <a:ea typeface="Open Sans" charset="0"/>
                <a:cs typeface="Open Sans" charset="0"/>
              </a:rPr>
              <a:t>in </a:t>
            </a:r>
            <a:r>
              <a:rPr lang="en-US" sz="2400" dirty="0" smtClean="0">
                <a:solidFill>
                  <a:srgbClr val="494949"/>
                </a:solidFill>
                <a:latin typeface="Open Sans" charset="0"/>
                <a:ea typeface="Open Sans" charset="0"/>
                <a:cs typeface="Open Sans" charset="0"/>
              </a:rPr>
              <a:t>(and getting </a:t>
            </a:r>
            <a:r>
              <a:rPr lang="en-US" sz="2400" dirty="0">
                <a:solidFill>
                  <a:srgbClr val="494949"/>
                </a:solidFill>
                <a:latin typeface="Open Sans" charset="0"/>
                <a:ea typeface="Open Sans" charset="0"/>
                <a:cs typeface="Open Sans" charset="0"/>
              </a:rPr>
              <a:t>to) healthcare </a:t>
            </a:r>
            <a:r>
              <a:rPr lang="en-US" sz="2400" dirty="0" smtClean="0">
                <a:solidFill>
                  <a:srgbClr val="494949"/>
                </a:solidFill>
                <a:latin typeface="Open Sans" charset="0"/>
                <a:ea typeface="Open Sans" charset="0"/>
                <a:cs typeface="Open Sans" charset="0"/>
              </a:rPr>
              <a:t>institutions.</a:t>
            </a:r>
            <a:endParaRPr lang="en-US" sz="2400" dirty="0">
              <a:solidFill>
                <a:srgbClr val="494949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484872" y="1752079"/>
            <a:ext cx="4934293" cy="11430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algn="l"/>
            <a:r>
              <a:rPr lang="en-US" sz="2000" b="0" dirty="0" smtClean="0">
                <a:solidFill>
                  <a:srgbClr val="494949"/>
                </a:solidFill>
                <a:latin typeface="Open Sans" charset="0"/>
                <a:ea typeface="Open Sans" charset="0"/>
                <a:cs typeface="Open Sans" charset="0"/>
              </a:rPr>
              <a:t>Challenge no.3</a:t>
            </a:r>
            <a:endParaRPr lang="en-US" sz="2000" b="0" dirty="0">
              <a:solidFill>
                <a:srgbClr val="494949"/>
              </a:solidFill>
              <a:latin typeface="Open Sans" charset="0"/>
              <a:ea typeface="Open Sans" charset="0"/>
              <a:cs typeface="Open Sans" charset="0"/>
            </a:endParaRPr>
          </a:p>
          <a:p>
            <a:pPr algn="l"/>
            <a:r>
              <a:rPr lang="en-US" dirty="0" smtClean="0">
                <a:solidFill>
                  <a:srgbClr val="494949"/>
                </a:solidFill>
                <a:latin typeface="Open Sans Extrabold" charset="0"/>
                <a:ea typeface="Open Sans Extrabold" charset="0"/>
                <a:cs typeface="Open Sans Extrabold" charset="0"/>
              </a:rPr>
              <a:t>Time-consuming care</a:t>
            </a:r>
            <a:endParaRPr lang="en-US" dirty="0">
              <a:solidFill>
                <a:srgbClr val="494949"/>
              </a:solidFill>
              <a:latin typeface="Open Sans Extrabold" charset="0"/>
              <a:ea typeface="Open Sans Extrabold" charset="0"/>
              <a:cs typeface="Open Sans Extra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5567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8A6B5"/>
            </a:gs>
            <a:gs pos="100000">
              <a:srgbClr val="008FBE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609600" y="6356351"/>
            <a:ext cx="3860800" cy="365125"/>
          </a:xfrm>
        </p:spPr>
        <p:txBody>
          <a:bodyPr/>
          <a:lstStyle/>
          <a:p>
            <a:r>
              <a:rPr lang="en-US" dirty="0" smtClean="0"/>
              <a:t>Parsek © Confidential do not duplicate</a:t>
            </a:r>
            <a:endParaRPr lang="en-US" dirty="0"/>
          </a:p>
        </p:txBody>
      </p:sp>
      <p:sp>
        <p:nvSpPr>
          <p:cNvPr id="96" name="Content Placeholder 2"/>
          <p:cNvSpPr txBox="1">
            <a:spLocks/>
          </p:cNvSpPr>
          <p:nvPr/>
        </p:nvSpPr>
        <p:spPr>
          <a:xfrm>
            <a:off x="1843792" y="1481884"/>
            <a:ext cx="8361542" cy="11462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800" b="0" i="0" kern="1200">
                <a:solidFill>
                  <a:srgbClr val="F2F2F2"/>
                </a:solidFill>
                <a:latin typeface="Open Sans"/>
                <a:ea typeface="+mn-ea"/>
                <a:cs typeface="Open San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b="0" i="0" kern="1200">
                <a:solidFill>
                  <a:srgbClr val="F2F2F2"/>
                </a:solidFill>
                <a:latin typeface="Open Sans"/>
                <a:ea typeface="+mn-ea"/>
                <a:cs typeface="Open San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b="0" i="0" kern="1200">
                <a:solidFill>
                  <a:srgbClr val="F2F2F2"/>
                </a:solidFill>
                <a:latin typeface="Open Sans"/>
                <a:ea typeface="+mn-ea"/>
                <a:cs typeface="Open San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rgbClr val="F2F2F2"/>
                </a:solidFill>
                <a:latin typeface="Open Sans"/>
                <a:ea typeface="+mn-ea"/>
                <a:cs typeface="Open San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b="0" i="0" kern="1200">
                <a:solidFill>
                  <a:srgbClr val="F2F2F2"/>
                </a:solidFill>
                <a:latin typeface="Open Sans"/>
                <a:ea typeface="+mn-ea"/>
                <a:cs typeface="Open San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n-US" sz="2400" dirty="0" smtClean="0">
                <a:solidFill>
                  <a:srgbClr val="FFFFFF"/>
                </a:solidFill>
                <a:latin typeface="Open Sans" charset="0"/>
                <a:ea typeface="Open Sans" charset="0"/>
                <a:cs typeface="Open Sans" charset="0"/>
              </a:rPr>
              <a:t>There is no patient therapy </a:t>
            </a:r>
            <a:r>
              <a:rPr lang="en-US" sz="2400" dirty="0">
                <a:solidFill>
                  <a:srgbClr val="FFFFFF"/>
                </a:solidFill>
                <a:latin typeface="Open Sans" charset="0"/>
                <a:ea typeface="Open Sans" charset="0"/>
                <a:cs typeface="Open Sans" charset="0"/>
              </a:rPr>
              <a:t>information between two </a:t>
            </a:r>
            <a:endParaRPr lang="en-US" sz="2400" dirty="0" smtClean="0">
              <a:solidFill>
                <a:srgbClr val="FFFFFF"/>
              </a:solidFill>
              <a:latin typeface="Open Sans" charset="0"/>
              <a:ea typeface="Open Sans" charset="0"/>
              <a:cs typeface="Open Sans" charset="0"/>
            </a:endParaRPr>
          </a:p>
          <a:p>
            <a:pPr marL="0" indent="0" algn="ctr">
              <a:buFont typeface="Arial"/>
              <a:buNone/>
            </a:pPr>
            <a:r>
              <a:rPr lang="en-US" sz="2400" dirty="0" smtClean="0">
                <a:solidFill>
                  <a:srgbClr val="FFFFFF"/>
                </a:solidFill>
                <a:latin typeface="Open Sans" charset="0"/>
                <a:ea typeface="Open Sans" charset="0"/>
                <a:cs typeface="Open Sans" charset="0"/>
              </a:rPr>
              <a:t>in-person </a:t>
            </a:r>
            <a:r>
              <a:rPr lang="en-US" sz="2400" dirty="0">
                <a:solidFill>
                  <a:srgbClr val="FFFFFF"/>
                </a:solidFill>
                <a:latin typeface="Open Sans" charset="0"/>
                <a:ea typeface="Open Sans" charset="0"/>
                <a:cs typeface="Open Sans" charset="0"/>
              </a:rPr>
              <a:t>visits with a healthcare </a:t>
            </a:r>
            <a:r>
              <a:rPr lang="en-US" sz="2400" dirty="0" smtClean="0">
                <a:solidFill>
                  <a:srgbClr val="FFFFFF"/>
                </a:solidFill>
                <a:latin typeface="Open Sans" charset="0"/>
                <a:ea typeface="Open Sans" charset="0"/>
                <a:cs typeface="Open Sans" charset="0"/>
              </a:rPr>
              <a:t>professional.</a:t>
            </a:r>
            <a:endParaRPr lang="en-US" sz="2400" dirty="0">
              <a:solidFill>
                <a:srgbClr val="FFFFFF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38" name="Title 1"/>
          <p:cNvSpPr txBox="1">
            <a:spLocks/>
          </p:cNvSpPr>
          <p:nvPr/>
        </p:nvSpPr>
        <p:spPr>
          <a:xfrm>
            <a:off x="2014403" y="302551"/>
            <a:ext cx="8041389" cy="11430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r>
              <a:rPr lang="en-US" sz="2000" b="0" dirty="0" smtClean="0">
                <a:solidFill>
                  <a:srgbClr val="FFFFFF">
                    <a:lumMod val="95000"/>
                  </a:srgbClr>
                </a:solidFill>
                <a:latin typeface="Open Sans" charset="0"/>
                <a:ea typeface="Open Sans" charset="0"/>
                <a:cs typeface="Open Sans" charset="0"/>
              </a:rPr>
              <a:t>Challenge no.4</a:t>
            </a:r>
            <a:endParaRPr lang="en-US" sz="2000" b="0" dirty="0">
              <a:solidFill>
                <a:srgbClr val="FFFFFF">
                  <a:lumMod val="95000"/>
                </a:srgbClr>
              </a:solidFill>
              <a:latin typeface="Open Sans" charset="0"/>
              <a:ea typeface="Open Sans" charset="0"/>
              <a:cs typeface="Open Sans" charset="0"/>
            </a:endParaRPr>
          </a:p>
          <a:p>
            <a:r>
              <a:rPr lang="en-US" dirty="0" smtClean="0">
                <a:solidFill>
                  <a:srgbClr val="FFFFFF"/>
                </a:solidFill>
                <a:latin typeface="Open Sans Extrabold" charset="0"/>
                <a:ea typeface="Open Sans Extrabold" charset="0"/>
                <a:cs typeface="Open Sans Extrabold" charset="0"/>
              </a:rPr>
              <a:t>Missing therapy information </a:t>
            </a:r>
            <a:endParaRPr lang="en-US" dirty="0">
              <a:solidFill>
                <a:srgbClr val="FFFFFF"/>
              </a:solidFill>
              <a:latin typeface="Open Sans Extrabold" charset="0"/>
              <a:ea typeface="Open Sans Extrabold" charset="0"/>
              <a:cs typeface="Open Sans Extrabold" charset="0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1055440" y="2780928"/>
            <a:ext cx="10196028" cy="3370960"/>
            <a:chOff x="1199456" y="724583"/>
            <a:chExt cx="10196028" cy="3370960"/>
          </a:xfrm>
        </p:grpSpPr>
        <p:cxnSp>
          <p:nvCxnSpPr>
            <p:cNvPr id="40" name="Straight Arrow Connector 39"/>
            <p:cNvCxnSpPr/>
            <p:nvPr/>
          </p:nvCxnSpPr>
          <p:spPr>
            <a:xfrm>
              <a:off x="1199456" y="1712593"/>
              <a:ext cx="10196028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oval"/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2" name="Group 41"/>
            <p:cNvGrpSpPr/>
            <p:nvPr/>
          </p:nvGrpSpPr>
          <p:grpSpPr>
            <a:xfrm>
              <a:off x="3010229" y="724583"/>
              <a:ext cx="991310" cy="1103466"/>
              <a:chOff x="963571" y="-3701842"/>
              <a:chExt cx="1342448" cy="1494331"/>
            </a:xfrm>
          </p:grpSpPr>
          <p:sp>
            <p:nvSpPr>
              <p:cNvPr id="102" name="Rectangle 101"/>
              <p:cNvSpPr/>
              <p:nvPr/>
            </p:nvSpPr>
            <p:spPr>
              <a:xfrm>
                <a:off x="1123276" y="-3701842"/>
                <a:ext cx="1023037" cy="3487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457200">
                  <a:lnSpc>
                    <a:spcPct val="130000"/>
                  </a:lnSpc>
                </a:pPr>
                <a:r>
                  <a:rPr lang="en-US" sz="1400" b="1" dirty="0">
                    <a:solidFill>
                      <a:srgbClr val="FFFFFF"/>
                    </a:solidFill>
                    <a:latin typeface="Open Sans Semibold" charset="0"/>
                    <a:ea typeface="Open Sans Semibold" charset="0"/>
                    <a:cs typeface="Open Sans Semibold" charset="0"/>
                  </a:rPr>
                  <a:t>Visit no. 1</a:t>
                </a:r>
              </a:p>
            </p:txBody>
          </p:sp>
          <p:pic>
            <p:nvPicPr>
              <p:cNvPr id="103" name="Picture 10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63571" y="-3549959"/>
                <a:ext cx="1342448" cy="1342448"/>
              </a:xfrm>
              <a:prstGeom prst="rect">
                <a:avLst/>
              </a:prstGeom>
            </p:spPr>
          </p:pic>
        </p:grpSp>
        <p:pic>
          <p:nvPicPr>
            <p:cNvPr id="44" name="Picture 43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695362" y="1173216"/>
              <a:ext cx="531517" cy="531517"/>
            </a:xfrm>
            <a:prstGeom prst="rect">
              <a:avLst/>
            </a:prstGeom>
          </p:spPr>
        </p:pic>
        <p:grpSp>
          <p:nvGrpSpPr>
            <p:cNvPr id="45" name="Group 44"/>
            <p:cNvGrpSpPr/>
            <p:nvPr/>
          </p:nvGrpSpPr>
          <p:grpSpPr>
            <a:xfrm>
              <a:off x="8732241" y="724583"/>
              <a:ext cx="991310" cy="1103466"/>
              <a:chOff x="963571" y="-3701842"/>
              <a:chExt cx="1342448" cy="1494331"/>
            </a:xfrm>
          </p:grpSpPr>
          <p:sp>
            <p:nvSpPr>
              <p:cNvPr id="99" name="Rectangle 98"/>
              <p:cNvSpPr/>
              <p:nvPr/>
            </p:nvSpPr>
            <p:spPr>
              <a:xfrm>
                <a:off x="1010815" y="-3701842"/>
                <a:ext cx="1247959" cy="4542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457200">
                  <a:lnSpc>
                    <a:spcPct val="130000"/>
                  </a:lnSpc>
                </a:pPr>
                <a:r>
                  <a:rPr lang="en-US" sz="1400" b="1" dirty="0">
                    <a:solidFill>
                      <a:srgbClr val="FFFFFF"/>
                    </a:solidFill>
                    <a:latin typeface="Open Sans Semibold" charset="0"/>
                    <a:ea typeface="Open Sans Semibold" charset="0"/>
                    <a:cs typeface="Open Sans Semibold" charset="0"/>
                  </a:rPr>
                  <a:t>Visit no. 2</a:t>
                </a:r>
              </a:p>
            </p:txBody>
          </p:sp>
          <p:pic>
            <p:nvPicPr>
              <p:cNvPr id="101" name="Picture 100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63571" y="-3549959"/>
                <a:ext cx="1342448" cy="1342448"/>
              </a:xfrm>
              <a:prstGeom prst="rect">
                <a:avLst/>
              </a:prstGeom>
            </p:spPr>
          </p:pic>
        </p:grpSp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417374" y="1173216"/>
              <a:ext cx="531517" cy="531517"/>
            </a:xfrm>
            <a:prstGeom prst="rect">
              <a:avLst/>
            </a:prstGeom>
          </p:spPr>
        </p:pic>
        <p:pic>
          <p:nvPicPr>
            <p:cNvPr id="48" name="Picture 47"/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100000" contras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199456" y="1104019"/>
              <a:ext cx="486668" cy="486668"/>
            </a:xfrm>
            <a:prstGeom prst="rect">
              <a:avLst/>
            </a:prstGeom>
          </p:spPr>
        </p:pic>
        <p:grpSp>
          <p:nvGrpSpPr>
            <p:cNvPr id="50" name="Group 49"/>
            <p:cNvGrpSpPr/>
            <p:nvPr/>
          </p:nvGrpSpPr>
          <p:grpSpPr>
            <a:xfrm>
              <a:off x="2184835" y="1893619"/>
              <a:ext cx="1664760" cy="1697620"/>
              <a:chOff x="1301384" y="1852486"/>
              <a:chExt cx="1848122" cy="1884601"/>
            </a:xfrm>
          </p:grpSpPr>
          <p:pic>
            <p:nvPicPr>
              <p:cNvPr id="85" name="Picture 84"/>
              <p:cNvPicPr>
                <a:picLocks noChangeAspect="1"/>
              </p:cNvPicPr>
              <p:nvPr/>
            </p:nvPicPr>
            <p:blipFill>
              <a:blip r:embed="rId8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rightnessContrast bright="100000" contrast="1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1975386" y="1852486"/>
                <a:ext cx="507842" cy="507842"/>
              </a:xfrm>
              <a:prstGeom prst="rect">
                <a:avLst/>
              </a:prstGeom>
            </p:spPr>
          </p:pic>
          <p:pic>
            <p:nvPicPr>
              <p:cNvPr id="86" name="Picture 85"/>
              <p:cNvPicPr>
                <a:picLocks noChangeAspect="1"/>
              </p:cNvPicPr>
              <p:nvPr/>
            </p:nvPicPr>
            <p:blipFill>
              <a:blip r:embed="rId10" cstate="screen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rightnessContrast bright="100000" contras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981683" y="3248973"/>
                <a:ext cx="487524" cy="488114"/>
              </a:xfrm>
              <a:prstGeom prst="rect">
                <a:avLst/>
              </a:prstGeom>
            </p:spPr>
          </p:pic>
          <p:grpSp>
            <p:nvGrpSpPr>
              <p:cNvPr id="87" name="Group 86"/>
              <p:cNvGrpSpPr/>
              <p:nvPr/>
            </p:nvGrpSpPr>
            <p:grpSpPr>
              <a:xfrm>
                <a:off x="1301384" y="2462460"/>
                <a:ext cx="1848122" cy="774195"/>
                <a:chOff x="1583582" y="2474780"/>
                <a:chExt cx="1848122" cy="774195"/>
              </a:xfrm>
            </p:grpSpPr>
            <p:pic>
              <p:nvPicPr>
                <p:cNvPr id="88" name="Picture 87"/>
                <p:cNvPicPr>
                  <a:picLocks noChangeAspect="1"/>
                </p:cNvPicPr>
                <p:nvPr/>
              </p:nvPicPr>
              <p:blipFill>
                <a:blip r:embed="rId12">
                  <a:extLst>
                    <a:ext uri="{BEBA8EAE-BF5A-486C-A8C5-ECC9F3942E4B}">
                      <a14:imgProps xmlns:a14="http://schemas.microsoft.com/office/drawing/2010/main">
                        <a14:imgLayer r:embed="rId13">
                          <a14:imgEffect>
                            <a14:brightnessContrast bright="100000" contrast="100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723053" y="2512347"/>
                  <a:ext cx="484605" cy="484605"/>
                </a:xfrm>
                <a:prstGeom prst="rect">
                  <a:avLst/>
                </a:prstGeom>
              </p:spPr>
            </p:pic>
            <p:pic>
              <p:nvPicPr>
                <p:cNvPr id="90" name="Picture 89"/>
                <p:cNvPicPr>
                  <a:picLocks noChangeAspect="1"/>
                </p:cNvPicPr>
                <p:nvPr/>
              </p:nvPicPr>
              <p:blipFill>
                <a:blip r:embed="rId12">
                  <a:extLst>
                    <a:ext uri="{BEBA8EAE-BF5A-486C-A8C5-ECC9F3942E4B}">
                      <a14:imgProps xmlns:a14="http://schemas.microsoft.com/office/drawing/2010/main">
                        <a14:imgLayer r:embed="rId13">
                          <a14:imgEffect>
                            <a14:brightnessContrast bright="100000" contrast="100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807625" y="2504982"/>
                  <a:ext cx="484605" cy="484605"/>
                </a:xfrm>
                <a:prstGeom prst="rect">
                  <a:avLst/>
                </a:prstGeom>
              </p:spPr>
            </p:pic>
            <p:sp>
              <p:nvSpPr>
                <p:cNvPr id="91" name="Right Brace 90"/>
                <p:cNvSpPr/>
                <p:nvPr/>
              </p:nvSpPr>
              <p:spPr>
                <a:xfrm rot="5400000">
                  <a:off x="2353319" y="2170591"/>
                  <a:ext cx="308647" cy="1848122"/>
                </a:xfrm>
                <a:prstGeom prst="rightBrace">
                  <a:avLst/>
                </a:prstGeom>
                <a:ln w="6350">
                  <a:solidFill>
                    <a:schemeClr val="tx1"/>
                  </a:solidFill>
                  <a:prstDash val="sysDot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457200"/>
                  <a:endParaRPr lang="en-US">
                    <a:solidFill>
                      <a:srgbClr val="FFFFFF"/>
                    </a:solidFill>
                  </a:endParaRPr>
                </a:p>
              </p:txBody>
            </p:sp>
            <p:pic>
              <p:nvPicPr>
                <p:cNvPr id="92" name="Picture 91"/>
                <p:cNvPicPr>
                  <a:picLocks noChangeAspect="1"/>
                </p:cNvPicPr>
                <p:nvPr/>
              </p:nvPicPr>
              <p:blipFill>
                <a:blip r:embed="rId14" cstate="screen">
                  <a:extLst>
                    <a:ext uri="{BEBA8EAE-BF5A-486C-A8C5-ECC9F3942E4B}">
                      <a14:imgProps xmlns:a14="http://schemas.microsoft.com/office/drawing/2010/main">
                        <a14:imgLayer r:embed="rId15">
                          <a14:imgEffect>
                            <a14:brightnessContrast bright="10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274889" y="2474780"/>
                  <a:ext cx="465505" cy="572401"/>
                </a:xfrm>
                <a:prstGeom prst="roundRect">
                  <a:avLst/>
                </a:prstGeom>
                <a:noFill/>
              </p:spPr>
            </p:pic>
          </p:grpSp>
        </p:grpSp>
        <p:grpSp>
          <p:nvGrpSpPr>
            <p:cNvPr id="51" name="Group 50"/>
            <p:cNvGrpSpPr/>
            <p:nvPr/>
          </p:nvGrpSpPr>
          <p:grpSpPr>
            <a:xfrm>
              <a:off x="8395515" y="1846366"/>
              <a:ext cx="1664760" cy="1697620"/>
              <a:chOff x="1301384" y="1852486"/>
              <a:chExt cx="1848122" cy="1884601"/>
            </a:xfrm>
          </p:grpSpPr>
          <p:pic>
            <p:nvPicPr>
              <p:cNvPr id="67" name="Picture 66"/>
              <p:cNvPicPr>
                <a:picLocks noChangeAspect="1"/>
              </p:cNvPicPr>
              <p:nvPr/>
            </p:nvPicPr>
            <p:blipFill>
              <a:blip r:embed="rId8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rightnessContrast bright="100000" contrast="1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1975386" y="1852486"/>
                <a:ext cx="507842" cy="507842"/>
              </a:xfrm>
              <a:prstGeom prst="rect">
                <a:avLst/>
              </a:prstGeom>
            </p:spPr>
          </p:pic>
          <p:pic>
            <p:nvPicPr>
              <p:cNvPr id="79" name="Picture 78"/>
              <p:cNvPicPr>
                <a:picLocks noChangeAspect="1"/>
              </p:cNvPicPr>
              <p:nvPr/>
            </p:nvPicPr>
            <p:blipFill>
              <a:blip r:embed="rId10" cstate="screen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rightnessContrast bright="100000" contras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981683" y="3248973"/>
                <a:ext cx="487524" cy="488114"/>
              </a:xfrm>
              <a:prstGeom prst="rect">
                <a:avLst/>
              </a:prstGeom>
            </p:spPr>
          </p:pic>
          <p:grpSp>
            <p:nvGrpSpPr>
              <p:cNvPr id="80" name="Group 79"/>
              <p:cNvGrpSpPr/>
              <p:nvPr/>
            </p:nvGrpSpPr>
            <p:grpSpPr>
              <a:xfrm>
                <a:off x="1301384" y="2462460"/>
                <a:ext cx="1848122" cy="774195"/>
                <a:chOff x="1583582" y="2474780"/>
                <a:chExt cx="1848122" cy="774195"/>
              </a:xfrm>
            </p:grpSpPr>
            <p:pic>
              <p:nvPicPr>
                <p:cNvPr id="81" name="Picture 80"/>
                <p:cNvPicPr>
                  <a:picLocks noChangeAspect="1"/>
                </p:cNvPicPr>
                <p:nvPr/>
              </p:nvPicPr>
              <p:blipFill>
                <a:blip r:embed="rId12">
                  <a:extLst>
                    <a:ext uri="{BEBA8EAE-BF5A-486C-A8C5-ECC9F3942E4B}">
                      <a14:imgProps xmlns:a14="http://schemas.microsoft.com/office/drawing/2010/main">
                        <a14:imgLayer r:embed="rId13">
                          <a14:imgEffect>
                            <a14:brightnessContrast bright="100000" contrast="100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723053" y="2512347"/>
                  <a:ext cx="484605" cy="484605"/>
                </a:xfrm>
                <a:prstGeom prst="rect">
                  <a:avLst/>
                </a:prstGeom>
              </p:spPr>
            </p:pic>
            <p:pic>
              <p:nvPicPr>
                <p:cNvPr id="82" name="Picture 81"/>
                <p:cNvPicPr>
                  <a:picLocks noChangeAspect="1"/>
                </p:cNvPicPr>
                <p:nvPr/>
              </p:nvPicPr>
              <p:blipFill>
                <a:blip r:embed="rId12">
                  <a:extLst>
                    <a:ext uri="{BEBA8EAE-BF5A-486C-A8C5-ECC9F3942E4B}">
                      <a14:imgProps xmlns:a14="http://schemas.microsoft.com/office/drawing/2010/main">
                        <a14:imgLayer r:embed="rId13">
                          <a14:imgEffect>
                            <a14:brightnessContrast bright="100000" contrast="100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807625" y="2504982"/>
                  <a:ext cx="484605" cy="484605"/>
                </a:xfrm>
                <a:prstGeom prst="rect">
                  <a:avLst/>
                </a:prstGeom>
              </p:spPr>
            </p:pic>
            <p:sp>
              <p:nvSpPr>
                <p:cNvPr id="83" name="Right Brace 82"/>
                <p:cNvSpPr/>
                <p:nvPr/>
              </p:nvSpPr>
              <p:spPr>
                <a:xfrm rot="5400000">
                  <a:off x="2353319" y="2170591"/>
                  <a:ext cx="308647" cy="1848122"/>
                </a:xfrm>
                <a:prstGeom prst="rightBrace">
                  <a:avLst/>
                </a:prstGeom>
                <a:ln w="6350">
                  <a:solidFill>
                    <a:schemeClr val="tx1"/>
                  </a:solidFill>
                  <a:prstDash val="sysDot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457200"/>
                  <a:endParaRPr lang="en-US">
                    <a:solidFill>
                      <a:srgbClr val="FFFFFF"/>
                    </a:solidFill>
                  </a:endParaRPr>
                </a:p>
              </p:txBody>
            </p:sp>
            <p:pic>
              <p:nvPicPr>
                <p:cNvPr id="84" name="Picture 83"/>
                <p:cNvPicPr>
                  <a:picLocks noChangeAspect="1"/>
                </p:cNvPicPr>
                <p:nvPr/>
              </p:nvPicPr>
              <p:blipFill>
                <a:blip r:embed="rId14" cstate="screen">
                  <a:extLst>
                    <a:ext uri="{BEBA8EAE-BF5A-486C-A8C5-ECC9F3942E4B}">
                      <a14:imgProps xmlns:a14="http://schemas.microsoft.com/office/drawing/2010/main">
                        <a14:imgLayer r:embed="rId15">
                          <a14:imgEffect>
                            <a14:brightnessContrast bright="10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274889" y="2474780"/>
                  <a:ext cx="465505" cy="572401"/>
                </a:xfrm>
                <a:prstGeom prst="roundRect">
                  <a:avLst/>
                </a:prstGeom>
                <a:noFill/>
              </p:spPr>
            </p:pic>
          </p:grpSp>
        </p:grpSp>
        <p:grpSp>
          <p:nvGrpSpPr>
            <p:cNvPr id="52" name="Group 51"/>
            <p:cNvGrpSpPr/>
            <p:nvPr/>
          </p:nvGrpSpPr>
          <p:grpSpPr>
            <a:xfrm>
              <a:off x="5293539" y="2142554"/>
              <a:ext cx="1771150" cy="1952989"/>
              <a:chOff x="4530559" y="1972661"/>
              <a:chExt cx="1771150" cy="1952989"/>
            </a:xfrm>
          </p:grpSpPr>
          <p:sp>
            <p:nvSpPr>
              <p:cNvPr id="53" name="Cube 52"/>
              <p:cNvSpPr/>
              <p:nvPr/>
            </p:nvSpPr>
            <p:spPr>
              <a:xfrm>
                <a:off x="4650803" y="1972661"/>
                <a:ext cx="1530662" cy="1541769"/>
              </a:xfrm>
              <a:prstGeom prst="cube">
                <a:avLst>
                  <a:gd name="adj" fmla="val 18934"/>
                </a:avLst>
              </a:prstGeom>
              <a:solidFill>
                <a:srgbClr val="494949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US" sz="3600" b="1" dirty="0">
                  <a:solidFill>
                    <a:srgbClr val="FFFFFF"/>
                  </a:solidFill>
                  <a:latin typeface="Open Sans Semibold" charset="0"/>
                  <a:ea typeface="Open Sans Semibold" charset="0"/>
                  <a:cs typeface="Open Sans Semibold" charset="0"/>
                </a:endParaRPr>
              </a:p>
            </p:txBody>
          </p:sp>
          <p:grpSp>
            <p:nvGrpSpPr>
              <p:cNvPr id="54" name="Group 53"/>
              <p:cNvGrpSpPr/>
              <p:nvPr/>
            </p:nvGrpSpPr>
            <p:grpSpPr>
              <a:xfrm>
                <a:off x="4530559" y="2581720"/>
                <a:ext cx="1771150" cy="1343930"/>
                <a:chOff x="5080844" y="2754718"/>
                <a:chExt cx="2251878" cy="1708702"/>
              </a:xfrm>
            </p:grpSpPr>
            <p:pic>
              <p:nvPicPr>
                <p:cNvPr id="61" name="Picture 60"/>
                <p:cNvPicPr>
                  <a:picLocks noChangeAspect="1"/>
                </p:cNvPicPr>
                <p:nvPr/>
              </p:nvPicPr>
              <p:blipFill>
                <a:blip r:embed="rId16">
                  <a:extLst>
                    <a:ext uri="{BEBA8EAE-BF5A-486C-A8C5-ECC9F3942E4B}">
                      <a14:imgProps xmlns:a14="http://schemas.microsoft.com/office/drawing/2010/main">
                        <a14:imgLayer r:embed="rId17">
                          <a14:imgEffect>
                            <a14:brightnessContrast bright="100000" contrast="100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617008" y="2754718"/>
                  <a:ext cx="816914" cy="816912"/>
                </a:xfrm>
                <a:prstGeom prst="rect">
                  <a:avLst/>
                </a:prstGeom>
              </p:spPr>
            </p:pic>
            <p:sp>
              <p:nvSpPr>
                <p:cNvPr id="65" name="Rectangle 64"/>
                <p:cNvSpPr/>
                <p:nvPr/>
              </p:nvSpPr>
              <p:spPr>
                <a:xfrm>
                  <a:off x="5080844" y="4032975"/>
                  <a:ext cx="2251878" cy="43044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 defTabSz="457200"/>
                  <a:r>
                    <a:rPr lang="en-US" sz="1600" dirty="0">
                      <a:solidFill>
                        <a:srgbClr val="FFFFFF"/>
                      </a:solidFill>
                      <a:latin typeface="Open Sans" charset="0"/>
                      <a:ea typeface="Open Sans" charset="0"/>
                      <a:cs typeface="Open Sans" charset="0"/>
                    </a:rPr>
                    <a:t>COMPLIANCE ?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822916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398"/>
    </mc:Choice>
    <mc:Fallback xmlns="">
      <p:transition spd="slow" advTm="11398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15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>
                  <a:alpha val="0"/>
                  <a:lumMod val="100000"/>
                </a:schemeClr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87474" y="-3240955"/>
            <a:ext cx="10972800" cy="3345236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The health insurance is challenged by </a:t>
            </a:r>
            <a:r>
              <a:rPr lang="mr-IN" dirty="0" smtClean="0"/>
              <a:t>…</a:t>
            </a:r>
            <a:r>
              <a:rPr lang="en-US" dirty="0" smtClean="0"/>
              <a:t>..</a:t>
            </a:r>
            <a:endParaRPr lang="en-US" dirty="0"/>
          </a:p>
        </p:txBody>
      </p:sp>
      <p:sp>
        <p:nvSpPr>
          <p:cNvPr id="56" name="Footer Placeholder 5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Parsek © Confidential do not duplicate</a:t>
            </a:r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5159896" y="2277585"/>
            <a:ext cx="6482319" cy="30916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800" b="0" i="0" kern="1200">
                <a:solidFill>
                  <a:srgbClr val="F2F2F2"/>
                </a:solidFill>
                <a:latin typeface="Open Sans"/>
                <a:ea typeface="+mn-ea"/>
                <a:cs typeface="Open San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b="0" i="0" kern="1200">
                <a:solidFill>
                  <a:srgbClr val="F2F2F2"/>
                </a:solidFill>
                <a:latin typeface="Open Sans"/>
                <a:ea typeface="+mn-ea"/>
                <a:cs typeface="Open San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b="0" i="0" kern="1200">
                <a:solidFill>
                  <a:srgbClr val="F2F2F2"/>
                </a:solidFill>
                <a:latin typeface="Open Sans"/>
                <a:ea typeface="+mn-ea"/>
                <a:cs typeface="Open San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rgbClr val="F2F2F2"/>
                </a:solidFill>
                <a:latin typeface="Open Sans"/>
                <a:ea typeface="+mn-ea"/>
                <a:cs typeface="Open San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b="0" i="0" kern="1200">
                <a:solidFill>
                  <a:srgbClr val="F2F2F2"/>
                </a:solidFill>
                <a:latin typeface="Open Sans"/>
                <a:ea typeface="+mn-ea"/>
                <a:cs typeface="Open San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/>
              <a:buNone/>
            </a:pPr>
            <a:endParaRPr lang="en-US" sz="2400" dirty="0">
              <a:solidFill>
                <a:srgbClr val="494949"/>
              </a:solidFill>
            </a:endParaRPr>
          </a:p>
          <a:p>
            <a:pPr marL="0" indent="0" algn="r">
              <a:buFont typeface="Arial"/>
              <a:buNone/>
            </a:pPr>
            <a:r>
              <a:rPr lang="en-US" sz="2400" dirty="0" smtClean="0">
                <a:solidFill>
                  <a:srgbClr val="494949"/>
                </a:solidFill>
                <a:latin typeface="Open Sans" charset="0"/>
                <a:ea typeface="Open Sans" charset="0"/>
                <a:cs typeface="Open Sans" charset="0"/>
              </a:rPr>
              <a:t>Documentation exchanged between health insurances and care providers is not standardized, which prevents streamlining the administrative processes. </a:t>
            </a:r>
            <a:endParaRPr lang="en-US" sz="2400" dirty="0">
              <a:solidFill>
                <a:srgbClr val="494949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4247361" y="1569561"/>
            <a:ext cx="7394854" cy="11430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algn="r"/>
            <a:r>
              <a:rPr lang="en-US" sz="2000" b="0" dirty="0" smtClean="0">
                <a:solidFill>
                  <a:srgbClr val="494949"/>
                </a:solidFill>
                <a:latin typeface="Open Sans" charset="0"/>
                <a:ea typeface="Open Sans" charset="0"/>
                <a:cs typeface="Open Sans" charset="0"/>
              </a:rPr>
              <a:t>Challenge no.5</a:t>
            </a:r>
            <a:endParaRPr lang="en-US" sz="2000" b="0" dirty="0">
              <a:solidFill>
                <a:srgbClr val="494949"/>
              </a:solidFill>
              <a:latin typeface="Open Sans" charset="0"/>
              <a:ea typeface="Open Sans" charset="0"/>
              <a:cs typeface="Open Sans" charset="0"/>
            </a:endParaRPr>
          </a:p>
          <a:p>
            <a:pPr algn="r"/>
            <a:r>
              <a:rPr lang="en-US" dirty="0" smtClean="0">
                <a:solidFill>
                  <a:srgbClr val="494949"/>
                </a:solidFill>
                <a:latin typeface="Open Sans Extrabold" charset="0"/>
                <a:ea typeface="Open Sans Extrabold" charset="0"/>
                <a:cs typeface="Open Sans Extrabold" charset="0"/>
              </a:rPr>
              <a:t>Administrative overhead</a:t>
            </a:r>
            <a:endParaRPr lang="en-US" dirty="0">
              <a:solidFill>
                <a:srgbClr val="494949"/>
              </a:solidFill>
              <a:latin typeface="Open Sans Extrabold" charset="0"/>
              <a:ea typeface="Open Sans Extrabold" charset="0"/>
              <a:cs typeface="Open Sans Extra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4136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Parsek © Confidential do not duplicate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32656"/>
            <a:ext cx="10972800" cy="1143000"/>
          </a:xfrm>
        </p:spPr>
        <p:txBody>
          <a:bodyPr/>
          <a:lstStyle/>
          <a:p>
            <a:r>
              <a:rPr lang="en-US" dirty="0" smtClean="0">
                <a:latin typeface="Open Sans Extrabold" charset="0"/>
                <a:ea typeface="Open Sans Extrabold" charset="0"/>
                <a:cs typeface="Open Sans Extrabold" charset="0"/>
              </a:rPr>
              <a:t>How we address these challenges </a:t>
            </a:r>
            <a:endParaRPr lang="en-US" dirty="0">
              <a:latin typeface="Open Sans Extrabold" charset="0"/>
              <a:ea typeface="Open Sans Extrabold" charset="0"/>
              <a:cs typeface="Open Sans Extrabold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3801403" y="1562708"/>
            <a:ext cx="4446319" cy="4779445"/>
            <a:chOff x="3801403" y="1562708"/>
            <a:chExt cx="4446319" cy="4779445"/>
          </a:xfrm>
        </p:grpSpPr>
        <p:sp>
          <p:nvSpPr>
            <p:cNvPr id="63" name="Oval 62"/>
            <p:cNvSpPr/>
            <p:nvPr/>
          </p:nvSpPr>
          <p:spPr>
            <a:xfrm>
              <a:off x="4091788" y="1933084"/>
              <a:ext cx="3855485" cy="3855485"/>
            </a:xfrm>
            <a:prstGeom prst="ellips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en-US" u="sng" kern="0" dirty="0">
                <a:solidFill>
                  <a:srgbClr val="FFFFFF"/>
                </a:solidFill>
              </a:endParaRPr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5444911" y="1562708"/>
              <a:ext cx="1149236" cy="1149236"/>
              <a:chOff x="5444911" y="1562708"/>
              <a:chExt cx="1149236" cy="1149236"/>
            </a:xfrm>
          </p:grpSpPr>
          <p:sp>
            <p:nvSpPr>
              <p:cNvPr id="88" name="Oval 87"/>
              <p:cNvSpPr/>
              <p:nvPr/>
            </p:nvSpPr>
            <p:spPr>
              <a:xfrm>
                <a:off x="5444911" y="1562708"/>
                <a:ext cx="1149236" cy="1149236"/>
              </a:xfrm>
              <a:prstGeom prst="ellipse">
                <a:avLst/>
              </a:prstGeom>
              <a:gradFill flip="none" rotWithShape="1">
                <a:gsLst>
                  <a:gs pos="0">
                    <a:srgbClr val="28A6B5"/>
                  </a:gs>
                  <a:gs pos="100000">
                    <a:srgbClr val="008FBE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US">
                  <a:solidFill>
                    <a:srgbClr val="FFFFFF"/>
                  </a:solidFill>
                </a:endParaRPr>
              </a:p>
            </p:txBody>
          </p:sp>
          <p:pic>
            <p:nvPicPr>
              <p:cNvPr id="30" name="Picture 29"/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681632" y="1810043"/>
                <a:ext cx="675795" cy="654566"/>
              </a:xfrm>
              <a:prstGeom prst="rect">
                <a:avLst/>
              </a:prstGeom>
            </p:spPr>
          </p:pic>
        </p:grpSp>
        <p:grpSp>
          <p:nvGrpSpPr>
            <p:cNvPr id="5" name="Group 4"/>
            <p:cNvGrpSpPr/>
            <p:nvPr/>
          </p:nvGrpSpPr>
          <p:grpSpPr>
            <a:xfrm>
              <a:off x="7098486" y="2425691"/>
              <a:ext cx="1149236" cy="1149236"/>
              <a:chOff x="7098486" y="2425691"/>
              <a:chExt cx="1149236" cy="1149236"/>
            </a:xfrm>
          </p:grpSpPr>
          <p:sp>
            <p:nvSpPr>
              <p:cNvPr id="86" name="Oval 85"/>
              <p:cNvSpPr/>
              <p:nvPr/>
            </p:nvSpPr>
            <p:spPr>
              <a:xfrm>
                <a:off x="7098486" y="2425691"/>
                <a:ext cx="1149236" cy="1149236"/>
              </a:xfrm>
              <a:prstGeom prst="ellipse">
                <a:avLst/>
              </a:prstGeom>
              <a:gradFill flip="none" rotWithShape="1">
                <a:gsLst>
                  <a:gs pos="0">
                    <a:srgbClr val="28A6B5"/>
                  </a:gs>
                  <a:gs pos="100000">
                    <a:srgbClr val="008FBE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US">
                  <a:solidFill>
                    <a:srgbClr val="FFFFFF"/>
                  </a:solidFill>
                </a:endParaRPr>
              </a:p>
            </p:txBody>
          </p:sp>
          <p:pic>
            <p:nvPicPr>
              <p:cNvPr id="31" name="Picture 30"/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362466" y="2682546"/>
                <a:ext cx="621276" cy="635526"/>
              </a:xfrm>
              <a:prstGeom prst="rect">
                <a:avLst/>
              </a:prstGeom>
            </p:spPr>
          </p:pic>
        </p:grpSp>
        <p:grpSp>
          <p:nvGrpSpPr>
            <p:cNvPr id="6" name="Group 5"/>
            <p:cNvGrpSpPr/>
            <p:nvPr/>
          </p:nvGrpSpPr>
          <p:grpSpPr>
            <a:xfrm>
              <a:off x="7088422" y="4137920"/>
              <a:ext cx="1149236" cy="1149236"/>
              <a:chOff x="7088422" y="4137920"/>
              <a:chExt cx="1149236" cy="1149236"/>
            </a:xfrm>
          </p:grpSpPr>
          <p:sp>
            <p:nvSpPr>
              <p:cNvPr id="84" name="Oval 83"/>
              <p:cNvSpPr/>
              <p:nvPr/>
            </p:nvSpPr>
            <p:spPr>
              <a:xfrm>
                <a:off x="7088422" y="4137920"/>
                <a:ext cx="1149236" cy="1149236"/>
              </a:xfrm>
              <a:prstGeom prst="ellipse">
                <a:avLst/>
              </a:prstGeom>
              <a:gradFill flip="none" rotWithShape="1">
                <a:gsLst>
                  <a:gs pos="0">
                    <a:srgbClr val="28A6B5"/>
                  </a:gs>
                  <a:gs pos="100000">
                    <a:srgbClr val="008FBE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US">
                  <a:solidFill>
                    <a:srgbClr val="FFFFFF"/>
                  </a:solidFill>
                </a:endParaRPr>
              </a:p>
            </p:txBody>
          </p:sp>
          <p:pic>
            <p:nvPicPr>
              <p:cNvPr id="32" name="Picture 31"/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352049" y="4388905"/>
                <a:ext cx="621982" cy="647266"/>
              </a:xfrm>
              <a:prstGeom prst="rect">
                <a:avLst/>
              </a:prstGeom>
            </p:spPr>
          </p:pic>
        </p:grpSp>
        <p:grpSp>
          <p:nvGrpSpPr>
            <p:cNvPr id="7" name="Group 6"/>
            <p:cNvGrpSpPr/>
            <p:nvPr/>
          </p:nvGrpSpPr>
          <p:grpSpPr>
            <a:xfrm>
              <a:off x="5474969" y="5192917"/>
              <a:ext cx="1149236" cy="1149236"/>
              <a:chOff x="5474969" y="5192917"/>
              <a:chExt cx="1149236" cy="1149236"/>
            </a:xfrm>
          </p:grpSpPr>
          <p:grpSp>
            <p:nvGrpSpPr>
              <p:cNvPr id="73" name="Group 72"/>
              <p:cNvGrpSpPr/>
              <p:nvPr/>
            </p:nvGrpSpPr>
            <p:grpSpPr>
              <a:xfrm>
                <a:off x="5474969" y="5192917"/>
                <a:ext cx="1149236" cy="1149236"/>
                <a:chOff x="9805689" y="6480989"/>
                <a:chExt cx="1290185" cy="1290185"/>
              </a:xfrm>
            </p:grpSpPr>
            <p:sp>
              <p:nvSpPr>
                <p:cNvPr id="80" name="Oval 79"/>
                <p:cNvSpPr/>
                <p:nvPr/>
              </p:nvSpPr>
              <p:spPr>
                <a:xfrm>
                  <a:off x="9805689" y="6480989"/>
                  <a:ext cx="1290185" cy="129018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28A6B5"/>
                    </a:gs>
                    <a:gs pos="100000">
                      <a:srgbClr val="008FBE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9050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7200"/>
                  <a:endParaRPr lang="en-US">
                    <a:solidFill>
                      <a:srgbClr val="FFFFFF"/>
                    </a:solidFill>
                  </a:endParaRPr>
                </a:p>
              </p:txBody>
            </p:sp>
            <p:pic>
              <p:nvPicPr>
                <p:cNvPr id="82" name="Picture 81"/>
                <p:cNvPicPr>
                  <a:picLocks noChangeAspect="1"/>
                </p:cNvPicPr>
                <p:nvPr/>
              </p:nvPicPr>
              <p:blipFill>
                <a:blip r:embed="rId9" cstate="email">
                  <a:extLst>
                    <a:ext uri="{BEBA8EAE-BF5A-486C-A8C5-ECC9F3942E4B}">
                      <a14:imgProps xmlns:a14="http://schemas.microsoft.com/office/drawing/2010/main">
                        <a14:imgLayer r:embed="rId10">
                          <a14:imgEffect>
                            <a14:brightnessContrast bright="10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522789" y="7265326"/>
                  <a:ext cx="126625" cy="126625"/>
                </a:xfrm>
                <a:prstGeom prst="rect">
                  <a:avLst/>
                </a:prstGeom>
              </p:spPr>
            </p:pic>
          </p:grpSp>
          <p:pic>
            <p:nvPicPr>
              <p:cNvPr id="33" name="Picture 32"/>
              <p:cNvPicPr>
                <a:picLocks noChangeAspect="1"/>
              </p:cNvPicPr>
              <p:nvPr/>
            </p:nvPicPr>
            <p:blipFill>
              <a:blip r:embed="rId11" cstate="screen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691975" y="5426354"/>
                <a:ext cx="715224" cy="682363"/>
              </a:xfrm>
              <a:prstGeom prst="rect">
                <a:avLst/>
              </a:prstGeom>
            </p:spPr>
          </p:pic>
        </p:grpSp>
        <p:grpSp>
          <p:nvGrpSpPr>
            <p:cNvPr id="9" name="Group 8"/>
            <p:cNvGrpSpPr/>
            <p:nvPr/>
          </p:nvGrpSpPr>
          <p:grpSpPr>
            <a:xfrm>
              <a:off x="3851820" y="2435145"/>
              <a:ext cx="1149236" cy="1149236"/>
              <a:chOff x="3851820" y="2435145"/>
              <a:chExt cx="1149236" cy="1149236"/>
            </a:xfrm>
          </p:grpSpPr>
          <p:sp>
            <p:nvSpPr>
              <p:cNvPr id="78" name="Oval 77"/>
              <p:cNvSpPr/>
              <p:nvPr/>
            </p:nvSpPr>
            <p:spPr>
              <a:xfrm>
                <a:off x="3851820" y="2435145"/>
                <a:ext cx="1149236" cy="1149236"/>
              </a:xfrm>
              <a:prstGeom prst="ellipse">
                <a:avLst/>
              </a:prstGeom>
              <a:gradFill flip="none" rotWithShape="1">
                <a:gsLst>
                  <a:gs pos="0">
                    <a:srgbClr val="28A6B5"/>
                  </a:gs>
                  <a:gs pos="100000">
                    <a:srgbClr val="008FBE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US">
                  <a:solidFill>
                    <a:srgbClr val="FFFFFF"/>
                  </a:solidFill>
                </a:endParaRPr>
              </a:p>
            </p:txBody>
          </p:sp>
          <p:pic>
            <p:nvPicPr>
              <p:cNvPr id="34" name="Picture 33"/>
              <p:cNvPicPr>
                <a:picLocks noChangeAspect="1"/>
              </p:cNvPicPr>
              <p:nvPr/>
            </p:nvPicPr>
            <p:blipFill>
              <a:blip r:embed="rId13" cstate="screen"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090780" y="2692686"/>
                <a:ext cx="671316" cy="634154"/>
              </a:xfrm>
              <a:prstGeom prst="rect">
                <a:avLst/>
              </a:prstGeom>
            </p:spPr>
          </p:pic>
        </p:grpSp>
        <p:grpSp>
          <p:nvGrpSpPr>
            <p:cNvPr id="8" name="Group 7"/>
            <p:cNvGrpSpPr/>
            <p:nvPr/>
          </p:nvGrpSpPr>
          <p:grpSpPr>
            <a:xfrm>
              <a:off x="3801403" y="4130169"/>
              <a:ext cx="1149236" cy="1149236"/>
              <a:chOff x="3801403" y="4130169"/>
              <a:chExt cx="1149236" cy="1149236"/>
            </a:xfrm>
          </p:grpSpPr>
          <p:sp>
            <p:nvSpPr>
              <p:cNvPr id="76" name="Oval 75"/>
              <p:cNvSpPr/>
              <p:nvPr/>
            </p:nvSpPr>
            <p:spPr>
              <a:xfrm>
                <a:off x="3801403" y="4130169"/>
                <a:ext cx="1149236" cy="1149236"/>
              </a:xfrm>
              <a:prstGeom prst="ellipse">
                <a:avLst/>
              </a:prstGeom>
              <a:gradFill flip="none" rotWithShape="1">
                <a:gsLst>
                  <a:gs pos="0">
                    <a:srgbClr val="28A6B5"/>
                  </a:gs>
                  <a:gs pos="100000">
                    <a:srgbClr val="008FBE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US">
                  <a:solidFill>
                    <a:srgbClr val="FFFFFF"/>
                  </a:solidFill>
                </a:endParaRPr>
              </a:p>
            </p:txBody>
          </p:sp>
          <p:pic>
            <p:nvPicPr>
              <p:cNvPr id="35" name="Picture 34"/>
              <p:cNvPicPr>
                <a:picLocks noChangeAspect="1"/>
              </p:cNvPicPr>
              <p:nvPr/>
            </p:nvPicPr>
            <p:blipFill>
              <a:blip r:embed="rId15" cstate="screen">
                <a:extLst>
                  <a:ext uri="{BEBA8EAE-BF5A-486C-A8C5-ECC9F3942E4B}">
                    <a14:imgProps xmlns:a14="http://schemas.microsoft.com/office/drawing/2010/main">
                      <a14:imgLayer r:embed="rId16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054772" y="4383538"/>
                <a:ext cx="642499" cy="642499"/>
              </a:xfrm>
              <a:prstGeom prst="rect">
                <a:avLst/>
              </a:prstGeom>
            </p:spPr>
          </p:pic>
        </p:grpSp>
        <p:grpSp>
          <p:nvGrpSpPr>
            <p:cNvPr id="4" name="Group 3"/>
            <p:cNvGrpSpPr/>
            <p:nvPr/>
          </p:nvGrpSpPr>
          <p:grpSpPr>
            <a:xfrm>
              <a:off x="4593272" y="3230637"/>
              <a:ext cx="2862580" cy="1539164"/>
              <a:chOff x="4593272" y="3230637"/>
              <a:chExt cx="2862580" cy="1539164"/>
            </a:xfrm>
          </p:grpSpPr>
          <p:sp>
            <p:nvSpPr>
              <p:cNvPr id="90" name="Title 1"/>
              <p:cNvSpPr txBox="1">
                <a:spLocks/>
              </p:cNvSpPr>
              <p:nvPr/>
            </p:nvSpPr>
            <p:spPr>
              <a:xfrm>
                <a:off x="4593272" y="3457810"/>
                <a:ext cx="2862580" cy="1311991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4000" b="1" i="0" kern="1200">
                    <a:solidFill>
                      <a:schemeClr val="tx1"/>
                    </a:solidFill>
                    <a:latin typeface="Open Sans Semibold" charset="0"/>
                    <a:ea typeface="Open Sans Semibold" charset="0"/>
                    <a:cs typeface="Open Sans Semibold" charset="0"/>
                  </a:defRPr>
                </a:lvl1pPr>
              </a:lstStyle>
              <a:p>
                <a:pPr marL="0" lvl="1" algn="ctr" defTabSz="457200">
                  <a:spcBef>
                    <a:spcPct val="0"/>
                  </a:spcBef>
                </a:pPr>
                <a:r>
                  <a:rPr lang="en-US" sz="3200" b="1" kern="0" dirty="0">
                    <a:solidFill>
                      <a:srgbClr val="FFFFFF"/>
                    </a:solidFill>
                    <a:latin typeface="Open Sans Extrabold" charset="0"/>
                    <a:ea typeface="Open Sans Extrabold" charset="0"/>
                    <a:cs typeface="Open Sans Extrabold" charset="0"/>
                  </a:rPr>
                  <a:t>MANAGED CARE</a:t>
                </a:r>
                <a:endParaRPr lang="en-US" sz="1100" kern="0" dirty="0">
                  <a:solidFill>
                    <a:srgbClr val="FFFFFF"/>
                  </a:solidFill>
                  <a:latin typeface="Open Sans" charset="0"/>
                  <a:ea typeface="Open Sans" charset="0"/>
                  <a:cs typeface="Open Sans" charset="0"/>
                </a:endParaRPr>
              </a:p>
            </p:txBody>
          </p:sp>
          <p:pic>
            <p:nvPicPr>
              <p:cNvPr id="36" name="Picture 35"/>
              <p:cNvPicPr>
                <a:picLocks noChangeAspect="1"/>
              </p:cNvPicPr>
              <p:nvPr/>
            </p:nvPicPr>
            <p:blipFill>
              <a:blip r:embed="rId1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366750" y="3230637"/>
                <a:ext cx="1315624" cy="42205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515470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z="1000" i="0" dirty="0" smtClean="0">
                <a:solidFill>
                  <a:srgbClr val="494949"/>
                </a:solidFill>
              </a:rPr>
              <a:t>Parsek © Confidential do not duplicate</a:t>
            </a:r>
            <a:endParaRPr lang="en-US" sz="1000" i="0" dirty="0">
              <a:solidFill>
                <a:srgbClr val="494949"/>
              </a:solidFill>
            </a:endParaRPr>
          </a:p>
        </p:txBody>
      </p:sp>
      <p:sp>
        <p:nvSpPr>
          <p:cNvPr id="73" name="Title 1"/>
          <p:cNvSpPr txBox="1">
            <a:spLocks/>
          </p:cNvSpPr>
          <p:nvPr/>
        </p:nvSpPr>
        <p:spPr>
          <a:xfrm>
            <a:off x="609600" y="125760"/>
            <a:ext cx="4253997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algn="l"/>
            <a:r>
              <a:rPr lang="en-US" dirty="0" smtClean="0">
                <a:solidFill>
                  <a:srgbClr val="494949"/>
                </a:solidFill>
                <a:latin typeface="Open Sans Extrabold" charset="0"/>
                <a:ea typeface="Open Sans Extrabold" charset="0"/>
                <a:cs typeface="Open Sans Extrabold" charset="0"/>
              </a:rPr>
              <a:t>Workflow</a:t>
            </a:r>
            <a:endParaRPr lang="en-US" dirty="0">
              <a:solidFill>
                <a:srgbClr val="494949"/>
              </a:solidFill>
              <a:latin typeface="Open Sans Extrabold" charset="0"/>
              <a:ea typeface="Open Sans Extrabold" charset="0"/>
              <a:cs typeface="Open Sans Extrabold" charset="0"/>
            </a:endParaRPr>
          </a:p>
        </p:txBody>
      </p:sp>
      <p:grpSp>
        <p:nvGrpSpPr>
          <p:cNvPr id="130" name="Group 129"/>
          <p:cNvGrpSpPr/>
          <p:nvPr/>
        </p:nvGrpSpPr>
        <p:grpSpPr>
          <a:xfrm>
            <a:off x="2075399" y="2912623"/>
            <a:ext cx="2720019" cy="2909491"/>
            <a:chOff x="6364299" y="2515108"/>
            <a:chExt cx="2131293" cy="2279755"/>
          </a:xfrm>
        </p:grpSpPr>
        <p:sp>
          <p:nvSpPr>
            <p:cNvPr id="180" name="Arc 179"/>
            <p:cNvSpPr/>
            <p:nvPr/>
          </p:nvSpPr>
          <p:spPr>
            <a:xfrm rot="5308542" flipH="1">
              <a:off x="7227139" y="1850763"/>
              <a:ext cx="569639" cy="1898330"/>
            </a:xfrm>
            <a:prstGeom prst="arc">
              <a:avLst>
                <a:gd name="adj1" fmla="val 10737237"/>
                <a:gd name="adj2" fmla="val 814660"/>
              </a:avLst>
            </a:prstGeom>
            <a:noFill/>
            <a:ln w="9525" cap="flat" cmpd="sng" algn="ctr">
              <a:solidFill>
                <a:schemeClr val="bg1">
                  <a:lumMod val="50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b="1" kern="0" dirty="0">
                  <a:solidFill>
                    <a:srgbClr val="494949"/>
                  </a:solidFill>
                  <a:latin typeface="Open Sans Semibold" charset="0"/>
                  <a:ea typeface="Open Sans Semibold" charset="0"/>
                  <a:cs typeface="Open Sans Semibold" charset="0"/>
                </a:rPr>
                <a:t> </a:t>
              </a:r>
            </a:p>
          </p:txBody>
        </p:sp>
        <p:sp>
          <p:nvSpPr>
            <p:cNvPr id="181" name="Arc 180"/>
            <p:cNvSpPr/>
            <p:nvPr/>
          </p:nvSpPr>
          <p:spPr>
            <a:xfrm rot="15855127" flipH="1">
              <a:off x="7258839" y="2418943"/>
              <a:ext cx="569639" cy="1898330"/>
            </a:xfrm>
            <a:prstGeom prst="arc">
              <a:avLst>
                <a:gd name="adj1" fmla="val 10593093"/>
                <a:gd name="adj2" fmla="val 21147883"/>
              </a:avLst>
            </a:prstGeom>
            <a:noFill/>
            <a:ln w="9525" cap="flat" cmpd="sng" algn="ctr">
              <a:solidFill>
                <a:schemeClr val="bg1">
                  <a:lumMod val="50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b="1" kern="0">
                <a:solidFill>
                  <a:srgbClr val="494949"/>
                </a:solidFill>
                <a:latin typeface="Open Sans Semibold" charset="0"/>
                <a:ea typeface="Open Sans Semibold" charset="0"/>
                <a:cs typeface="Open Sans Semibold" charset="0"/>
              </a:endParaRPr>
            </a:p>
          </p:txBody>
        </p:sp>
        <p:sp>
          <p:nvSpPr>
            <p:cNvPr id="182" name="Arc 181"/>
            <p:cNvSpPr/>
            <p:nvPr/>
          </p:nvSpPr>
          <p:spPr>
            <a:xfrm rot="15911123" flipH="1">
              <a:off x="7261607" y="3560878"/>
              <a:ext cx="569640" cy="1898330"/>
            </a:xfrm>
            <a:prstGeom prst="arc">
              <a:avLst>
                <a:gd name="adj1" fmla="val 12217546"/>
                <a:gd name="adj2" fmla="val 3065079"/>
              </a:avLst>
            </a:prstGeom>
            <a:noFill/>
            <a:ln w="9525" cap="flat" cmpd="sng" algn="ctr">
              <a:solidFill>
                <a:schemeClr val="bg1">
                  <a:lumMod val="50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b="1" kern="0">
                <a:solidFill>
                  <a:srgbClr val="494949"/>
                </a:solidFill>
                <a:latin typeface="Open Sans Semibold" charset="0"/>
                <a:ea typeface="Open Sans Semibold" charset="0"/>
                <a:cs typeface="Open Sans Semibold" charset="0"/>
              </a:endParaRPr>
            </a:p>
          </p:txBody>
        </p:sp>
        <p:sp>
          <p:nvSpPr>
            <p:cNvPr id="183" name="Arc 182"/>
            <p:cNvSpPr/>
            <p:nvPr/>
          </p:nvSpPr>
          <p:spPr>
            <a:xfrm rot="4857708" flipH="1">
              <a:off x="7028644" y="3016855"/>
              <a:ext cx="569639" cy="1898330"/>
            </a:xfrm>
            <a:prstGeom prst="arc">
              <a:avLst>
                <a:gd name="adj1" fmla="val 10593093"/>
                <a:gd name="adj2" fmla="val 19180288"/>
              </a:avLst>
            </a:prstGeom>
            <a:noFill/>
            <a:ln w="9525" cap="flat" cmpd="sng" algn="ctr">
              <a:solidFill>
                <a:schemeClr val="bg1">
                  <a:lumMod val="50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b="1" kern="0">
                <a:solidFill>
                  <a:srgbClr val="494949"/>
                </a:solidFill>
                <a:latin typeface="Open Sans Semibold" charset="0"/>
                <a:ea typeface="Open Sans Semibold" charset="0"/>
                <a:cs typeface="Open Sans Semibold" charset="0"/>
              </a:endParaRPr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1550871" y="1621664"/>
            <a:ext cx="814181" cy="814181"/>
            <a:chOff x="2265347" y="1709254"/>
            <a:chExt cx="637958" cy="637958"/>
          </a:xfrm>
        </p:grpSpPr>
        <p:sp>
          <p:nvSpPr>
            <p:cNvPr id="178" name="Oval 177"/>
            <p:cNvSpPr/>
            <p:nvPr/>
          </p:nvSpPr>
          <p:spPr>
            <a:xfrm>
              <a:off x="2265347" y="1709254"/>
              <a:ext cx="637958" cy="637958"/>
            </a:xfrm>
            <a:prstGeom prst="ellipse">
              <a:avLst/>
            </a:prstGeom>
            <a:gradFill flip="none" rotWithShape="1">
              <a:gsLst>
                <a:gs pos="39000">
                  <a:srgbClr val="28A6B5"/>
                </a:gs>
                <a:gs pos="100000">
                  <a:srgbClr val="008FBE"/>
                </a:gs>
              </a:gsLst>
              <a:path path="circle">
                <a:fillToRect l="100000" t="100000"/>
              </a:path>
              <a:tileRect r="-100000" b="-100000"/>
            </a:gradFill>
            <a:ln w="9525" cap="flat" cmpd="sng" algn="ctr">
              <a:solidFill>
                <a:srgbClr val="FFFFFF"/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en-US" b="1" u="sng" kern="0">
                <a:solidFill>
                  <a:prstClr val="white"/>
                </a:solidFill>
                <a:latin typeface="Open Sans Semibold" charset="0"/>
                <a:ea typeface="Open Sans Semibold" charset="0"/>
                <a:cs typeface="Open Sans Semibold" charset="0"/>
              </a:endParaRPr>
            </a:p>
          </p:txBody>
        </p:sp>
        <p:pic>
          <p:nvPicPr>
            <p:cNvPr id="179" name="Picture 178"/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59025" y="1824190"/>
              <a:ext cx="431532" cy="417976"/>
            </a:xfrm>
            <a:prstGeom prst="rect">
              <a:avLst/>
            </a:prstGeom>
            <a:noFill/>
          </p:spPr>
        </p:pic>
      </p:grpSp>
      <p:grpSp>
        <p:nvGrpSpPr>
          <p:cNvPr id="135" name="Group 134"/>
          <p:cNvGrpSpPr/>
          <p:nvPr/>
        </p:nvGrpSpPr>
        <p:grpSpPr>
          <a:xfrm>
            <a:off x="4835615" y="1613439"/>
            <a:ext cx="814181" cy="814181"/>
            <a:chOff x="4807139" y="1701615"/>
            <a:chExt cx="637958" cy="637958"/>
          </a:xfrm>
        </p:grpSpPr>
        <p:sp>
          <p:nvSpPr>
            <p:cNvPr id="170" name="Oval 169"/>
            <p:cNvSpPr/>
            <p:nvPr/>
          </p:nvSpPr>
          <p:spPr>
            <a:xfrm>
              <a:off x="4807139" y="1701615"/>
              <a:ext cx="637958" cy="637958"/>
            </a:xfrm>
            <a:prstGeom prst="ellipse">
              <a:avLst/>
            </a:prstGeom>
            <a:gradFill flip="none" rotWithShape="1">
              <a:gsLst>
                <a:gs pos="39000">
                  <a:srgbClr val="28A6B5"/>
                </a:gs>
                <a:gs pos="100000">
                  <a:srgbClr val="008FBE"/>
                </a:gs>
              </a:gsLst>
              <a:path path="circle">
                <a:fillToRect l="100000" t="100000"/>
              </a:path>
              <a:tileRect r="-100000" b="-100000"/>
            </a:gradFill>
            <a:ln w="9525" cap="flat" cmpd="sng" algn="ctr">
              <a:solidFill>
                <a:srgbClr val="FFFFFF"/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en-US" b="1" u="sng" kern="0">
                <a:solidFill>
                  <a:prstClr val="white"/>
                </a:solidFill>
                <a:latin typeface="Open Sans Semibold" charset="0"/>
                <a:ea typeface="Open Sans Semibold" charset="0"/>
                <a:cs typeface="Open Sans Semibold" charset="0"/>
              </a:endParaRPr>
            </a:p>
          </p:txBody>
        </p:sp>
        <p:pic>
          <p:nvPicPr>
            <p:cNvPr id="177" name="Picture 176"/>
            <p:cNvPicPr>
              <a:picLocks noChangeAspect="1"/>
            </p:cNvPicPr>
            <p:nvPr/>
          </p:nvPicPr>
          <p:blipFill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80562" y="1806741"/>
              <a:ext cx="291110" cy="479830"/>
            </a:xfrm>
            <a:prstGeom prst="rect">
              <a:avLst/>
            </a:prstGeom>
            <a:noFill/>
          </p:spPr>
        </p:pic>
      </p:grpSp>
      <p:grpSp>
        <p:nvGrpSpPr>
          <p:cNvPr id="136" name="Group 135"/>
          <p:cNvGrpSpPr/>
          <p:nvPr/>
        </p:nvGrpSpPr>
        <p:grpSpPr>
          <a:xfrm>
            <a:off x="6574989" y="5322346"/>
            <a:ext cx="815217" cy="815217"/>
            <a:chOff x="7151746" y="5719995"/>
            <a:chExt cx="638770" cy="638770"/>
          </a:xfrm>
        </p:grpSpPr>
        <p:grpSp>
          <p:nvGrpSpPr>
            <p:cNvPr id="166" name="Group 165"/>
            <p:cNvGrpSpPr/>
            <p:nvPr/>
          </p:nvGrpSpPr>
          <p:grpSpPr>
            <a:xfrm>
              <a:off x="7151746" y="5719995"/>
              <a:ext cx="638770" cy="638770"/>
              <a:chOff x="5335055" y="5664423"/>
              <a:chExt cx="852713" cy="852713"/>
            </a:xfrm>
            <a:gradFill flip="none" rotWithShape="1">
              <a:gsLst>
                <a:gs pos="39000">
                  <a:srgbClr val="28A6B5"/>
                </a:gs>
                <a:gs pos="100000">
                  <a:srgbClr val="008FBE"/>
                </a:gs>
              </a:gsLst>
              <a:path path="circle">
                <a:fillToRect l="100000" t="100000"/>
              </a:path>
              <a:tileRect r="-100000" b="-100000"/>
            </a:gradFill>
          </p:grpSpPr>
          <p:sp>
            <p:nvSpPr>
              <p:cNvPr id="168" name="Oval 167"/>
              <p:cNvSpPr/>
              <p:nvPr/>
            </p:nvSpPr>
            <p:spPr>
              <a:xfrm>
                <a:off x="5335055" y="5664423"/>
                <a:ext cx="852713" cy="852713"/>
              </a:xfrm>
              <a:prstGeom prst="ellipse">
                <a:avLst/>
              </a:prstGeom>
              <a:grpFill/>
              <a:ln w="9525" cap="flat" cmpd="sng" algn="ctr">
                <a:solidFill>
                  <a:srgbClr val="FFFFFF"/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en-US" b="1" u="sng" kern="0">
                  <a:solidFill>
                    <a:srgbClr val="FFFFFF"/>
                  </a:solidFill>
                  <a:latin typeface="Open Sans Semibold" charset="0"/>
                  <a:ea typeface="Open Sans Semibold" charset="0"/>
                  <a:cs typeface="Open Sans Semibold" charset="0"/>
                </a:endParaRPr>
              </a:p>
            </p:txBody>
          </p:sp>
          <p:pic>
            <p:nvPicPr>
              <p:cNvPr id="169" name="Picture 168"/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457290" y="5793459"/>
                <a:ext cx="606637" cy="578765"/>
              </a:xfrm>
              <a:prstGeom prst="rect">
                <a:avLst/>
              </a:prstGeom>
              <a:noFill/>
            </p:spPr>
          </p:pic>
        </p:grpSp>
        <p:pic>
          <p:nvPicPr>
            <p:cNvPr id="167" name="Picture 166"/>
            <p:cNvPicPr>
              <a:picLocks noChangeAspect="1"/>
            </p:cNvPicPr>
            <p:nvPr/>
          </p:nvPicPr>
          <p:blipFill>
            <a:blip r:embed="rId9" cstate="screen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00268" y="6118520"/>
              <a:ext cx="73967" cy="73967"/>
            </a:xfrm>
            <a:prstGeom prst="rect">
              <a:avLst/>
            </a:prstGeom>
            <a:noFill/>
          </p:spPr>
        </p:pic>
      </p:grpSp>
      <p:grpSp>
        <p:nvGrpSpPr>
          <p:cNvPr id="137" name="Group 136"/>
          <p:cNvGrpSpPr/>
          <p:nvPr/>
        </p:nvGrpSpPr>
        <p:grpSpPr>
          <a:xfrm>
            <a:off x="3961643" y="3845188"/>
            <a:ext cx="2431399" cy="408406"/>
            <a:chOff x="7866983" y="3213185"/>
            <a:chExt cx="1905143" cy="320010"/>
          </a:xfrm>
        </p:grpSpPr>
        <p:sp>
          <p:nvSpPr>
            <p:cNvPr id="164" name="Rounded Rectangle 163"/>
            <p:cNvSpPr/>
            <p:nvPr/>
          </p:nvSpPr>
          <p:spPr>
            <a:xfrm>
              <a:off x="8151479" y="3249759"/>
              <a:ext cx="1620647" cy="222898"/>
            </a:xfrm>
            <a:prstGeom prst="roundRect">
              <a:avLst/>
            </a:prstGeom>
            <a:noFill/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en-US" sz="1200" b="1" kern="0" dirty="0">
                  <a:solidFill>
                    <a:srgbClr val="494949"/>
                  </a:solidFill>
                  <a:latin typeface="Open Sans Semibold" charset="0"/>
                  <a:ea typeface="Open Sans Semibold" charset="0"/>
                  <a:cs typeface="Open Sans Semibold" charset="0"/>
                </a:rPr>
                <a:t>Individualized</a:t>
              </a:r>
            </a:p>
            <a:p>
              <a:pPr>
                <a:defRPr/>
              </a:pPr>
              <a:r>
                <a:rPr lang="en-US" sz="1200" b="1" kern="0" dirty="0">
                  <a:solidFill>
                    <a:srgbClr val="494949"/>
                  </a:solidFill>
                  <a:latin typeface="Open Sans Semibold" charset="0"/>
                  <a:ea typeface="Open Sans Semibold" charset="0"/>
                  <a:cs typeface="Open Sans Semibold" charset="0"/>
                </a:rPr>
                <a:t>CareMap</a:t>
              </a:r>
            </a:p>
          </p:txBody>
        </p:sp>
        <p:pic>
          <p:nvPicPr>
            <p:cNvPr id="165" name="Picture 164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66983" y="3213185"/>
              <a:ext cx="320010" cy="320010"/>
            </a:xfrm>
            <a:prstGeom prst="rect">
              <a:avLst/>
            </a:prstGeom>
          </p:spPr>
        </p:pic>
      </p:grpSp>
      <p:grpSp>
        <p:nvGrpSpPr>
          <p:cNvPr id="138" name="Group 137"/>
          <p:cNvGrpSpPr/>
          <p:nvPr/>
        </p:nvGrpSpPr>
        <p:grpSpPr>
          <a:xfrm>
            <a:off x="2101091" y="4615366"/>
            <a:ext cx="1695471" cy="445234"/>
            <a:chOff x="5975540" y="3865716"/>
            <a:chExt cx="1328500" cy="348867"/>
          </a:xfrm>
        </p:grpSpPr>
        <p:sp>
          <p:nvSpPr>
            <p:cNvPr id="162" name="Rounded Rectangle 161"/>
            <p:cNvSpPr/>
            <p:nvPr/>
          </p:nvSpPr>
          <p:spPr>
            <a:xfrm>
              <a:off x="6219344" y="3920037"/>
              <a:ext cx="1084696" cy="199880"/>
            </a:xfrm>
            <a:prstGeom prst="roundRect">
              <a:avLst/>
            </a:prstGeom>
            <a:noFill/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en-US" sz="1200" b="1" kern="0" dirty="0">
                  <a:solidFill>
                    <a:srgbClr val="494949"/>
                  </a:solidFill>
                  <a:latin typeface="Open Sans Semibold" charset="0"/>
                  <a:ea typeface="Open Sans Semibold" charset="0"/>
                  <a:cs typeface="Open Sans Semibold" charset="0"/>
                </a:rPr>
                <a:t>Standardized </a:t>
              </a:r>
            </a:p>
            <a:p>
              <a:pPr>
                <a:defRPr/>
              </a:pPr>
              <a:r>
                <a:rPr lang="en-US" sz="1200" b="1" kern="0" dirty="0">
                  <a:solidFill>
                    <a:srgbClr val="494949"/>
                  </a:solidFill>
                  <a:latin typeface="Open Sans Semibold" charset="0"/>
                  <a:ea typeface="Open Sans Semibold" charset="0"/>
                  <a:cs typeface="Open Sans Semibold" charset="0"/>
                </a:rPr>
                <a:t>Care</a:t>
              </a:r>
            </a:p>
          </p:txBody>
        </p:sp>
        <p:pic>
          <p:nvPicPr>
            <p:cNvPr id="163" name="Picture 162"/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75540" y="3865716"/>
              <a:ext cx="348867" cy="348867"/>
            </a:xfrm>
            <a:prstGeom prst="rect">
              <a:avLst/>
            </a:prstGeom>
          </p:spPr>
        </p:pic>
      </p:grpSp>
      <p:grpSp>
        <p:nvGrpSpPr>
          <p:cNvPr id="139" name="Group 138"/>
          <p:cNvGrpSpPr/>
          <p:nvPr/>
        </p:nvGrpSpPr>
        <p:grpSpPr>
          <a:xfrm>
            <a:off x="7606420" y="5297256"/>
            <a:ext cx="815217" cy="815217"/>
            <a:chOff x="7884886" y="5719995"/>
            <a:chExt cx="638770" cy="638770"/>
          </a:xfrm>
        </p:grpSpPr>
        <p:grpSp>
          <p:nvGrpSpPr>
            <p:cNvPr id="158" name="Group 157"/>
            <p:cNvGrpSpPr/>
            <p:nvPr/>
          </p:nvGrpSpPr>
          <p:grpSpPr>
            <a:xfrm>
              <a:off x="7884886" y="5719995"/>
              <a:ext cx="638770" cy="638770"/>
              <a:chOff x="5335055" y="5664423"/>
              <a:chExt cx="852713" cy="852713"/>
            </a:xfrm>
            <a:gradFill flip="none" rotWithShape="1">
              <a:gsLst>
                <a:gs pos="39000">
                  <a:srgbClr val="28A6B5"/>
                </a:gs>
                <a:gs pos="100000">
                  <a:srgbClr val="008FBE"/>
                </a:gs>
              </a:gsLst>
              <a:path path="circle">
                <a:fillToRect l="100000" t="100000"/>
              </a:path>
              <a:tileRect r="-100000" b="-100000"/>
            </a:gradFill>
          </p:grpSpPr>
          <p:sp>
            <p:nvSpPr>
              <p:cNvPr id="160" name="Oval 159"/>
              <p:cNvSpPr/>
              <p:nvPr/>
            </p:nvSpPr>
            <p:spPr>
              <a:xfrm>
                <a:off x="5335055" y="5664423"/>
                <a:ext cx="852713" cy="852713"/>
              </a:xfrm>
              <a:prstGeom prst="ellipse">
                <a:avLst/>
              </a:prstGeom>
              <a:grpFill/>
              <a:ln w="9525" cap="flat" cmpd="sng" algn="ctr">
                <a:solidFill>
                  <a:srgbClr val="FFFFFF"/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en-US" b="1" u="sng" kern="0">
                  <a:solidFill>
                    <a:srgbClr val="FFFFFF"/>
                  </a:solidFill>
                  <a:latin typeface="Open Sans Semibold" charset="0"/>
                  <a:ea typeface="Open Sans Semibold" charset="0"/>
                  <a:cs typeface="Open Sans Semibold" charset="0"/>
                </a:endParaRPr>
              </a:p>
            </p:txBody>
          </p:sp>
          <p:pic>
            <p:nvPicPr>
              <p:cNvPr id="161" name="Picture 160"/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457290" y="5793459"/>
                <a:ext cx="606637" cy="578765"/>
              </a:xfrm>
              <a:prstGeom prst="rect">
                <a:avLst/>
              </a:prstGeom>
              <a:noFill/>
            </p:spPr>
          </p:pic>
        </p:grpSp>
        <p:pic>
          <p:nvPicPr>
            <p:cNvPr id="159" name="Picture 158"/>
            <p:cNvPicPr>
              <a:picLocks noChangeAspect="1"/>
            </p:cNvPicPr>
            <p:nvPr/>
          </p:nvPicPr>
          <p:blipFill>
            <a:blip r:embed="rId9" cstate="screen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33408" y="6118520"/>
              <a:ext cx="73967" cy="73967"/>
            </a:xfrm>
            <a:prstGeom prst="rect">
              <a:avLst/>
            </a:prstGeom>
            <a:noFill/>
          </p:spPr>
        </p:pic>
      </p:grpSp>
      <p:grpSp>
        <p:nvGrpSpPr>
          <p:cNvPr id="150" name="Group 149"/>
          <p:cNvGrpSpPr/>
          <p:nvPr/>
        </p:nvGrpSpPr>
        <p:grpSpPr>
          <a:xfrm>
            <a:off x="5451397" y="5307249"/>
            <a:ext cx="815217" cy="815217"/>
            <a:chOff x="6413636" y="5719995"/>
            <a:chExt cx="638770" cy="638770"/>
          </a:xfrm>
        </p:grpSpPr>
        <p:grpSp>
          <p:nvGrpSpPr>
            <p:cNvPr id="154" name="Group 153"/>
            <p:cNvGrpSpPr/>
            <p:nvPr/>
          </p:nvGrpSpPr>
          <p:grpSpPr>
            <a:xfrm>
              <a:off x="6413636" y="5719995"/>
              <a:ext cx="638770" cy="638770"/>
              <a:chOff x="5335055" y="5664423"/>
              <a:chExt cx="852713" cy="852713"/>
            </a:xfrm>
            <a:gradFill flip="none" rotWithShape="1">
              <a:gsLst>
                <a:gs pos="39000">
                  <a:srgbClr val="28A6B5"/>
                </a:gs>
                <a:gs pos="100000">
                  <a:srgbClr val="008FBE"/>
                </a:gs>
              </a:gsLst>
              <a:path path="circle">
                <a:fillToRect l="100000" t="100000"/>
              </a:path>
              <a:tileRect r="-100000" b="-100000"/>
            </a:gradFill>
          </p:grpSpPr>
          <p:sp>
            <p:nvSpPr>
              <p:cNvPr id="156" name="Oval 155"/>
              <p:cNvSpPr/>
              <p:nvPr/>
            </p:nvSpPr>
            <p:spPr>
              <a:xfrm>
                <a:off x="5335055" y="5664423"/>
                <a:ext cx="852713" cy="852713"/>
              </a:xfrm>
              <a:prstGeom prst="ellipse">
                <a:avLst/>
              </a:prstGeom>
              <a:grpFill/>
              <a:ln w="9525" cap="flat" cmpd="sng" algn="ctr">
                <a:solidFill>
                  <a:srgbClr val="FFFFFF"/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en-US" b="1" u="sng" kern="0">
                  <a:solidFill>
                    <a:srgbClr val="FFFFFF"/>
                  </a:solidFill>
                  <a:latin typeface="Open Sans Semibold" charset="0"/>
                  <a:ea typeface="Open Sans Semibold" charset="0"/>
                  <a:cs typeface="Open Sans Semibold" charset="0"/>
                </a:endParaRPr>
              </a:p>
            </p:txBody>
          </p:sp>
          <p:pic>
            <p:nvPicPr>
              <p:cNvPr id="157" name="Picture 156"/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457290" y="5793459"/>
                <a:ext cx="606637" cy="578765"/>
              </a:xfrm>
              <a:prstGeom prst="rect">
                <a:avLst/>
              </a:prstGeom>
              <a:noFill/>
            </p:spPr>
          </p:pic>
        </p:grpSp>
        <p:pic>
          <p:nvPicPr>
            <p:cNvPr id="155" name="Picture 154"/>
            <p:cNvPicPr>
              <a:picLocks noChangeAspect="1"/>
            </p:cNvPicPr>
            <p:nvPr/>
          </p:nvPicPr>
          <p:blipFill>
            <a:blip r:embed="rId9" cstate="screen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62158" y="6118520"/>
              <a:ext cx="73967" cy="73967"/>
            </a:xfrm>
            <a:prstGeom prst="rect">
              <a:avLst/>
            </a:prstGeom>
            <a:noFill/>
          </p:spPr>
        </p:pic>
      </p:grpSp>
      <p:cxnSp>
        <p:nvCxnSpPr>
          <p:cNvPr id="125" name="Straight Arrow Connector 124"/>
          <p:cNvCxnSpPr/>
          <p:nvPr/>
        </p:nvCxnSpPr>
        <p:spPr>
          <a:xfrm>
            <a:off x="3527322" y="2893851"/>
            <a:ext cx="12672" cy="2525891"/>
          </a:xfrm>
          <a:prstGeom prst="straightConnector1">
            <a:avLst/>
          </a:prstGeom>
          <a:noFill/>
          <a:ln w="15875" cap="flat" cmpd="sng" algn="ctr">
            <a:solidFill>
              <a:srgbClr val="008FBE"/>
            </a:solidFill>
            <a:prstDash val="solid"/>
            <a:headEnd type="none"/>
            <a:tailEnd type="triangle"/>
          </a:ln>
          <a:effectLst/>
        </p:spPr>
      </p:cxnSp>
      <p:cxnSp>
        <p:nvCxnSpPr>
          <p:cNvPr id="126" name="Straight Arrow Connector 125"/>
          <p:cNvCxnSpPr/>
          <p:nvPr/>
        </p:nvCxnSpPr>
        <p:spPr>
          <a:xfrm>
            <a:off x="3657021" y="2914956"/>
            <a:ext cx="17133" cy="2367682"/>
          </a:xfrm>
          <a:prstGeom prst="straightConnector1">
            <a:avLst/>
          </a:prstGeom>
          <a:noFill/>
          <a:ln w="15875" cap="flat" cmpd="sng" algn="ctr">
            <a:solidFill>
              <a:srgbClr val="008FBE"/>
            </a:solidFill>
            <a:prstDash val="solid"/>
            <a:headEnd type="none"/>
            <a:tailEnd type="triangle"/>
          </a:ln>
          <a:effectLst/>
        </p:spPr>
      </p:cxnSp>
      <p:sp>
        <p:nvSpPr>
          <p:cNvPr id="110" name="TextBox 109"/>
          <p:cNvSpPr txBox="1"/>
          <p:nvPr/>
        </p:nvSpPr>
        <p:spPr>
          <a:xfrm>
            <a:off x="9197605" y="1497309"/>
            <a:ext cx="27394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US" sz="1400" b="1" dirty="0">
                <a:solidFill>
                  <a:srgbClr val="494949"/>
                </a:solidFill>
                <a:latin typeface="Open Sans Semibold" charset="0"/>
                <a:ea typeface="Open Sans Semibold" charset="0"/>
                <a:cs typeface="Open Sans Semibold" charset="0"/>
              </a:rPr>
              <a:t>Federal directives </a:t>
            </a:r>
          </a:p>
          <a:p>
            <a:pPr defTabSz="457200"/>
            <a:r>
              <a:rPr lang="en-US" sz="1400" b="1" dirty="0">
                <a:solidFill>
                  <a:srgbClr val="494949"/>
                </a:solidFill>
                <a:latin typeface="Open Sans Semibold" charset="0"/>
                <a:ea typeface="Open Sans Semibold" charset="0"/>
                <a:cs typeface="Open Sans Semibold" charset="0"/>
              </a:rPr>
              <a:t>and guidelines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9197605" y="3791163"/>
            <a:ext cx="27394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US" sz="1400" b="1" dirty="0">
                <a:solidFill>
                  <a:srgbClr val="494949"/>
                </a:solidFill>
                <a:latin typeface="Open Sans Semibold" charset="0"/>
                <a:ea typeface="Open Sans Semibold" charset="0"/>
                <a:cs typeface="Open Sans Semibold" charset="0"/>
              </a:rPr>
              <a:t>Care program applied through doctors  </a:t>
            </a:r>
          </a:p>
        </p:txBody>
      </p:sp>
      <p:sp>
        <p:nvSpPr>
          <p:cNvPr id="112" name="Rectangle 111"/>
          <p:cNvSpPr/>
          <p:nvPr/>
        </p:nvSpPr>
        <p:spPr>
          <a:xfrm>
            <a:off x="2042269" y="1269402"/>
            <a:ext cx="2421503" cy="492956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b="1" kern="0">
              <a:solidFill>
                <a:srgbClr val="494949"/>
              </a:solidFill>
              <a:latin typeface="Open Sans Semibold" charset="0"/>
              <a:ea typeface="Open Sans Semibold" charset="0"/>
              <a:cs typeface="Open Sans Semibold" charset="0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1012911" y="1230210"/>
            <a:ext cx="223442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US" sz="1100" b="1" dirty="0">
                <a:solidFill>
                  <a:srgbClr val="494949"/>
                </a:solidFill>
                <a:latin typeface="Open Sans Semibold" charset="0"/>
                <a:ea typeface="Open Sans Semibold" charset="0"/>
                <a:cs typeface="Open Sans Semibold" charset="0"/>
              </a:rPr>
              <a:t>Reimbursement schemes</a:t>
            </a:r>
          </a:p>
        </p:txBody>
      </p:sp>
      <p:sp>
        <p:nvSpPr>
          <p:cNvPr id="114" name="TextBox 113"/>
          <p:cNvSpPr txBox="1"/>
          <p:nvPr/>
        </p:nvSpPr>
        <p:spPr>
          <a:xfrm>
            <a:off x="9197606" y="5514428"/>
            <a:ext cx="27394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US" sz="1400" b="1" dirty="0">
                <a:solidFill>
                  <a:srgbClr val="494949"/>
                </a:solidFill>
                <a:latin typeface="Open Sans Semibold" charset="0"/>
                <a:ea typeface="Open Sans Semibold" charset="0"/>
                <a:cs typeface="Open Sans Semibold" charset="0"/>
              </a:rPr>
              <a:t>Patient </a:t>
            </a:r>
            <a:r>
              <a:rPr lang="en-US" sz="1400" b="1" dirty="0" smtClean="0">
                <a:solidFill>
                  <a:srgbClr val="494949"/>
                </a:solidFill>
                <a:latin typeface="Open Sans Semibold" charset="0"/>
                <a:ea typeface="Open Sans Semibold" charset="0"/>
                <a:cs typeface="Open Sans Semibold" charset="0"/>
              </a:rPr>
              <a:t>compliance </a:t>
            </a:r>
            <a:r>
              <a:rPr lang="en-US" sz="1400" b="1" dirty="0">
                <a:solidFill>
                  <a:srgbClr val="494949"/>
                </a:solidFill>
                <a:latin typeface="Open Sans Semibold" charset="0"/>
                <a:ea typeface="Open Sans Semibold" charset="0"/>
                <a:cs typeface="Open Sans Semibold" charset="0"/>
              </a:rPr>
              <a:t>and education 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1166032" y="2427143"/>
            <a:ext cx="1583858" cy="2616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 anchorCtr="0">
            <a:spAutoFit/>
          </a:bodyPr>
          <a:lstStyle/>
          <a:p>
            <a:pPr algn="ctr" defTabSz="457200"/>
            <a:r>
              <a:rPr lang="en-US" sz="1100" b="1" dirty="0">
                <a:solidFill>
                  <a:srgbClr val="494949"/>
                </a:solidFill>
                <a:latin typeface="Open Sans Semibold" charset="0"/>
                <a:ea typeface="Open Sans Semibold" charset="0"/>
                <a:cs typeface="Open Sans Semibold" charset="0"/>
              </a:rPr>
              <a:t>Health Insurance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4425873" y="2443740"/>
            <a:ext cx="1633664" cy="2616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 anchorCtr="0">
            <a:spAutoFit/>
          </a:bodyPr>
          <a:lstStyle/>
          <a:p>
            <a:pPr algn="ctr" defTabSz="457200"/>
            <a:r>
              <a:rPr lang="en-US" sz="1100" b="1" dirty="0">
                <a:solidFill>
                  <a:srgbClr val="494949"/>
                </a:solidFill>
                <a:latin typeface="Open Sans Semibold" charset="0"/>
                <a:ea typeface="Open Sans Semibold" charset="0"/>
                <a:cs typeface="Open Sans Semibold" charset="0"/>
              </a:rPr>
              <a:t>Care Providers</a:t>
            </a:r>
          </a:p>
        </p:txBody>
      </p:sp>
      <p:sp>
        <p:nvSpPr>
          <p:cNvPr id="117" name="Rounded Rectangle 116"/>
          <p:cNvSpPr/>
          <p:nvPr/>
        </p:nvSpPr>
        <p:spPr>
          <a:xfrm>
            <a:off x="899652" y="1205700"/>
            <a:ext cx="5196348" cy="1688151"/>
          </a:xfrm>
          <a:prstGeom prst="roundRect">
            <a:avLst/>
          </a:prstGeom>
          <a:noFill/>
          <a:ln w="9525" cap="flat" cmpd="sng" algn="ctr">
            <a:solidFill>
              <a:srgbClr val="494949"/>
            </a:solidFill>
            <a:prstDash val="dash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b="1" kern="0">
              <a:solidFill>
                <a:srgbClr val="494949"/>
              </a:solidFill>
              <a:latin typeface="Open Sans Semibold" charset="0"/>
              <a:ea typeface="Open Sans Semibold" charset="0"/>
              <a:cs typeface="Open Sans Semibold" charset="0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2731876" y="1992496"/>
            <a:ext cx="213417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US" sz="1100" b="1" dirty="0">
                <a:solidFill>
                  <a:srgbClr val="494949"/>
                </a:solidFill>
                <a:latin typeface="Open Sans Semibold" charset="0"/>
                <a:ea typeface="Open Sans Semibold" charset="0"/>
                <a:cs typeface="Open Sans Semibold" charset="0"/>
              </a:rPr>
              <a:t>managed care contracts</a:t>
            </a:r>
          </a:p>
        </p:txBody>
      </p:sp>
      <p:cxnSp>
        <p:nvCxnSpPr>
          <p:cNvPr id="119" name="Straight Arrow Connector 118"/>
          <p:cNvCxnSpPr>
            <a:stCxn id="178" idx="6"/>
            <a:endCxn id="170" idx="2"/>
          </p:cNvCxnSpPr>
          <p:nvPr/>
        </p:nvCxnSpPr>
        <p:spPr>
          <a:xfrm flipV="1">
            <a:off x="2365052" y="2020530"/>
            <a:ext cx="2470563" cy="8225"/>
          </a:xfrm>
          <a:prstGeom prst="straightConnector1">
            <a:avLst/>
          </a:prstGeom>
          <a:noFill/>
          <a:ln w="12700" cap="flat" cmpd="sng" algn="ctr">
            <a:solidFill>
              <a:srgbClr val="494949"/>
            </a:solidFill>
            <a:prstDash val="solid"/>
            <a:headEnd type="triangle" w="med" len="med"/>
            <a:tailEnd type="triangle" w="med" len="med"/>
          </a:ln>
          <a:effectLst/>
        </p:spPr>
      </p:cxnSp>
      <p:sp>
        <p:nvSpPr>
          <p:cNvPr id="120" name="Left Bracket 119"/>
          <p:cNvSpPr/>
          <p:nvPr/>
        </p:nvSpPr>
        <p:spPr>
          <a:xfrm flipH="1">
            <a:off x="9029825" y="1240762"/>
            <a:ext cx="167780" cy="964363"/>
          </a:xfrm>
          <a:prstGeom prst="leftBracket">
            <a:avLst>
              <a:gd name="adj" fmla="val 0"/>
            </a:avLst>
          </a:prstGeom>
          <a:ln w="9525">
            <a:solidFill>
              <a:srgbClr val="737373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008FBE"/>
              </a:solidFill>
            </a:endParaRPr>
          </a:p>
        </p:txBody>
      </p:sp>
      <p:sp>
        <p:nvSpPr>
          <p:cNvPr id="121" name="Left Bracket 120"/>
          <p:cNvSpPr/>
          <p:nvPr/>
        </p:nvSpPr>
        <p:spPr>
          <a:xfrm flipH="1">
            <a:off x="8966992" y="2861401"/>
            <a:ext cx="230613" cy="2306116"/>
          </a:xfrm>
          <a:prstGeom prst="leftBracket">
            <a:avLst>
              <a:gd name="adj" fmla="val 0"/>
            </a:avLst>
          </a:prstGeom>
          <a:ln w="9525">
            <a:solidFill>
              <a:srgbClr val="737373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008FBE"/>
              </a:solidFill>
            </a:endParaRPr>
          </a:p>
        </p:txBody>
      </p:sp>
      <p:sp>
        <p:nvSpPr>
          <p:cNvPr id="122" name="Left Bracket 121"/>
          <p:cNvSpPr/>
          <p:nvPr/>
        </p:nvSpPr>
        <p:spPr>
          <a:xfrm flipH="1">
            <a:off x="9029825" y="5334750"/>
            <a:ext cx="167780" cy="1000391"/>
          </a:xfrm>
          <a:prstGeom prst="leftBracket">
            <a:avLst>
              <a:gd name="adj" fmla="val 0"/>
            </a:avLst>
          </a:prstGeom>
          <a:ln w="9525">
            <a:solidFill>
              <a:srgbClr val="737373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008FBE"/>
              </a:solidFill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2523096" y="3444493"/>
            <a:ext cx="851462" cy="2616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 anchorCtr="0">
            <a:spAutoFit/>
          </a:bodyPr>
          <a:lstStyle/>
          <a:p>
            <a:pPr defTabSz="457200"/>
            <a:r>
              <a:rPr lang="en-US" sz="1100" b="1">
                <a:solidFill>
                  <a:srgbClr val="494949"/>
                </a:solidFill>
                <a:latin typeface="Open Sans Semibold" charset="0"/>
                <a:ea typeface="Open Sans Semibold" charset="0"/>
                <a:cs typeface="Open Sans Semibold" charset="0"/>
              </a:rPr>
              <a:t>Doctors</a:t>
            </a:r>
            <a:endParaRPr lang="en-US" sz="1100" b="1" dirty="0">
              <a:solidFill>
                <a:srgbClr val="494949"/>
              </a:solidFill>
              <a:latin typeface="Open Sans Semibold" charset="0"/>
              <a:ea typeface="Open Sans Semibold" charset="0"/>
              <a:cs typeface="Open Sans Semibold" charset="0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6629950" y="4236771"/>
            <a:ext cx="880103" cy="2616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 anchorCtr="0">
            <a:spAutoFit/>
          </a:bodyPr>
          <a:lstStyle/>
          <a:p>
            <a:pPr defTabSz="457200"/>
            <a:r>
              <a:rPr lang="en-US" sz="1100" b="1" dirty="0">
                <a:solidFill>
                  <a:srgbClr val="494949"/>
                </a:solidFill>
                <a:latin typeface="Open Sans Semibold" charset="0"/>
                <a:ea typeface="Open Sans Semibold" charset="0"/>
                <a:cs typeface="Open Sans Semibold" charset="0"/>
              </a:rPr>
              <a:t>Patients</a:t>
            </a:r>
          </a:p>
        </p:txBody>
      </p:sp>
      <p:pic>
        <p:nvPicPr>
          <p:cNvPr id="127" name="Picture 126"/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72981" y="5224271"/>
            <a:ext cx="1709979" cy="984670"/>
          </a:xfrm>
          <a:prstGeom prst="rect">
            <a:avLst/>
          </a:prstGeom>
        </p:spPr>
      </p:pic>
      <p:cxnSp>
        <p:nvCxnSpPr>
          <p:cNvPr id="74" name="Straight Arrow Connector 73"/>
          <p:cNvCxnSpPr/>
          <p:nvPr/>
        </p:nvCxnSpPr>
        <p:spPr>
          <a:xfrm>
            <a:off x="4340062" y="5836362"/>
            <a:ext cx="1152000" cy="1"/>
          </a:xfrm>
          <a:prstGeom prst="straightConnector1">
            <a:avLst/>
          </a:prstGeom>
          <a:noFill/>
          <a:ln w="15875" cap="flat" cmpd="sng" algn="ctr">
            <a:solidFill>
              <a:srgbClr val="008FBE"/>
            </a:solidFill>
            <a:prstDash val="solid"/>
            <a:headEnd type="none"/>
            <a:tailEnd type="triangle"/>
          </a:ln>
          <a:effectLst/>
        </p:spPr>
      </p:cxnSp>
      <p:cxnSp>
        <p:nvCxnSpPr>
          <p:cNvPr id="78" name="Straight Arrow Connector 77"/>
          <p:cNvCxnSpPr/>
          <p:nvPr/>
        </p:nvCxnSpPr>
        <p:spPr>
          <a:xfrm>
            <a:off x="4314607" y="5692265"/>
            <a:ext cx="1116000" cy="1"/>
          </a:xfrm>
          <a:prstGeom prst="straightConnector1">
            <a:avLst/>
          </a:prstGeom>
          <a:noFill/>
          <a:ln w="15875" cap="flat" cmpd="sng" algn="ctr">
            <a:solidFill>
              <a:srgbClr val="008FBE"/>
            </a:solidFill>
            <a:prstDash val="solid"/>
            <a:headEnd type="triangle"/>
            <a:tailEnd type="none"/>
          </a:ln>
          <a:effectLst/>
        </p:spPr>
      </p:cxnSp>
      <p:grpSp>
        <p:nvGrpSpPr>
          <p:cNvPr id="151" name="Group 150"/>
          <p:cNvGrpSpPr/>
          <p:nvPr/>
        </p:nvGrpSpPr>
        <p:grpSpPr>
          <a:xfrm>
            <a:off x="3200945" y="3031593"/>
            <a:ext cx="804783" cy="804783"/>
            <a:chOff x="7151746" y="2339573"/>
            <a:chExt cx="630594" cy="630594"/>
          </a:xfrm>
        </p:grpSpPr>
        <p:sp>
          <p:nvSpPr>
            <p:cNvPr id="152" name="Oval 151"/>
            <p:cNvSpPr/>
            <p:nvPr/>
          </p:nvSpPr>
          <p:spPr>
            <a:xfrm>
              <a:off x="7151746" y="2339573"/>
              <a:ext cx="630594" cy="630594"/>
            </a:xfrm>
            <a:prstGeom prst="ellipse">
              <a:avLst/>
            </a:prstGeom>
            <a:gradFill flip="none" rotWithShape="1">
              <a:gsLst>
                <a:gs pos="39000">
                  <a:srgbClr val="28A6B5"/>
                </a:gs>
                <a:gs pos="100000">
                  <a:srgbClr val="008FBE"/>
                </a:gs>
              </a:gsLst>
              <a:path path="circle">
                <a:fillToRect l="100000" t="100000"/>
              </a:path>
              <a:tileRect r="-100000" b="-100000"/>
            </a:gradFill>
            <a:ln w="9525" cap="flat" cmpd="sng" algn="ctr">
              <a:solidFill>
                <a:srgbClr val="FFFFFF"/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r>
                <a:rPr lang="en-US" b="1" u="sng" kern="0">
                  <a:solidFill>
                    <a:srgbClr val="FFFFFF"/>
                  </a:solidFill>
                  <a:latin typeface="Open Sans Semibold" charset="0"/>
                  <a:ea typeface="Open Sans Semibold" charset="0"/>
                  <a:cs typeface="Open Sans Semibold" charset="0"/>
                </a:rPr>
                <a:t>  </a:t>
              </a:r>
            </a:p>
          </p:txBody>
        </p:sp>
        <p:pic>
          <p:nvPicPr>
            <p:cNvPr id="153" name="Picture 152"/>
            <p:cNvPicPr>
              <a:picLocks noChangeAspect="1"/>
            </p:cNvPicPr>
            <p:nvPr/>
          </p:nvPicPr>
          <p:blipFill>
            <a:blip r:embed="rId14" cstate="screen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56566" y="2430992"/>
              <a:ext cx="424347" cy="434079"/>
            </a:xfrm>
            <a:prstGeom prst="rect">
              <a:avLst/>
            </a:prstGeom>
            <a:noFill/>
          </p:spPr>
        </p:pic>
      </p:grpSp>
      <p:grpSp>
        <p:nvGrpSpPr>
          <p:cNvPr id="98" name="Group 97"/>
          <p:cNvGrpSpPr/>
          <p:nvPr/>
        </p:nvGrpSpPr>
        <p:grpSpPr>
          <a:xfrm>
            <a:off x="5990001" y="4532176"/>
            <a:ext cx="815217" cy="815217"/>
            <a:chOff x="7151746" y="5719995"/>
            <a:chExt cx="638770" cy="638770"/>
          </a:xfrm>
        </p:grpSpPr>
        <p:grpSp>
          <p:nvGrpSpPr>
            <p:cNvPr id="99" name="Group 98"/>
            <p:cNvGrpSpPr/>
            <p:nvPr/>
          </p:nvGrpSpPr>
          <p:grpSpPr>
            <a:xfrm>
              <a:off x="7151746" y="5719995"/>
              <a:ext cx="638770" cy="638770"/>
              <a:chOff x="5335055" y="5664423"/>
              <a:chExt cx="852713" cy="852713"/>
            </a:xfrm>
            <a:gradFill flip="none" rotWithShape="1">
              <a:gsLst>
                <a:gs pos="39000">
                  <a:srgbClr val="28A6B5"/>
                </a:gs>
                <a:gs pos="100000">
                  <a:srgbClr val="008FBE"/>
                </a:gs>
              </a:gsLst>
              <a:path path="circle">
                <a:fillToRect l="100000" t="100000"/>
              </a:path>
              <a:tileRect r="-100000" b="-100000"/>
            </a:gradFill>
          </p:grpSpPr>
          <p:sp>
            <p:nvSpPr>
              <p:cNvPr id="101" name="Oval 100"/>
              <p:cNvSpPr/>
              <p:nvPr/>
            </p:nvSpPr>
            <p:spPr>
              <a:xfrm>
                <a:off x="5335055" y="5664423"/>
                <a:ext cx="852713" cy="852713"/>
              </a:xfrm>
              <a:prstGeom prst="ellipse">
                <a:avLst/>
              </a:prstGeom>
              <a:grpFill/>
              <a:ln w="9525" cap="flat" cmpd="sng" algn="ctr">
                <a:solidFill>
                  <a:srgbClr val="FFFFFF"/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en-US" b="1" u="sng" kern="0">
                  <a:solidFill>
                    <a:srgbClr val="FFFFFF"/>
                  </a:solidFill>
                  <a:latin typeface="Open Sans Semibold" charset="0"/>
                  <a:ea typeface="Open Sans Semibold" charset="0"/>
                  <a:cs typeface="Open Sans Semibold" charset="0"/>
                </a:endParaRPr>
              </a:p>
            </p:txBody>
          </p:sp>
          <p:pic>
            <p:nvPicPr>
              <p:cNvPr id="102" name="Picture 101"/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457290" y="5793459"/>
                <a:ext cx="606637" cy="578765"/>
              </a:xfrm>
              <a:prstGeom prst="rect">
                <a:avLst/>
              </a:prstGeom>
              <a:noFill/>
            </p:spPr>
          </p:pic>
        </p:grpSp>
        <p:pic>
          <p:nvPicPr>
            <p:cNvPr id="100" name="Picture 99"/>
            <p:cNvPicPr>
              <a:picLocks noChangeAspect="1"/>
            </p:cNvPicPr>
            <p:nvPr/>
          </p:nvPicPr>
          <p:blipFill>
            <a:blip r:embed="rId9" cstate="screen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00268" y="6118520"/>
              <a:ext cx="73967" cy="73967"/>
            </a:xfrm>
            <a:prstGeom prst="rect">
              <a:avLst/>
            </a:prstGeom>
            <a:noFill/>
          </p:spPr>
        </p:pic>
      </p:grpSp>
      <p:grpSp>
        <p:nvGrpSpPr>
          <p:cNvPr id="103" name="Group 102"/>
          <p:cNvGrpSpPr/>
          <p:nvPr/>
        </p:nvGrpSpPr>
        <p:grpSpPr>
          <a:xfrm>
            <a:off x="7065259" y="4498381"/>
            <a:ext cx="815217" cy="815217"/>
            <a:chOff x="7151746" y="5719995"/>
            <a:chExt cx="638770" cy="638770"/>
          </a:xfrm>
        </p:grpSpPr>
        <p:grpSp>
          <p:nvGrpSpPr>
            <p:cNvPr id="104" name="Group 103"/>
            <p:cNvGrpSpPr/>
            <p:nvPr/>
          </p:nvGrpSpPr>
          <p:grpSpPr>
            <a:xfrm>
              <a:off x="7151746" y="5719995"/>
              <a:ext cx="638770" cy="638770"/>
              <a:chOff x="5335055" y="5664423"/>
              <a:chExt cx="852713" cy="852713"/>
            </a:xfrm>
            <a:gradFill flip="none" rotWithShape="1">
              <a:gsLst>
                <a:gs pos="39000">
                  <a:srgbClr val="28A6B5"/>
                </a:gs>
                <a:gs pos="100000">
                  <a:srgbClr val="008FBE"/>
                </a:gs>
              </a:gsLst>
              <a:path path="circle">
                <a:fillToRect l="100000" t="100000"/>
              </a:path>
              <a:tileRect r="-100000" b="-100000"/>
            </a:gradFill>
          </p:grpSpPr>
          <p:sp>
            <p:nvSpPr>
              <p:cNvPr id="106" name="Oval 105"/>
              <p:cNvSpPr/>
              <p:nvPr/>
            </p:nvSpPr>
            <p:spPr>
              <a:xfrm>
                <a:off x="5335055" y="5664423"/>
                <a:ext cx="852713" cy="852713"/>
              </a:xfrm>
              <a:prstGeom prst="ellipse">
                <a:avLst/>
              </a:prstGeom>
              <a:grpFill/>
              <a:ln w="9525" cap="flat" cmpd="sng" algn="ctr">
                <a:solidFill>
                  <a:srgbClr val="FFFFFF"/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en-US" b="1" u="sng" kern="0">
                  <a:solidFill>
                    <a:srgbClr val="FFFFFF"/>
                  </a:solidFill>
                  <a:latin typeface="Open Sans Semibold" charset="0"/>
                  <a:ea typeface="Open Sans Semibold" charset="0"/>
                  <a:cs typeface="Open Sans Semibold" charset="0"/>
                </a:endParaRPr>
              </a:p>
            </p:txBody>
          </p:sp>
          <p:pic>
            <p:nvPicPr>
              <p:cNvPr id="107" name="Picture 106"/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457290" y="5793459"/>
                <a:ext cx="606637" cy="578765"/>
              </a:xfrm>
              <a:prstGeom prst="rect">
                <a:avLst/>
              </a:prstGeom>
              <a:noFill/>
            </p:spPr>
          </p:pic>
        </p:grpSp>
        <p:pic>
          <p:nvPicPr>
            <p:cNvPr id="105" name="Picture 104"/>
            <p:cNvPicPr>
              <a:picLocks noChangeAspect="1"/>
            </p:cNvPicPr>
            <p:nvPr/>
          </p:nvPicPr>
          <p:blipFill>
            <a:blip r:embed="rId9" cstate="screen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00268" y="6118520"/>
              <a:ext cx="73967" cy="73967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1601713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609600" y="6356351"/>
            <a:ext cx="3860800" cy="365125"/>
          </a:xfrm>
        </p:spPr>
        <p:txBody>
          <a:bodyPr/>
          <a:lstStyle/>
          <a:p>
            <a:r>
              <a:rPr lang="en-US" smtClean="0"/>
              <a:t>Parsek © Confidential do not duplicate</a:t>
            </a:r>
            <a:endParaRPr lang="en-US" dirty="0"/>
          </a:p>
        </p:txBody>
      </p:sp>
      <p:sp>
        <p:nvSpPr>
          <p:cNvPr id="189" name="Title 1"/>
          <p:cNvSpPr txBox="1">
            <a:spLocks/>
          </p:cNvSpPr>
          <p:nvPr/>
        </p:nvSpPr>
        <p:spPr>
          <a:xfrm>
            <a:off x="609600" y="125760"/>
            <a:ext cx="505794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algn="l"/>
            <a:r>
              <a:rPr lang="en-US" dirty="0" smtClean="0">
                <a:solidFill>
                  <a:srgbClr val="494949"/>
                </a:solidFill>
                <a:latin typeface="Open Sans Extrabold" charset="0"/>
                <a:ea typeface="Open Sans Extrabold" charset="0"/>
                <a:cs typeface="Open Sans Extrabold" charset="0"/>
              </a:rPr>
              <a:t>Key features</a:t>
            </a:r>
            <a:endParaRPr lang="en-US" dirty="0">
              <a:solidFill>
                <a:srgbClr val="494949"/>
              </a:solidFill>
              <a:latin typeface="Open Sans Extrabold" charset="0"/>
              <a:ea typeface="Open Sans Extrabold" charset="0"/>
              <a:cs typeface="Open Sans Extrabold" charset="0"/>
            </a:endParaRPr>
          </a:p>
        </p:txBody>
      </p:sp>
      <p:sp>
        <p:nvSpPr>
          <p:cNvPr id="190" name="Rectangle 57"/>
          <p:cNvSpPr/>
          <p:nvPr/>
        </p:nvSpPr>
        <p:spPr>
          <a:xfrm>
            <a:off x="7509894" y="1326027"/>
            <a:ext cx="3166834" cy="340519"/>
          </a:xfrm>
          <a:prstGeom prst="round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defTabSz="457200"/>
            <a:r>
              <a:rPr lang="en-US" sz="1400" b="1" dirty="0">
                <a:solidFill>
                  <a:srgbClr val="494949"/>
                </a:solidFill>
                <a:latin typeface="Open Sans Semibold" charset="0"/>
                <a:ea typeface="Open Sans Semibold" charset="0"/>
                <a:cs typeface="Open Sans Semibold" charset="0"/>
              </a:rPr>
              <a:t>Individualized CareMaps </a:t>
            </a:r>
          </a:p>
        </p:txBody>
      </p:sp>
      <p:sp>
        <p:nvSpPr>
          <p:cNvPr id="191" name="Rectangle 190"/>
          <p:cNvSpPr/>
          <p:nvPr/>
        </p:nvSpPr>
        <p:spPr>
          <a:xfrm>
            <a:off x="7509893" y="1633103"/>
            <a:ext cx="3166834" cy="43088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171450" indent="-171450" algn="ctr" defTabSz="457200">
              <a:buClr>
                <a:srgbClr val="28A6B5"/>
              </a:buClr>
              <a:buFont typeface="Arial" charset="0"/>
              <a:buChar char="•"/>
            </a:pPr>
            <a:r>
              <a:rPr lang="en-US" sz="1100" i="1" dirty="0">
                <a:solidFill>
                  <a:srgbClr val="494949"/>
                </a:solidFill>
                <a:latin typeface="Open Sans" charset="0"/>
                <a:ea typeface="Open Sans" charset="0"/>
                <a:cs typeface="Open Sans" charset="0"/>
              </a:rPr>
              <a:t>pre-defined modules </a:t>
            </a:r>
          </a:p>
          <a:p>
            <a:pPr marL="171450" indent="-171450" algn="ctr" defTabSz="457200">
              <a:buClr>
                <a:srgbClr val="28A6B5"/>
              </a:buClr>
              <a:buFont typeface="Arial" charset="0"/>
              <a:buChar char="•"/>
            </a:pPr>
            <a:r>
              <a:rPr lang="en-US" sz="1100" i="1" dirty="0">
                <a:solidFill>
                  <a:srgbClr val="494949"/>
                </a:solidFill>
                <a:latin typeface="Open Sans" charset="0"/>
                <a:ea typeface="Open Sans" charset="0"/>
                <a:cs typeface="Open Sans" charset="0"/>
              </a:rPr>
              <a:t>personalization + standardization</a:t>
            </a:r>
          </a:p>
        </p:txBody>
      </p:sp>
      <p:sp>
        <p:nvSpPr>
          <p:cNvPr id="192" name="Rectangle 56"/>
          <p:cNvSpPr/>
          <p:nvPr/>
        </p:nvSpPr>
        <p:spPr>
          <a:xfrm>
            <a:off x="8008590" y="2668071"/>
            <a:ext cx="3166834" cy="340519"/>
          </a:xfrm>
          <a:prstGeom prst="round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defTabSz="457200"/>
            <a:r>
              <a:rPr lang="en-US" sz="1400" b="1" dirty="0">
                <a:solidFill>
                  <a:srgbClr val="494949"/>
                </a:solidFill>
                <a:latin typeface="Open Sans Semibold" charset="0"/>
                <a:ea typeface="Open Sans Semibold" charset="0"/>
                <a:cs typeface="Open Sans Semibold" charset="0"/>
              </a:rPr>
              <a:t>Alerts </a:t>
            </a:r>
          </a:p>
        </p:txBody>
      </p:sp>
      <p:sp>
        <p:nvSpPr>
          <p:cNvPr id="193" name="Rectangle 98"/>
          <p:cNvSpPr/>
          <p:nvPr/>
        </p:nvSpPr>
        <p:spPr>
          <a:xfrm>
            <a:off x="8008590" y="2943726"/>
            <a:ext cx="3166834" cy="476726"/>
          </a:xfrm>
          <a:prstGeom prst="round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171450" indent="-171450" algn="ctr" defTabSz="457200">
              <a:buClr>
                <a:srgbClr val="28A6B5"/>
              </a:buClr>
              <a:buFont typeface="Arial" charset="0"/>
              <a:buChar char="•"/>
            </a:pPr>
            <a:r>
              <a:rPr lang="en-US" sz="1100" i="1" dirty="0">
                <a:solidFill>
                  <a:srgbClr val="494949"/>
                </a:solidFill>
                <a:latin typeface="Open Sans" charset="0"/>
                <a:ea typeface="Open Sans" charset="0"/>
                <a:cs typeface="Open Sans" charset="0"/>
              </a:rPr>
              <a:t>detection of complications</a:t>
            </a:r>
          </a:p>
          <a:p>
            <a:pPr marL="171450" indent="-171450" algn="ctr" defTabSz="457200">
              <a:buClr>
                <a:srgbClr val="28A6B5"/>
              </a:buClr>
              <a:buFont typeface="Arial" charset="0"/>
              <a:buChar char="•"/>
            </a:pPr>
            <a:r>
              <a:rPr lang="en-US" sz="1100" i="1" dirty="0">
                <a:solidFill>
                  <a:srgbClr val="494949"/>
                </a:solidFill>
                <a:latin typeface="Open Sans" charset="0"/>
                <a:ea typeface="Open Sans" charset="0"/>
                <a:cs typeface="Open Sans" charset="0"/>
              </a:rPr>
              <a:t>early reaction to potential problems</a:t>
            </a:r>
          </a:p>
        </p:txBody>
      </p:sp>
      <p:sp>
        <p:nvSpPr>
          <p:cNvPr id="194" name="Rectangle 61"/>
          <p:cNvSpPr/>
          <p:nvPr/>
        </p:nvSpPr>
        <p:spPr>
          <a:xfrm>
            <a:off x="7331631" y="4251510"/>
            <a:ext cx="3163877" cy="340519"/>
          </a:xfrm>
          <a:prstGeom prst="round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defTabSz="457200"/>
            <a:r>
              <a:rPr lang="en-US" sz="1400" b="1" dirty="0">
                <a:solidFill>
                  <a:srgbClr val="494949"/>
                </a:solidFill>
                <a:latin typeface="Open Sans Semibold" charset="0"/>
                <a:ea typeface="Open Sans Semibold" charset="0"/>
                <a:cs typeface="Open Sans Semibold" charset="0"/>
              </a:rPr>
              <a:t>Educational materials</a:t>
            </a:r>
          </a:p>
        </p:txBody>
      </p:sp>
      <p:sp>
        <p:nvSpPr>
          <p:cNvPr id="195" name="Rectangle 99"/>
          <p:cNvSpPr/>
          <p:nvPr/>
        </p:nvSpPr>
        <p:spPr>
          <a:xfrm>
            <a:off x="7328674" y="4547917"/>
            <a:ext cx="3166834" cy="476726"/>
          </a:xfrm>
          <a:prstGeom prst="round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171450" indent="-171450" algn="ctr" defTabSz="457200">
              <a:buClr>
                <a:srgbClr val="28A6B5"/>
              </a:buClr>
              <a:buFont typeface="Arial" charset="0"/>
              <a:buChar char="•"/>
            </a:pPr>
            <a:r>
              <a:rPr lang="en-US" sz="1100" i="1" dirty="0">
                <a:solidFill>
                  <a:srgbClr val="494949"/>
                </a:solidFill>
                <a:latin typeface="Open Sans" charset="0"/>
                <a:ea typeface="Open Sans" charset="0"/>
                <a:cs typeface="Open Sans" charset="0"/>
              </a:rPr>
              <a:t>info on patient’s disease &amp; procedures</a:t>
            </a:r>
          </a:p>
          <a:p>
            <a:pPr marL="171450" indent="-171450" algn="ctr" defTabSz="457200">
              <a:buClr>
                <a:srgbClr val="28A6B5"/>
              </a:buClr>
              <a:buFont typeface="Arial" charset="0"/>
              <a:buChar char="•"/>
            </a:pPr>
            <a:r>
              <a:rPr lang="en-US" sz="1100" i="1" dirty="0">
                <a:solidFill>
                  <a:srgbClr val="494949"/>
                </a:solidFill>
                <a:latin typeface="Open Sans" charset="0"/>
                <a:ea typeface="Open Sans" charset="0"/>
                <a:cs typeface="Open Sans" charset="0"/>
              </a:rPr>
              <a:t>empowered  patients </a:t>
            </a:r>
          </a:p>
        </p:txBody>
      </p:sp>
      <p:sp>
        <p:nvSpPr>
          <p:cNvPr id="196" name="Rectangle 60"/>
          <p:cNvSpPr/>
          <p:nvPr/>
        </p:nvSpPr>
        <p:spPr>
          <a:xfrm>
            <a:off x="4655705" y="5273115"/>
            <a:ext cx="3166834" cy="340519"/>
          </a:xfrm>
          <a:prstGeom prst="round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defTabSz="457200"/>
            <a:r>
              <a:rPr lang="en-US" sz="1400" b="1" dirty="0">
                <a:solidFill>
                  <a:srgbClr val="494949"/>
                </a:solidFill>
                <a:latin typeface="Open Sans Semibold" charset="0"/>
                <a:ea typeface="Open Sans Semibold" charset="0"/>
                <a:cs typeface="Open Sans Semibold" charset="0"/>
              </a:rPr>
              <a:t>Progress tracking</a:t>
            </a:r>
          </a:p>
        </p:txBody>
      </p:sp>
      <p:sp>
        <p:nvSpPr>
          <p:cNvPr id="197" name="Rectangle 100"/>
          <p:cNvSpPr/>
          <p:nvPr/>
        </p:nvSpPr>
        <p:spPr>
          <a:xfrm>
            <a:off x="4655705" y="5554900"/>
            <a:ext cx="3166834" cy="476726"/>
          </a:xfrm>
          <a:prstGeom prst="round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171450" indent="-171450" algn="ctr" defTabSz="457200">
              <a:buClr>
                <a:srgbClr val="28A6B5"/>
              </a:buClr>
              <a:buFont typeface="Arial" charset="0"/>
              <a:buChar char="•"/>
            </a:pPr>
            <a:r>
              <a:rPr lang="en-US" sz="1100" i="1" dirty="0">
                <a:solidFill>
                  <a:srgbClr val="494949"/>
                </a:solidFill>
                <a:latin typeface="Open Sans" charset="0"/>
                <a:ea typeface="Open Sans" charset="0"/>
                <a:cs typeface="Open Sans" charset="0"/>
              </a:rPr>
              <a:t>status and progress insight</a:t>
            </a:r>
          </a:p>
          <a:p>
            <a:pPr marL="171450" indent="-171450" algn="ctr" defTabSz="457200">
              <a:buClr>
                <a:srgbClr val="28A6B5"/>
              </a:buClr>
              <a:buFont typeface="Arial" charset="0"/>
              <a:buChar char="•"/>
            </a:pPr>
            <a:r>
              <a:rPr lang="en-US" sz="1100" i="1" dirty="0">
                <a:solidFill>
                  <a:srgbClr val="494949"/>
                </a:solidFill>
                <a:latin typeface="Open Sans" charset="0"/>
                <a:ea typeface="Open Sans" charset="0"/>
                <a:cs typeface="Open Sans" charset="0"/>
              </a:rPr>
              <a:t>better patient motivation and compliance</a:t>
            </a:r>
          </a:p>
        </p:txBody>
      </p:sp>
      <p:sp>
        <p:nvSpPr>
          <p:cNvPr id="198" name="Rectangle 59"/>
          <p:cNvSpPr/>
          <p:nvPr/>
        </p:nvSpPr>
        <p:spPr>
          <a:xfrm>
            <a:off x="4559021" y="544107"/>
            <a:ext cx="3166834" cy="340519"/>
          </a:xfrm>
          <a:prstGeom prst="round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defTabSz="457200"/>
            <a:r>
              <a:rPr lang="en-US" sz="1400" b="1" dirty="0">
                <a:solidFill>
                  <a:srgbClr val="494949"/>
                </a:solidFill>
                <a:latin typeface="Open Sans Semibold" charset="0"/>
                <a:ea typeface="Open Sans Semibold" charset="0"/>
                <a:cs typeface="Open Sans Semibold" charset="0"/>
              </a:rPr>
              <a:t>Health journal</a:t>
            </a:r>
          </a:p>
        </p:txBody>
      </p:sp>
      <p:sp>
        <p:nvSpPr>
          <p:cNvPr id="199" name="Rectangle 198"/>
          <p:cNvSpPr/>
          <p:nvPr/>
        </p:nvSpPr>
        <p:spPr>
          <a:xfrm>
            <a:off x="4559021" y="814959"/>
            <a:ext cx="3166834" cy="43088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171450" indent="-171450" algn="ctr" defTabSz="457200">
              <a:buClr>
                <a:srgbClr val="28A6B5"/>
              </a:buClr>
              <a:buFont typeface="Wingdings" charset="2"/>
              <a:buChar char="§"/>
            </a:pPr>
            <a:r>
              <a:rPr lang="en-US" sz="1100" i="1" dirty="0">
                <a:solidFill>
                  <a:srgbClr val="494949"/>
                </a:solidFill>
                <a:latin typeface="Open Sans" charset="0"/>
                <a:ea typeface="Open Sans" charset="0"/>
                <a:cs typeface="Open Sans" charset="0"/>
              </a:rPr>
              <a:t>better patient involvement</a:t>
            </a:r>
          </a:p>
          <a:p>
            <a:pPr marL="171450" indent="-171450" algn="ctr" defTabSz="457200">
              <a:buClr>
                <a:srgbClr val="28A6B5"/>
              </a:buClr>
              <a:buFont typeface="Wingdings" charset="2"/>
              <a:buChar char="§"/>
            </a:pPr>
            <a:r>
              <a:rPr lang="en-US" sz="1100" i="1" dirty="0">
                <a:solidFill>
                  <a:srgbClr val="494949"/>
                </a:solidFill>
                <a:latin typeface="Open Sans" charset="0"/>
                <a:ea typeface="Open Sans" charset="0"/>
                <a:cs typeface="Open Sans" charset="0"/>
              </a:rPr>
              <a:t>more data and insight</a:t>
            </a:r>
          </a:p>
        </p:txBody>
      </p:sp>
      <p:sp>
        <p:nvSpPr>
          <p:cNvPr id="200" name="Rectangle 54"/>
          <p:cNvSpPr/>
          <p:nvPr/>
        </p:nvSpPr>
        <p:spPr>
          <a:xfrm>
            <a:off x="1671480" y="1384171"/>
            <a:ext cx="3166834" cy="340519"/>
          </a:xfrm>
          <a:prstGeom prst="round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defTabSz="457200"/>
            <a:r>
              <a:rPr lang="en-US" sz="1400" b="1" dirty="0">
                <a:solidFill>
                  <a:srgbClr val="494949"/>
                </a:solidFill>
                <a:latin typeface="Open Sans Semibold" charset="0"/>
                <a:ea typeface="Open Sans Semibold" charset="0"/>
                <a:cs typeface="Open Sans Semibold" charset="0"/>
              </a:rPr>
              <a:t>Reports and statistics </a:t>
            </a:r>
          </a:p>
        </p:txBody>
      </p:sp>
      <p:sp>
        <p:nvSpPr>
          <p:cNvPr id="201" name="Rectangle 200"/>
          <p:cNvSpPr/>
          <p:nvPr/>
        </p:nvSpPr>
        <p:spPr>
          <a:xfrm>
            <a:off x="1671480" y="1670883"/>
            <a:ext cx="3166834" cy="43088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171450" indent="-171450" algn="ctr" defTabSz="457200">
              <a:buClr>
                <a:srgbClr val="28A6B5"/>
              </a:buClr>
              <a:buFont typeface="Arial" charset="0"/>
              <a:buChar char="•"/>
            </a:pPr>
            <a:r>
              <a:rPr lang="en-US" sz="1100" i="1" dirty="0">
                <a:solidFill>
                  <a:srgbClr val="494949"/>
                </a:solidFill>
                <a:latin typeface="Open Sans" charset="0"/>
                <a:ea typeface="Open Sans" charset="0"/>
                <a:cs typeface="Open Sans" charset="0"/>
              </a:rPr>
              <a:t>feedback to the doctor </a:t>
            </a:r>
          </a:p>
          <a:p>
            <a:pPr marL="171450" indent="-171450" algn="ctr" defTabSz="457200">
              <a:buClr>
                <a:srgbClr val="28A6B5"/>
              </a:buClr>
              <a:buFont typeface="Arial" charset="0"/>
              <a:buChar char="•"/>
            </a:pPr>
            <a:r>
              <a:rPr lang="en-US" sz="1100" i="1" dirty="0">
                <a:solidFill>
                  <a:srgbClr val="494949"/>
                </a:solidFill>
                <a:latin typeface="Open Sans" charset="0"/>
                <a:ea typeface="Open Sans" charset="0"/>
                <a:cs typeface="Open Sans" charset="0"/>
              </a:rPr>
              <a:t>overview of all patients in a care program.</a:t>
            </a:r>
          </a:p>
        </p:txBody>
      </p:sp>
      <p:sp>
        <p:nvSpPr>
          <p:cNvPr id="202" name="Rectangle 55"/>
          <p:cNvSpPr/>
          <p:nvPr/>
        </p:nvSpPr>
        <p:spPr>
          <a:xfrm>
            <a:off x="1083933" y="2766454"/>
            <a:ext cx="3163331" cy="340519"/>
          </a:xfrm>
          <a:prstGeom prst="round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defTabSz="457200"/>
            <a:r>
              <a:rPr lang="en-US" sz="1400" b="1" dirty="0">
                <a:solidFill>
                  <a:srgbClr val="494949"/>
                </a:solidFill>
                <a:latin typeface="Open Sans Semibold" charset="0"/>
                <a:ea typeface="Open Sans Semibold" charset="0"/>
                <a:cs typeface="Open Sans Semibold" charset="0"/>
              </a:rPr>
              <a:t>Patient filtering</a:t>
            </a:r>
          </a:p>
        </p:txBody>
      </p:sp>
      <p:sp>
        <p:nvSpPr>
          <p:cNvPr id="203" name="Rectangle 202"/>
          <p:cNvSpPr/>
          <p:nvPr/>
        </p:nvSpPr>
        <p:spPr>
          <a:xfrm>
            <a:off x="1083933" y="3070145"/>
            <a:ext cx="3166834" cy="43088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171450" indent="-171450" algn="ctr" defTabSz="457200">
              <a:buClr>
                <a:srgbClr val="28A6B5"/>
              </a:buClr>
              <a:buFont typeface="Arial" charset="0"/>
              <a:buChar char="•"/>
            </a:pPr>
            <a:r>
              <a:rPr lang="en-US" sz="1100" i="1" dirty="0">
                <a:solidFill>
                  <a:srgbClr val="494949"/>
                </a:solidFill>
                <a:latin typeface="Open Sans" charset="0"/>
                <a:ea typeface="Open Sans" charset="0"/>
                <a:cs typeface="Open Sans" charset="0"/>
              </a:rPr>
              <a:t>filtering based on thresholds </a:t>
            </a:r>
          </a:p>
          <a:p>
            <a:pPr marL="171450" indent="-171450" algn="ctr" defTabSz="457200">
              <a:buClr>
                <a:srgbClr val="28A6B5"/>
              </a:buClr>
              <a:buFont typeface="Arial" charset="0"/>
              <a:buChar char="•"/>
            </a:pPr>
            <a:r>
              <a:rPr lang="en-US" sz="1100" i="1" dirty="0">
                <a:solidFill>
                  <a:srgbClr val="494949"/>
                </a:solidFill>
                <a:latin typeface="Open Sans" charset="0"/>
                <a:ea typeface="Open Sans" charset="0"/>
                <a:cs typeface="Open Sans" charset="0"/>
              </a:rPr>
              <a:t>focus on most critical patients</a:t>
            </a:r>
          </a:p>
        </p:txBody>
      </p:sp>
      <p:sp>
        <p:nvSpPr>
          <p:cNvPr id="204" name="Rectangle 58"/>
          <p:cNvSpPr/>
          <p:nvPr/>
        </p:nvSpPr>
        <p:spPr>
          <a:xfrm>
            <a:off x="1806786" y="4329013"/>
            <a:ext cx="3162059" cy="340519"/>
          </a:xfrm>
          <a:prstGeom prst="round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defTabSz="457200"/>
            <a:r>
              <a:rPr lang="en-US" sz="1400" b="1" dirty="0">
                <a:solidFill>
                  <a:srgbClr val="494949"/>
                </a:solidFill>
                <a:latin typeface="Open Sans Semibold" charset="0"/>
                <a:ea typeface="Open Sans Semibold" charset="0"/>
                <a:cs typeface="Open Sans Semibold" charset="0"/>
              </a:rPr>
              <a:t>Compliancy  checking</a:t>
            </a:r>
          </a:p>
        </p:txBody>
      </p:sp>
      <p:sp>
        <p:nvSpPr>
          <p:cNvPr id="205" name="Rectangle 204"/>
          <p:cNvSpPr/>
          <p:nvPr/>
        </p:nvSpPr>
        <p:spPr>
          <a:xfrm>
            <a:off x="1806787" y="4634975"/>
            <a:ext cx="3166834" cy="43088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171450" indent="-171450" algn="ctr" defTabSz="457200">
              <a:buClr>
                <a:srgbClr val="28A6B5"/>
              </a:buClr>
              <a:buFont typeface="Arial" charset="0"/>
              <a:buChar char="•"/>
            </a:pPr>
            <a:r>
              <a:rPr lang="en-US" sz="1100" i="1" dirty="0">
                <a:solidFill>
                  <a:srgbClr val="494949"/>
                </a:solidFill>
                <a:latin typeface="Open Sans" charset="0"/>
                <a:ea typeface="Open Sans" charset="0"/>
                <a:cs typeface="Open Sans" charset="0"/>
              </a:rPr>
              <a:t>care plans &amp; documentation</a:t>
            </a:r>
          </a:p>
          <a:p>
            <a:pPr marL="171450" indent="-171450" algn="ctr" defTabSz="457200">
              <a:buClr>
                <a:srgbClr val="28A6B5"/>
              </a:buClr>
              <a:buFont typeface="Arial" charset="0"/>
              <a:buChar char="•"/>
            </a:pPr>
            <a:r>
              <a:rPr lang="en-US" sz="1100" i="1" dirty="0">
                <a:solidFill>
                  <a:srgbClr val="494949"/>
                </a:solidFill>
                <a:latin typeface="Open Sans" charset="0"/>
                <a:ea typeface="Open Sans" charset="0"/>
                <a:cs typeface="Open Sans" charset="0"/>
              </a:rPr>
              <a:t>checking preconditions for reimbursement</a:t>
            </a:r>
          </a:p>
        </p:txBody>
      </p:sp>
      <p:grpSp>
        <p:nvGrpSpPr>
          <p:cNvPr id="206" name="Group 205"/>
          <p:cNvGrpSpPr/>
          <p:nvPr/>
        </p:nvGrpSpPr>
        <p:grpSpPr>
          <a:xfrm>
            <a:off x="4181890" y="1514888"/>
            <a:ext cx="3828221" cy="3828224"/>
            <a:chOff x="4217516" y="1610028"/>
            <a:chExt cx="3828221" cy="3828224"/>
          </a:xfrm>
        </p:grpSpPr>
        <p:cxnSp>
          <p:nvCxnSpPr>
            <p:cNvPr id="207" name="Straight Connector 206"/>
            <p:cNvCxnSpPr>
              <a:stCxn id="201" idx="7"/>
              <a:endCxn id="202" idx="3"/>
            </p:cNvCxnSpPr>
            <p:nvPr/>
          </p:nvCxnSpPr>
          <p:spPr>
            <a:xfrm flipV="1">
              <a:off x="5123937" y="2661713"/>
              <a:ext cx="1943019" cy="1662690"/>
            </a:xfrm>
            <a:prstGeom prst="line">
              <a:avLst/>
            </a:prstGeom>
            <a:ln w="15875">
              <a:solidFill>
                <a:srgbClr val="008FBE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8" name="Group 207"/>
            <p:cNvGrpSpPr/>
            <p:nvPr/>
          </p:nvGrpSpPr>
          <p:grpSpPr>
            <a:xfrm>
              <a:off x="6971842" y="2107342"/>
              <a:ext cx="683026" cy="649486"/>
              <a:chOff x="6971842" y="2107342"/>
              <a:chExt cx="683026" cy="649486"/>
            </a:xfrm>
          </p:grpSpPr>
          <p:sp>
            <p:nvSpPr>
              <p:cNvPr id="233" name="Oval 232"/>
              <p:cNvSpPr/>
              <p:nvPr/>
            </p:nvSpPr>
            <p:spPr>
              <a:xfrm>
                <a:off x="6971842" y="2107342"/>
                <a:ext cx="649486" cy="649486"/>
              </a:xfrm>
              <a:prstGeom prst="ellipse">
                <a:avLst/>
              </a:prstGeom>
              <a:gradFill flip="none" rotWithShape="1">
                <a:gsLst>
                  <a:gs pos="0">
                    <a:srgbClr val="28A6B5"/>
                  </a:gs>
                  <a:gs pos="100000">
                    <a:srgbClr val="008FBE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rgbClr val="FFFFFF"/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en-US" u="sng" kern="0">
                  <a:solidFill>
                    <a:srgbClr val="FFFFFF"/>
                  </a:solidFill>
                </a:endParaRPr>
              </a:p>
            </p:txBody>
          </p:sp>
          <p:pic>
            <p:nvPicPr>
              <p:cNvPr id="234" name="Picture 233"/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011320" y="2193459"/>
                <a:ext cx="643548" cy="508381"/>
              </a:xfrm>
              <a:prstGeom prst="rect">
                <a:avLst/>
              </a:prstGeom>
            </p:spPr>
          </p:pic>
        </p:grpSp>
        <p:grpSp>
          <p:nvGrpSpPr>
            <p:cNvPr id="209" name="Group 208"/>
            <p:cNvGrpSpPr/>
            <p:nvPr/>
          </p:nvGrpSpPr>
          <p:grpSpPr>
            <a:xfrm>
              <a:off x="4569567" y="4229290"/>
              <a:ext cx="649486" cy="649486"/>
              <a:chOff x="4569567" y="4229290"/>
              <a:chExt cx="649486" cy="649486"/>
            </a:xfrm>
          </p:grpSpPr>
          <p:sp>
            <p:nvSpPr>
              <p:cNvPr id="231" name="Oval 230"/>
              <p:cNvSpPr/>
              <p:nvPr/>
            </p:nvSpPr>
            <p:spPr>
              <a:xfrm>
                <a:off x="4569567" y="4229290"/>
                <a:ext cx="649486" cy="649486"/>
              </a:xfrm>
              <a:prstGeom prst="ellipse">
                <a:avLst/>
              </a:prstGeom>
              <a:gradFill flip="none" rotWithShape="1">
                <a:gsLst>
                  <a:gs pos="0">
                    <a:srgbClr val="28A6B5"/>
                  </a:gs>
                  <a:gs pos="100000">
                    <a:srgbClr val="008FBE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rgbClr val="FFFFFF"/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en-US" u="sng" kern="0">
                  <a:solidFill>
                    <a:srgbClr val="FFFFFF"/>
                  </a:solidFill>
                </a:endParaRPr>
              </a:p>
            </p:txBody>
          </p:sp>
          <p:pic>
            <p:nvPicPr>
              <p:cNvPr id="232" name="Picture 231"/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8180" y="4359996"/>
                <a:ext cx="388074" cy="388074"/>
              </a:xfrm>
              <a:prstGeom prst="rect">
                <a:avLst/>
              </a:prstGeom>
            </p:spPr>
          </p:pic>
        </p:grpSp>
        <p:cxnSp>
          <p:nvCxnSpPr>
            <p:cNvPr id="210" name="Straight Connector 209"/>
            <p:cNvCxnSpPr>
              <a:stCxn id="203" idx="5"/>
              <a:endCxn id="206" idx="1"/>
            </p:cNvCxnSpPr>
            <p:nvPr/>
          </p:nvCxnSpPr>
          <p:spPr>
            <a:xfrm>
              <a:off x="5190758" y="2682302"/>
              <a:ext cx="1892596" cy="1623467"/>
            </a:xfrm>
            <a:prstGeom prst="line">
              <a:avLst/>
            </a:prstGeom>
            <a:ln w="15875">
              <a:solidFill>
                <a:srgbClr val="008FBE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1" name="Group 210"/>
            <p:cNvGrpSpPr/>
            <p:nvPr/>
          </p:nvGrpSpPr>
          <p:grpSpPr>
            <a:xfrm>
              <a:off x="4636387" y="2127931"/>
              <a:ext cx="649486" cy="649486"/>
              <a:chOff x="4636387" y="2127931"/>
              <a:chExt cx="649486" cy="649486"/>
            </a:xfrm>
          </p:grpSpPr>
          <p:sp>
            <p:nvSpPr>
              <p:cNvPr id="229" name="Oval 228"/>
              <p:cNvSpPr/>
              <p:nvPr/>
            </p:nvSpPr>
            <p:spPr>
              <a:xfrm>
                <a:off x="4636387" y="2127931"/>
                <a:ext cx="649486" cy="649486"/>
              </a:xfrm>
              <a:prstGeom prst="ellipse">
                <a:avLst/>
              </a:prstGeom>
              <a:gradFill flip="none" rotWithShape="1">
                <a:gsLst>
                  <a:gs pos="0">
                    <a:srgbClr val="28A6B5"/>
                  </a:gs>
                  <a:gs pos="100000">
                    <a:srgbClr val="008FBE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rgbClr val="FFFFFF"/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en-US" u="sng" kern="0">
                  <a:solidFill>
                    <a:srgbClr val="FFFFFF"/>
                  </a:solidFill>
                </a:endParaRPr>
              </a:p>
            </p:txBody>
          </p:sp>
          <p:pic>
            <p:nvPicPr>
              <p:cNvPr id="230" name="Picture 229"/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716171" y="2227706"/>
                <a:ext cx="514432" cy="428306"/>
              </a:xfrm>
              <a:prstGeom prst="rect">
                <a:avLst/>
              </a:prstGeom>
            </p:spPr>
          </p:pic>
        </p:grpSp>
        <p:grpSp>
          <p:nvGrpSpPr>
            <p:cNvPr id="212" name="Group 211"/>
            <p:cNvGrpSpPr/>
            <p:nvPr/>
          </p:nvGrpSpPr>
          <p:grpSpPr>
            <a:xfrm>
              <a:off x="6988239" y="4210656"/>
              <a:ext cx="649486" cy="649486"/>
              <a:chOff x="6988239" y="4210656"/>
              <a:chExt cx="649486" cy="649486"/>
            </a:xfrm>
          </p:grpSpPr>
          <p:sp>
            <p:nvSpPr>
              <p:cNvPr id="227" name="Oval 226"/>
              <p:cNvSpPr/>
              <p:nvPr/>
            </p:nvSpPr>
            <p:spPr>
              <a:xfrm>
                <a:off x="6988239" y="4210656"/>
                <a:ext cx="649486" cy="649486"/>
              </a:xfrm>
              <a:prstGeom prst="ellipse">
                <a:avLst/>
              </a:prstGeom>
              <a:gradFill flip="none" rotWithShape="1">
                <a:gsLst>
                  <a:gs pos="0">
                    <a:srgbClr val="28A6B5"/>
                  </a:gs>
                  <a:gs pos="100000">
                    <a:srgbClr val="008FBE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rgbClr val="FFFFFF"/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en-US" u="sng" kern="0">
                  <a:solidFill>
                    <a:srgbClr val="FFFFFF"/>
                  </a:solidFill>
                </a:endParaRPr>
              </a:p>
            </p:txBody>
          </p:sp>
          <p:pic>
            <p:nvPicPr>
              <p:cNvPr id="228" name="Picture 227"/>
              <p:cNvPicPr>
                <a:picLocks noChangeAspect="1"/>
              </p:cNvPicPr>
              <p:nvPr/>
            </p:nvPicPr>
            <p:blipFill>
              <a:blip r:embed="rId9" cstate="screen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066958" y="4351604"/>
                <a:ext cx="528358" cy="410125"/>
              </a:xfrm>
              <a:prstGeom prst="rect">
                <a:avLst/>
              </a:prstGeom>
            </p:spPr>
          </p:pic>
        </p:grpSp>
        <p:cxnSp>
          <p:nvCxnSpPr>
            <p:cNvPr id="213" name="Straight Connector 212"/>
            <p:cNvCxnSpPr>
              <a:stCxn id="205" idx="4"/>
              <a:endCxn id="200" idx="0"/>
            </p:cNvCxnSpPr>
            <p:nvPr/>
          </p:nvCxnSpPr>
          <p:spPr>
            <a:xfrm>
              <a:off x="6120134" y="2259514"/>
              <a:ext cx="15832" cy="2529250"/>
            </a:xfrm>
            <a:prstGeom prst="line">
              <a:avLst/>
            </a:prstGeom>
            <a:ln w="15875">
              <a:solidFill>
                <a:srgbClr val="008FBE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4" name="Group 213"/>
            <p:cNvGrpSpPr/>
            <p:nvPr/>
          </p:nvGrpSpPr>
          <p:grpSpPr>
            <a:xfrm>
              <a:off x="5795391" y="1610028"/>
              <a:ext cx="649486" cy="649486"/>
              <a:chOff x="5795391" y="1610028"/>
              <a:chExt cx="649486" cy="649486"/>
            </a:xfrm>
          </p:grpSpPr>
          <p:sp>
            <p:nvSpPr>
              <p:cNvPr id="225" name="Oval 224"/>
              <p:cNvSpPr/>
              <p:nvPr/>
            </p:nvSpPr>
            <p:spPr>
              <a:xfrm>
                <a:off x="5795391" y="1610028"/>
                <a:ext cx="649486" cy="649486"/>
              </a:xfrm>
              <a:prstGeom prst="ellipse">
                <a:avLst/>
              </a:prstGeom>
              <a:gradFill flip="none" rotWithShape="1">
                <a:gsLst>
                  <a:gs pos="0">
                    <a:srgbClr val="28A6B5"/>
                  </a:gs>
                  <a:gs pos="100000">
                    <a:srgbClr val="008FBE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rgbClr val="FFFFFF"/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en-US" u="sng" kern="0">
                  <a:solidFill>
                    <a:srgbClr val="FFFFFF"/>
                  </a:solidFill>
                </a:endParaRPr>
              </a:p>
            </p:txBody>
          </p:sp>
          <p:pic>
            <p:nvPicPr>
              <p:cNvPr id="226" name="Picture 225"/>
              <p:cNvPicPr>
                <a:picLocks noChangeAspect="1"/>
              </p:cNvPicPr>
              <p:nvPr/>
            </p:nvPicPr>
            <p:blipFill>
              <a:blip r:embed="rId11" cstate="screen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932015" y="1705267"/>
                <a:ext cx="372585" cy="438892"/>
              </a:xfrm>
              <a:prstGeom prst="rect">
                <a:avLst/>
              </a:prstGeom>
            </p:spPr>
          </p:pic>
        </p:grpSp>
        <p:grpSp>
          <p:nvGrpSpPr>
            <p:cNvPr id="215" name="Group 214"/>
            <p:cNvGrpSpPr/>
            <p:nvPr/>
          </p:nvGrpSpPr>
          <p:grpSpPr>
            <a:xfrm>
              <a:off x="5811224" y="4788766"/>
              <a:ext cx="649486" cy="649486"/>
              <a:chOff x="5811224" y="4788766"/>
              <a:chExt cx="649486" cy="649486"/>
            </a:xfrm>
          </p:grpSpPr>
          <p:sp>
            <p:nvSpPr>
              <p:cNvPr id="223" name="Oval 222"/>
              <p:cNvSpPr/>
              <p:nvPr/>
            </p:nvSpPr>
            <p:spPr>
              <a:xfrm>
                <a:off x="5811224" y="4788766"/>
                <a:ext cx="649486" cy="649486"/>
              </a:xfrm>
              <a:prstGeom prst="ellipse">
                <a:avLst/>
              </a:prstGeom>
              <a:gradFill flip="none" rotWithShape="1">
                <a:gsLst>
                  <a:gs pos="0">
                    <a:srgbClr val="28A6B5"/>
                  </a:gs>
                  <a:gs pos="100000">
                    <a:srgbClr val="008FBE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rgbClr val="FFFFFF"/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en-US" u="sng" kern="0">
                  <a:solidFill>
                    <a:srgbClr val="FFFFFF"/>
                  </a:solidFill>
                </a:endParaRPr>
              </a:p>
            </p:txBody>
          </p:sp>
          <p:pic>
            <p:nvPicPr>
              <p:cNvPr id="224" name="Picture 223"/>
              <p:cNvPicPr>
                <a:picLocks noChangeAspect="1"/>
              </p:cNvPicPr>
              <p:nvPr/>
            </p:nvPicPr>
            <p:blipFill>
              <a:blip r:embed="rId13" cstate="screen"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938171" y="4930394"/>
                <a:ext cx="359238" cy="359238"/>
              </a:xfrm>
              <a:prstGeom prst="rect">
                <a:avLst/>
              </a:prstGeom>
            </p:spPr>
          </p:pic>
        </p:grpSp>
        <p:cxnSp>
          <p:nvCxnSpPr>
            <p:cNvPr id="216" name="Straight Connector 215"/>
            <p:cNvCxnSpPr>
              <a:stCxn id="199" idx="6"/>
              <a:endCxn id="204" idx="2"/>
            </p:cNvCxnSpPr>
            <p:nvPr/>
          </p:nvCxnSpPr>
          <p:spPr>
            <a:xfrm>
              <a:off x="4867003" y="3472636"/>
              <a:ext cx="2529248" cy="1"/>
            </a:xfrm>
            <a:prstGeom prst="line">
              <a:avLst/>
            </a:prstGeom>
            <a:ln w="15875">
              <a:solidFill>
                <a:srgbClr val="008FBE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7" name="Group 216"/>
            <p:cNvGrpSpPr/>
            <p:nvPr/>
          </p:nvGrpSpPr>
          <p:grpSpPr>
            <a:xfrm>
              <a:off x="4217516" y="3147892"/>
              <a:ext cx="649486" cy="649486"/>
              <a:chOff x="4217516" y="3147892"/>
              <a:chExt cx="649486" cy="649486"/>
            </a:xfrm>
          </p:grpSpPr>
          <p:sp>
            <p:nvSpPr>
              <p:cNvPr id="221" name="Oval 220"/>
              <p:cNvSpPr/>
              <p:nvPr/>
            </p:nvSpPr>
            <p:spPr>
              <a:xfrm>
                <a:off x="4217516" y="3147892"/>
                <a:ext cx="649486" cy="649486"/>
              </a:xfrm>
              <a:prstGeom prst="ellipse">
                <a:avLst/>
              </a:prstGeom>
              <a:gradFill flip="none" rotWithShape="1">
                <a:gsLst>
                  <a:gs pos="0">
                    <a:srgbClr val="28A6B5"/>
                  </a:gs>
                  <a:gs pos="100000">
                    <a:srgbClr val="008FBE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rgbClr val="FFFFFF"/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en-US" u="sng" kern="0">
                  <a:solidFill>
                    <a:srgbClr val="FFFFFF"/>
                  </a:solidFill>
                </a:endParaRPr>
              </a:p>
            </p:txBody>
          </p:sp>
          <p:pic>
            <p:nvPicPr>
              <p:cNvPr id="222" name="Picture 221"/>
              <p:cNvPicPr>
                <a:picLocks noChangeAspect="1"/>
              </p:cNvPicPr>
              <p:nvPr/>
            </p:nvPicPr>
            <p:blipFill>
              <a:blip r:embed="rId15" cstate="screen">
                <a:extLst>
                  <a:ext uri="{BEBA8EAE-BF5A-486C-A8C5-ECC9F3942E4B}">
                    <a14:imgProps xmlns:a14="http://schemas.microsoft.com/office/drawing/2010/main">
                      <a14:imgLayer r:embed="rId16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396386" y="3340794"/>
                <a:ext cx="287597" cy="287597"/>
              </a:xfrm>
              <a:prstGeom prst="rect">
                <a:avLst/>
              </a:prstGeom>
            </p:spPr>
          </p:pic>
        </p:grpSp>
        <p:grpSp>
          <p:nvGrpSpPr>
            <p:cNvPr id="218" name="Group 217"/>
            <p:cNvGrpSpPr/>
            <p:nvPr/>
          </p:nvGrpSpPr>
          <p:grpSpPr>
            <a:xfrm>
              <a:off x="7396251" y="3147894"/>
              <a:ext cx="649486" cy="649485"/>
              <a:chOff x="7396251" y="3147894"/>
              <a:chExt cx="649486" cy="649485"/>
            </a:xfrm>
          </p:grpSpPr>
          <p:sp>
            <p:nvSpPr>
              <p:cNvPr id="219" name="Oval 218"/>
              <p:cNvSpPr/>
              <p:nvPr/>
            </p:nvSpPr>
            <p:spPr>
              <a:xfrm>
                <a:off x="7396251" y="3147894"/>
                <a:ext cx="649486" cy="649485"/>
              </a:xfrm>
              <a:prstGeom prst="ellipse">
                <a:avLst/>
              </a:prstGeom>
              <a:gradFill flip="none" rotWithShape="1">
                <a:gsLst>
                  <a:gs pos="0">
                    <a:srgbClr val="28A6B5"/>
                  </a:gs>
                  <a:gs pos="100000">
                    <a:srgbClr val="008FBE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rgbClr val="FFFFFF"/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en-US" u="sng" kern="0">
                  <a:solidFill>
                    <a:srgbClr val="FFFFFF"/>
                  </a:solidFill>
                </a:endParaRPr>
              </a:p>
            </p:txBody>
          </p:sp>
          <p:pic>
            <p:nvPicPr>
              <p:cNvPr id="220" name="Picture 219"/>
              <p:cNvPicPr>
                <a:picLocks noChangeAspect="1"/>
              </p:cNvPicPr>
              <p:nvPr/>
            </p:nvPicPr>
            <p:blipFill>
              <a:blip r:embed="rId17" cstate="screen">
                <a:extLst>
                  <a:ext uri="{BEBA8EAE-BF5A-486C-A8C5-ECC9F3942E4B}">
                    <a14:imgProps xmlns:a14="http://schemas.microsoft.com/office/drawing/2010/main">
                      <a14:imgLayer r:embed="rId18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483668" y="3232097"/>
                <a:ext cx="466953" cy="466953"/>
              </a:xfrm>
              <a:prstGeom prst="rect">
                <a:avLst/>
              </a:prstGeom>
            </p:spPr>
          </p:pic>
        </p:grpSp>
      </p:grpSp>
      <p:pic>
        <p:nvPicPr>
          <p:cNvPr id="235" name="Picture 234"/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0154" y="2779613"/>
            <a:ext cx="1891693" cy="1298774"/>
          </a:xfrm>
          <a:prstGeom prst="rect">
            <a:avLst/>
          </a:prstGeom>
          <a:noFill/>
          <a:ln>
            <a:noFill/>
          </a:ln>
          <a:effectLst>
            <a:outerShdw blurRad="50800" dist="76200" dir="8100000" algn="tr" rotWithShape="0">
              <a:prstClr val="black">
                <a:alpha val="8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87405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Parsek © Confidential do not duplicate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896200" y="4696123"/>
            <a:ext cx="37197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/>
            <a:r>
              <a:rPr lang="en-US" dirty="0">
                <a:solidFill>
                  <a:srgbClr val="494949"/>
                </a:solidFill>
                <a:latin typeface="Open Sans" charset="0"/>
                <a:ea typeface="Open Sans" charset="0"/>
                <a:cs typeface="Open Sans" charset="0"/>
              </a:rPr>
              <a:t>Doctors and patients themselves are able to track </a:t>
            </a:r>
            <a:r>
              <a:rPr lang="en-GB" dirty="0">
                <a:solidFill>
                  <a:srgbClr val="494949"/>
                </a:solidFill>
                <a:latin typeface="Open Sans" charset="0"/>
                <a:ea typeface="Open Sans" charset="0"/>
                <a:cs typeface="Open Sans" charset="0"/>
              </a:rPr>
              <a:t>daily </a:t>
            </a:r>
            <a:r>
              <a:rPr lang="en-US" dirty="0">
                <a:solidFill>
                  <a:srgbClr val="494949"/>
                </a:solidFill>
                <a:latin typeface="Open Sans" charset="0"/>
                <a:ea typeface="Open Sans" charset="0"/>
                <a:cs typeface="Open Sans" charset="0"/>
              </a:rPr>
              <a:t>progress related to the defined care goals</a:t>
            </a:r>
            <a:r>
              <a:rPr lang="en-GB" dirty="0">
                <a:solidFill>
                  <a:srgbClr val="494949"/>
                </a:solidFill>
                <a:latin typeface="Open Sans" charset="0"/>
                <a:ea typeface="Open Sans" charset="0"/>
                <a:cs typeface="Open Sans" charset="0"/>
              </a:rPr>
              <a:t>. </a:t>
            </a:r>
            <a:endParaRPr lang="en-US" dirty="0">
              <a:solidFill>
                <a:srgbClr val="494949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376" y="995583"/>
            <a:ext cx="7259769" cy="4866834"/>
          </a:xfrm>
          <a:prstGeom prst="rect">
            <a:avLst/>
          </a:prstGeom>
          <a:effectLst>
            <a:outerShdw blurRad="50800" dist="762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47487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Parsek © Confidential do not duplicate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07368" y="4437112"/>
            <a:ext cx="37197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457200"/>
            <a:r>
              <a:rPr lang="en-US" dirty="0">
                <a:solidFill>
                  <a:srgbClr val="494949"/>
                </a:solidFill>
                <a:latin typeface="Open Sans" charset="0"/>
                <a:ea typeface="Open Sans" charset="0"/>
                <a:cs typeface="Open Sans" charset="0"/>
              </a:rPr>
              <a:t>Doctors see statistics on all their patients giving them an overview on conformance to the defined quality goals.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00329" y="890107"/>
            <a:ext cx="7412295" cy="5077786"/>
          </a:xfrm>
          <a:prstGeom prst="rect">
            <a:avLst/>
          </a:prstGeom>
          <a:effectLst>
            <a:outerShdw blurRad="50800" dist="762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69257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Parsek © Confidential do not duplicate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8208912" y="4509120"/>
            <a:ext cx="37197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/>
            <a:r>
              <a:rPr lang="en-US" dirty="0">
                <a:solidFill>
                  <a:srgbClr val="494949"/>
                </a:solidFill>
                <a:latin typeface="Open Sans" charset="0"/>
                <a:ea typeface="Open Sans" charset="0"/>
                <a:cs typeface="Open Sans" charset="0"/>
              </a:rPr>
              <a:t>For better insight vital parameter monitoring devices can be integrated into the solution for real-time measurements.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376" y="777370"/>
            <a:ext cx="7776864" cy="5303260"/>
          </a:xfrm>
          <a:prstGeom prst="rect">
            <a:avLst/>
          </a:prstGeom>
          <a:effectLst>
            <a:outerShdw blurRad="50800" dist="762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30824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8A6B5"/>
            </a:gs>
            <a:gs pos="100000">
              <a:srgbClr val="008FBE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3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sl-SI" dirty="0" smtClean="0">
                <a:latin typeface="Open Sans Extrabold" charset="0"/>
                <a:ea typeface="Open Sans Extrabold" charset="0"/>
                <a:cs typeface="Open Sans Extrabold" charset="0"/>
              </a:rPr>
              <a:t>… </a:t>
            </a:r>
            <a:r>
              <a:rPr lang="en-US" dirty="0" smtClean="0">
                <a:latin typeface="Open Sans Extrabold" charset="0"/>
                <a:ea typeface="Open Sans Extrabold" charset="0"/>
                <a:cs typeface="Open Sans Extrabold" charset="0"/>
              </a:rPr>
              <a:t>a disrupted insurance landscape </a:t>
            </a:r>
            <a:endParaRPr lang="en-US" dirty="0">
              <a:latin typeface="Open Sans Extrabold" charset="0"/>
              <a:ea typeface="Open Sans Extrabold" charset="0"/>
              <a:cs typeface="Open Sans Extrabold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656380" y="1628775"/>
            <a:ext cx="8746532" cy="3034877"/>
            <a:chOff x="609600" y="1628775"/>
            <a:chExt cx="10099436" cy="3034877"/>
          </a:xfrm>
        </p:grpSpPr>
        <p:sp>
          <p:nvSpPr>
            <p:cNvPr id="18" name="Rectangle 17"/>
            <p:cNvSpPr/>
            <p:nvPr/>
          </p:nvSpPr>
          <p:spPr>
            <a:xfrm>
              <a:off x="642143" y="1628775"/>
              <a:ext cx="10062368" cy="8525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lvl="1" defTabSz="457200">
                <a:lnSpc>
                  <a:spcPct val="130000"/>
                </a:lnSpc>
              </a:pPr>
              <a:r>
                <a:rPr lang="sl-SI" sz="2000" b="1" dirty="0" smtClean="0">
                  <a:solidFill>
                    <a:srgbClr val="FFFFFF"/>
                  </a:solidFill>
                  <a:latin typeface="Open Sans Semibold" charset="0"/>
                  <a:ea typeface="Open Sans Semibold" charset="0"/>
                  <a:cs typeface="Open Sans Semibold" charset="0"/>
                </a:rPr>
                <a:t>BE CUSTOMER CENTRIC</a:t>
              </a:r>
              <a:endParaRPr lang="en-US" sz="2000" b="1" dirty="0" smtClean="0">
                <a:solidFill>
                  <a:srgbClr val="FFFFFF"/>
                </a:solidFill>
                <a:latin typeface="Open Sans Semibold" charset="0"/>
                <a:ea typeface="Open Sans Semibold" charset="0"/>
                <a:cs typeface="Open Sans Semibold" charset="0"/>
              </a:endParaRPr>
            </a:p>
            <a:p>
              <a:pPr lvl="1" defTabSz="457200">
                <a:lnSpc>
                  <a:spcPct val="130000"/>
                </a:lnSpc>
                <a:buFont typeface="Wingdings" charset="2"/>
                <a:buChar char="ü"/>
              </a:pPr>
              <a:r>
                <a:rPr lang="en-US" dirty="0" smtClean="0">
                  <a:solidFill>
                    <a:srgbClr val="FFFFFF"/>
                  </a:solidFill>
                </a:rPr>
                <a:t>Changing patients behavior presents the biggest opportunity to contain costs  </a:t>
              </a:r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609600" y="2725386"/>
              <a:ext cx="10099436" cy="8525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>
                <a:lnSpc>
                  <a:spcPct val="130000"/>
                </a:lnSpc>
              </a:pPr>
              <a:r>
                <a:rPr lang="sl-SI" sz="2000" b="1" dirty="0" smtClean="0">
                  <a:solidFill>
                    <a:srgbClr val="FFFFFF"/>
                  </a:solidFill>
                  <a:latin typeface="Open Sans Semibold" charset="0"/>
                  <a:ea typeface="Open Sans Semibold" charset="0"/>
                  <a:cs typeface="Open Sans Semibold" charset="0"/>
                </a:rPr>
                <a:t>GO DIGITAL</a:t>
              </a:r>
              <a:endParaRPr lang="en-US" sz="2000" b="1" dirty="0">
                <a:solidFill>
                  <a:srgbClr val="FFFFFF"/>
                </a:solidFill>
                <a:latin typeface="Open Sans Semibold" charset="0"/>
                <a:ea typeface="Open Sans Semibold" charset="0"/>
                <a:cs typeface="Open Sans Semibold" charset="0"/>
              </a:endParaRPr>
            </a:p>
            <a:p>
              <a:pPr lvl="1" defTabSz="457200">
                <a:lnSpc>
                  <a:spcPct val="130000"/>
                </a:lnSpc>
                <a:buFont typeface="Wingdings" charset="2"/>
                <a:buChar char="ü"/>
              </a:pPr>
              <a:r>
                <a:rPr lang="en-US" dirty="0">
                  <a:solidFill>
                    <a:srgbClr val="FFFFFF"/>
                  </a:solidFill>
                </a:rPr>
                <a:t> </a:t>
              </a:r>
              <a:r>
                <a:rPr lang="en-US" dirty="0" smtClean="0">
                  <a:solidFill>
                    <a:srgbClr val="FFFFFF"/>
                  </a:solidFill>
                </a:rPr>
                <a:t>Data analytics and m-health are vital to engage, acquire and retain insures </a:t>
              </a:r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639976" y="3811111"/>
              <a:ext cx="10064837" cy="8525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>
                <a:lnSpc>
                  <a:spcPct val="130000"/>
                </a:lnSpc>
              </a:pPr>
              <a:r>
                <a:rPr lang="sl-SI" sz="2000" b="1" dirty="0" smtClean="0">
                  <a:solidFill>
                    <a:srgbClr val="FFFFFF"/>
                  </a:solidFill>
                  <a:latin typeface="Open Sans Semibold" charset="0"/>
                  <a:ea typeface="Open Sans Semibold" charset="0"/>
                  <a:cs typeface="Open Sans Semibold" charset="0"/>
                </a:rPr>
                <a:t>PROACTIVELY PARTNER </a:t>
              </a:r>
              <a:endParaRPr lang="en-US" sz="2000" b="1" dirty="0">
                <a:solidFill>
                  <a:srgbClr val="FFFFFF"/>
                </a:solidFill>
                <a:latin typeface="Open Sans Semibold" charset="0"/>
                <a:ea typeface="Open Sans Semibold" charset="0"/>
                <a:cs typeface="Open Sans Semibold" charset="0"/>
              </a:endParaRPr>
            </a:p>
            <a:p>
              <a:pPr lvl="1" defTabSz="457200">
                <a:lnSpc>
                  <a:spcPct val="130000"/>
                </a:lnSpc>
                <a:buFont typeface="Wingdings" charset="2"/>
                <a:buChar char="ü"/>
              </a:pPr>
              <a:r>
                <a:rPr lang="en-US" dirty="0">
                  <a:solidFill>
                    <a:srgbClr val="FFFFFF"/>
                  </a:solidFill>
                </a:rPr>
                <a:t> </a:t>
              </a:r>
              <a:r>
                <a:rPr lang="en-US" dirty="0" smtClean="0">
                  <a:solidFill>
                    <a:srgbClr val="FFFFFF"/>
                  </a:solidFill>
                </a:rPr>
                <a:t>Providing patient centric services requires many specialized skills  </a:t>
              </a:r>
              <a:endParaRPr lang="en-US" dirty="0">
                <a:solidFill>
                  <a:srgbClr val="FFFFFF"/>
                </a:solidFill>
              </a:endParaRPr>
            </a:p>
          </p:txBody>
        </p:sp>
      </p:grpSp>
      <p:sp>
        <p:nvSpPr>
          <p:cNvPr id="33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609600" y="6356351"/>
            <a:ext cx="3860800" cy="365125"/>
          </a:xfrm>
        </p:spPr>
        <p:txBody>
          <a:bodyPr/>
          <a:lstStyle/>
          <a:p>
            <a:r>
              <a:rPr lang="en-US" smtClean="0"/>
              <a:t>Parsek © Confidential do not duplicate</a:t>
            </a: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704455" y="4877935"/>
            <a:ext cx="8716568" cy="85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sl-SI" sz="2000" b="1" dirty="0" smtClean="0">
                <a:solidFill>
                  <a:srgbClr val="FFFFFF"/>
                </a:solidFill>
                <a:latin typeface="Open Sans Semibold" charset="0"/>
                <a:ea typeface="Open Sans Semibold" charset="0"/>
                <a:cs typeface="Open Sans Semibold" charset="0"/>
              </a:rPr>
              <a:t>USE METRICS </a:t>
            </a:r>
            <a:endParaRPr lang="en-US" sz="2000" b="1" dirty="0">
              <a:solidFill>
                <a:srgbClr val="FFFFFF"/>
              </a:solidFill>
              <a:latin typeface="Open Sans Semibold" charset="0"/>
              <a:ea typeface="Open Sans Semibold" charset="0"/>
              <a:cs typeface="Open Sans Semibold" charset="0"/>
            </a:endParaRPr>
          </a:p>
          <a:p>
            <a:pPr lvl="1" defTabSz="457200">
              <a:lnSpc>
                <a:spcPct val="130000"/>
              </a:lnSpc>
              <a:buFont typeface="Wingdings" charset="2"/>
              <a:buChar char="ü"/>
            </a:pP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smtClean="0">
                <a:solidFill>
                  <a:srgbClr val="FFFFFF"/>
                </a:solidFill>
              </a:rPr>
              <a:t>Understanding the value you are able to provide in a single patient journey  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7127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398"/>
    </mc:Choice>
    <mc:Fallback xmlns="">
      <p:transition spd="slow" advTm="11398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 smtClean="0"/>
              <a:t>Parsek © Confidential do not duplicate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75416" y="4432809"/>
            <a:ext cx="37197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457200"/>
            <a:r>
              <a:rPr lang="en-US" dirty="0">
                <a:solidFill>
                  <a:srgbClr val="494949"/>
                </a:solidFill>
                <a:latin typeface="Open Sans" charset="0"/>
                <a:ea typeface="Open Sans" charset="0"/>
                <a:cs typeface="Open Sans" charset="0"/>
              </a:rPr>
              <a:t>Alerts based on clinical guidelines thresholds allow doctors to detect and react to potential issues sooner.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5152" y="772564"/>
            <a:ext cx="8049520" cy="5312872"/>
          </a:xfrm>
          <a:prstGeom prst="rect">
            <a:avLst/>
          </a:prstGeom>
          <a:effectLst>
            <a:outerShdw blurRad="50800" dist="762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37703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609600" y="6356351"/>
            <a:ext cx="3860800" cy="365125"/>
          </a:xfrm>
        </p:spPr>
        <p:txBody>
          <a:bodyPr/>
          <a:lstStyle/>
          <a:p>
            <a:r>
              <a:rPr lang="en-US" smtClean="0"/>
              <a:t>Parsek © Confidential do not duplicate</a:t>
            </a:r>
            <a:endParaRPr lang="en-US" dirty="0"/>
          </a:p>
        </p:txBody>
      </p:sp>
      <p:sp>
        <p:nvSpPr>
          <p:cNvPr id="58" name="Footer Placeholder 5"/>
          <p:cNvSpPr txBox="1">
            <a:spLocks/>
          </p:cNvSpPr>
          <p:nvPr/>
        </p:nvSpPr>
        <p:spPr>
          <a:xfrm>
            <a:off x="609600" y="6356351"/>
            <a:ext cx="3860800" cy="365125"/>
          </a:xfrm>
          <a:prstGeom prst="rect">
            <a:avLst/>
          </a:prstGeom>
          <a:noFill/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400" i="1" kern="1200">
                <a:solidFill>
                  <a:srgbClr val="494949">
                    <a:alpha val="70000"/>
                  </a:srgbClr>
                </a:solidFill>
                <a:effectLst/>
                <a:latin typeface="Open Sans" charset="0"/>
                <a:ea typeface="Open Sans" charset="0"/>
                <a:cs typeface="Open Sans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mtClean="0"/>
              <a:t>Parsek © Confidential do not duplicate</a:t>
            </a:r>
            <a:endParaRPr lang="en-US" dirty="0"/>
          </a:p>
        </p:txBody>
      </p:sp>
      <p:grpSp>
        <p:nvGrpSpPr>
          <p:cNvPr id="59" name="Group 58"/>
          <p:cNvGrpSpPr/>
          <p:nvPr/>
        </p:nvGrpSpPr>
        <p:grpSpPr>
          <a:xfrm>
            <a:off x="609600" y="1628775"/>
            <a:ext cx="5414963" cy="3903430"/>
            <a:chOff x="6771480" y="1027108"/>
            <a:chExt cx="5249292" cy="3784004"/>
          </a:xfrm>
        </p:grpSpPr>
        <p:grpSp>
          <p:nvGrpSpPr>
            <p:cNvPr id="60" name="Group 59"/>
            <p:cNvGrpSpPr/>
            <p:nvPr/>
          </p:nvGrpSpPr>
          <p:grpSpPr>
            <a:xfrm>
              <a:off x="6793449" y="1027108"/>
              <a:ext cx="5220000" cy="972000"/>
              <a:chOff x="6771480" y="1027108"/>
              <a:chExt cx="5220000" cy="972000"/>
            </a:xfrm>
          </p:grpSpPr>
          <p:sp>
            <p:nvSpPr>
              <p:cNvPr id="87" name="Rectangle 86"/>
              <p:cNvSpPr/>
              <p:nvPr/>
            </p:nvSpPr>
            <p:spPr>
              <a:xfrm>
                <a:off x="6771480" y="1027108"/>
                <a:ext cx="5220000" cy="972000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457200" lvl="2"/>
                <a:r>
                  <a:rPr lang="en-US" sz="1600" b="1" kern="0" dirty="0">
                    <a:solidFill>
                      <a:srgbClr val="494949"/>
                    </a:solidFill>
                    <a:latin typeface="Open Sans Semibold" charset="0"/>
                    <a:ea typeface="Open Sans Semibold" charset="0"/>
                    <a:cs typeface="Open Sans Semibold" charset="0"/>
                  </a:rPr>
                  <a:t>Continuity of care for chronic disease patients.</a:t>
                </a:r>
              </a:p>
            </p:txBody>
          </p:sp>
          <p:grpSp>
            <p:nvGrpSpPr>
              <p:cNvPr id="88" name="Group 87"/>
              <p:cNvGrpSpPr/>
              <p:nvPr/>
            </p:nvGrpSpPr>
            <p:grpSpPr>
              <a:xfrm>
                <a:off x="6787272" y="1297108"/>
                <a:ext cx="432000" cy="432000"/>
                <a:chOff x="6787272" y="1297108"/>
                <a:chExt cx="432000" cy="432000"/>
              </a:xfrm>
            </p:grpSpPr>
            <p:sp>
              <p:nvSpPr>
                <p:cNvPr id="89" name="Oval 88"/>
                <p:cNvSpPr/>
                <p:nvPr/>
              </p:nvSpPr>
              <p:spPr>
                <a:xfrm>
                  <a:off x="6787272" y="1297108"/>
                  <a:ext cx="432000" cy="432000"/>
                </a:xfrm>
                <a:prstGeom prst="ellipse">
                  <a:avLst/>
                </a:prstGeom>
                <a:gradFill flip="none" rotWithShape="1">
                  <a:gsLst>
                    <a:gs pos="50000">
                      <a:srgbClr val="28A6B5"/>
                    </a:gs>
                    <a:gs pos="100000">
                      <a:srgbClr val="008FBE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9525" cap="flat" cmpd="sng" algn="ctr">
                  <a:solidFill>
                    <a:srgbClr val="FFFFFF"/>
                  </a:solidFill>
                  <a:prstDash val="solid"/>
                </a:ln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en-US" b="1" kern="0" dirty="0">
                    <a:solidFill>
                      <a:prstClr val="white"/>
                    </a:solidFill>
                    <a:latin typeface="Open Sans Extrabold" charset="0"/>
                    <a:ea typeface="Open Sans Extrabold" charset="0"/>
                    <a:cs typeface="Open Sans Extrabold" charset="0"/>
                  </a:endParaRPr>
                </a:p>
              </p:txBody>
            </p:sp>
            <p:pic>
              <p:nvPicPr>
                <p:cNvPr id="90" name="Picture 89"/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rightnessContrast bright="10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899661" y="1409497"/>
                  <a:ext cx="207223" cy="207223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67" name="Group 66"/>
            <p:cNvGrpSpPr/>
            <p:nvPr/>
          </p:nvGrpSpPr>
          <p:grpSpPr>
            <a:xfrm>
              <a:off x="6778803" y="2433110"/>
              <a:ext cx="5220000" cy="972000"/>
              <a:chOff x="6750924" y="2822174"/>
              <a:chExt cx="5220000" cy="972000"/>
            </a:xfrm>
          </p:grpSpPr>
          <p:sp>
            <p:nvSpPr>
              <p:cNvPr id="83" name="Rectangle 82"/>
              <p:cNvSpPr/>
              <p:nvPr/>
            </p:nvSpPr>
            <p:spPr>
              <a:xfrm>
                <a:off x="6750924" y="2822174"/>
                <a:ext cx="5220000" cy="972000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457200" lvl="2"/>
                <a:r>
                  <a:rPr lang="en-US" sz="1600" b="1" kern="0" dirty="0">
                    <a:solidFill>
                      <a:srgbClr val="494949"/>
                    </a:solidFill>
                    <a:latin typeface="Open Sans Semibold" charset="0"/>
                    <a:ea typeface="Open Sans Semibold" charset="0"/>
                    <a:cs typeface="Open Sans Semibold" charset="0"/>
                  </a:rPr>
                  <a:t>Optimization of health care service costs.</a:t>
                </a:r>
              </a:p>
            </p:txBody>
          </p:sp>
          <p:grpSp>
            <p:nvGrpSpPr>
              <p:cNvPr id="84" name="Group 83"/>
              <p:cNvGrpSpPr/>
              <p:nvPr/>
            </p:nvGrpSpPr>
            <p:grpSpPr>
              <a:xfrm>
                <a:off x="6765150" y="3092174"/>
                <a:ext cx="432000" cy="432000"/>
                <a:chOff x="6765150" y="3092174"/>
                <a:chExt cx="432000" cy="432000"/>
              </a:xfrm>
            </p:grpSpPr>
            <p:sp>
              <p:nvSpPr>
                <p:cNvPr id="85" name="Oval 84"/>
                <p:cNvSpPr/>
                <p:nvPr/>
              </p:nvSpPr>
              <p:spPr>
                <a:xfrm>
                  <a:off x="6765150" y="3092174"/>
                  <a:ext cx="432000" cy="432000"/>
                </a:xfrm>
                <a:prstGeom prst="ellipse">
                  <a:avLst/>
                </a:prstGeom>
                <a:gradFill flip="none" rotWithShape="1">
                  <a:gsLst>
                    <a:gs pos="50000">
                      <a:srgbClr val="28A6B5"/>
                    </a:gs>
                    <a:gs pos="100000">
                      <a:srgbClr val="008FBE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9525" cap="flat" cmpd="sng" algn="ctr">
                  <a:solidFill>
                    <a:srgbClr val="FFFFFF"/>
                  </a:solidFill>
                  <a:prstDash val="solid"/>
                </a:ln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en-US" b="1" kern="0" dirty="0">
                    <a:solidFill>
                      <a:prstClr val="white"/>
                    </a:solidFill>
                    <a:latin typeface="Open Sans Extrabold" charset="0"/>
                    <a:ea typeface="Open Sans Extrabold" charset="0"/>
                    <a:cs typeface="Open Sans Extrabold" charset="0"/>
                  </a:endParaRPr>
                </a:p>
              </p:txBody>
            </p:sp>
            <p:pic>
              <p:nvPicPr>
                <p:cNvPr id="86" name="Picture 85"/>
                <p:cNvPicPr>
                  <a:picLocks noChangeAspect="1"/>
                </p:cNvPicPr>
                <p:nvPr/>
              </p:nvPicPr>
              <p:blipFill>
                <a:blip r:embed="rId5" cstate="screen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brightnessContrast bright="10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875835" y="3202859"/>
                  <a:ext cx="210631" cy="210631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68" name="Group 67"/>
            <p:cNvGrpSpPr/>
            <p:nvPr/>
          </p:nvGrpSpPr>
          <p:grpSpPr>
            <a:xfrm>
              <a:off x="6800772" y="3136111"/>
              <a:ext cx="5220000" cy="972000"/>
              <a:chOff x="6757776" y="3719707"/>
              <a:chExt cx="5220000" cy="972000"/>
            </a:xfrm>
          </p:grpSpPr>
          <p:sp>
            <p:nvSpPr>
              <p:cNvPr id="79" name="Rectangle 78"/>
              <p:cNvSpPr/>
              <p:nvPr/>
            </p:nvSpPr>
            <p:spPr>
              <a:xfrm>
                <a:off x="6757776" y="3719707"/>
                <a:ext cx="5220000" cy="972000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457200" lvl="2"/>
                <a:r>
                  <a:rPr lang="en-US" sz="1600" b="1" kern="0" dirty="0">
                    <a:solidFill>
                      <a:srgbClr val="494949"/>
                    </a:solidFill>
                    <a:latin typeface="Open Sans Semibold" charset="0"/>
                    <a:ea typeface="Open Sans Semibold" charset="0"/>
                    <a:cs typeface="Open Sans Semibold" charset="0"/>
                  </a:rPr>
                  <a:t>Better control of the acuteness level.</a:t>
                </a:r>
              </a:p>
            </p:txBody>
          </p:sp>
          <p:grpSp>
            <p:nvGrpSpPr>
              <p:cNvPr id="80" name="Group 79"/>
              <p:cNvGrpSpPr/>
              <p:nvPr/>
            </p:nvGrpSpPr>
            <p:grpSpPr>
              <a:xfrm>
                <a:off x="6757776" y="3989707"/>
                <a:ext cx="432000" cy="432000"/>
                <a:chOff x="6757776" y="3989707"/>
                <a:chExt cx="432000" cy="432000"/>
              </a:xfrm>
            </p:grpSpPr>
            <p:sp>
              <p:nvSpPr>
                <p:cNvPr id="81" name="Oval 80"/>
                <p:cNvSpPr/>
                <p:nvPr/>
              </p:nvSpPr>
              <p:spPr>
                <a:xfrm>
                  <a:off x="6757776" y="3989707"/>
                  <a:ext cx="432000" cy="432000"/>
                </a:xfrm>
                <a:prstGeom prst="ellipse">
                  <a:avLst/>
                </a:prstGeom>
                <a:gradFill flip="none" rotWithShape="1">
                  <a:gsLst>
                    <a:gs pos="50000">
                      <a:srgbClr val="28A6B5"/>
                    </a:gs>
                    <a:gs pos="100000">
                      <a:srgbClr val="008FBE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9525" cap="flat" cmpd="sng" algn="ctr">
                  <a:solidFill>
                    <a:srgbClr val="FFFFFF"/>
                  </a:solidFill>
                  <a:prstDash val="solid"/>
                </a:ln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en-US" b="1" kern="0" dirty="0">
                    <a:solidFill>
                      <a:prstClr val="white"/>
                    </a:solidFill>
                    <a:latin typeface="Open Sans Extrabold" charset="0"/>
                    <a:ea typeface="Open Sans Extrabold" charset="0"/>
                    <a:cs typeface="Open Sans Extrabold" charset="0"/>
                  </a:endParaRPr>
                </a:p>
              </p:txBody>
            </p:sp>
            <p:pic>
              <p:nvPicPr>
                <p:cNvPr id="82" name="Picture 81"/>
                <p:cNvPicPr>
                  <a:picLocks noChangeAspect="1"/>
                </p:cNvPicPr>
                <p:nvPr/>
              </p:nvPicPr>
              <p:blipFill rotWithShape="1">
                <a:blip r:embed="rId7" cstate="screen">
                  <a:extLst>
                    <a:ext uri="{BEBA8EAE-BF5A-486C-A8C5-ECC9F3942E4B}">
                      <a14:imgProps xmlns:a14="http://schemas.microsoft.com/office/drawing/2010/main">
                        <a14:imgLayer r:embed="rId8">
                          <a14:imgEffect>
                            <a14:brightnessContrast bright="10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6863581" y="4083659"/>
                  <a:ext cx="220391" cy="244097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69" name="Group 68"/>
            <p:cNvGrpSpPr/>
            <p:nvPr/>
          </p:nvGrpSpPr>
          <p:grpSpPr>
            <a:xfrm>
              <a:off x="6786126" y="1730109"/>
              <a:ext cx="5220000" cy="972000"/>
              <a:chOff x="6764628" y="1924641"/>
              <a:chExt cx="5220000" cy="972000"/>
            </a:xfrm>
          </p:grpSpPr>
          <p:sp>
            <p:nvSpPr>
              <p:cNvPr id="75" name="Rectangle 74"/>
              <p:cNvSpPr/>
              <p:nvPr/>
            </p:nvSpPr>
            <p:spPr>
              <a:xfrm>
                <a:off x="6764628" y="1924641"/>
                <a:ext cx="5220000" cy="972000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457200" lvl="2"/>
                <a:r>
                  <a:rPr lang="en-US" sz="1600" b="1" kern="0" dirty="0">
                    <a:solidFill>
                      <a:srgbClr val="494949"/>
                    </a:solidFill>
                    <a:latin typeface="Open Sans Semibold" charset="0"/>
                    <a:ea typeface="Open Sans Semibold" charset="0"/>
                    <a:cs typeface="Open Sans Semibold" charset="0"/>
                  </a:rPr>
                  <a:t>Better compliancy of therapies.</a:t>
                </a:r>
              </a:p>
            </p:txBody>
          </p:sp>
          <p:grpSp>
            <p:nvGrpSpPr>
              <p:cNvPr id="76" name="Group 75"/>
              <p:cNvGrpSpPr/>
              <p:nvPr/>
            </p:nvGrpSpPr>
            <p:grpSpPr>
              <a:xfrm>
                <a:off x="6779898" y="2194641"/>
                <a:ext cx="432000" cy="432000"/>
                <a:chOff x="6779898" y="2194641"/>
                <a:chExt cx="432000" cy="432000"/>
              </a:xfrm>
            </p:grpSpPr>
            <p:sp>
              <p:nvSpPr>
                <p:cNvPr id="77" name="Oval 76"/>
                <p:cNvSpPr/>
                <p:nvPr/>
              </p:nvSpPr>
              <p:spPr>
                <a:xfrm>
                  <a:off x="6779898" y="2194641"/>
                  <a:ext cx="432000" cy="432000"/>
                </a:xfrm>
                <a:prstGeom prst="ellipse">
                  <a:avLst/>
                </a:prstGeom>
                <a:gradFill flip="none" rotWithShape="1">
                  <a:gsLst>
                    <a:gs pos="50000">
                      <a:srgbClr val="28A6B5"/>
                    </a:gs>
                    <a:gs pos="100000">
                      <a:srgbClr val="008FBE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9525" cap="flat" cmpd="sng" algn="ctr">
                  <a:solidFill>
                    <a:srgbClr val="FFFFFF"/>
                  </a:solidFill>
                  <a:prstDash val="solid"/>
                </a:ln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en-US" b="1" kern="0" dirty="0">
                    <a:solidFill>
                      <a:prstClr val="white"/>
                    </a:solidFill>
                    <a:latin typeface="Open Sans Extrabold" charset="0"/>
                    <a:ea typeface="Open Sans Extrabold" charset="0"/>
                    <a:cs typeface="Open Sans Extrabold" charset="0"/>
                  </a:endParaRPr>
                </a:p>
              </p:txBody>
            </p:sp>
            <p:pic>
              <p:nvPicPr>
                <p:cNvPr id="78" name="Picture 77"/>
                <p:cNvPicPr>
                  <a:picLocks noChangeAspect="1"/>
                </p:cNvPicPr>
                <p:nvPr/>
              </p:nvPicPr>
              <p:blipFill>
                <a:blip r:embed="rId9" cstate="screen">
                  <a:extLst>
                    <a:ext uri="{BEBA8EAE-BF5A-486C-A8C5-ECC9F3942E4B}">
                      <a14:imgProps xmlns:a14="http://schemas.microsoft.com/office/drawing/2010/main">
                        <a14:imgLayer r:embed="rId10">
                          <a14:imgEffect>
                            <a14:brightnessContrast bright="10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912483" y="2327226"/>
                  <a:ext cx="166830" cy="166830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70" name="Group 69"/>
            <p:cNvGrpSpPr/>
            <p:nvPr/>
          </p:nvGrpSpPr>
          <p:grpSpPr>
            <a:xfrm>
              <a:off x="6771480" y="3839112"/>
              <a:ext cx="5220000" cy="972000"/>
              <a:chOff x="6744072" y="4617240"/>
              <a:chExt cx="5220000" cy="972000"/>
            </a:xfrm>
          </p:grpSpPr>
          <p:sp>
            <p:nvSpPr>
              <p:cNvPr id="71" name="Rectangle 70"/>
              <p:cNvSpPr/>
              <p:nvPr/>
            </p:nvSpPr>
            <p:spPr>
              <a:xfrm>
                <a:off x="6744072" y="4617240"/>
                <a:ext cx="5220000" cy="972000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457200" lvl="2"/>
                <a:r>
                  <a:rPr lang="en-US" sz="1600" b="1" kern="0" dirty="0">
                    <a:solidFill>
                      <a:srgbClr val="494949"/>
                    </a:solidFill>
                    <a:latin typeface="Open Sans Semibold" charset="0"/>
                    <a:ea typeface="Open Sans Semibold" charset="0"/>
                    <a:cs typeface="Open Sans Semibold" charset="0"/>
                  </a:rPr>
                  <a:t>Tailor made healthcare service.</a:t>
                </a:r>
              </a:p>
            </p:txBody>
          </p:sp>
          <p:grpSp>
            <p:nvGrpSpPr>
              <p:cNvPr id="72" name="Group 71"/>
              <p:cNvGrpSpPr/>
              <p:nvPr/>
            </p:nvGrpSpPr>
            <p:grpSpPr>
              <a:xfrm>
                <a:off x="6772524" y="4887240"/>
                <a:ext cx="432000" cy="432000"/>
                <a:chOff x="6772524" y="4887240"/>
                <a:chExt cx="432000" cy="432000"/>
              </a:xfrm>
            </p:grpSpPr>
            <p:sp>
              <p:nvSpPr>
                <p:cNvPr id="73" name="Oval 72"/>
                <p:cNvSpPr/>
                <p:nvPr/>
              </p:nvSpPr>
              <p:spPr>
                <a:xfrm>
                  <a:off x="6772524" y="4887240"/>
                  <a:ext cx="432000" cy="432000"/>
                </a:xfrm>
                <a:prstGeom prst="ellipse">
                  <a:avLst/>
                </a:prstGeom>
                <a:gradFill flip="none" rotWithShape="1">
                  <a:gsLst>
                    <a:gs pos="50000">
                      <a:srgbClr val="28A6B5"/>
                    </a:gs>
                    <a:gs pos="100000">
                      <a:srgbClr val="008FBE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9525" cap="flat" cmpd="sng" algn="ctr">
                  <a:solidFill>
                    <a:srgbClr val="FFFFFF"/>
                  </a:solidFill>
                  <a:prstDash val="solid"/>
                </a:ln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en-US" b="1" kern="0" dirty="0">
                    <a:solidFill>
                      <a:prstClr val="white"/>
                    </a:solidFill>
                    <a:latin typeface="Open Sans Extrabold" charset="0"/>
                    <a:ea typeface="Open Sans Extrabold" charset="0"/>
                    <a:cs typeface="Open Sans Extrabold" charset="0"/>
                  </a:endParaRPr>
                </a:p>
              </p:txBody>
            </p:sp>
            <p:pic>
              <p:nvPicPr>
                <p:cNvPr id="74" name="Picture 73"/>
                <p:cNvPicPr>
                  <a:picLocks noChangeAspect="1"/>
                </p:cNvPicPr>
                <p:nvPr/>
              </p:nvPicPr>
              <p:blipFill>
                <a:blip r:embed="rId11" cstate="screen">
                  <a:extLst>
                    <a:ext uri="{BEBA8EAE-BF5A-486C-A8C5-ECC9F3942E4B}">
                      <a14:imgProps xmlns:a14="http://schemas.microsoft.com/office/drawing/2010/main">
                        <a14:imgLayer r:embed="rId12">
                          <a14:imgEffect>
                            <a14:brightnessContrast bright="10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851776" y="4966490"/>
                  <a:ext cx="273496" cy="273497"/>
                </a:xfrm>
                <a:prstGeom prst="rect">
                  <a:avLst/>
                </a:prstGeom>
              </p:spPr>
            </p:pic>
          </p:grpSp>
        </p:grpSp>
      </p:grpSp>
      <p:pic>
        <p:nvPicPr>
          <p:cNvPr id="91" name="Picture 90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6040" y="1831587"/>
            <a:ext cx="4920757" cy="3378430"/>
          </a:xfrm>
          <a:prstGeom prst="rect">
            <a:avLst/>
          </a:prstGeom>
          <a:effectLst>
            <a:outerShdw blurRad="38100" dist="114300" dir="8100000" algn="tr" rotWithShape="0">
              <a:srgbClr val="494949">
                <a:alpha val="40000"/>
              </a:srgbClr>
            </a:outerShdw>
          </a:effectLst>
        </p:spPr>
      </p:pic>
      <p:sp>
        <p:nvSpPr>
          <p:cNvPr id="92" name="Title 1"/>
          <p:cNvSpPr txBox="1">
            <a:spLocks/>
          </p:cNvSpPr>
          <p:nvPr/>
        </p:nvSpPr>
        <p:spPr>
          <a:xfrm>
            <a:off x="609600" y="125760"/>
            <a:ext cx="4253997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algn="l"/>
            <a:r>
              <a:rPr lang="en-US" dirty="0" smtClean="0">
                <a:solidFill>
                  <a:srgbClr val="494949"/>
                </a:solidFill>
                <a:latin typeface="Open Sans Extrabold" charset="0"/>
                <a:ea typeface="Open Sans Extrabold" charset="0"/>
                <a:cs typeface="Open Sans Extrabold" charset="0"/>
              </a:rPr>
              <a:t>Key benefits</a:t>
            </a:r>
            <a:endParaRPr lang="en-US" dirty="0">
              <a:solidFill>
                <a:srgbClr val="494949"/>
              </a:solidFill>
              <a:latin typeface="Open Sans Extrabold" charset="0"/>
              <a:ea typeface="Open Sans Extrabold" charset="0"/>
              <a:cs typeface="Open Sans Extra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6628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8A6B5"/>
            </a:gs>
            <a:gs pos="100000">
              <a:srgbClr val="008FBE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3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dirty="0" smtClean="0">
                <a:latin typeface="Open Sans Extrabold" charset="0"/>
                <a:ea typeface="Open Sans Extrabold" charset="0"/>
                <a:cs typeface="Open Sans Extrabold" charset="0"/>
              </a:rPr>
              <a:t>Value proposition</a:t>
            </a:r>
            <a:endParaRPr lang="en-US" dirty="0">
              <a:latin typeface="Open Sans Extrabold" charset="0"/>
              <a:ea typeface="Open Sans Extrabold" charset="0"/>
              <a:cs typeface="Open Sans Extrabold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2321938" y="1628775"/>
            <a:ext cx="8746532" cy="4189654"/>
            <a:chOff x="609600" y="1628775"/>
            <a:chExt cx="10099436" cy="4189654"/>
          </a:xfrm>
        </p:grpSpPr>
        <p:sp>
          <p:nvSpPr>
            <p:cNvPr id="18" name="Rectangle 17"/>
            <p:cNvSpPr/>
            <p:nvPr/>
          </p:nvSpPr>
          <p:spPr>
            <a:xfrm>
              <a:off x="642143" y="1628775"/>
              <a:ext cx="10062369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>
                <a:lnSpc>
                  <a:spcPct val="130000"/>
                </a:lnSpc>
              </a:pPr>
              <a:r>
                <a:rPr lang="en-US" sz="2000" b="1" dirty="0">
                  <a:solidFill>
                    <a:srgbClr val="FFFFFF"/>
                  </a:solidFill>
                  <a:latin typeface="Open Sans Semibold" charset="0"/>
                  <a:ea typeface="Open Sans Semibold" charset="0"/>
                  <a:cs typeface="Open Sans Semibold" charset="0"/>
                </a:rPr>
                <a:t>DIGITALIZATION OF HEALTHCARE SERVICES</a:t>
              </a:r>
            </a:p>
            <a:p>
              <a:pPr lvl="1" defTabSz="457200">
                <a:lnSpc>
                  <a:spcPct val="130000"/>
                </a:lnSpc>
                <a:buFont typeface="Wingdings" charset="2"/>
                <a:buChar char="ü"/>
              </a:pPr>
              <a:r>
                <a:rPr lang="en-US" dirty="0">
                  <a:solidFill>
                    <a:srgbClr val="FFFFFF"/>
                  </a:solidFill>
                </a:rPr>
                <a:t> Better collaboration between patients and professionals</a:t>
              </a:r>
            </a:p>
            <a:p>
              <a:pPr lvl="1" defTabSz="457200">
                <a:lnSpc>
                  <a:spcPct val="130000"/>
                </a:lnSpc>
                <a:buFont typeface="Wingdings" charset="2"/>
                <a:buChar char="ü"/>
              </a:pPr>
              <a:r>
                <a:rPr lang="en-US" dirty="0">
                  <a:solidFill>
                    <a:srgbClr val="FFFFFF"/>
                  </a:solidFill>
                </a:rPr>
                <a:t> Improved positioning of the institution (retention &amp; acquisition)</a:t>
              </a:r>
              <a:endParaRPr lang="sl-SI" dirty="0">
                <a:solidFill>
                  <a:srgbClr val="FFFFFF"/>
                </a:solidFill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609600" y="3117282"/>
              <a:ext cx="10099436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>
                <a:lnSpc>
                  <a:spcPct val="130000"/>
                </a:lnSpc>
              </a:pPr>
              <a:r>
                <a:rPr lang="en-US" sz="2000" b="1" dirty="0">
                  <a:solidFill>
                    <a:srgbClr val="FFFFFF"/>
                  </a:solidFill>
                  <a:latin typeface="Open Sans Semibold" charset="0"/>
                  <a:ea typeface="Open Sans Semibold" charset="0"/>
                  <a:cs typeface="Open Sans Semibold" charset="0"/>
                </a:rPr>
                <a:t>IMPROVEMENT OF PROCESSES</a:t>
              </a:r>
            </a:p>
            <a:p>
              <a:pPr lvl="1" defTabSz="457200">
                <a:lnSpc>
                  <a:spcPct val="130000"/>
                </a:lnSpc>
                <a:buFont typeface="Wingdings" charset="2"/>
                <a:buChar char="ü"/>
              </a:pPr>
              <a:r>
                <a:rPr lang="en-US" dirty="0">
                  <a:solidFill>
                    <a:srgbClr val="FFFFFF"/>
                  </a:solidFill>
                </a:rPr>
                <a:t> Increased compliance and </a:t>
              </a:r>
              <a:r>
                <a:rPr lang="en-US" dirty="0" smtClean="0">
                  <a:solidFill>
                    <a:srgbClr val="FFFFFF"/>
                  </a:solidFill>
                </a:rPr>
                <a:t>governance</a:t>
              </a:r>
              <a:r>
                <a:rPr lang="sl-SI" dirty="0" smtClean="0">
                  <a:solidFill>
                    <a:srgbClr val="FFFFFF"/>
                  </a:solidFill>
                </a:rPr>
                <a:t> </a:t>
              </a:r>
              <a:r>
                <a:rPr lang="en-US" dirty="0" smtClean="0">
                  <a:solidFill>
                    <a:srgbClr val="FFFFFF"/>
                  </a:solidFill>
                </a:rPr>
                <a:t>when scaling the service </a:t>
              </a:r>
              <a:endParaRPr lang="sl-SI" dirty="0" smtClean="0">
                <a:solidFill>
                  <a:srgbClr val="FFFFFF"/>
                </a:solidFill>
              </a:endParaRPr>
            </a:p>
            <a:p>
              <a:pPr lvl="1" defTabSz="457200">
                <a:lnSpc>
                  <a:spcPct val="130000"/>
                </a:lnSpc>
                <a:buFont typeface="Wingdings" charset="2"/>
                <a:buChar char="ü"/>
              </a:pPr>
              <a:r>
                <a:rPr lang="sl-SI" dirty="0" smtClean="0">
                  <a:solidFill>
                    <a:srgbClr val="FFFFFF"/>
                  </a:solidFill>
                </a:rPr>
                <a:t> </a:t>
              </a:r>
              <a:r>
                <a:rPr lang="en-US" dirty="0" smtClean="0">
                  <a:solidFill>
                    <a:srgbClr val="FFFFFF"/>
                  </a:solidFill>
                </a:rPr>
                <a:t>Optimizing </a:t>
              </a:r>
              <a:r>
                <a:rPr lang="en-US" dirty="0">
                  <a:solidFill>
                    <a:srgbClr val="FFFFFF"/>
                  </a:solidFill>
                </a:rPr>
                <a:t>the quality of care when having costs under control    </a:t>
              </a: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639976" y="4605789"/>
              <a:ext cx="10064837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>
                <a:lnSpc>
                  <a:spcPct val="130000"/>
                </a:lnSpc>
              </a:pPr>
              <a:r>
                <a:rPr lang="en-US" sz="2000" b="1" dirty="0" smtClean="0">
                  <a:solidFill>
                    <a:srgbClr val="FFFFFF"/>
                  </a:solidFill>
                  <a:latin typeface="Open Sans Semibold" charset="0"/>
                  <a:ea typeface="Open Sans Semibold" charset="0"/>
                  <a:cs typeface="Open Sans Semibold" charset="0"/>
                </a:rPr>
                <a:t>REVENUES FR</a:t>
              </a:r>
              <a:r>
                <a:rPr lang="sl-SI" sz="2000" b="1" dirty="0" smtClean="0">
                  <a:solidFill>
                    <a:srgbClr val="FFFFFF"/>
                  </a:solidFill>
                  <a:latin typeface="Open Sans Semibold" charset="0"/>
                  <a:ea typeface="Open Sans Semibold" charset="0"/>
                  <a:cs typeface="Open Sans Semibold" charset="0"/>
                </a:rPr>
                <a:t>OM</a:t>
              </a:r>
              <a:r>
                <a:rPr lang="en-US" sz="2000" b="1" dirty="0" smtClean="0">
                  <a:solidFill>
                    <a:srgbClr val="FFFFFF"/>
                  </a:solidFill>
                  <a:latin typeface="Open Sans Semibold" charset="0"/>
                  <a:ea typeface="Open Sans Semibold" charset="0"/>
                  <a:cs typeface="Open Sans Semibold" charset="0"/>
                </a:rPr>
                <a:t> </a:t>
              </a:r>
              <a:r>
                <a:rPr lang="en-US" sz="2000" b="1" dirty="0">
                  <a:solidFill>
                    <a:srgbClr val="FFFFFF"/>
                  </a:solidFill>
                  <a:latin typeface="Open Sans Semibold" charset="0"/>
                  <a:ea typeface="Open Sans Semibold" charset="0"/>
                  <a:cs typeface="Open Sans Semibold" charset="0"/>
                </a:rPr>
                <a:t>DIGITALLY ENABLED </a:t>
              </a:r>
              <a:r>
                <a:rPr lang="en-US" sz="2000" b="1" dirty="0" smtClean="0">
                  <a:solidFill>
                    <a:srgbClr val="FFFFFF"/>
                  </a:solidFill>
                  <a:latin typeface="Open Sans Semibold" charset="0"/>
                  <a:ea typeface="Open Sans Semibold" charset="0"/>
                  <a:cs typeface="Open Sans Semibold" charset="0"/>
                </a:rPr>
                <a:t>CUSTOMER </a:t>
              </a:r>
              <a:r>
                <a:rPr lang="en-US" sz="2000" b="1" dirty="0">
                  <a:solidFill>
                    <a:srgbClr val="FFFFFF"/>
                  </a:solidFill>
                  <a:latin typeface="Open Sans Semibold" charset="0"/>
                  <a:ea typeface="Open Sans Semibold" charset="0"/>
                  <a:cs typeface="Open Sans Semibold" charset="0"/>
                </a:rPr>
                <a:t>JOURNEY</a:t>
              </a:r>
            </a:p>
            <a:p>
              <a:pPr lvl="1" defTabSz="457200">
                <a:lnSpc>
                  <a:spcPct val="130000"/>
                </a:lnSpc>
                <a:buFont typeface="Wingdings" charset="2"/>
                <a:buChar char="ü"/>
              </a:pPr>
              <a:r>
                <a:rPr lang="en-US" dirty="0">
                  <a:solidFill>
                    <a:srgbClr val="FFFFFF"/>
                  </a:solidFill>
                </a:rPr>
                <a:t> Introduction of new billed services </a:t>
              </a:r>
              <a:endParaRPr lang="sl-SI" dirty="0" smtClean="0">
                <a:solidFill>
                  <a:srgbClr val="FFFFFF"/>
                </a:solidFill>
              </a:endParaRPr>
            </a:p>
            <a:p>
              <a:pPr lvl="1" defTabSz="457200">
                <a:lnSpc>
                  <a:spcPct val="130000"/>
                </a:lnSpc>
                <a:buFont typeface="Wingdings" charset="2"/>
                <a:buChar char="ü"/>
              </a:pPr>
              <a:r>
                <a:rPr lang="sl-SI" dirty="0">
                  <a:solidFill>
                    <a:srgbClr val="FFFFFF"/>
                  </a:solidFill>
                </a:rPr>
                <a:t> </a:t>
              </a:r>
              <a:r>
                <a:rPr lang="en-US" dirty="0" smtClean="0">
                  <a:solidFill>
                    <a:srgbClr val="FFFFFF"/>
                  </a:solidFill>
                </a:rPr>
                <a:t>Taking </a:t>
              </a:r>
              <a:r>
                <a:rPr lang="en-US" dirty="0">
                  <a:solidFill>
                    <a:srgbClr val="FFFFFF"/>
                  </a:solidFill>
                </a:rPr>
                <a:t>advantage of </a:t>
              </a:r>
              <a:r>
                <a:rPr lang="en-US" dirty="0" smtClean="0">
                  <a:solidFill>
                    <a:srgbClr val="FFFFFF"/>
                  </a:solidFill>
                </a:rPr>
                <a:t>incentives </a:t>
              </a:r>
              <a:r>
                <a:rPr lang="en-US" dirty="0">
                  <a:solidFill>
                    <a:srgbClr val="FFFFFF"/>
                  </a:solidFill>
                </a:rPr>
                <a:t>schemas for introduction of new products</a:t>
              </a: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600317" y="4525281"/>
            <a:ext cx="1351992" cy="1351992"/>
            <a:chOff x="10223500" y="3550307"/>
            <a:chExt cx="1968500" cy="1968500"/>
          </a:xfrm>
        </p:grpSpPr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23500" y="3550307"/>
              <a:ext cx="1968500" cy="1968500"/>
            </a:xfrm>
            <a:prstGeom prst="rect">
              <a:avLst/>
            </a:prstGeom>
          </p:spPr>
        </p:pic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344472" y="3792955"/>
              <a:ext cx="1158519" cy="1364237"/>
            </a:xfrm>
            <a:prstGeom prst="rect">
              <a:avLst/>
            </a:prstGeom>
          </p:spPr>
        </p:pic>
      </p:grpSp>
      <p:grpSp>
        <p:nvGrpSpPr>
          <p:cNvPr id="29" name="Group 28"/>
          <p:cNvGrpSpPr/>
          <p:nvPr/>
        </p:nvGrpSpPr>
        <p:grpSpPr>
          <a:xfrm>
            <a:off x="716968" y="1628775"/>
            <a:ext cx="1215842" cy="787258"/>
            <a:chOff x="7881358" y="1849580"/>
            <a:chExt cx="1215842" cy="787258"/>
          </a:xfrm>
        </p:grpSpPr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81358" y="1849580"/>
              <a:ext cx="1215842" cy="787258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100000" contras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760296" y="1912512"/>
              <a:ext cx="272299" cy="272299"/>
            </a:xfrm>
            <a:prstGeom prst="rect">
              <a:avLst/>
            </a:prstGeom>
          </p:spPr>
        </p:pic>
      </p:grpSp>
      <p:pic>
        <p:nvPicPr>
          <p:cNvPr id="32" name="Picture 31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100000" contras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0392" y="3058591"/>
            <a:ext cx="1054707" cy="1054707"/>
          </a:xfrm>
          <a:prstGeom prst="rect">
            <a:avLst/>
          </a:prstGeom>
        </p:spPr>
      </p:pic>
      <p:sp>
        <p:nvSpPr>
          <p:cNvPr id="33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609600" y="6356351"/>
            <a:ext cx="3860800" cy="365125"/>
          </a:xfrm>
        </p:spPr>
        <p:txBody>
          <a:bodyPr/>
          <a:lstStyle/>
          <a:p>
            <a:r>
              <a:rPr lang="en-US" smtClean="0"/>
              <a:t>Parsek © Confidential do not duplicate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9778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398"/>
    </mc:Choice>
    <mc:Fallback xmlns="">
      <p:transition spd="slow" advTm="11398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/>
          <a:srcRect l="17517" t="5080" b="9463"/>
          <a:stretch/>
        </p:blipFill>
        <p:spPr>
          <a:xfrm>
            <a:off x="0" y="-21212"/>
            <a:ext cx="12317076" cy="6879212"/>
          </a:xfrm>
          <a:prstGeom prst="rect">
            <a:avLst/>
          </a:prstGeom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1522189" y="731009"/>
            <a:ext cx="914762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algn="r"/>
            <a:r>
              <a:rPr lang="sl-SI" dirty="0" err="1" smtClean="0">
                <a:solidFill>
                  <a:srgbClr val="FFFFFF"/>
                </a:solidFill>
                <a:latin typeface="Open Sans Extrabold" charset="0"/>
                <a:ea typeface="Open Sans Extrabold" charset="0"/>
                <a:cs typeface="Open Sans Extrabold" charset="0"/>
              </a:rPr>
              <a:t>Thank</a:t>
            </a:r>
            <a:r>
              <a:rPr lang="sl-SI" dirty="0" smtClean="0">
                <a:solidFill>
                  <a:srgbClr val="FFFFFF"/>
                </a:solidFill>
                <a:latin typeface="Open Sans Extrabold" charset="0"/>
                <a:ea typeface="Open Sans Extrabold" charset="0"/>
                <a:cs typeface="Open Sans Extrabold" charset="0"/>
              </a:rPr>
              <a:t> </a:t>
            </a:r>
            <a:r>
              <a:rPr lang="sl-SI" dirty="0" err="1" smtClean="0">
                <a:solidFill>
                  <a:srgbClr val="FFFFFF"/>
                </a:solidFill>
                <a:latin typeface="Open Sans Extrabold" charset="0"/>
                <a:ea typeface="Open Sans Extrabold" charset="0"/>
                <a:cs typeface="Open Sans Extrabold" charset="0"/>
              </a:rPr>
              <a:t>you</a:t>
            </a:r>
            <a:r>
              <a:rPr lang="sl-SI" dirty="0" smtClean="0">
                <a:solidFill>
                  <a:srgbClr val="FFFFFF"/>
                </a:solidFill>
                <a:latin typeface="Open Sans Extrabold" charset="0"/>
                <a:ea typeface="Open Sans Extrabold" charset="0"/>
                <a:cs typeface="Open Sans Extrabold" charset="0"/>
              </a:rPr>
              <a:t>!</a:t>
            </a:r>
            <a:endParaRPr lang="en-US" dirty="0">
              <a:solidFill>
                <a:srgbClr val="FFFFFF"/>
              </a:solidFill>
              <a:latin typeface="Open Sans Extrabold" charset="0"/>
              <a:ea typeface="Open Sans Extrabold" charset="0"/>
              <a:cs typeface="Open Sans Extrabold" charset="0"/>
            </a:endParaRPr>
          </a:p>
        </p:txBody>
      </p:sp>
      <p:cxnSp>
        <p:nvCxnSpPr>
          <p:cNvPr id="14" name="Elbow Connector 13"/>
          <p:cNvCxnSpPr/>
          <p:nvPr/>
        </p:nvCxnSpPr>
        <p:spPr>
          <a:xfrm>
            <a:off x="3647728" y="1849565"/>
            <a:ext cx="2032015" cy="903762"/>
          </a:xfrm>
          <a:prstGeom prst="bentConnector3">
            <a:avLst>
              <a:gd name="adj1" fmla="val 99809"/>
            </a:avLst>
          </a:prstGeom>
          <a:ln w="63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Elbow Connector 14"/>
          <p:cNvCxnSpPr/>
          <p:nvPr/>
        </p:nvCxnSpPr>
        <p:spPr>
          <a:xfrm>
            <a:off x="5231904" y="4145813"/>
            <a:ext cx="1656184" cy="1083387"/>
          </a:xfrm>
          <a:prstGeom prst="bentConnector3">
            <a:avLst>
              <a:gd name="adj1" fmla="val 268"/>
            </a:avLst>
          </a:prstGeom>
          <a:ln w="63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6" name="Group 15"/>
          <p:cNvGrpSpPr/>
          <p:nvPr/>
        </p:nvGrpSpPr>
        <p:grpSpPr>
          <a:xfrm>
            <a:off x="1187472" y="1090327"/>
            <a:ext cx="3456384" cy="2035927"/>
            <a:chOff x="1199456" y="672993"/>
            <a:chExt cx="3456384" cy="2035927"/>
          </a:xfrm>
        </p:grpSpPr>
        <p:sp>
          <p:nvSpPr>
            <p:cNvPr id="17" name="Rectangle 16"/>
            <p:cNvSpPr/>
            <p:nvPr/>
          </p:nvSpPr>
          <p:spPr>
            <a:xfrm>
              <a:off x="1199456" y="2132856"/>
              <a:ext cx="3456384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r>
                <a:rPr lang="en-US" sz="2400" b="1" dirty="0">
                  <a:solidFill>
                    <a:srgbClr val="FFFFFF"/>
                  </a:solidFill>
                  <a:latin typeface="Open Sans" charset="0"/>
                  <a:ea typeface="Open Sans" charset="0"/>
                  <a:cs typeface="Open Sans" charset="0"/>
                </a:rPr>
                <a:t>VIENNA, AUSTRIA</a:t>
              </a:r>
            </a:p>
            <a:p>
              <a:pPr algn="ctr" defTabSz="457200"/>
              <a:r>
                <a:rPr lang="en-US" sz="1600" dirty="0">
                  <a:solidFill>
                    <a:srgbClr val="FFFFFF"/>
                  </a:solidFill>
                  <a:latin typeface="Open Sans" charset="0"/>
                  <a:ea typeface="Open Sans" charset="0"/>
                  <a:cs typeface="Open Sans" charset="0"/>
                </a:rPr>
                <a:t>Headquarters</a:t>
              </a:r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 contras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624881" y="672993"/>
              <a:ext cx="2605534" cy="1499896"/>
            </a:xfrm>
            <a:prstGeom prst="rect">
              <a:avLst/>
            </a:prstGeom>
          </p:spPr>
        </p:pic>
      </p:grpSp>
      <p:grpSp>
        <p:nvGrpSpPr>
          <p:cNvPr id="19" name="Group 18"/>
          <p:cNvGrpSpPr/>
          <p:nvPr/>
        </p:nvGrpSpPr>
        <p:grpSpPr>
          <a:xfrm>
            <a:off x="6074172" y="3753217"/>
            <a:ext cx="3808053" cy="2104892"/>
            <a:chOff x="6392057" y="4572748"/>
            <a:chExt cx="3808053" cy="2104892"/>
          </a:xfrm>
        </p:grpSpPr>
        <p:sp>
          <p:nvSpPr>
            <p:cNvPr id="20" name="Rectangle 19"/>
            <p:cNvSpPr/>
            <p:nvPr/>
          </p:nvSpPr>
          <p:spPr>
            <a:xfrm>
              <a:off x="6392057" y="4572748"/>
              <a:ext cx="3808053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r>
                <a:rPr lang="en-US" sz="2400" b="1" dirty="0">
                  <a:solidFill>
                    <a:srgbClr val="FFFFFF"/>
                  </a:solidFill>
                  <a:latin typeface="Open Sans" charset="0"/>
                  <a:ea typeface="Open Sans" charset="0"/>
                  <a:cs typeface="Open Sans" charset="0"/>
                </a:rPr>
                <a:t>LJUBLJANA, SLOVENIA</a:t>
              </a:r>
            </a:p>
            <a:p>
              <a:pPr algn="ctr" defTabSz="457200"/>
              <a:r>
                <a:rPr lang="en-US" sz="1600" dirty="0">
                  <a:solidFill>
                    <a:srgbClr val="FFFFFF"/>
                  </a:solidFill>
                  <a:latin typeface="Open Sans" charset="0"/>
                  <a:ea typeface="Open Sans" charset="0"/>
                  <a:cs typeface="Open Sans" charset="0"/>
                </a:rPr>
                <a:t>Development center </a:t>
              </a:r>
            </a:p>
          </p:txBody>
        </p:sp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100000" contras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589753" y="5264980"/>
              <a:ext cx="1412660" cy="1412660"/>
            </a:xfrm>
            <a:prstGeom prst="rect">
              <a:avLst/>
            </a:prstGeom>
          </p:spPr>
        </p:pic>
      </p:grpSp>
      <p:sp>
        <p:nvSpPr>
          <p:cNvPr id="2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609600" y="6356351"/>
            <a:ext cx="3860800" cy="365125"/>
          </a:xfrm>
        </p:spPr>
        <p:txBody>
          <a:bodyPr/>
          <a:lstStyle/>
          <a:p>
            <a:r>
              <a:rPr lang="en-US" smtClean="0"/>
              <a:t>Parsek © Confidential do not duplicate</a:t>
            </a:r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584705" y="5204511"/>
            <a:ext cx="8716568" cy="458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sl-SI" sz="2000" b="1" dirty="0" smtClean="0">
                <a:solidFill>
                  <a:srgbClr val="FFFFFF"/>
                </a:solidFill>
                <a:latin typeface="Open Sans Semibold" charset="0"/>
                <a:ea typeface="Open Sans Semibold" charset="0"/>
                <a:cs typeface="Open Sans Semibold" charset="0"/>
              </a:rPr>
              <a:t>healthcare@parsek.com</a:t>
            </a:r>
            <a:endParaRPr lang="en-US" sz="2000" b="1" dirty="0">
              <a:solidFill>
                <a:srgbClr val="FFFFFF"/>
              </a:solidFill>
              <a:latin typeface="Open Sans Semibold" charset="0"/>
              <a:ea typeface="Open Sans Semibold" charset="0"/>
              <a:cs typeface="Open Sans Semi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049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398"/>
    </mc:Choice>
    <mc:Fallback xmlns="">
      <p:transition xmlns:p14="http://schemas.microsoft.com/office/powerpoint/2010/main" spd="slow" advTm="11398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Footer Placeholder 8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 smtClean="0"/>
              <a:t>Parsek © Confidential do not duplicate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615" y="-96449"/>
            <a:ext cx="11620500" cy="697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9497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Footer Placeholder 8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 smtClean="0"/>
              <a:t>Parsek © Confidential do not duplicate</a:t>
            </a:r>
            <a:endParaRPr lang="en-US" dirty="0"/>
          </a:p>
        </p:txBody>
      </p:sp>
      <p:pic>
        <p:nvPicPr>
          <p:cNvPr id="39" name="Picture 38" descr="G24-front-home-hom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17" y="-10554"/>
            <a:ext cx="10711543" cy="6871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24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Footer Placeholder 8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 smtClean="0"/>
              <a:t>Parsek © Confidential do not duplicate</a:t>
            </a:r>
            <a:endParaRPr lang="en-US" dirty="0"/>
          </a:p>
        </p:txBody>
      </p:sp>
      <p:pic>
        <p:nvPicPr>
          <p:cNvPr id="4" name="Picture 3" descr="MacBook-Pro-mocku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31121"/>
            <a:ext cx="12192000" cy="7276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474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Footer Placeholder 8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 smtClean="0"/>
              <a:t>Parsek © Confidential do not duplicate</a:t>
            </a:r>
            <a:endParaRPr lang="en-US" dirty="0"/>
          </a:p>
        </p:txBody>
      </p:sp>
      <p:pic>
        <p:nvPicPr>
          <p:cNvPr id="4" name="Picture 3" descr="pokojnine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619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Footer Placeholder 8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 smtClean="0"/>
              <a:t>Parsek © Confidential do not duplicate</a:t>
            </a:r>
            <a:endParaRPr lang="en-US" dirty="0"/>
          </a:p>
        </p:txBody>
      </p:sp>
      <p:pic>
        <p:nvPicPr>
          <p:cNvPr id="4" name="Picture 3" descr="self-care-2014.mobile-rende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6" y="-428772"/>
            <a:ext cx="11828229" cy="7885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75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Footer Placeholder 8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 smtClean="0"/>
              <a:t>Parsek © Confidential do not duplicate</a:t>
            </a:r>
            <a:endParaRPr lang="en-US" dirty="0"/>
          </a:p>
        </p:txBody>
      </p:sp>
      <p:sp>
        <p:nvSpPr>
          <p:cNvPr id="60" name="Title 1"/>
          <p:cNvSpPr txBox="1">
            <a:spLocks/>
          </p:cNvSpPr>
          <p:nvPr/>
        </p:nvSpPr>
        <p:spPr>
          <a:xfrm>
            <a:off x="609600" y="22396"/>
            <a:ext cx="505794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algn="l"/>
            <a:r>
              <a:rPr lang="en-US" dirty="0" smtClean="0">
                <a:solidFill>
                  <a:srgbClr val="494949"/>
                </a:solidFill>
                <a:latin typeface="Open Sans Extrabold" charset="0"/>
                <a:ea typeface="Open Sans Extrabold" charset="0"/>
                <a:cs typeface="Open Sans Extrabold" charset="0"/>
              </a:rPr>
              <a:t>Actors</a:t>
            </a:r>
            <a:endParaRPr lang="en-US" dirty="0">
              <a:solidFill>
                <a:srgbClr val="494949"/>
              </a:solidFill>
              <a:latin typeface="Open Sans Extrabold" charset="0"/>
              <a:ea typeface="Open Sans Extrabold" charset="0"/>
              <a:cs typeface="Open Sans Extrabold" charset="0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2246041" y="348310"/>
            <a:ext cx="7699919" cy="6161380"/>
            <a:chOff x="2246041" y="348310"/>
            <a:chExt cx="7699919" cy="6161380"/>
          </a:xfrm>
        </p:grpSpPr>
        <p:sp>
          <p:nvSpPr>
            <p:cNvPr id="34" name="Oval 33"/>
            <p:cNvSpPr/>
            <p:nvPr/>
          </p:nvSpPr>
          <p:spPr>
            <a:xfrm>
              <a:off x="3932193" y="1215480"/>
              <a:ext cx="4328345" cy="4328345"/>
            </a:xfrm>
            <a:prstGeom prst="ellipse">
              <a:avLst/>
            </a:prstGeom>
            <a:noFill/>
            <a:ln w="9525" cap="flat" cmpd="sng" algn="ctr">
              <a:solidFill>
                <a:srgbClr val="494949"/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en-US" u="sng" kern="0" dirty="0">
                <a:solidFill>
                  <a:srgbClr val="FFFFFF"/>
                </a:solidFill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5708276" y="6201913"/>
              <a:ext cx="77617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200"/>
              <a:r>
                <a:rPr lang="en-US" sz="1400" dirty="0">
                  <a:solidFill>
                    <a:srgbClr val="494949"/>
                  </a:solidFill>
                  <a:latin typeface="Open Sans" charset="0"/>
                  <a:ea typeface="Open Sans" charset="0"/>
                  <a:cs typeface="Open Sans" charset="0"/>
                </a:rPr>
                <a:t>Patient</a:t>
              </a: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8629959" y="2069417"/>
              <a:ext cx="131600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200"/>
              <a:r>
                <a:rPr lang="en-US" sz="1400" dirty="0">
                  <a:solidFill>
                    <a:srgbClr val="494949"/>
                  </a:solidFill>
                  <a:latin typeface="Open Sans" charset="0"/>
                  <a:ea typeface="Open Sans" charset="0"/>
                  <a:cs typeface="Open Sans" charset="0"/>
                </a:rPr>
                <a:t>Coordinating </a:t>
              </a:r>
            </a:p>
            <a:p>
              <a:pPr algn="ctr" defTabSz="457200"/>
              <a:r>
                <a:rPr lang="en-US" sz="1400" dirty="0">
                  <a:solidFill>
                    <a:srgbClr val="494949"/>
                  </a:solidFill>
                  <a:latin typeface="Open Sans" charset="0"/>
                  <a:ea typeface="Open Sans" charset="0"/>
                  <a:cs typeface="Open Sans" charset="0"/>
                </a:rPr>
                <a:t>doctor</a:t>
              </a: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2246041" y="2074324"/>
              <a:ext cx="127791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200"/>
              <a:r>
                <a:rPr lang="en-US" sz="1400" dirty="0">
                  <a:solidFill>
                    <a:srgbClr val="494949"/>
                  </a:solidFill>
                  <a:latin typeface="Open Sans" charset="0"/>
                  <a:ea typeface="Open Sans" charset="0"/>
                  <a:cs typeface="Open Sans" charset="0"/>
                </a:rPr>
                <a:t>Participating </a:t>
              </a:r>
            </a:p>
            <a:p>
              <a:pPr algn="ctr" defTabSz="457200"/>
              <a:r>
                <a:rPr lang="en-US" sz="1400" dirty="0">
                  <a:solidFill>
                    <a:srgbClr val="494949"/>
                  </a:solidFill>
                  <a:latin typeface="Open Sans" charset="0"/>
                  <a:ea typeface="Open Sans" charset="0"/>
                  <a:cs typeface="Open Sans" charset="0"/>
                </a:rPr>
                <a:t>doctor</a:t>
              </a: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8660401" y="4228583"/>
              <a:ext cx="68961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200"/>
              <a:r>
                <a:rPr lang="en-US" sz="1400" dirty="0">
                  <a:solidFill>
                    <a:srgbClr val="494949"/>
                  </a:solidFill>
                  <a:latin typeface="Open Sans" charset="0"/>
                  <a:ea typeface="Open Sans" charset="0"/>
                  <a:cs typeface="Open Sans" charset="0"/>
                </a:rPr>
                <a:t>Nurse</a:t>
              </a: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2652233" y="4229816"/>
              <a:ext cx="9761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200"/>
              <a:r>
                <a:rPr lang="en-US" sz="1400" dirty="0">
                  <a:solidFill>
                    <a:srgbClr val="494949"/>
                  </a:solidFill>
                  <a:latin typeface="Open Sans" charset="0"/>
                  <a:ea typeface="Open Sans" charset="0"/>
                  <a:cs typeface="Open Sans" charset="0"/>
                </a:rPr>
                <a:t>Ca</a:t>
              </a:r>
              <a:r>
                <a:rPr lang="sl-SI" sz="1400" dirty="0">
                  <a:solidFill>
                    <a:srgbClr val="494949"/>
                  </a:solidFill>
                  <a:latin typeface="Open Sans" charset="0"/>
                  <a:ea typeface="Open Sans" charset="0"/>
                  <a:cs typeface="Open Sans" charset="0"/>
                </a:rPr>
                <a:t>r</a:t>
              </a:r>
              <a:r>
                <a:rPr lang="en-US" sz="1400" dirty="0">
                  <a:solidFill>
                    <a:srgbClr val="494949"/>
                  </a:solidFill>
                  <a:latin typeface="Open Sans" charset="0"/>
                  <a:ea typeface="Open Sans" charset="0"/>
                  <a:cs typeface="Open Sans" charset="0"/>
                </a:rPr>
                <a:t>egiver</a:t>
              </a: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5306196" y="348310"/>
              <a:ext cx="164782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200"/>
              <a:r>
                <a:rPr lang="en-US" sz="1400" dirty="0">
                  <a:solidFill>
                    <a:srgbClr val="494949"/>
                  </a:solidFill>
                  <a:latin typeface="Open Sans" charset="0"/>
                  <a:ea typeface="Open Sans" charset="0"/>
                  <a:cs typeface="Open Sans" charset="0"/>
                </a:rPr>
                <a:t>Health insurance </a:t>
              </a: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5137690" y="2410156"/>
              <a:ext cx="1984838" cy="19082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457200"/>
              <a:r>
                <a:rPr lang="en-US" sz="3200" b="1" dirty="0">
                  <a:solidFill>
                    <a:srgbClr val="494949"/>
                  </a:solidFill>
                  <a:latin typeface="Open Sans Semibold" charset="0"/>
                  <a:ea typeface="Open Sans Semibold" charset="0"/>
                  <a:cs typeface="Open Sans Semibold" charset="0"/>
                </a:rPr>
                <a:t>the</a:t>
              </a:r>
              <a:r>
                <a:rPr lang="en-US" sz="2800" b="1" dirty="0">
                  <a:solidFill>
                    <a:srgbClr val="494949"/>
                  </a:solidFill>
                  <a:latin typeface="Open Sans Semibold" charset="0"/>
                  <a:ea typeface="Open Sans Semibold" charset="0"/>
                  <a:cs typeface="Open Sans Semibold" charset="0"/>
                </a:rPr>
                <a:t> </a:t>
              </a:r>
            </a:p>
            <a:p>
              <a:pPr algn="ctr" defTabSz="457200"/>
              <a:r>
                <a:rPr lang="en-US" sz="5400" b="1" dirty="0">
                  <a:solidFill>
                    <a:srgbClr val="494949"/>
                  </a:solidFill>
                  <a:latin typeface="Open Sans Extrabold" charset="0"/>
                  <a:ea typeface="Open Sans Extrabold" charset="0"/>
                  <a:cs typeface="Open Sans Extrabold" charset="0"/>
                </a:rPr>
                <a:t>CARE</a:t>
              </a:r>
            </a:p>
            <a:p>
              <a:pPr algn="ctr" defTabSz="457200"/>
              <a:r>
                <a:rPr lang="en-US" sz="3200" b="1" dirty="0">
                  <a:solidFill>
                    <a:srgbClr val="494949"/>
                  </a:solidFill>
                  <a:latin typeface="Open Sans Semibold" charset="0"/>
                  <a:ea typeface="Open Sans Semibold" charset="0"/>
                  <a:cs typeface="Open Sans Semibold" charset="0"/>
                </a:rPr>
                <a:t>circle</a:t>
              </a:r>
            </a:p>
          </p:txBody>
        </p:sp>
        <p:grpSp>
          <p:nvGrpSpPr>
            <p:cNvPr id="49" name="Group 48"/>
            <p:cNvGrpSpPr/>
            <p:nvPr/>
          </p:nvGrpSpPr>
          <p:grpSpPr>
            <a:xfrm>
              <a:off x="5451272" y="799679"/>
              <a:ext cx="1290185" cy="1290185"/>
              <a:chOff x="9822577" y="2422820"/>
              <a:chExt cx="1290185" cy="1290185"/>
            </a:xfrm>
          </p:grpSpPr>
          <p:sp>
            <p:nvSpPr>
              <p:cNvPr id="69" name="Oval 68"/>
              <p:cNvSpPr/>
              <p:nvPr/>
            </p:nvSpPr>
            <p:spPr>
              <a:xfrm>
                <a:off x="9822577" y="2422820"/>
                <a:ext cx="1290185" cy="1290185"/>
              </a:xfrm>
              <a:prstGeom prst="ellipse">
                <a:avLst/>
              </a:prstGeom>
              <a:gradFill flip="none" rotWithShape="1">
                <a:gsLst>
                  <a:gs pos="0">
                    <a:srgbClr val="28A6B5"/>
                  </a:gs>
                  <a:gs pos="100000">
                    <a:srgbClr val="008FBE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US">
                  <a:solidFill>
                    <a:srgbClr val="FFFFFF"/>
                  </a:solidFill>
                </a:endParaRPr>
              </a:p>
            </p:txBody>
          </p:sp>
          <p:pic>
            <p:nvPicPr>
              <p:cNvPr id="70" name="Picture 69"/>
              <p:cNvPicPr>
                <a:picLocks noChangeAspect="1"/>
              </p:cNvPicPr>
              <p:nvPr/>
            </p:nvPicPr>
            <p:blipFill>
              <a:blip r:embed="rId3" cstate="hq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058937" y="2663268"/>
                <a:ext cx="817464" cy="791785"/>
              </a:xfrm>
              <a:prstGeom prst="rect">
                <a:avLst/>
              </a:prstGeom>
            </p:spPr>
          </p:pic>
        </p:grpSp>
        <p:grpSp>
          <p:nvGrpSpPr>
            <p:cNvPr id="50" name="Group 49"/>
            <p:cNvGrpSpPr/>
            <p:nvPr/>
          </p:nvGrpSpPr>
          <p:grpSpPr>
            <a:xfrm>
              <a:off x="7307651" y="1779117"/>
              <a:ext cx="1290185" cy="1290185"/>
              <a:chOff x="9825569" y="3765071"/>
              <a:chExt cx="1290185" cy="1290185"/>
            </a:xfrm>
          </p:grpSpPr>
          <p:sp>
            <p:nvSpPr>
              <p:cNvPr id="67" name="Oval 66"/>
              <p:cNvSpPr/>
              <p:nvPr/>
            </p:nvSpPr>
            <p:spPr>
              <a:xfrm>
                <a:off x="9825569" y="3765071"/>
                <a:ext cx="1290185" cy="1290185"/>
              </a:xfrm>
              <a:prstGeom prst="ellipse">
                <a:avLst/>
              </a:prstGeom>
              <a:gradFill flip="none" rotWithShape="1">
                <a:gsLst>
                  <a:gs pos="0">
                    <a:srgbClr val="28A6B5"/>
                  </a:gs>
                  <a:gs pos="100000">
                    <a:srgbClr val="008FBE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US">
                  <a:solidFill>
                    <a:srgbClr val="FFFFFF"/>
                  </a:solidFill>
                </a:endParaRPr>
              </a:p>
            </p:txBody>
          </p:sp>
          <p:pic>
            <p:nvPicPr>
              <p:cNvPr id="68" name="Picture 67"/>
              <p:cNvPicPr>
                <a:picLocks noChangeAspect="1"/>
              </p:cNvPicPr>
              <p:nvPr/>
            </p:nvPicPr>
            <p:blipFill>
              <a:blip r:embed="rId5" cstate="hq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094903" y="4017035"/>
                <a:ext cx="751516" cy="768753"/>
              </a:xfrm>
              <a:prstGeom prst="rect">
                <a:avLst/>
              </a:prstGeom>
            </p:spPr>
          </p:pic>
        </p:grpSp>
        <p:grpSp>
          <p:nvGrpSpPr>
            <p:cNvPr id="51" name="Group 50"/>
            <p:cNvGrpSpPr/>
            <p:nvPr/>
          </p:nvGrpSpPr>
          <p:grpSpPr>
            <a:xfrm>
              <a:off x="7296352" y="3690730"/>
              <a:ext cx="1290185" cy="1290185"/>
              <a:chOff x="9805691" y="5123030"/>
              <a:chExt cx="1290185" cy="1290185"/>
            </a:xfrm>
          </p:grpSpPr>
          <p:sp>
            <p:nvSpPr>
              <p:cNvPr id="65" name="Oval 64"/>
              <p:cNvSpPr/>
              <p:nvPr/>
            </p:nvSpPr>
            <p:spPr>
              <a:xfrm>
                <a:off x="9805691" y="5123030"/>
                <a:ext cx="1290185" cy="1290185"/>
              </a:xfrm>
              <a:prstGeom prst="ellipse">
                <a:avLst/>
              </a:prstGeom>
              <a:gradFill flip="none" rotWithShape="1">
                <a:gsLst>
                  <a:gs pos="0">
                    <a:srgbClr val="28A6B5"/>
                  </a:gs>
                  <a:gs pos="100000">
                    <a:srgbClr val="008FBE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US">
                  <a:solidFill>
                    <a:srgbClr val="FFFFFF"/>
                  </a:solidFill>
                </a:endParaRPr>
              </a:p>
            </p:txBody>
          </p:sp>
          <p:pic>
            <p:nvPicPr>
              <p:cNvPr id="66" name="Picture 65"/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074598" y="5367893"/>
                <a:ext cx="752370" cy="782954"/>
              </a:xfrm>
              <a:prstGeom prst="rect">
                <a:avLst/>
              </a:prstGeom>
            </p:spPr>
          </p:pic>
        </p:grpSp>
        <p:grpSp>
          <p:nvGrpSpPr>
            <p:cNvPr id="52" name="Group 51"/>
            <p:cNvGrpSpPr/>
            <p:nvPr/>
          </p:nvGrpSpPr>
          <p:grpSpPr>
            <a:xfrm>
              <a:off x="5485016" y="4875119"/>
              <a:ext cx="1290185" cy="1290185"/>
              <a:chOff x="9805689" y="6480989"/>
              <a:chExt cx="1290185" cy="1290185"/>
            </a:xfrm>
          </p:grpSpPr>
          <p:sp>
            <p:nvSpPr>
              <p:cNvPr id="61" name="Oval 60"/>
              <p:cNvSpPr/>
              <p:nvPr/>
            </p:nvSpPr>
            <p:spPr>
              <a:xfrm>
                <a:off x="9805689" y="6480989"/>
                <a:ext cx="1290185" cy="1290185"/>
              </a:xfrm>
              <a:prstGeom prst="ellipse">
                <a:avLst/>
              </a:prstGeom>
              <a:gradFill flip="none" rotWithShape="1">
                <a:gsLst>
                  <a:gs pos="0">
                    <a:srgbClr val="28A6B5"/>
                  </a:gs>
                  <a:gs pos="100000">
                    <a:srgbClr val="008FBE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62" name="Group 61"/>
              <p:cNvGrpSpPr/>
              <p:nvPr/>
            </p:nvGrpSpPr>
            <p:grpSpPr>
              <a:xfrm>
                <a:off x="10018202" y="6704625"/>
                <a:ext cx="865159" cy="825409"/>
                <a:chOff x="5896835" y="5045929"/>
                <a:chExt cx="865159" cy="825409"/>
              </a:xfrm>
            </p:grpSpPr>
            <p:pic>
              <p:nvPicPr>
                <p:cNvPr id="63" name="Picture 62"/>
                <p:cNvPicPr>
                  <a:picLocks noChangeAspect="1"/>
                </p:cNvPicPr>
                <p:nvPr/>
              </p:nvPicPr>
              <p:blipFill>
                <a:blip r:embed="rId9" cstate="hqprint">
                  <a:extLst>
                    <a:ext uri="{BEBA8EAE-BF5A-486C-A8C5-ECC9F3942E4B}">
                      <a14:imgProps xmlns:a14="http://schemas.microsoft.com/office/drawing/2010/main">
                        <a14:imgLayer r:embed="rId10">
                          <a14:imgEffect>
                            <a14:brightnessContrast bright="10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401422" y="5606630"/>
                  <a:ext cx="126626" cy="126626"/>
                </a:xfrm>
                <a:prstGeom prst="rect">
                  <a:avLst/>
                </a:prstGeom>
              </p:spPr>
            </p:pic>
            <p:pic>
              <p:nvPicPr>
                <p:cNvPr id="64" name="Picture 63"/>
                <p:cNvPicPr>
                  <a:picLocks noChangeAspect="1"/>
                </p:cNvPicPr>
                <p:nvPr/>
              </p:nvPicPr>
              <p:blipFill>
                <a:blip r:embed="rId11" cstate="hqprint">
                  <a:extLst>
                    <a:ext uri="{BEBA8EAE-BF5A-486C-A8C5-ECC9F3942E4B}">
                      <a14:imgProps xmlns:a14="http://schemas.microsoft.com/office/drawing/2010/main">
                        <a14:imgLayer r:embed="rId12">
                          <a14:imgEffect>
                            <a14:brightnessContrast bright="10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896835" y="5045929"/>
                  <a:ext cx="865159" cy="825409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53" name="Group 52"/>
            <p:cNvGrpSpPr/>
            <p:nvPr/>
          </p:nvGrpSpPr>
          <p:grpSpPr>
            <a:xfrm>
              <a:off x="3662794" y="1779117"/>
              <a:ext cx="1290185" cy="1290185"/>
              <a:chOff x="9822577" y="1008035"/>
              <a:chExt cx="1290185" cy="1290185"/>
            </a:xfrm>
          </p:grpSpPr>
          <p:sp>
            <p:nvSpPr>
              <p:cNvPr id="58" name="Oval 57"/>
              <p:cNvSpPr/>
              <p:nvPr/>
            </p:nvSpPr>
            <p:spPr>
              <a:xfrm>
                <a:off x="9822577" y="1008035"/>
                <a:ext cx="1290185" cy="1290185"/>
              </a:xfrm>
              <a:prstGeom prst="ellipse">
                <a:avLst/>
              </a:prstGeom>
              <a:gradFill flip="none" rotWithShape="1">
                <a:gsLst>
                  <a:gs pos="0">
                    <a:srgbClr val="28A6B5"/>
                  </a:gs>
                  <a:gs pos="100000">
                    <a:srgbClr val="008FBE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US">
                  <a:solidFill>
                    <a:srgbClr val="FFFFFF"/>
                  </a:solidFill>
                </a:endParaRPr>
              </a:p>
            </p:txBody>
          </p:sp>
          <p:pic>
            <p:nvPicPr>
              <p:cNvPr id="59" name="Picture 58"/>
              <p:cNvPicPr>
                <a:picLocks noChangeAspect="1"/>
              </p:cNvPicPr>
              <p:nvPr/>
            </p:nvPicPr>
            <p:blipFill>
              <a:blip r:embed="rId13" cstate="hqprint"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061646" y="1260828"/>
                <a:ext cx="812046" cy="767094"/>
              </a:xfrm>
              <a:prstGeom prst="rect">
                <a:avLst/>
              </a:prstGeom>
            </p:spPr>
          </p:pic>
        </p:grpSp>
        <p:grpSp>
          <p:nvGrpSpPr>
            <p:cNvPr id="54" name="Group 53"/>
            <p:cNvGrpSpPr/>
            <p:nvPr/>
          </p:nvGrpSpPr>
          <p:grpSpPr>
            <a:xfrm>
              <a:off x="3606194" y="3682029"/>
              <a:ext cx="1290185" cy="1290185"/>
              <a:chOff x="9805690" y="-370483"/>
              <a:chExt cx="1290185" cy="1290185"/>
            </a:xfrm>
          </p:grpSpPr>
          <p:sp>
            <p:nvSpPr>
              <p:cNvPr id="55" name="Oval 54"/>
              <p:cNvSpPr/>
              <p:nvPr/>
            </p:nvSpPr>
            <p:spPr>
              <a:xfrm>
                <a:off x="9805690" y="-370483"/>
                <a:ext cx="1290185" cy="1290185"/>
              </a:xfrm>
              <a:prstGeom prst="ellipse">
                <a:avLst/>
              </a:prstGeom>
              <a:gradFill flip="none" rotWithShape="1">
                <a:gsLst>
                  <a:gs pos="0">
                    <a:srgbClr val="28A6B5"/>
                  </a:gs>
                  <a:gs pos="100000">
                    <a:srgbClr val="008FBE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US">
                  <a:solidFill>
                    <a:srgbClr val="FFFFFF"/>
                  </a:solidFill>
                </a:endParaRPr>
              </a:p>
            </p:txBody>
          </p:sp>
          <p:pic>
            <p:nvPicPr>
              <p:cNvPr id="57" name="Picture 56"/>
              <p:cNvPicPr>
                <a:picLocks noChangeAspect="1"/>
              </p:cNvPicPr>
              <p:nvPr/>
            </p:nvPicPr>
            <p:blipFill>
              <a:blip r:embed="rId15" cstate="hqprint">
                <a:extLst>
                  <a:ext uri="{BEBA8EAE-BF5A-486C-A8C5-ECC9F3942E4B}">
                    <a14:imgProps xmlns:a14="http://schemas.microsoft.com/office/drawing/2010/main">
                      <a14:imgLayer r:embed="rId16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062188" y="-114035"/>
                <a:ext cx="777188" cy="777188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460600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Oval 44"/>
          <p:cNvSpPr/>
          <p:nvPr/>
        </p:nvSpPr>
        <p:spPr>
          <a:xfrm rot="20030549">
            <a:off x="3327133" y="-1173875"/>
            <a:ext cx="9389007" cy="8975951"/>
          </a:xfrm>
          <a:prstGeom prst="ellipse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 smtClean="0"/>
              <a:t>Parsek © Confidential do not duplicate</a:t>
            </a:r>
            <a:endParaRPr lang="en-US" dirty="0"/>
          </a:p>
        </p:txBody>
      </p:sp>
      <p:sp>
        <p:nvSpPr>
          <p:cNvPr id="47" name="Title 1"/>
          <p:cNvSpPr txBox="1">
            <a:spLocks/>
          </p:cNvSpPr>
          <p:nvPr/>
        </p:nvSpPr>
        <p:spPr>
          <a:xfrm>
            <a:off x="484872" y="1752079"/>
            <a:ext cx="7394854" cy="11430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algn="l"/>
            <a:r>
              <a:rPr lang="en-US" sz="2000" b="0" dirty="0" smtClean="0">
                <a:solidFill>
                  <a:srgbClr val="FFFFFF">
                    <a:lumMod val="95000"/>
                  </a:srgbClr>
                </a:solidFill>
                <a:latin typeface="Open Sans" charset="0"/>
                <a:ea typeface="Open Sans" charset="0"/>
                <a:cs typeface="Open Sans" charset="0"/>
              </a:rPr>
              <a:t>Challenge no.1</a:t>
            </a:r>
            <a:endParaRPr lang="en-US" sz="2000" b="0" dirty="0">
              <a:solidFill>
                <a:srgbClr val="FFFFFF">
                  <a:lumMod val="95000"/>
                </a:srgbClr>
              </a:solidFill>
              <a:latin typeface="Open Sans" charset="0"/>
              <a:ea typeface="Open Sans" charset="0"/>
              <a:cs typeface="Open Sans" charset="0"/>
            </a:endParaRPr>
          </a:p>
          <a:p>
            <a:pPr algn="l"/>
            <a:r>
              <a:rPr lang="en-US" dirty="0" smtClean="0">
                <a:solidFill>
                  <a:srgbClr val="FFFFFF"/>
                </a:solidFill>
                <a:latin typeface="Open Sans Extrabold" charset="0"/>
                <a:ea typeface="Open Sans Extrabold" charset="0"/>
                <a:cs typeface="Open Sans Extrabold" charset="0"/>
              </a:rPr>
              <a:t>Fragmented </a:t>
            </a:r>
          </a:p>
          <a:p>
            <a:pPr algn="l"/>
            <a:r>
              <a:rPr lang="en-US" dirty="0" smtClean="0">
                <a:solidFill>
                  <a:srgbClr val="FFFFFF"/>
                </a:solidFill>
                <a:latin typeface="Open Sans Extrabold" charset="0"/>
                <a:ea typeface="Open Sans Extrabold" charset="0"/>
                <a:cs typeface="Open Sans Extrabold" charset="0"/>
              </a:rPr>
              <a:t>information</a:t>
            </a:r>
            <a:endParaRPr lang="en-US" dirty="0">
              <a:solidFill>
                <a:srgbClr val="FFFFFF"/>
              </a:solidFill>
              <a:latin typeface="Open Sans Extrabold" charset="0"/>
              <a:ea typeface="Open Sans Extrabold" charset="0"/>
              <a:cs typeface="Open Sans Extrabold" charset="0"/>
            </a:endParaRPr>
          </a:p>
        </p:txBody>
      </p:sp>
      <p:sp>
        <p:nvSpPr>
          <p:cNvPr id="48" name="Content Placeholder 2"/>
          <p:cNvSpPr txBox="1">
            <a:spLocks/>
          </p:cNvSpPr>
          <p:nvPr/>
        </p:nvSpPr>
        <p:spPr>
          <a:xfrm>
            <a:off x="441412" y="3350960"/>
            <a:ext cx="5308759" cy="30916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800" b="0" i="0" kern="1200">
                <a:solidFill>
                  <a:srgbClr val="F2F2F2"/>
                </a:solidFill>
                <a:latin typeface="Open Sans"/>
                <a:ea typeface="+mn-ea"/>
                <a:cs typeface="Open San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b="0" i="0" kern="1200">
                <a:solidFill>
                  <a:srgbClr val="F2F2F2"/>
                </a:solidFill>
                <a:latin typeface="Open Sans"/>
                <a:ea typeface="+mn-ea"/>
                <a:cs typeface="Open San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b="0" i="0" kern="1200">
                <a:solidFill>
                  <a:srgbClr val="F2F2F2"/>
                </a:solidFill>
                <a:latin typeface="Open Sans"/>
                <a:ea typeface="+mn-ea"/>
                <a:cs typeface="Open San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rgbClr val="F2F2F2"/>
                </a:solidFill>
                <a:latin typeface="Open Sans"/>
                <a:ea typeface="+mn-ea"/>
                <a:cs typeface="Open San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b="0" i="0" kern="1200">
                <a:solidFill>
                  <a:srgbClr val="F2F2F2"/>
                </a:solidFill>
                <a:latin typeface="Open Sans"/>
                <a:ea typeface="+mn-ea"/>
                <a:cs typeface="Open San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n-US" sz="2400" dirty="0" smtClean="0">
                <a:solidFill>
                  <a:srgbClr val="FFFFFF"/>
                </a:solidFill>
                <a:latin typeface="Open Sans" charset="0"/>
                <a:ea typeface="Open Sans" charset="0"/>
                <a:cs typeface="Open Sans" charset="0"/>
              </a:rPr>
              <a:t>getting </a:t>
            </a:r>
            <a:r>
              <a:rPr lang="en-US" sz="2400" dirty="0">
                <a:solidFill>
                  <a:srgbClr val="FFFFFF"/>
                </a:solidFill>
                <a:latin typeface="Open Sans" charset="0"/>
                <a:ea typeface="Open Sans" charset="0"/>
                <a:cs typeface="Open Sans" charset="0"/>
              </a:rPr>
              <a:t>comprehensive information </a:t>
            </a:r>
            <a:r>
              <a:rPr lang="en-US" sz="2400" dirty="0" smtClean="0">
                <a:solidFill>
                  <a:srgbClr val="FFFFFF"/>
                </a:solidFill>
                <a:latin typeface="Open Sans" charset="0"/>
                <a:ea typeface="Open Sans" charset="0"/>
                <a:cs typeface="Open Sans" charset="0"/>
              </a:rPr>
              <a:t>about </a:t>
            </a:r>
            <a:r>
              <a:rPr lang="en-US" sz="2400" dirty="0">
                <a:solidFill>
                  <a:srgbClr val="FFFFFF"/>
                </a:solidFill>
                <a:latin typeface="Open Sans" charset="0"/>
                <a:ea typeface="Open Sans" charset="0"/>
                <a:cs typeface="Open Sans" charset="0"/>
              </a:rPr>
              <a:t>a patient‘s condition </a:t>
            </a:r>
            <a:r>
              <a:rPr lang="en-US" sz="2400" dirty="0" smtClean="0">
                <a:solidFill>
                  <a:srgbClr val="FFFFFF"/>
                </a:solidFill>
                <a:latin typeface="Open Sans" charset="0"/>
                <a:ea typeface="Open Sans" charset="0"/>
                <a:cs typeface="Open Sans" charset="0"/>
              </a:rPr>
              <a:t>and medical history is next to impossible.</a:t>
            </a:r>
            <a:endParaRPr lang="en-US" sz="2400" dirty="0">
              <a:solidFill>
                <a:srgbClr val="FFFFFF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grpSp>
        <p:nvGrpSpPr>
          <p:cNvPr id="40" name="Group 39"/>
          <p:cNvGrpSpPr/>
          <p:nvPr/>
        </p:nvGrpSpPr>
        <p:grpSpPr>
          <a:xfrm rot="659296" flipH="1">
            <a:off x="9701165" y="1596545"/>
            <a:ext cx="2429600" cy="1499753"/>
            <a:chOff x="12504712" y="-1904306"/>
            <a:chExt cx="2436332" cy="1503909"/>
          </a:xfrm>
          <a:scene3d>
            <a:camera prst="isometricTopUp"/>
            <a:lightRig rig="threePt" dir="t"/>
          </a:scene3d>
        </p:grpSpPr>
        <p:pic>
          <p:nvPicPr>
            <p:cNvPr id="41" name="Picture 40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504712" y="-1904306"/>
              <a:ext cx="2436332" cy="1503909"/>
            </a:xfrm>
            <a:prstGeom prst="rect">
              <a:avLst/>
            </a:prstGeom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  <a:sp3d prstMaterial="powder"/>
          </p:spPr>
        </p:pic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contrast="-7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512824" y="-1467544"/>
              <a:ext cx="557301" cy="557301"/>
            </a:xfrm>
            <a:prstGeom prst="rect">
              <a:avLst/>
            </a:prstGeom>
          </p:spPr>
        </p:pic>
      </p:grpSp>
      <p:grpSp>
        <p:nvGrpSpPr>
          <p:cNvPr id="43" name="Group 42"/>
          <p:cNvGrpSpPr/>
          <p:nvPr/>
        </p:nvGrpSpPr>
        <p:grpSpPr>
          <a:xfrm flipH="1">
            <a:off x="6599671" y="640323"/>
            <a:ext cx="1722042" cy="1307053"/>
            <a:chOff x="8202825" y="-1942733"/>
            <a:chExt cx="1954250" cy="1483301"/>
          </a:xfrm>
        </p:grpSpPr>
        <p:pic>
          <p:nvPicPr>
            <p:cNvPr id="44" name="Picture 43"/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49000"/>
                      </a14:imgEffect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02825" y="-1942733"/>
              <a:ext cx="1954250" cy="1483301"/>
            </a:xfrm>
            <a:prstGeom prst="rect">
              <a:avLst/>
            </a:prstGeom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  <a:scene3d>
              <a:camera prst="isometricTopUp"/>
              <a:lightRig rig="threePt" dir="t"/>
            </a:scene3d>
          </p:spPr>
        </p:pic>
        <p:pic>
          <p:nvPicPr>
            <p:cNvPr id="46" name="Picture 45"/>
            <p:cNvPicPr>
              <a:picLocks noChangeAspect="1"/>
            </p:cNvPicPr>
            <p:nvPr/>
          </p:nvPicPr>
          <p:blipFill>
            <a:blip r:embed="rId9" cstate="screen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contrast="-7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704863" y="-1519226"/>
              <a:ext cx="558110" cy="558111"/>
            </a:xfrm>
            <a:prstGeom prst="rect">
              <a:avLst/>
            </a:prstGeom>
            <a:noFill/>
            <a:ln>
              <a:noFill/>
            </a:ln>
            <a:scene3d>
              <a:camera prst="isometricTopUp"/>
              <a:lightRig rig="threePt" dir="t"/>
            </a:scene3d>
          </p:spPr>
        </p:pic>
      </p:grpSp>
      <p:grpSp>
        <p:nvGrpSpPr>
          <p:cNvPr id="49" name="Group 48"/>
          <p:cNvGrpSpPr/>
          <p:nvPr/>
        </p:nvGrpSpPr>
        <p:grpSpPr>
          <a:xfrm flipH="1">
            <a:off x="8123538" y="3795974"/>
            <a:ext cx="2015406" cy="3199056"/>
            <a:chOff x="5875871" y="1228714"/>
            <a:chExt cx="1440000" cy="2285714"/>
          </a:xfrm>
          <a:scene3d>
            <a:camera prst="isometricTopUp"/>
            <a:lightRig rig="threePt" dir="t"/>
          </a:scene3d>
        </p:grpSpPr>
        <p:pic>
          <p:nvPicPr>
            <p:cNvPr id="50" name="Picture 49"/>
            <p:cNvPicPr>
              <a:picLocks noChangeAspect="1"/>
            </p:cNvPicPr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75871" y="1228714"/>
              <a:ext cx="1440000" cy="2285714"/>
            </a:xfrm>
            <a:prstGeom prst="rect">
              <a:avLst/>
            </a:prstGeom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1" name="Picture 50"/>
            <p:cNvPicPr>
              <a:picLocks noChangeAspect="1"/>
            </p:cNvPicPr>
            <p:nvPr/>
          </p:nvPicPr>
          <p:blipFill>
            <a:blip r:embed="rId13" cstate="screen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rightnessContrast contrast="-7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12803" y="2021117"/>
              <a:ext cx="727155" cy="72715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52" name="Group 51"/>
          <p:cNvGrpSpPr/>
          <p:nvPr/>
        </p:nvGrpSpPr>
        <p:grpSpPr>
          <a:xfrm rot="816084" flipH="1">
            <a:off x="9176894" y="2867515"/>
            <a:ext cx="2438158" cy="1850592"/>
            <a:chOff x="10162814" y="-1943637"/>
            <a:chExt cx="1954250" cy="1483301"/>
          </a:xfrm>
        </p:grpSpPr>
        <p:pic>
          <p:nvPicPr>
            <p:cNvPr id="53" name="Picture 52"/>
            <p:cNvPicPr>
              <a:picLocks noChangeAspect="1"/>
            </p:cNvPicPr>
            <p:nvPr/>
          </p:nvPicPr>
          <p:blipFill>
            <a:blip r:embed="rId15" cstate="screen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162814" y="-1943637"/>
              <a:ext cx="1954250" cy="1483301"/>
            </a:xfrm>
            <a:prstGeom prst="rect">
              <a:avLst/>
            </a:prstGeom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  <a:scene3d>
              <a:camera prst="isometricTopUp"/>
              <a:lightRig rig="threePt" dir="t"/>
            </a:scene3d>
          </p:spPr>
        </p:pic>
        <p:pic>
          <p:nvPicPr>
            <p:cNvPr id="54" name="Picture 53"/>
            <p:cNvPicPr>
              <a:picLocks noChangeAspect="1"/>
            </p:cNvPicPr>
            <p:nvPr/>
          </p:nvPicPr>
          <p:blipFill>
            <a:blip r:embed="rId17" cstate="screen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rightnessContrast contrast="-7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105112" y="-1442888"/>
              <a:ext cx="544769" cy="544769"/>
            </a:xfrm>
            <a:prstGeom prst="rect">
              <a:avLst/>
            </a:prstGeom>
            <a:noFill/>
            <a:ln>
              <a:noFill/>
            </a:ln>
            <a:scene3d>
              <a:camera prst="isometricTopUp"/>
              <a:lightRig rig="threePt" dir="t"/>
            </a:scene3d>
          </p:spPr>
        </p:pic>
      </p:grpSp>
      <p:grpSp>
        <p:nvGrpSpPr>
          <p:cNvPr id="55" name="Group 54"/>
          <p:cNvGrpSpPr/>
          <p:nvPr/>
        </p:nvGrpSpPr>
        <p:grpSpPr>
          <a:xfrm rot="972175" flipH="1">
            <a:off x="5456710" y="4440028"/>
            <a:ext cx="2077116" cy="2680153"/>
            <a:chOff x="6437822" y="-1904306"/>
            <a:chExt cx="1440000" cy="1858065"/>
          </a:xfrm>
          <a:scene3d>
            <a:camera prst="isometricTopUp"/>
            <a:lightRig rig="threePt" dir="t"/>
          </a:scene3d>
        </p:grpSpPr>
        <p:pic>
          <p:nvPicPr>
            <p:cNvPr id="56" name="Picture 55"/>
            <p:cNvPicPr>
              <a:picLocks noChangeAspect="1"/>
            </p:cNvPicPr>
            <p:nvPr/>
          </p:nvPicPr>
          <p:blipFill>
            <a:blip r:embed="rId19">
              <a:extLst>
                <a:ext uri="{BEBA8EAE-BF5A-486C-A8C5-ECC9F3942E4B}">
                  <a14:imgProps xmlns:a14="http://schemas.microsoft.com/office/drawing/2010/main">
                    <a14:imgLayer r:embed="rId20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37822" y="-1904306"/>
              <a:ext cx="1440000" cy="1858065"/>
            </a:xfrm>
            <a:prstGeom prst="rect">
              <a:avLst/>
            </a:prstGeom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7" name="Picture 56"/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89000" y="-1514832"/>
              <a:ext cx="706569" cy="70656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58" name="Group 57"/>
          <p:cNvGrpSpPr/>
          <p:nvPr/>
        </p:nvGrpSpPr>
        <p:grpSpPr>
          <a:xfrm flipH="1">
            <a:off x="5542865" y="1790680"/>
            <a:ext cx="1296295" cy="1700061"/>
            <a:chOff x="7392144" y="1076854"/>
            <a:chExt cx="1440000" cy="1888525"/>
          </a:xfrm>
        </p:grpSpPr>
        <p:pic>
          <p:nvPicPr>
            <p:cNvPr id="59" name="Picture 58"/>
            <p:cNvPicPr>
              <a:picLocks noChangeAspect="1"/>
            </p:cNvPicPr>
            <p:nvPr/>
          </p:nvPicPr>
          <p:blipFill>
            <a:blip r:embed="rId22">
              <a:extLst>
                <a:ext uri="{BEBA8EAE-BF5A-486C-A8C5-ECC9F3942E4B}">
                  <a14:imgProps xmlns:a14="http://schemas.microsoft.com/office/drawing/2010/main">
                    <a14:imgLayer r:embed="rId23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92144" y="1076854"/>
              <a:ext cx="1440000" cy="1888525"/>
            </a:xfrm>
            <a:prstGeom prst="rect">
              <a:avLst/>
            </a:prstGeom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  <a:scene3d>
              <a:camera prst="isometricTopUp"/>
              <a:lightRig rig="threePt" dir="t"/>
            </a:scene3d>
          </p:spPr>
        </p:pic>
        <p:pic>
          <p:nvPicPr>
            <p:cNvPr id="60" name="Picture 59"/>
            <p:cNvPicPr>
              <a:picLocks noChangeAspect="1"/>
            </p:cNvPicPr>
            <p:nvPr/>
          </p:nvPicPr>
          <p:blipFill>
            <a:blip r:embed="rId24" cstate="screen">
              <a:extLst>
                <a:ext uri="{BEBA8EAE-BF5A-486C-A8C5-ECC9F3942E4B}">
                  <a14:imgProps xmlns:a14="http://schemas.microsoft.com/office/drawing/2010/main">
                    <a14:imgLayer r:embed="rId25">
                      <a14:imgEffect>
                        <a14:brightnessContrast contrast="-7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7527" y="1711792"/>
              <a:ext cx="431396" cy="431397"/>
            </a:xfrm>
            <a:prstGeom prst="rect">
              <a:avLst/>
            </a:prstGeom>
            <a:noFill/>
            <a:ln>
              <a:noFill/>
            </a:ln>
            <a:scene3d>
              <a:camera prst="isometricTopUp"/>
              <a:lightRig rig="threePt" dir="t"/>
            </a:scene3d>
          </p:spPr>
        </p:pic>
      </p:grpSp>
      <p:grpSp>
        <p:nvGrpSpPr>
          <p:cNvPr id="61" name="Group 60"/>
          <p:cNvGrpSpPr/>
          <p:nvPr/>
        </p:nvGrpSpPr>
        <p:grpSpPr>
          <a:xfrm rot="21019015" flipH="1">
            <a:off x="7920768" y="1861986"/>
            <a:ext cx="1655134" cy="2128790"/>
            <a:chOff x="9050485" y="2299450"/>
            <a:chExt cx="1440000" cy="1852090"/>
          </a:xfrm>
        </p:grpSpPr>
        <p:pic>
          <p:nvPicPr>
            <p:cNvPr id="62" name="Picture 61"/>
            <p:cNvPicPr>
              <a:picLocks noChangeAspect="1"/>
            </p:cNvPicPr>
            <p:nvPr/>
          </p:nvPicPr>
          <p:blipFill>
            <a:blip r:embed="rId26">
              <a:extLst>
                <a:ext uri="{BEBA8EAE-BF5A-486C-A8C5-ECC9F3942E4B}">
                  <a14:imgProps xmlns:a14="http://schemas.microsoft.com/office/drawing/2010/main">
                    <a14:imgLayer r:embed="rId27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50485" y="2299450"/>
              <a:ext cx="1440000" cy="1852090"/>
            </a:xfrm>
            <a:prstGeom prst="rect">
              <a:avLst/>
            </a:prstGeom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  <a:scene3d>
              <a:camera prst="isometricTopUp"/>
              <a:lightRig rig="threePt" dir="t"/>
            </a:scene3d>
          </p:spPr>
        </p:pic>
        <p:pic>
          <p:nvPicPr>
            <p:cNvPr id="63" name="Picture 62"/>
            <p:cNvPicPr>
              <a:picLocks noChangeAspect="1"/>
            </p:cNvPicPr>
            <p:nvPr/>
          </p:nvPicPr>
          <p:blipFill>
            <a:blip r:embed="rId28" cstate="screen">
              <a:extLst>
                <a:ext uri="{BEBA8EAE-BF5A-486C-A8C5-ECC9F3942E4B}">
                  <a14:imgProps xmlns:a14="http://schemas.microsoft.com/office/drawing/2010/main">
                    <a14:imgLayer r:embed="rId29">
                      <a14:imgEffect>
                        <a14:brightnessContrast contrast="-7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96521" y="2870660"/>
              <a:ext cx="565706" cy="565706"/>
            </a:xfrm>
            <a:prstGeom prst="rect">
              <a:avLst/>
            </a:prstGeom>
            <a:noFill/>
            <a:ln>
              <a:noFill/>
            </a:ln>
            <a:scene3d>
              <a:camera prst="isometricTopUp"/>
              <a:lightRig rig="threePt" dir="t"/>
            </a:scene3d>
          </p:spPr>
        </p:pic>
      </p:grpSp>
      <p:grpSp>
        <p:nvGrpSpPr>
          <p:cNvPr id="64" name="Group 63"/>
          <p:cNvGrpSpPr/>
          <p:nvPr/>
        </p:nvGrpSpPr>
        <p:grpSpPr>
          <a:xfrm rot="20717040" flipH="1">
            <a:off x="5384867" y="520148"/>
            <a:ext cx="1022874" cy="1643171"/>
            <a:chOff x="1428679" y="-2331955"/>
            <a:chExt cx="1440000" cy="2313253"/>
          </a:xfrm>
        </p:grpSpPr>
        <p:pic>
          <p:nvPicPr>
            <p:cNvPr id="65" name="Picture 64"/>
            <p:cNvPicPr>
              <a:picLocks noChangeAspect="1"/>
            </p:cNvPicPr>
            <p:nvPr/>
          </p:nvPicPr>
          <p:blipFill>
            <a:blip r:embed="rId30">
              <a:extLst>
                <a:ext uri="{BEBA8EAE-BF5A-486C-A8C5-ECC9F3942E4B}">
                  <a14:imgProps xmlns:a14="http://schemas.microsoft.com/office/drawing/2010/main">
                    <a14:imgLayer r:embed="rId31">
                      <a14:imgEffect>
                        <a14:sharpenSoften amount="50000"/>
                      </a14:imgEffect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28679" y="-2331955"/>
              <a:ext cx="1440000" cy="2313253"/>
            </a:xfrm>
            <a:prstGeom prst="rect">
              <a:avLst/>
            </a:prstGeom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  <a:scene3d>
              <a:camera prst="isometricTopUp"/>
              <a:lightRig rig="threePt" dir="t"/>
            </a:scene3d>
          </p:spPr>
        </p:pic>
        <p:pic>
          <p:nvPicPr>
            <p:cNvPr id="66" name="Picture 65"/>
            <p:cNvPicPr>
              <a:picLocks noChangeAspect="1"/>
            </p:cNvPicPr>
            <p:nvPr/>
          </p:nvPicPr>
          <p:blipFill>
            <a:blip r:embed="rId32" cstate="screen">
              <a:extLst>
                <a:ext uri="{BEBA8EAE-BF5A-486C-A8C5-ECC9F3942E4B}">
                  <a14:imgProps xmlns:a14="http://schemas.microsoft.com/office/drawing/2010/main">
                    <a14:imgLayer r:embed="rId33">
                      <a14:imgEffect>
                        <a14:brightnessContrast contrast="-9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50978" y="-1424912"/>
              <a:ext cx="562397" cy="562397"/>
            </a:xfrm>
            <a:prstGeom prst="rect">
              <a:avLst/>
            </a:prstGeom>
            <a:noFill/>
            <a:ln>
              <a:noFill/>
            </a:ln>
            <a:scene3d>
              <a:camera prst="isometricTopUp"/>
              <a:lightRig rig="threePt" dir="t"/>
            </a:scene3d>
          </p:spPr>
        </p:pic>
      </p:grpSp>
      <p:grpSp>
        <p:nvGrpSpPr>
          <p:cNvPr id="67" name="Group 66"/>
          <p:cNvGrpSpPr/>
          <p:nvPr/>
        </p:nvGrpSpPr>
        <p:grpSpPr>
          <a:xfrm flipH="1">
            <a:off x="9689666" y="52548"/>
            <a:ext cx="1268896" cy="2006160"/>
            <a:chOff x="3914030" y="1353306"/>
            <a:chExt cx="1440000" cy="2276680"/>
          </a:xfrm>
        </p:grpSpPr>
        <p:pic>
          <p:nvPicPr>
            <p:cNvPr id="68" name="Picture 67"/>
            <p:cNvPicPr>
              <a:picLocks noChangeAspect="1"/>
            </p:cNvPicPr>
            <p:nvPr/>
          </p:nvPicPr>
          <p:blipFill>
            <a:blip r:embed="rId34">
              <a:extLst>
                <a:ext uri="{BEBA8EAE-BF5A-486C-A8C5-ECC9F3942E4B}">
                  <a14:imgProps xmlns:a14="http://schemas.microsoft.com/office/drawing/2010/main">
                    <a14:imgLayer r:embed="rId35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14030" y="1353306"/>
              <a:ext cx="1440000" cy="2276680"/>
            </a:xfrm>
            <a:prstGeom prst="rect">
              <a:avLst/>
            </a:prstGeom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  <a:scene3d>
              <a:camera prst="isometricTopUp"/>
              <a:lightRig rig="threePt" dir="t"/>
            </a:scene3d>
          </p:spPr>
        </p:pic>
        <p:pic>
          <p:nvPicPr>
            <p:cNvPr id="69" name="Picture 68"/>
            <p:cNvPicPr>
              <a:picLocks noChangeAspect="1"/>
            </p:cNvPicPr>
            <p:nvPr/>
          </p:nvPicPr>
          <p:blipFill>
            <a:blip r:embed="rId36" cstate="screen">
              <a:extLst>
                <a:ext uri="{BEBA8EAE-BF5A-486C-A8C5-ECC9F3942E4B}">
                  <a14:imgProps xmlns:a14="http://schemas.microsoft.com/office/drawing/2010/main">
                    <a14:imgLayer r:embed="rId37">
                      <a14:imgEffect>
                        <a14:brightnessContrast contrast="-7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36103" y="2282230"/>
              <a:ext cx="453067" cy="453067"/>
            </a:xfrm>
            <a:prstGeom prst="rect">
              <a:avLst/>
            </a:prstGeom>
            <a:noFill/>
            <a:ln>
              <a:noFill/>
            </a:ln>
            <a:scene3d>
              <a:camera prst="isometricTopUp"/>
              <a:lightRig rig="threePt" dir="t"/>
            </a:scene3d>
          </p:spPr>
        </p:pic>
      </p:grpSp>
      <p:grpSp>
        <p:nvGrpSpPr>
          <p:cNvPr id="70" name="Group 69"/>
          <p:cNvGrpSpPr/>
          <p:nvPr/>
        </p:nvGrpSpPr>
        <p:grpSpPr>
          <a:xfrm rot="761812" flipH="1">
            <a:off x="8186674" y="1131690"/>
            <a:ext cx="1895895" cy="1164912"/>
            <a:chOff x="5309564" y="48856"/>
            <a:chExt cx="2436333" cy="1496979"/>
          </a:xfrm>
        </p:grpSpPr>
        <p:pic>
          <p:nvPicPr>
            <p:cNvPr id="71" name="Picture 70"/>
            <p:cNvPicPr>
              <a:picLocks noChangeAspect="1"/>
            </p:cNvPicPr>
            <p:nvPr/>
          </p:nvPicPr>
          <p:blipFill>
            <a:blip r:embed="rId38" cstate="screen">
              <a:extLst>
                <a:ext uri="{BEBA8EAE-BF5A-486C-A8C5-ECC9F3942E4B}">
                  <a14:imgProps xmlns:a14="http://schemas.microsoft.com/office/drawing/2010/main">
                    <a14:imgLayer r:embed="rId39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9564" y="48856"/>
              <a:ext cx="2436333" cy="1496979"/>
            </a:xfrm>
            <a:prstGeom prst="rect">
              <a:avLst/>
            </a:prstGeom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  <a:scene3d>
              <a:camera prst="isometricTopUp"/>
              <a:lightRig rig="threePt" dir="t"/>
            </a:scene3d>
          </p:spPr>
        </p:pic>
        <p:pic>
          <p:nvPicPr>
            <p:cNvPr id="72" name="Picture 71"/>
            <p:cNvPicPr>
              <a:picLocks noChangeAspect="1"/>
            </p:cNvPicPr>
            <p:nvPr/>
          </p:nvPicPr>
          <p:blipFill>
            <a:blip r:embed="rId40" cstate="screen">
              <a:extLst>
                <a:ext uri="{BEBA8EAE-BF5A-486C-A8C5-ECC9F3942E4B}">
                  <a14:imgProps xmlns:a14="http://schemas.microsoft.com/office/drawing/2010/main">
                    <a14:imgLayer r:embed="rId41">
                      <a14:imgEffect>
                        <a14:brightnessContrast contrast="-7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00066" y="444024"/>
              <a:ext cx="655328" cy="634742"/>
            </a:xfrm>
            <a:prstGeom prst="rect">
              <a:avLst/>
            </a:prstGeom>
            <a:noFill/>
            <a:ln>
              <a:noFill/>
            </a:ln>
            <a:scene3d>
              <a:camera prst="isometricTopUp"/>
              <a:lightRig rig="threePt" dir="t"/>
            </a:scene3d>
          </p:spPr>
        </p:pic>
      </p:grpSp>
      <p:grpSp>
        <p:nvGrpSpPr>
          <p:cNvPr id="73" name="Group 72"/>
          <p:cNvGrpSpPr/>
          <p:nvPr/>
        </p:nvGrpSpPr>
        <p:grpSpPr>
          <a:xfrm flipH="1">
            <a:off x="5284633" y="3134568"/>
            <a:ext cx="3053686" cy="1884992"/>
            <a:chOff x="2550774" y="378642"/>
            <a:chExt cx="2436332" cy="1503909"/>
          </a:xfrm>
          <a:scene3d>
            <a:camera prst="isometricTopUp"/>
            <a:lightRig rig="threePt" dir="t"/>
          </a:scene3d>
        </p:grpSpPr>
        <p:pic>
          <p:nvPicPr>
            <p:cNvPr id="74" name="Picture 73"/>
            <p:cNvPicPr>
              <a:picLocks noChangeAspect="1"/>
            </p:cNvPicPr>
            <p:nvPr/>
          </p:nvPicPr>
          <p:blipFill>
            <a:blip r:embed="rId42">
              <a:extLst>
                <a:ext uri="{BEBA8EAE-BF5A-486C-A8C5-ECC9F3942E4B}">
                  <a14:imgProps xmlns:a14="http://schemas.microsoft.com/office/drawing/2010/main">
                    <a14:imgLayer r:embed="rId43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50774" y="378642"/>
              <a:ext cx="2436332" cy="1503909"/>
            </a:xfrm>
            <a:prstGeom prst="rect">
              <a:avLst/>
            </a:prstGeom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5" name="Picture 74"/>
            <p:cNvPicPr>
              <a:picLocks noChangeAspect="1"/>
            </p:cNvPicPr>
            <p:nvPr/>
          </p:nvPicPr>
          <p:blipFill>
            <a:blip r:embed="rId44" cstate="screen">
              <a:extLst>
                <a:ext uri="{BEBA8EAE-BF5A-486C-A8C5-ECC9F3942E4B}">
                  <a14:imgProps xmlns:a14="http://schemas.microsoft.com/office/drawing/2010/main">
                    <a14:imgLayer r:embed="rId45">
                      <a14:imgEffect>
                        <a14:brightnessContrast contrast="-7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44904" y="806559"/>
              <a:ext cx="648072" cy="648074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616039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Parsek">
      <a:dk1>
        <a:srgbClr val="008FBE"/>
      </a:dk1>
      <a:lt1>
        <a:srgbClr val="FFFFFF"/>
      </a:lt1>
      <a:dk2>
        <a:srgbClr val="3F3F3F"/>
      </a:dk2>
      <a:lt2>
        <a:srgbClr val="C7C7C7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CFEFD"/>
      </a:hlink>
      <a:folHlink>
        <a:srgbClr val="C100C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1567</Words>
  <Application>Microsoft Office PowerPoint</Application>
  <PresentationFormat>Custom</PresentationFormat>
  <Paragraphs>262</Paragraphs>
  <Slides>23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Arial</vt:lpstr>
      <vt:lpstr>Open Sans</vt:lpstr>
      <vt:lpstr>Calibri</vt:lpstr>
      <vt:lpstr>Open Sans Semibold</vt:lpstr>
      <vt:lpstr>Open Sans Extrabold</vt:lpstr>
      <vt:lpstr>Wingdings</vt:lpstr>
      <vt:lpstr>Open Sans Light</vt:lpstr>
      <vt:lpstr>1_Office Theme</vt:lpstr>
      <vt:lpstr>DIGITAL CARE Where patients, healthcare service providers and payers are maximizing the outcomes of care </vt:lpstr>
      <vt:lpstr>… a disrupted insurance landscape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we address these challenges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Value proposition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MANAGED CARE Patients and healthcare service providers jointly maximizing care process outcomes</dc:title>
  <dc:creator>Sara Stojanovski</dc:creator>
  <cp:lastModifiedBy>Janez Bensa</cp:lastModifiedBy>
  <cp:revision>56</cp:revision>
  <cp:lastPrinted>2017-09-03T15:48:14Z</cp:lastPrinted>
  <dcterms:created xsi:type="dcterms:W3CDTF">2017-08-17T14:52:10Z</dcterms:created>
  <dcterms:modified xsi:type="dcterms:W3CDTF">2017-09-04T04:48:20Z</dcterms:modified>
</cp:coreProperties>
</file>