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0.xml" ContentType="application/vnd.openxmlformats-officedocument.presentationml.tags+xml"/>
  <Override PartName="/ppt/notesSlides/notesSlide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5.xml" ContentType="application/vnd.openxmlformats-officedocument.presentationml.notesSlide+xml"/>
  <Override PartName="/ppt/tags/tag89.xml" ContentType="application/vnd.openxmlformats-officedocument.presentationml.tags+xml"/>
  <Override PartName="/ppt/notesSlides/notesSlide6.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7.xml" ContentType="application/vnd.openxmlformats-officedocument.presentationml.notesSlide+xml"/>
  <Override PartName="/ppt/tags/tag9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8.xml" ContentType="application/vnd.openxmlformats-officedocument.presentationml.tags+xml"/>
  <Override PartName="/ppt/notesSlides/notesSlide10.xml" ContentType="application/vnd.openxmlformats-officedocument.presentationml.notesSlide+xml"/>
  <Override PartName="/ppt/tags/tag9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0.xml" ContentType="application/vnd.openxmlformats-officedocument.presentationml.tags+xml"/>
  <Override PartName="/ppt/notesSlides/notesSlide13.xml" ContentType="application/vnd.openxmlformats-officedocument.presentationml.notesSlide+xml"/>
  <Override PartName="/ppt/tags/tag101.xml" ContentType="application/vnd.openxmlformats-officedocument.presentationml.tags+xml"/>
  <Override PartName="/ppt/notesSlides/notesSlide14.xml" ContentType="application/vnd.openxmlformats-officedocument.presentationml.notesSlide+xml"/>
  <Override PartName="/ppt/tags/tag102.xml" ContentType="application/vnd.openxmlformats-officedocument.presentationml.tags+xml"/>
  <Override PartName="/ppt/notesSlides/notesSlide15.xml" ContentType="application/vnd.openxmlformats-officedocument.presentationml.notesSlide+xml"/>
  <Override PartName="/ppt/tags/tag103.xml" ContentType="application/vnd.openxmlformats-officedocument.presentationml.tags+xml"/>
  <Override PartName="/ppt/notesSlides/notesSlide16.xml" ContentType="application/vnd.openxmlformats-officedocument.presentationml.notesSlide+xml"/>
  <Override PartName="/ppt/tags/tag104.xml" ContentType="application/vnd.openxmlformats-officedocument.presentationml.tags+xml"/>
  <Override PartName="/ppt/notesSlides/notesSlide17.xml" ContentType="application/vnd.openxmlformats-officedocument.presentationml.notesSlide+xml"/>
  <Override PartName="/ppt/tags/tag105.xml" ContentType="application/vnd.openxmlformats-officedocument.presentationml.tags+xml"/>
  <Override PartName="/ppt/notesSlides/notesSlide18.xml" ContentType="application/vnd.openxmlformats-officedocument.presentationml.notesSlide+xml"/>
  <Override PartName="/ppt/tags/tag106.xml" ContentType="application/vnd.openxmlformats-officedocument.presentationml.tags+xml"/>
  <Override PartName="/ppt/notesSlides/notesSlide19.xml" ContentType="application/vnd.openxmlformats-officedocument.presentationml.notesSlide+xml"/>
  <Override PartName="/ppt/tags/tag107.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91" r:id="rId5"/>
  </p:sldMasterIdLst>
  <p:notesMasterIdLst>
    <p:notesMasterId r:id="rId26"/>
  </p:notesMasterIdLst>
  <p:handoutMasterIdLst>
    <p:handoutMasterId r:id="rId27"/>
  </p:handoutMasterIdLst>
  <p:sldIdLst>
    <p:sldId id="265" r:id="rId6"/>
    <p:sldId id="326" r:id="rId7"/>
    <p:sldId id="271" r:id="rId8"/>
    <p:sldId id="299" r:id="rId9"/>
    <p:sldId id="301" r:id="rId10"/>
    <p:sldId id="300" r:id="rId11"/>
    <p:sldId id="302" r:id="rId12"/>
    <p:sldId id="324" r:id="rId13"/>
    <p:sldId id="303" r:id="rId14"/>
    <p:sldId id="327" r:id="rId15"/>
    <p:sldId id="305" r:id="rId16"/>
    <p:sldId id="321" r:id="rId17"/>
    <p:sldId id="323" r:id="rId18"/>
    <p:sldId id="322" r:id="rId19"/>
    <p:sldId id="317" r:id="rId20"/>
    <p:sldId id="319" r:id="rId21"/>
    <p:sldId id="314" r:id="rId22"/>
    <p:sldId id="313" r:id="rId23"/>
    <p:sldId id="288" r:id="rId24"/>
    <p:sldId id="269" r:id="rId25"/>
  </p:sldIdLst>
  <p:sldSz cx="12192000" cy="6858000"/>
  <p:notesSz cx="6794500" cy="99314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6"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E7"/>
    <a:srgbClr val="30C1D7"/>
    <a:srgbClr val="000000"/>
    <a:srgbClr val="4D4D4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8" autoAdjust="0"/>
    <p:restoredTop sz="73875" autoAdjust="0"/>
  </p:normalViewPr>
  <p:slideViewPr>
    <p:cSldViewPr snapToGrid="0" snapToObjects="1" showGuides="1">
      <p:cViewPr varScale="1">
        <p:scale>
          <a:sx n="66" d="100"/>
          <a:sy n="66" d="100"/>
        </p:scale>
        <p:origin x="715" y="62"/>
      </p:cViewPr>
      <p:guideLst>
        <p:guide orient="horz" pos="1026"/>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2" d="100"/>
          <a:sy n="82" d="100"/>
        </p:scale>
        <p:origin x="-2682" y="-84"/>
      </p:cViewPr>
      <p:guideLst>
        <p:guide orient="horz" pos="3129"/>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image" Target="../media/image2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2153" tIns="46077" rIns="92153" bIns="46077" rtlCol="0"/>
          <a:lstStyle>
            <a:lvl1pPr algn="l">
              <a:defRPr sz="1200"/>
            </a:lvl1pPr>
          </a:lstStyle>
          <a:p>
            <a:endParaRPr lang="en-GB" dirty="0"/>
          </a:p>
        </p:txBody>
      </p:sp>
      <p:sp>
        <p:nvSpPr>
          <p:cNvPr id="3" name="Date Placeholder 2"/>
          <p:cNvSpPr>
            <a:spLocks noGrp="1"/>
          </p:cNvSpPr>
          <p:nvPr>
            <p:ph type="dt" sz="quarter" idx="1"/>
          </p:nvPr>
        </p:nvSpPr>
        <p:spPr>
          <a:xfrm>
            <a:off x="3848645" y="0"/>
            <a:ext cx="2944283" cy="496570"/>
          </a:xfrm>
          <a:prstGeom prst="rect">
            <a:avLst/>
          </a:prstGeom>
        </p:spPr>
        <p:txBody>
          <a:bodyPr vert="horz" lIns="92153" tIns="46077" rIns="92153" bIns="46077" rtlCol="0"/>
          <a:lstStyle>
            <a:lvl1pPr algn="r">
              <a:defRPr sz="1200"/>
            </a:lvl1pPr>
          </a:lstStyle>
          <a:p>
            <a:fld id="{A11D8D1D-4B71-4920-93D9-ACB0C7E7201B}" type="datetimeFigureOut">
              <a:rPr lang="en-GB" smtClean="0"/>
              <a:pPr/>
              <a:t>04/09/2017</a:t>
            </a:fld>
            <a:endParaRPr lang="en-GB" dirty="0"/>
          </a:p>
        </p:txBody>
      </p:sp>
      <p:sp>
        <p:nvSpPr>
          <p:cNvPr id="4" name="Footer Placeholder 3"/>
          <p:cNvSpPr>
            <a:spLocks noGrp="1"/>
          </p:cNvSpPr>
          <p:nvPr>
            <p:ph type="ftr" sz="quarter" idx="2"/>
          </p:nvPr>
        </p:nvSpPr>
        <p:spPr>
          <a:xfrm>
            <a:off x="0" y="9433106"/>
            <a:ext cx="2944283" cy="496570"/>
          </a:xfrm>
          <a:prstGeom prst="rect">
            <a:avLst/>
          </a:prstGeom>
        </p:spPr>
        <p:txBody>
          <a:bodyPr vert="horz" lIns="92153" tIns="46077" rIns="92153" bIns="46077"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48645" y="9433106"/>
            <a:ext cx="2944283" cy="496570"/>
          </a:xfrm>
          <a:prstGeom prst="rect">
            <a:avLst/>
          </a:prstGeom>
        </p:spPr>
        <p:txBody>
          <a:bodyPr vert="horz" lIns="92153" tIns="46077" rIns="92153" bIns="46077" rtlCol="0" anchor="b"/>
          <a:lstStyle>
            <a:lvl1pPr algn="r">
              <a:defRPr sz="1200"/>
            </a:lvl1pPr>
          </a:lstStyle>
          <a:p>
            <a:fld id="{6D7874B5-B864-4D42-9115-F7272AE071A3}" type="slidenum">
              <a:rPr lang="en-GB" smtClean="0"/>
              <a:pPr/>
              <a:t>‹#›</a:t>
            </a:fld>
            <a:endParaRPr lang="en-GB" dirty="0"/>
          </a:p>
        </p:txBody>
      </p:sp>
    </p:spTree>
    <p:extLst>
      <p:ext uri="{BB962C8B-B14F-4D97-AF65-F5344CB8AC3E}">
        <p14:creationId xmlns:p14="http://schemas.microsoft.com/office/powerpoint/2010/main" val="3602566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2153" tIns="46077" rIns="92153" bIns="46077" rtlCol="0"/>
          <a:lstStyle>
            <a:lvl1pPr algn="l" eaLnBrk="1">
              <a:defRPr sz="1200">
                <a:latin typeface="Trebuchet MS" panose="020B0603020202020204" pitchFamily="34" charset="0"/>
                <a:sym typeface="Trebuchet MS" panose="020B0603020202020204" pitchFamily="34" charset="0"/>
              </a:defRPr>
            </a:lvl1pPr>
          </a:lstStyle>
          <a:p>
            <a:endParaRPr lang="en-US" dirty="0"/>
          </a:p>
        </p:txBody>
      </p:sp>
      <p:sp>
        <p:nvSpPr>
          <p:cNvPr id="3" name="Date Placeholder 2"/>
          <p:cNvSpPr>
            <a:spLocks noGrp="1"/>
          </p:cNvSpPr>
          <p:nvPr>
            <p:ph type="dt" idx="1"/>
          </p:nvPr>
        </p:nvSpPr>
        <p:spPr>
          <a:xfrm>
            <a:off x="3848645" y="0"/>
            <a:ext cx="2944283" cy="496570"/>
          </a:xfrm>
          <a:prstGeom prst="rect">
            <a:avLst/>
          </a:prstGeom>
        </p:spPr>
        <p:txBody>
          <a:bodyPr vert="horz" lIns="92153" tIns="46077" rIns="92153" bIns="46077" rtlCol="0"/>
          <a:lstStyle>
            <a:lvl1pPr algn="r">
              <a:defRPr sz="1200">
                <a:latin typeface="Trebuchet MS" panose="020B0603020202020204" pitchFamily="34" charset="0"/>
                <a:sym typeface="Trebuchet MS" panose="020B0603020202020204" pitchFamily="34" charset="0"/>
              </a:defRPr>
            </a:lvl1pPr>
          </a:lstStyle>
          <a:p>
            <a:fld id="{FA75A6CE-42F9-4E01-AD14-17456ACECB09}" type="datetimeFigureOut">
              <a:rPr lang="en-US" smtClean="0"/>
              <a:pPr/>
              <a:t>9/4/2017</a:t>
            </a:fld>
            <a:endParaRPr lang="en-US" dirty="0"/>
          </a:p>
        </p:txBody>
      </p:sp>
      <p:sp>
        <p:nvSpPr>
          <p:cNvPr id="4" name="Slide Image Placeholder 3"/>
          <p:cNvSpPr>
            <a:spLocks noGrp="1" noRot="1" noChangeAspect="1"/>
          </p:cNvSpPr>
          <p:nvPr>
            <p:ph type="sldImg" idx="2"/>
          </p:nvPr>
        </p:nvSpPr>
        <p:spPr>
          <a:xfrm>
            <a:off x="87313" y="744538"/>
            <a:ext cx="6619875" cy="3724275"/>
          </a:xfrm>
          <a:prstGeom prst="rect">
            <a:avLst/>
          </a:prstGeom>
          <a:noFill/>
          <a:ln w="12700">
            <a:solidFill>
              <a:prstClr val="black"/>
            </a:solidFill>
          </a:ln>
        </p:spPr>
        <p:txBody>
          <a:bodyPr vert="horz" lIns="92153" tIns="46077" rIns="92153" bIns="46077" rtlCol="0" anchor="ctr"/>
          <a:lstStyle/>
          <a:p>
            <a:endParaRPr lang="nl-NL" dirty="0"/>
          </a:p>
        </p:txBody>
      </p:sp>
      <p:sp>
        <p:nvSpPr>
          <p:cNvPr id="5" name="Notes Placeholder 4"/>
          <p:cNvSpPr>
            <a:spLocks noGrp="1"/>
          </p:cNvSpPr>
          <p:nvPr>
            <p:ph type="body" sz="quarter" idx="3"/>
          </p:nvPr>
        </p:nvSpPr>
        <p:spPr>
          <a:xfrm>
            <a:off x="679450" y="4717415"/>
            <a:ext cx="5435600" cy="4469130"/>
          </a:xfrm>
          <a:prstGeom prst="rect">
            <a:avLst/>
          </a:prstGeom>
        </p:spPr>
        <p:txBody>
          <a:bodyPr vert="horz" lIns="92153" tIns="46077" rIns="92153" bIns="4607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433106"/>
            <a:ext cx="2944283" cy="496570"/>
          </a:xfrm>
          <a:prstGeom prst="rect">
            <a:avLst/>
          </a:prstGeom>
        </p:spPr>
        <p:txBody>
          <a:bodyPr vert="horz" lIns="92153" tIns="46077" rIns="92153" bIns="46077" rtlCol="0" anchor="b"/>
          <a:lstStyle>
            <a:lvl1pPr algn="l" eaLnBrk="1">
              <a:defRPr sz="1200">
                <a:latin typeface="Trebuchet MS" panose="020B0603020202020204" pitchFamily="34" charset="0"/>
                <a:sym typeface="Trebuchet MS" panose="020B0603020202020204" pitchFamily="34" charset="0"/>
              </a:defRPr>
            </a:lvl1pPr>
          </a:lstStyle>
          <a:p>
            <a:endParaRPr lang="en-US" dirty="0"/>
          </a:p>
        </p:txBody>
      </p:sp>
      <p:sp>
        <p:nvSpPr>
          <p:cNvPr id="7" name="Slide Number Placeholder 6"/>
          <p:cNvSpPr>
            <a:spLocks noGrp="1"/>
          </p:cNvSpPr>
          <p:nvPr>
            <p:ph type="sldNum" sz="quarter" idx="5"/>
          </p:nvPr>
        </p:nvSpPr>
        <p:spPr>
          <a:xfrm>
            <a:off x="3848645" y="9433106"/>
            <a:ext cx="2944283" cy="496570"/>
          </a:xfrm>
          <a:prstGeom prst="rect">
            <a:avLst/>
          </a:prstGeom>
        </p:spPr>
        <p:txBody>
          <a:bodyPr vert="horz" lIns="92153" tIns="46077" rIns="92153" bIns="46077" rtlCol="0" anchor="b"/>
          <a:lstStyle>
            <a:lvl1pPr algn="r">
              <a:defRPr sz="1200">
                <a:latin typeface="Trebuchet MS" panose="020B0603020202020204" pitchFamily="34" charset="0"/>
                <a:sym typeface="Trebuchet MS" panose="020B0603020202020204" pitchFamily="34" charset="0"/>
              </a:defRPr>
            </a:lvl1pPr>
          </a:lstStyle>
          <a:p>
            <a:fld id="{0B1C575A-FA3C-4170-BDE2-E20A38399392}" type="slidenum">
              <a:rPr lang="en-US" smtClean="0"/>
              <a:pPr/>
              <a:t>‹#›</a:t>
            </a:fld>
            <a:endParaRPr lang="en-US" dirty="0"/>
          </a:p>
        </p:txBody>
      </p:sp>
    </p:spTree>
    <p:extLst>
      <p:ext uri="{BB962C8B-B14F-4D97-AF65-F5344CB8AC3E}">
        <p14:creationId xmlns:p14="http://schemas.microsoft.com/office/powerpoint/2010/main" val="85608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rebuchet MS" panose="020B0603020202020204" pitchFamily="34" charset="0"/>
        <a:ea typeface="+mn-ea"/>
        <a:cs typeface="+mn-cs"/>
        <a:sym typeface="Trebuchet MS" panose="020B0603020202020204" pitchFamily="34" charset="0"/>
      </a:defRPr>
    </a:lvl1pPr>
    <a:lvl2pPr marL="457200" algn="l" defTabSz="914400" rtl="0" eaLnBrk="1" latinLnBrk="0" hangingPunct="1">
      <a:defRPr sz="1200" kern="1200">
        <a:solidFill>
          <a:schemeClr val="tx1"/>
        </a:solidFill>
        <a:latin typeface="Trebuchet MS" panose="020B0603020202020204" pitchFamily="34" charset="0"/>
        <a:ea typeface="+mn-ea"/>
        <a:cs typeface="+mn-cs"/>
        <a:sym typeface="Trebuchet MS" panose="020B0603020202020204" pitchFamily="34" charset="0"/>
      </a:defRPr>
    </a:lvl2pPr>
    <a:lvl3pPr marL="914400" algn="l" defTabSz="914400" rtl="0" eaLnBrk="1" latinLnBrk="0" hangingPunct="1">
      <a:defRPr sz="1200" kern="1200">
        <a:solidFill>
          <a:schemeClr val="tx1"/>
        </a:solidFill>
        <a:latin typeface="Trebuchet MS" panose="020B0603020202020204" pitchFamily="34" charset="0"/>
        <a:ea typeface="+mn-ea"/>
        <a:cs typeface="+mn-cs"/>
        <a:sym typeface="Trebuchet MS" panose="020B0603020202020204" pitchFamily="34" charset="0"/>
      </a:defRPr>
    </a:lvl3pPr>
    <a:lvl4pPr marL="1371600" algn="l" defTabSz="914400" rtl="0" eaLnBrk="1" latinLnBrk="0" hangingPunct="1">
      <a:defRPr sz="1200" kern="1200">
        <a:solidFill>
          <a:schemeClr val="tx1"/>
        </a:solidFill>
        <a:latin typeface="Trebuchet MS" panose="020B0603020202020204" pitchFamily="34" charset="0"/>
        <a:ea typeface="+mn-ea"/>
        <a:cs typeface="+mn-cs"/>
        <a:sym typeface="Trebuchet MS" panose="020B0603020202020204" pitchFamily="34" charset="0"/>
      </a:defRPr>
    </a:lvl4pPr>
    <a:lvl5pPr marL="1828800" algn="l" defTabSz="914400" rtl="0" eaLnBrk="1" latinLnBrk="0" hangingPunct="1">
      <a:defRPr sz="1200" kern="1200">
        <a:solidFill>
          <a:schemeClr val="tx1"/>
        </a:solidFill>
        <a:latin typeface="Trebuchet MS" panose="020B0603020202020204" pitchFamily="34" charset="0"/>
        <a:ea typeface="+mn-ea"/>
        <a:cs typeface="+mn-cs"/>
        <a:sym typeface="Trebuchet MS" panose="020B0603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2263" y="227013"/>
            <a:ext cx="9794876" cy="55102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8CEAFE-FA94-43E5-B0FF-D47E1CCDD1B4}" type="slidenum">
              <a:rPr lang="en-US" smtClean="0">
                <a:solidFill>
                  <a:srgbClr val="6E6F73"/>
                </a:solidFill>
                <a:latin typeface="Trebuchet MS"/>
              </a:rPr>
              <a:pPr/>
              <a:t>0</a:t>
            </a:fld>
            <a:endParaRPr lang="en-US" dirty="0">
              <a:solidFill>
                <a:srgbClr val="6E6F73"/>
              </a:solidFill>
              <a:latin typeface="Trebuchet MS"/>
            </a:endParaRPr>
          </a:p>
        </p:txBody>
      </p:sp>
    </p:spTree>
    <p:extLst>
      <p:ext uri="{BB962C8B-B14F-4D97-AF65-F5344CB8AC3E}">
        <p14:creationId xmlns:p14="http://schemas.microsoft.com/office/powerpoint/2010/main" val="513706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9</a:t>
            </a:fld>
            <a:endParaRPr lang="en-US" dirty="0"/>
          </a:p>
        </p:txBody>
      </p:sp>
    </p:spTree>
    <p:extLst>
      <p:ext uri="{BB962C8B-B14F-4D97-AF65-F5344CB8AC3E}">
        <p14:creationId xmlns:p14="http://schemas.microsoft.com/office/powerpoint/2010/main" val="722519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Arial" panose="020B0604020202020204" pitchFamily="34" charset="0"/>
              </a:rPr>
              <a:t>-Break in the glasses, now comes the Regulatory view on digitalization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Arial" panose="020B0604020202020204" pitchFamily="34" charset="0"/>
              </a:rPr>
              <a:t>-General objective</a:t>
            </a:r>
            <a:r>
              <a:rPr lang="en-US" sz="1200" b="0" baseline="0" dirty="0" smtClean="0">
                <a:latin typeface="Arial" panose="020B0604020202020204" pitchFamily="34" charset="0"/>
              </a:rPr>
              <a:t> of the regulator is to protect the customers &amp; to foster healthy competition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Arial" panose="020B0604020202020204" pitchFamily="34" charset="0"/>
              </a:rPr>
              <a:t>-Speaking of regulator in the context of innovation is unusual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Arial" panose="020B0604020202020204" pitchFamily="34" charset="0"/>
              </a:rPr>
              <a:t>-Balancing between innovation and the two general objectives is a pretty hard job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Arial" panose="020B0604020202020204" pitchFamily="34" charset="0"/>
              </a:rPr>
              <a:t>-3 roles of the regulator – just name them, no explanation of the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smtClean="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smtClean="0">
              <a:latin typeface="Arial" panose="020B0604020202020204" pitchFamily="34" charset="0"/>
            </a:endParaRPr>
          </a:p>
          <a:p>
            <a:endParaRPr lang="en-US" b="0"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10</a:t>
            </a:fld>
            <a:endParaRPr lang="en-US" dirty="0"/>
          </a:p>
        </p:txBody>
      </p:sp>
    </p:spTree>
    <p:extLst>
      <p:ext uri="{BB962C8B-B14F-4D97-AF65-F5344CB8AC3E}">
        <p14:creationId xmlns:p14="http://schemas.microsoft.com/office/powerpoint/2010/main" val="2617983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11</a:t>
            </a:fld>
            <a:endParaRPr lang="en-US" dirty="0"/>
          </a:p>
        </p:txBody>
      </p:sp>
    </p:spTree>
    <p:extLst>
      <p:ext uri="{BB962C8B-B14F-4D97-AF65-F5344CB8AC3E}">
        <p14:creationId xmlns:p14="http://schemas.microsoft.com/office/powerpoint/2010/main" val="1567103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12</a:t>
            </a:fld>
            <a:endParaRPr lang="en-US" dirty="0"/>
          </a:p>
        </p:txBody>
      </p:sp>
    </p:spTree>
    <p:extLst>
      <p:ext uri="{BB962C8B-B14F-4D97-AF65-F5344CB8AC3E}">
        <p14:creationId xmlns:p14="http://schemas.microsoft.com/office/powerpoint/2010/main" val="1051016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13</a:t>
            </a:fld>
            <a:endParaRPr lang="en-US" dirty="0"/>
          </a:p>
        </p:txBody>
      </p:sp>
    </p:spTree>
    <p:extLst>
      <p:ext uri="{BB962C8B-B14F-4D97-AF65-F5344CB8AC3E}">
        <p14:creationId xmlns:p14="http://schemas.microsoft.com/office/powerpoint/2010/main" val="1690147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14</a:t>
            </a:fld>
            <a:endParaRPr lang="en-US" dirty="0"/>
          </a:p>
        </p:txBody>
      </p:sp>
    </p:spTree>
    <p:extLst>
      <p:ext uri="{BB962C8B-B14F-4D97-AF65-F5344CB8AC3E}">
        <p14:creationId xmlns:p14="http://schemas.microsoft.com/office/powerpoint/2010/main" val="443418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Arial" panose="020B0604020202020204" pitchFamily="34" charset="0"/>
              </a:rPr>
              <a:t>-Cheering up the regulator that there is a potential</a:t>
            </a:r>
            <a:r>
              <a:rPr lang="en-US" sz="1200" b="0" baseline="0" dirty="0" smtClean="0">
                <a:latin typeface="Arial" panose="020B0604020202020204" pitchFamily="34" charset="0"/>
              </a:rPr>
              <a:t>ly much more active role than the standard monitor &amp; regulator role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Arial" panose="020B0604020202020204" pitchFamily="34" charset="0"/>
              </a:rPr>
              <a:t>-SEA region has more active approach towards economic policy &amp; regulation than Europe. These examples do not apply one-on-one but bits and pieces can be taken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Arial" panose="020B0604020202020204" pitchFamily="34" charset="0"/>
              </a:rPr>
              <a:t>-They can shape the future of the industry in cooperation and dialogue facilitation at industry level</a:t>
            </a:r>
            <a:endParaRPr lang="en-US" sz="1200" b="0" dirty="0" smtClean="0">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0B1C575A-FA3C-4170-BDE2-E20A38399392}" type="slidenum">
              <a:rPr lang="en-US" smtClean="0"/>
              <a:pPr/>
              <a:t>15</a:t>
            </a:fld>
            <a:endParaRPr lang="en-US" dirty="0"/>
          </a:p>
        </p:txBody>
      </p:sp>
    </p:spTree>
    <p:extLst>
      <p:ext uri="{BB962C8B-B14F-4D97-AF65-F5344CB8AC3E}">
        <p14:creationId xmlns:p14="http://schemas.microsoft.com/office/powerpoint/2010/main" val="2358790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16</a:t>
            </a:fld>
            <a:endParaRPr lang="en-US" dirty="0"/>
          </a:p>
        </p:txBody>
      </p:sp>
    </p:spTree>
    <p:extLst>
      <p:ext uri="{BB962C8B-B14F-4D97-AF65-F5344CB8AC3E}">
        <p14:creationId xmlns:p14="http://schemas.microsoft.com/office/powerpoint/2010/main" val="768730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588" y="214313"/>
            <a:ext cx="9577387" cy="5387975"/>
          </a:xfrm>
        </p:spPr>
      </p:sp>
      <p:sp>
        <p:nvSpPr>
          <p:cNvPr id="3" name="Notes Placeholder 2"/>
          <p:cNvSpPr>
            <a:spLocks noGrp="1"/>
          </p:cNvSpPr>
          <p:nvPr>
            <p:ph type="body" idx="1"/>
          </p:nvPr>
        </p:nvSpPr>
        <p:spPr/>
        <p:txBody>
          <a:bodyPr/>
          <a:lstStyle/>
          <a:p>
            <a:r>
              <a:rPr lang="en-US" baseline="0" dirty="0" smtClean="0"/>
              <a:t>-Digitization is inevitable, demanded by the consumers</a:t>
            </a:r>
            <a:endParaRPr lang="en-US" dirty="0" smtClean="0"/>
          </a:p>
          <a:p>
            <a:r>
              <a:rPr lang="en-US" dirty="0" smtClean="0"/>
              <a:t>-The insurance industry is</a:t>
            </a:r>
            <a:r>
              <a:rPr lang="en-US" baseline="0" dirty="0" smtClean="0"/>
              <a:t> loosing on its relevance day-by-day</a:t>
            </a:r>
          </a:p>
          <a:p>
            <a:r>
              <a:rPr lang="en-US" baseline="0" dirty="0" smtClean="0"/>
              <a:t>-Digitizing is a must and it has to be a joint effort of the industry &amp; the regulator</a:t>
            </a:r>
          </a:p>
          <a:p>
            <a:endParaRPr lang="en-US" baseline="0" dirty="0" smtClean="0"/>
          </a:p>
        </p:txBody>
      </p:sp>
      <p:sp>
        <p:nvSpPr>
          <p:cNvPr id="4" name="Slide Number Placeholder 3"/>
          <p:cNvSpPr>
            <a:spLocks noGrp="1"/>
          </p:cNvSpPr>
          <p:nvPr>
            <p:ph type="sldNum" sz="quarter" idx="10"/>
          </p:nvPr>
        </p:nvSpPr>
        <p:spPr/>
        <p:txBody>
          <a:bodyPr/>
          <a:lstStyle/>
          <a:p>
            <a:r>
              <a:rPr lang="en-US" dirty="0">
                <a:solidFill>
                  <a:srgbClr val="6E6F73"/>
                </a:solidFill>
                <a:latin typeface="Trebuchet MS"/>
              </a:rPr>
              <a:t>Notes view: </a:t>
            </a:r>
            <a:fld id="{128CEAFE-FA94-43E5-B0FF-D47E1CCDD1B4}" type="slidenum">
              <a:rPr lang="en-US" smtClean="0">
                <a:solidFill>
                  <a:srgbClr val="6E6F73"/>
                </a:solidFill>
                <a:latin typeface="Trebuchet MS"/>
              </a:rPr>
              <a:pPr/>
              <a:t>17</a:t>
            </a:fld>
            <a:endParaRPr lang="en-US" dirty="0">
              <a:solidFill>
                <a:srgbClr val="6E6F73"/>
              </a:solidFill>
              <a:latin typeface="Trebuchet MS"/>
            </a:endParaRPr>
          </a:p>
        </p:txBody>
      </p:sp>
    </p:spTree>
    <p:extLst>
      <p:ext uri="{BB962C8B-B14F-4D97-AF65-F5344CB8AC3E}">
        <p14:creationId xmlns:p14="http://schemas.microsoft.com/office/powerpoint/2010/main" val="1237713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18</a:t>
            </a:fld>
            <a:endParaRPr lang="en-US" dirty="0"/>
          </a:p>
        </p:txBody>
      </p:sp>
    </p:spTree>
    <p:extLst>
      <p:ext uri="{BB962C8B-B14F-4D97-AF65-F5344CB8AC3E}">
        <p14:creationId xmlns:p14="http://schemas.microsoft.com/office/powerpoint/2010/main" val="124406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a:t>
            </a:fld>
            <a:endParaRPr lang="en-US" dirty="0"/>
          </a:p>
        </p:txBody>
      </p:sp>
    </p:spTree>
    <p:extLst>
      <p:ext uri="{BB962C8B-B14F-4D97-AF65-F5344CB8AC3E}">
        <p14:creationId xmlns:p14="http://schemas.microsoft.com/office/powerpoint/2010/main" val="1924555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19</a:t>
            </a:fld>
            <a:endParaRPr lang="en-US" dirty="0"/>
          </a:p>
        </p:txBody>
      </p:sp>
    </p:spTree>
    <p:extLst>
      <p:ext uri="{BB962C8B-B14F-4D97-AF65-F5344CB8AC3E}">
        <p14:creationId xmlns:p14="http://schemas.microsoft.com/office/powerpoint/2010/main" val="3053921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882E14-7B1B-4F59-9598-260F91090861}" type="slidenum">
              <a:rPr lang="en-US" smtClean="0"/>
              <a:pPr/>
              <a:t>2</a:t>
            </a:fld>
            <a:endParaRPr lang="en-US" dirty="0"/>
          </a:p>
        </p:txBody>
      </p:sp>
    </p:spTree>
    <p:extLst>
      <p:ext uri="{BB962C8B-B14F-4D97-AF65-F5344CB8AC3E}">
        <p14:creationId xmlns:p14="http://schemas.microsoft.com/office/powerpoint/2010/main" val="2606194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Spend some time on each of these items</a:t>
            </a:r>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3</a:t>
            </a:fld>
            <a:endParaRPr lang="en-US" dirty="0"/>
          </a:p>
        </p:txBody>
      </p:sp>
    </p:spTree>
    <p:extLst>
      <p:ext uri="{BB962C8B-B14F-4D97-AF65-F5344CB8AC3E}">
        <p14:creationId xmlns:p14="http://schemas.microsoft.com/office/powerpoint/2010/main" val="420992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4</a:t>
            </a:fld>
            <a:endParaRPr lang="en-US" dirty="0"/>
          </a:p>
        </p:txBody>
      </p:sp>
    </p:spTree>
    <p:extLst>
      <p:ext uri="{BB962C8B-B14F-4D97-AF65-F5344CB8AC3E}">
        <p14:creationId xmlns:p14="http://schemas.microsoft.com/office/powerpoint/2010/main" val="1614382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5</a:t>
            </a:fld>
            <a:endParaRPr lang="en-US" dirty="0"/>
          </a:p>
        </p:txBody>
      </p:sp>
    </p:spTree>
    <p:extLst>
      <p:ext uri="{BB962C8B-B14F-4D97-AF65-F5344CB8AC3E}">
        <p14:creationId xmlns:p14="http://schemas.microsoft.com/office/powerpoint/2010/main" val="4018417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6</a:t>
            </a:fld>
            <a:endParaRPr lang="en-US" dirty="0"/>
          </a:p>
        </p:txBody>
      </p:sp>
    </p:spTree>
    <p:extLst>
      <p:ext uri="{BB962C8B-B14F-4D97-AF65-F5344CB8AC3E}">
        <p14:creationId xmlns:p14="http://schemas.microsoft.com/office/powerpoint/2010/main" val="80368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7</a:t>
            </a:fld>
            <a:endParaRPr lang="en-US" dirty="0"/>
          </a:p>
        </p:txBody>
      </p:sp>
    </p:spTree>
    <p:extLst>
      <p:ext uri="{BB962C8B-B14F-4D97-AF65-F5344CB8AC3E}">
        <p14:creationId xmlns:p14="http://schemas.microsoft.com/office/powerpoint/2010/main" val="64457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illustrations in voice-over</a:t>
            </a:r>
            <a:r>
              <a:rPr lang="en-US" baseline="0" dirty="0" smtClean="0"/>
              <a:t> because it is super boring </a:t>
            </a:r>
            <a:endParaRPr lang="en-US" dirty="0"/>
          </a:p>
        </p:txBody>
      </p:sp>
      <p:sp>
        <p:nvSpPr>
          <p:cNvPr id="4" name="Slide Number Placeholder 3"/>
          <p:cNvSpPr>
            <a:spLocks noGrp="1"/>
          </p:cNvSpPr>
          <p:nvPr>
            <p:ph type="sldNum" sz="quarter" idx="10"/>
          </p:nvPr>
        </p:nvSpPr>
        <p:spPr/>
        <p:txBody>
          <a:bodyPr/>
          <a:lstStyle/>
          <a:p>
            <a:fld id="{0B1C575A-FA3C-4170-BDE2-E20A38399392}" type="slidenum">
              <a:rPr lang="en-US" smtClean="0"/>
              <a:pPr/>
              <a:t>8</a:t>
            </a:fld>
            <a:endParaRPr lang="en-US" dirty="0"/>
          </a:p>
        </p:txBody>
      </p:sp>
    </p:spTree>
    <p:extLst>
      <p:ext uri="{BB962C8B-B14F-4D97-AF65-F5344CB8AC3E}">
        <p14:creationId xmlns:p14="http://schemas.microsoft.com/office/powerpoint/2010/main" val="4486573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12.vml"/><Relationship Id="rId6" Type="http://schemas.openxmlformats.org/officeDocument/2006/relationships/image" Target="../media/image5.jpg"/><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5.jpg"/><Relationship Id="rId2" Type="http://schemas.openxmlformats.org/officeDocument/2006/relationships/tags" Target="../tags/tag14.xml"/><Relationship Id="rId1" Type="http://schemas.openxmlformats.org/officeDocument/2006/relationships/vmlDrawing" Target="../drawings/vmlDrawing13.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vmlDrawing" Target="../drawings/vmlDrawing14.vml"/><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vmlDrawing" Target="../drawings/vmlDrawing15.vml"/><Relationship Id="rId5" Type="http://schemas.openxmlformats.org/officeDocument/2006/relationships/image" Target="../media/image1.emf"/><Relationship Id="rId4" Type="http://schemas.openxmlformats.org/officeDocument/2006/relationships/oleObject" Target="../embeddings/oleObject15.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vmlDrawing" Target="../drawings/vmlDrawing18.vml"/><Relationship Id="rId6" Type="http://schemas.openxmlformats.org/officeDocument/2006/relationships/image" Target="../media/image3.png"/><Relationship Id="rId5" Type="http://schemas.openxmlformats.org/officeDocument/2006/relationships/image" Target="../media/image6.emf"/><Relationship Id="rId4" Type="http://schemas.openxmlformats.org/officeDocument/2006/relationships/oleObject" Target="../embeddings/oleObject18.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0.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 Title only">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127231761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5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Subtitle 2"/>
          <p:cNvSpPr>
            <a:spLocks noGrp="1"/>
          </p:cNvSpPr>
          <p:nvPr>
            <p:ph type="subTitle" idx="13"/>
          </p:nvPr>
        </p:nvSpPr>
        <p:spPr>
          <a:xfrm>
            <a:off x="630937" y="1006985"/>
            <a:ext cx="8119872" cy="258532"/>
          </a:xfrm>
        </p:spPr>
        <p:txBody>
          <a:bodyPr/>
          <a:lstStyle>
            <a:lvl1pPr marL="0" indent="0" algn="l">
              <a:buNone/>
              <a:defRPr sz="1600">
                <a:solidFill>
                  <a:schemeClr val="tx1"/>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Master subtitle style</a:t>
            </a:r>
            <a:endParaRPr lang="en-US" dirty="0"/>
          </a:p>
        </p:txBody>
      </p:sp>
      <p:sp>
        <p:nvSpPr>
          <p:cNvPr id="2" name="Title 1"/>
          <p:cNvSpPr>
            <a:spLocks noGrp="1"/>
          </p:cNvSpPr>
          <p:nvPr>
            <p:ph type="title"/>
          </p:nvPr>
        </p:nvSpPr>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4"/>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4" name="Footer Placeholder 3"/>
          <p:cNvSpPr>
            <a:spLocks noGrp="1"/>
          </p:cNvSpPr>
          <p:nvPr>
            <p:ph type="ftr" sz="quarter" idx="15"/>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Tree>
    <p:extLst>
      <p:ext uri="{BB962C8B-B14F-4D97-AF65-F5344CB8AC3E}">
        <p14:creationId xmlns:p14="http://schemas.microsoft.com/office/powerpoint/2010/main" val="315650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 TOC">
    <p:bg bwMode="ltGray">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30191859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46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321" name="Picture 2" descr="C:\Users\haley\Desktop\Picture1.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08638" y="3594368"/>
            <a:ext cx="1365250" cy="3382962"/>
          </a:xfrm>
          <a:prstGeom prst="rect">
            <a:avLst/>
          </a:prstGeom>
          <a:noFill/>
          <a:extLst>
            <a:ext uri="{909E8E84-426E-40dd-AFC4-6F175D3DCCD1}">
              <a14:hiddenFill xmlns="" xmlns:a14="http://schemas.microsoft.com/office/drawing/2010/main">
                <a:solidFill>
                  <a:srgbClr val="FFFFFF"/>
                </a:solidFill>
              </a14:hiddenFill>
            </a:ext>
          </a:extLst>
        </p:spPr>
      </p:pic>
      <p:sp>
        <p:nvSpPr>
          <p:cNvPr id="322" name="Freeform 321"/>
          <p:cNvSpPr/>
          <p:nvPr userDrawn="1"/>
        </p:nvSpPr>
        <p:spPr bwMode="gray">
          <a:xfrm>
            <a:off x="-11365" y="0"/>
            <a:ext cx="4088313"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21" name="Text Placeholder 20"/>
          <p:cNvSpPr>
            <a:spLocks noGrp="1"/>
          </p:cNvSpPr>
          <p:nvPr>
            <p:ph type="body" sz="quarter" idx="13" hasCustomPrompt="1"/>
          </p:nvPr>
        </p:nvSpPr>
        <p:spPr>
          <a:xfrm>
            <a:off x="5597341" y="2872674"/>
            <a:ext cx="5335156" cy="1129925"/>
          </a:xfrm>
          <a:ln>
            <a:solidFill>
              <a:schemeClr val="bg1"/>
            </a:solidFill>
          </a:ln>
        </p:spPr>
        <p:txBody>
          <a:bodyPr wrap="square" lIns="91440" tIns="91440" rIns="91440" bIns="91440" anchor="ctr">
            <a:spAutoFit/>
          </a:bodyPr>
          <a:lstStyle>
            <a:lvl1pPr>
              <a:lnSpc>
                <a:spcPct val="105000"/>
              </a:lnSpc>
              <a:spcBef>
                <a:spcPts val="488"/>
              </a:spcBef>
              <a:spcAft>
                <a:spcPts val="244"/>
              </a:spcAft>
              <a:buNone/>
              <a:defRPr sz="1950" baseline="0">
                <a:solidFill>
                  <a:schemeClr val="bg1"/>
                </a:solidFill>
                <a:latin typeface="Trebuchet MS" panose="020B0603020202020204" pitchFamily="34" charset="0"/>
                <a:sym typeface="Trebuchet MS" panose="020B0603020202020204" pitchFamily="34" charset="0"/>
              </a:defRPr>
            </a:lvl1pPr>
            <a:lvl2pPr marL="0" indent="0">
              <a:lnSpc>
                <a:spcPct val="107000"/>
              </a:lnSpc>
              <a:buClr>
                <a:schemeClr val="bg1"/>
              </a:buClr>
              <a:buNone/>
              <a:defRPr sz="1138" i="0">
                <a:solidFill>
                  <a:schemeClr val="tx1"/>
                </a:solidFill>
              </a:defRPr>
            </a:lvl2pPr>
            <a:lvl3pPr marL="0" indent="0">
              <a:buNone/>
              <a:defRPr>
                <a:solidFill>
                  <a:schemeClr val="tx2"/>
                </a:solidFill>
              </a:defRPr>
            </a:lvl3pPr>
            <a:lvl4pPr>
              <a:defRPr>
                <a:solidFill>
                  <a:schemeClr val="tx2"/>
                </a:solidFill>
              </a:defRPr>
            </a:lvl4pPr>
            <a:lvl5pPr>
              <a:defRPr>
                <a:solidFill>
                  <a:schemeClr val="tx2"/>
                </a:solidFill>
              </a:defRPr>
            </a:lvl5pPr>
            <a:lvl6pPr>
              <a:defRPr/>
            </a:lvl6pPr>
            <a:lvl7pPr>
              <a:defRPr/>
            </a:lvl7pPr>
            <a:lvl8pPr>
              <a:defRPr baseline="0"/>
            </a:lvl8pPr>
            <a:lvl9pPr>
              <a:defRPr baseline="0"/>
            </a:lvl9pPr>
          </a:lstStyle>
          <a:p>
            <a:pPr lvl="0"/>
            <a:r>
              <a:rPr lang="en-US" dirty="0" smtClean="0"/>
              <a:t>Click to add chapters. Space will grow with each line break. Match the line breaks and page numbers.</a:t>
            </a:r>
            <a:endParaRPr lang="en-US" dirty="0"/>
          </a:p>
        </p:txBody>
      </p:sp>
      <p:sp>
        <p:nvSpPr>
          <p:cNvPr id="6" name="TextBox 5"/>
          <p:cNvSpPr txBox="1"/>
          <p:nvPr userDrawn="1"/>
        </p:nvSpPr>
        <p:spPr>
          <a:xfrm>
            <a:off x="630936" y="2743043"/>
            <a:ext cx="2819401" cy="1431546"/>
          </a:xfrm>
          <a:prstGeom prst="rect">
            <a:avLst/>
          </a:prstGeom>
          <a:noFill/>
        </p:spPr>
        <p:txBody>
          <a:bodyPr wrap="square" lIns="0" tIns="0" rIns="0" bIns="0" rtlCol="0" anchor="ctr">
            <a:spAutoFit/>
          </a:bodyPr>
          <a:lstStyle/>
          <a:p>
            <a:pPr>
              <a:lnSpc>
                <a:spcPct val="106000"/>
              </a:lnSpc>
              <a:spcAft>
                <a:spcPts val="569"/>
              </a:spcAft>
            </a:pPr>
            <a:r>
              <a:rPr lang="en-US" sz="4388" dirty="0" smtClean="0">
                <a:solidFill>
                  <a:srgbClr val="2FC77E"/>
                </a:solidFill>
                <a:latin typeface="Trebuchet MS" panose="020B0603020202020204" pitchFamily="34" charset="0"/>
                <a:sym typeface="Trebuchet MS" panose="020B0603020202020204" pitchFamily="34" charset="0"/>
              </a:rPr>
              <a:t>Table of Contents</a:t>
            </a:r>
            <a:endParaRPr lang="en-US" sz="4388" dirty="0">
              <a:solidFill>
                <a:srgbClr val="2FC77E"/>
              </a:solidFill>
              <a:latin typeface="Trebuchet MS" panose="020B0603020202020204" pitchFamily="34" charset="0"/>
              <a:sym typeface="Trebuchet MS" panose="020B0603020202020204" pitchFamily="34" charset="0"/>
            </a:endParaRPr>
          </a:p>
        </p:txBody>
      </p:sp>
      <p:sp>
        <p:nvSpPr>
          <p:cNvPr id="12" name="Text Placeholder 11"/>
          <p:cNvSpPr>
            <a:spLocks noGrp="1"/>
          </p:cNvSpPr>
          <p:nvPr>
            <p:ph type="body" sz="quarter" idx="14" hasCustomPrompt="1"/>
          </p:nvPr>
        </p:nvSpPr>
        <p:spPr>
          <a:xfrm>
            <a:off x="4477240" y="3282006"/>
            <a:ext cx="824033" cy="315086"/>
          </a:xfrm>
        </p:spPr>
        <p:txBody>
          <a:bodyPr anchor="ctr">
            <a:spAutoFit/>
          </a:bodyPr>
          <a:lstStyle>
            <a:lvl1pPr algn="r">
              <a:buNone/>
              <a:defRPr sz="1950">
                <a:solidFill>
                  <a:schemeClr val="bg1"/>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a:t>
            </a:r>
            <a:endParaRPr lang="en-US" dirty="0"/>
          </a:p>
        </p:txBody>
      </p:sp>
    </p:spTree>
    <p:extLst>
      <p:ext uri="{BB962C8B-B14F-4D97-AF65-F5344CB8AC3E}">
        <p14:creationId xmlns:p14="http://schemas.microsoft.com/office/powerpoint/2010/main" val="3674423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1531116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49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11" name="Rectangle 10"/>
          <p:cNvSpPr/>
          <p:nvPr/>
        </p:nvSpPr>
        <p:spPr bwMode="black">
          <a:xfrm>
            <a:off x="626290" y="626321"/>
            <a:ext cx="5610517" cy="5532504"/>
          </a:xfrm>
          <a:prstGeom prst="rect">
            <a:avLst/>
          </a:prstGeom>
          <a:gradFill flip="none" rotWithShape="1">
            <a:gsLst>
              <a:gs pos="0">
                <a:srgbClr val="176944">
                  <a:alpha val="80000"/>
                </a:srgbClr>
              </a:gs>
              <a:gs pos="100000">
                <a:srgbClr val="2DBE6B">
                  <a:alpha val="90000"/>
                </a:srgb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eaLnBrk="1">
              <a:lnSpc>
                <a:spcPct val="95000"/>
              </a:lnSpc>
            </a:pPr>
            <a:endParaRPr lang="en-US" sz="1625" dirty="0">
              <a:solidFill>
                <a:prstClr val="white"/>
              </a:solidFill>
              <a:latin typeface="Trebuchet MS" panose="020B0603020202020204" pitchFamily="34" charset="0"/>
              <a:sym typeface="Trebuchet MS" panose="020B0603020202020204" pitchFamily="34" charset="0"/>
            </a:endParaRPr>
          </a:p>
        </p:txBody>
      </p:sp>
      <p:grpSp>
        <p:nvGrpSpPr>
          <p:cNvPr id="12" name="Group 4"/>
          <p:cNvGrpSpPr>
            <a:grpSpLocks noChangeAspect="1"/>
          </p:cNvGrpSpPr>
          <p:nvPr/>
        </p:nvGrpSpPr>
        <p:grpSpPr bwMode="auto">
          <a:xfrm>
            <a:off x="926090" y="2722052"/>
            <a:ext cx="4371145" cy="1344304"/>
            <a:chOff x="585" y="2014"/>
            <a:chExt cx="5583" cy="1717"/>
          </a:xfrm>
          <a:solidFill>
            <a:schemeClr val="bg1"/>
          </a:solidFill>
        </p:grpSpPr>
        <p:sp>
          <p:nvSpPr>
            <p:cNvPr id="13" name="Freeform 5"/>
            <p:cNvSpPr>
              <a:spLocks noEditPoints="1"/>
            </p:cNvSpPr>
            <p:nvPr/>
          </p:nvSpPr>
          <p:spPr bwMode="auto">
            <a:xfrm>
              <a:off x="585" y="2014"/>
              <a:ext cx="2558" cy="1055"/>
            </a:xfrm>
            <a:custGeom>
              <a:avLst/>
              <a:gdLst>
                <a:gd name="T0" fmla="*/ 123 w 1081"/>
                <a:gd name="T1" fmla="*/ 32 h 445"/>
                <a:gd name="T2" fmla="*/ 171 w 1081"/>
                <a:gd name="T3" fmla="*/ 25 h 445"/>
                <a:gd name="T4" fmla="*/ 150 w 1081"/>
                <a:gd name="T5" fmla="*/ 204 h 445"/>
                <a:gd name="T6" fmla="*/ 189 w 1081"/>
                <a:gd name="T7" fmla="*/ 420 h 445"/>
                <a:gd name="T8" fmla="*/ 123 w 1081"/>
                <a:gd name="T9" fmla="*/ 219 h 445"/>
                <a:gd name="T10" fmla="*/ 293 w 1081"/>
                <a:gd name="T11" fmla="*/ 318 h 445"/>
                <a:gd name="T12" fmla="*/ 905 w 1081"/>
                <a:gd name="T13" fmla="*/ 248 h 445"/>
                <a:gd name="T14" fmla="*/ 910 w 1081"/>
                <a:gd name="T15" fmla="*/ 260 h 445"/>
                <a:gd name="T16" fmla="*/ 974 w 1081"/>
                <a:gd name="T17" fmla="*/ 360 h 445"/>
                <a:gd name="T18" fmla="*/ 756 w 1081"/>
                <a:gd name="T19" fmla="*/ 226 h 445"/>
                <a:gd name="T20" fmla="*/ 1000 w 1081"/>
                <a:gd name="T21" fmla="*/ 127 h 445"/>
                <a:gd name="T22" fmla="*/ 1011 w 1081"/>
                <a:gd name="T23" fmla="*/ 132 h 445"/>
                <a:gd name="T24" fmla="*/ 1006 w 1081"/>
                <a:gd name="T25" fmla="*/ 4 h 445"/>
                <a:gd name="T26" fmla="*/ 994 w 1081"/>
                <a:gd name="T27" fmla="*/ 39 h 445"/>
                <a:gd name="T28" fmla="*/ 882 w 1081"/>
                <a:gd name="T29" fmla="*/ 0 h 445"/>
                <a:gd name="T30" fmla="*/ 686 w 1081"/>
                <a:gd name="T31" fmla="*/ 286 h 445"/>
                <a:gd name="T32" fmla="*/ 563 w 1081"/>
                <a:gd name="T33" fmla="*/ 429 h 445"/>
                <a:gd name="T34" fmla="*/ 554 w 1081"/>
                <a:gd name="T35" fmla="*/ 16 h 445"/>
                <a:gd name="T36" fmla="*/ 667 w 1081"/>
                <a:gd name="T37" fmla="*/ 109 h 445"/>
                <a:gd name="T38" fmla="*/ 672 w 1081"/>
                <a:gd name="T39" fmla="*/ 4 h 445"/>
                <a:gd name="T40" fmla="*/ 661 w 1081"/>
                <a:gd name="T41" fmla="*/ 7 h 445"/>
                <a:gd name="T42" fmla="*/ 655 w 1081"/>
                <a:gd name="T43" fmla="*/ 38 h 445"/>
                <a:gd name="T44" fmla="*/ 348 w 1081"/>
                <a:gd name="T45" fmla="*/ 227 h 445"/>
                <a:gd name="T46" fmla="*/ 349 w 1081"/>
                <a:gd name="T47" fmla="*/ 261 h 445"/>
                <a:gd name="T48" fmla="*/ 220 w 1081"/>
                <a:gd name="T49" fmla="*/ 206 h 445"/>
                <a:gd name="T50" fmla="*/ 168 w 1081"/>
                <a:gd name="T51" fmla="*/ 8 h 445"/>
                <a:gd name="T52" fmla="*/ 0 w 1081"/>
                <a:gd name="T53" fmla="*/ 8 h 445"/>
                <a:gd name="T54" fmla="*/ 4 w 1081"/>
                <a:gd name="T55" fmla="*/ 21 h 445"/>
                <a:gd name="T56" fmla="*/ 55 w 1081"/>
                <a:gd name="T57" fmla="*/ 336 h 445"/>
                <a:gd name="T58" fmla="*/ 0 w 1081"/>
                <a:gd name="T59" fmla="*/ 430 h 445"/>
                <a:gd name="T60" fmla="*/ 88 w 1081"/>
                <a:gd name="T61" fmla="*/ 435 h 445"/>
                <a:gd name="T62" fmla="*/ 366 w 1081"/>
                <a:gd name="T63" fmla="*/ 323 h 445"/>
                <a:gd name="T64" fmla="*/ 561 w 1081"/>
                <a:gd name="T65" fmla="*/ 445 h 445"/>
                <a:gd name="T66" fmla="*/ 679 w 1081"/>
                <a:gd name="T67" fmla="*/ 405 h 445"/>
                <a:gd name="T68" fmla="*/ 691 w 1081"/>
                <a:gd name="T69" fmla="*/ 441 h 445"/>
                <a:gd name="T70" fmla="*/ 696 w 1081"/>
                <a:gd name="T71" fmla="*/ 321 h 445"/>
                <a:gd name="T72" fmla="*/ 886 w 1081"/>
                <a:gd name="T73" fmla="*/ 445 h 445"/>
                <a:gd name="T74" fmla="*/ 1041 w 1081"/>
                <a:gd name="T75" fmla="*/ 387 h 445"/>
                <a:gd name="T76" fmla="*/ 1040 w 1081"/>
                <a:gd name="T77" fmla="*/ 323 h 445"/>
                <a:gd name="T78" fmla="*/ 1081 w 1081"/>
                <a:gd name="T79" fmla="*/ 255 h 445"/>
                <a:gd name="T80" fmla="*/ 1002 w 1081"/>
                <a:gd name="T81" fmla="*/ 249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1" h="445">
                  <a:moveTo>
                    <a:pt x="123" y="204"/>
                  </a:moveTo>
                  <a:cubicBezTo>
                    <a:pt x="123" y="32"/>
                    <a:pt x="123" y="32"/>
                    <a:pt x="123" y="32"/>
                  </a:cubicBezTo>
                  <a:cubicBezTo>
                    <a:pt x="123" y="28"/>
                    <a:pt x="124" y="27"/>
                    <a:pt x="130" y="26"/>
                  </a:cubicBezTo>
                  <a:cubicBezTo>
                    <a:pt x="139" y="25"/>
                    <a:pt x="161" y="25"/>
                    <a:pt x="171" y="25"/>
                  </a:cubicBezTo>
                  <a:cubicBezTo>
                    <a:pt x="223" y="25"/>
                    <a:pt x="257" y="56"/>
                    <a:pt x="257" y="115"/>
                  </a:cubicBezTo>
                  <a:cubicBezTo>
                    <a:pt x="257" y="180"/>
                    <a:pt x="217" y="204"/>
                    <a:pt x="150" y="204"/>
                  </a:cubicBezTo>
                  <a:lnTo>
                    <a:pt x="123" y="204"/>
                  </a:lnTo>
                  <a:close/>
                  <a:moveTo>
                    <a:pt x="189" y="420"/>
                  </a:moveTo>
                  <a:cubicBezTo>
                    <a:pt x="132" y="420"/>
                    <a:pt x="123" y="411"/>
                    <a:pt x="123" y="332"/>
                  </a:cubicBezTo>
                  <a:cubicBezTo>
                    <a:pt x="123" y="219"/>
                    <a:pt x="123" y="219"/>
                    <a:pt x="123" y="219"/>
                  </a:cubicBezTo>
                  <a:cubicBezTo>
                    <a:pt x="149" y="219"/>
                    <a:pt x="149" y="219"/>
                    <a:pt x="149" y="219"/>
                  </a:cubicBezTo>
                  <a:cubicBezTo>
                    <a:pt x="224" y="219"/>
                    <a:pt x="293" y="237"/>
                    <a:pt x="293" y="318"/>
                  </a:cubicBezTo>
                  <a:cubicBezTo>
                    <a:pt x="293" y="382"/>
                    <a:pt x="255" y="420"/>
                    <a:pt x="189" y="420"/>
                  </a:cubicBezTo>
                  <a:close/>
                  <a:moveTo>
                    <a:pt x="905" y="248"/>
                  </a:moveTo>
                  <a:cubicBezTo>
                    <a:pt x="905" y="255"/>
                    <a:pt x="905" y="255"/>
                    <a:pt x="905" y="255"/>
                  </a:cubicBezTo>
                  <a:cubicBezTo>
                    <a:pt x="905" y="258"/>
                    <a:pt x="906" y="260"/>
                    <a:pt x="910" y="260"/>
                  </a:cubicBezTo>
                  <a:cubicBezTo>
                    <a:pt x="974" y="262"/>
                    <a:pt x="974" y="269"/>
                    <a:pt x="974" y="319"/>
                  </a:cubicBezTo>
                  <a:cubicBezTo>
                    <a:pt x="974" y="360"/>
                    <a:pt x="974" y="360"/>
                    <a:pt x="974" y="360"/>
                  </a:cubicBezTo>
                  <a:cubicBezTo>
                    <a:pt x="974" y="402"/>
                    <a:pt x="946" y="429"/>
                    <a:pt x="890" y="429"/>
                  </a:cubicBezTo>
                  <a:cubicBezTo>
                    <a:pt x="796" y="429"/>
                    <a:pt x="756" y="339"/>
                    <a:pt x="756" y="226"/>
                  </a:cubicBezTo>
                  <a:cubicBezTo>
                    <a:pt x="756" y="119"/>
                    <a:pt x="785" y="16"/>
                    <a:pt x="888" y="16"/>
                  </a:cubicBezTo>
                  <a:cubicBezTo>
                    <a:pt x="947" y="16"/>
                    <a:pt x="996" y="56"/>
                    <a:pt x="1000" y="127"/>
                  </a:cubicBezTo>
                  <a:cubicBezTo>
                    <a:pt x="1000" y="132"/>
                    <a:pt x="1002" y="132"/>
                    <a:pt x="1005" y="132"/>
                  </a:cubicBezTo>
                  <a:cubicBezTo>
                    <a:pt x="1011" y="132"/>
                    <a:pt x="1011" y="132"/>
                    <a:pt x="1011" y="132"/>
                  </a:cubicBezTo>
                  <a:cubicBezTo>
                    <a:pt x="1011" y="103"/>
                    <a:pt x="1010" y="34"/>
                    <a:pt x="1010" y="4"/>
                  </a:cubicBezTo>
                  <a:cubicBezTo>
                    <a:pt x="1006" y="4"/>
                    <a:pt x="1006" y="4"/>
                    <a:pt x="1006" y="4"/>
                  </a:cubicBezTo>
                  <a:cubicBezTo>
                    <a:pt x="1002" y="4"/>
                    <a:pt x="1000" y="5"/>
                    <a:pt x="1000" y="7"/>
                  </a:cubicBezTo>
                  <a:cubicBezTo>
                    <a:pt x="994" y="39"/>
                    <a:pt x="994" y="39"/>
                    <a:pt x="994" y="39"/>
                  </a:cubicBezTo>
                  <a:cubicBezTo>
                    <a:pt x="993" y="39"/>
                    <a:pt x="993" y="39"/>
                    <a:pt x="993" y="39"/>
                  </a:cubicBezTo>
                  <a:cubicBezTo>
                    <a:pt x="964" y="12"/>
                    <a:pt x="921" y="0"/>
                    <a:pt x="882" y="0"/>
                  </a:cubicBezTo>
                  <a:cubicBezTo>
                    <a:pt x="760" y="0"/>
                    <a:pt x="680" y="103"/>
                    <a:pt x="680" y="227"/>
                  </a:cubicBezTo>
                  <a:cubicBezTo>
                    <a:pt x="680" y="248"/>
                    <a:pt x="682" y="268"/>
                    <a:pt x="686" y="286"/>
                  </a:cubicBezTo>
                  <a:cubicBezTo>
                    <a:pt x="685" y="304"/>
                    <a:pt x="685" y="304"/>
                    <a:pt x="685" y="304"/>
                  </a:cubicBezTo>
                  <a:cubicBezTo>
                    <a:pt x="678" y="399"/>
                    <a:pt x="622" y="429"/>
                    <a:pt x="563" y="429"/>
                  </a:cubicBezTo>
                  <a:cubicBezTo>
                    <a:pt x="469" y="429"/>
                    <a:pt x="424" y="343"/>
                    <a:pt x="424" y="226"/>
                  </a:cubicBezTo>
                  <a:cubicBezTo>
                    <a:pt x="424" y="119"/>
                    <a:pt x="451" y="16"/>
                    <a:pt x="554" y="16"/>
                  </a:cubicBezTo>
                  <a:cubicBezTo>
                    <a:pt x="606" y="16"/>
                    <a:pt x="651" y="49"/>
                    <a:pt x="661" y="104"/>
                  </a:cubicBezTo>
                  <a:cubicBezTo>
                    <a:pt x="662" y="109"/>
                    <a:pt x="663" y="109"/>
                    <a:pt x="667" y="109"/>
                  </a:cubicBezTo>
                  <a:cubicBezTo>
                    <a:pt x="673" y="109"/>
                    <a:pt x="673" y="109"/>
                    <a:pt x="673" y="109"/>
                  </a:cubicBezTo>
                  <a:cubicBezTo>
                    <a:pt x="672" y="80"/>
                    <a:pt x="672" y="34"/>
                    <a:pt x="672" y="4"/>
                  </a:cubicBezTo>
                  <a:cubicBezTo>
                    <a:pt x="668" y="4"/>
                    <a:pt x="668" y="4"/>
                    <a:pt x="668" y="4"/>
                  </a:cubicBezTo>
                  <a:cubicBezTo>
                    <a:pt x="663" y="4"/>
                    <a:pt x="662" y="5"/>
                    <a:pt x="661" y="7"/>
                  </a:cubicBezTo>
                  <a:cubicBezTo>
                    <a:pt x="655" y="38"/>
                    <a:pt x="655" y="38"/>
                    <a:pt x="655" y="38"/>
                  </a:cubicBezTo>
                  <a:cubicBezTo>
                    <a:pt x="655" y="38"/>
                    <a:pt x="655" y="38"/>
                    <a:pt x="655" y="38"/>
                  </a:cubicBezTo>
                  <a:cubicBezTo>
                    <a:pt x="626" y="12"/>
                    <a:pt x="585" y="0"/>
                    <a:pt x="546" y="0"/>
                  </a:cubicBezTo>
                  <a:cubicBezTo>
                    <a:pt x="427" y="0"/>
                    <a:pt x="348" y="103"/>
                    <a:pt x="348" y="227"/>
                  </a:cubicBezTo>
                  <a:cubicBezTo>
                    <a:pt x="348" y="239"/>
                    <a:pt x="349" y="250"/>
                    <a:pt x="351" y="261"/>
                  </a:cubicBezTo>
                  <a:cubicBezTo>
                    <a:pt x="349" y="261"/>
                    <a:pt x="349" y="261"/>
                    <a:pt x="349" y="261"/>
                  </a:cubicBezTo>
                  <a:cubicBezTo>
                    <a:pt x="325" y="227"/>
                    <a:pt x="278" y="210"/>
                    <a:pt x="220" y="207"/>
                  </a:cubicBezTo>
                  <a:cubicBezTo>
                    <a:pt x="220" y="206"/>
                    <a:pt x="220" y="206"/>
                    <a:pt x="220" y="206"/>
                  </a:cubicBezTo>
                  <a:cubicBezTo>
                    <a:pt x="283" y="194"/>
                    <a:pt x="325" y="162"/>
                    <a:pt x="325" y="109"/>
                  </a:cubicBezTo>
                  <a:cubicBezTo>
                    <a:pt x="325" y="29"/>
                    <a:pt x="238" y="8"/>
                    <a:pt x="168" y="8"/>
                  </a:cubicBezTo>
                  <a:cubicBezTo>
                    <a:pt x="149" y="8"/>
                    <a:pt x="106" y="10"/>
                    <a:pt x="93" y="10"/>
                  </a:cubicBezTo>
                  <a:cubicBezTo>
                    <a:pt x="62" y="10"/>
                    <a:pt x="29" y="9"/>
                    <a:pt x="0" y="8"/>
                  </a:cubicBezTo>
                  <a:cubicBezTo>
                    <a:pt x="0" y="15"/>
                    <a:pt x="0" y="15"/>
                    <a:pt x="0" y="15"/>
                  </a:cubicBezTo>
                  <a:cubicBezTo>
                    <a:pt x="0" y="19"/>
                    <a:pt x="1" y="21"/>
                    <a:pt x="4" y="21"/>
                  </a:cubicBezTo>
                  <a:cubicBezTo>
                    <a:pt x="55" y="23"/>
                    <a:pt x="55" y="30"/>
                    <a:pt x="55" y="109"/>
                  </a:cubicBezTo>
                  <a:cubicBezTo>
                    <a:pt x="55" y="336"/>
                    <a:pt x="55" y="336"/>
                    <a:pt x="55" y="336"/>
                  </a:cubicBezTo>
                  <a:cubicBezTo>
                    <a:pt x="55" y="415"/>
                    <a:pt x="55" y="422"/>
                    <a:pt x="5" y="424"/>
                  </a:cubicBezTo>
                  <a:cubicBezTo>
                    <a:pt x="1" y="424"/>
                    <a:pt x="0" y="426"/>
                    <a:pt x="0" y="430"/>
                  </a:cubicBezTo>
                  <a:cubicBezTo>
                    <a:pt x="0" y="436"/>
                    <a:pt x="0" y="436"/>
                    <a:pt x="0" y="436"/>
                  </a:cubicBezTo>
                  <a:cubicBezTo>
                    <a:pt x="30" y="436"/>
                    <a:pt x="58" y="435"/>
                    <a:pt x="88" y="435"/>
                  </a:cubicBezTo>
                  <a:cubicBezTo>
                    <a:pt x="126" y="435"/>
                    <a:pt x="142" y="436"/>
                    <a:pt x="192" y="436"/>
                  </a:cubicBezTo>
                  <a:cubicBezTo>
                    <a:pt x="297" y="436"/>
                    <a:pt x="361" y="387"/>
                    <a:pt x="366" y="323"/>
                  </a:cubicBezTo>
                  <a:cubicBezTo>
                    <a:pt x="367" y="323"/>
                    <a:pt x="367" y="323"/>
                    <a:pt x="367" y="323"/>
                  </a:cubicBezTo>
                  <a:cubicBezTo>
                    <a:pt x="399" y="398"/>
                    <a:pt x="469" y="445"/>
                    <a:pt x="561" y="445"/>
                  </a:cubicBezTo>
                  <a:cubicBezTo>
                    <a:pt x="605" y="445"/>
                    <a:pt x="645" y="431"/>
                    <a:pt x="678" y="405"/>
                  </a:cubicBezTo>
                  <a:cubicBezTo>
                    <a:pt x="679" y="405"/>
                    <a:pt x="679" y="405"/>
                    <a:pt x="679" y="405"/>
                  </a:cubicBezTo>
                  <a:cubicBezTo>
                    <a:pt x="684" y="438"/>
                    <a:pt x="684" y="438"/>
                    <a:pt x="684" y="438"/>
                  </a:cubicBezTo>
                  <a:cubicBezTo>
                    <a:pt x="685" y="440"/>
                    <a:pt x="687" y="441"/>
                    <a:pt x="691" y="441"/>
                  </a:cubicBezTo>
                  <a:cubicBezTo>
                    <a:pt x="695" y="441"/>
                    <a:pt x="695" y="441"/>
                    <a:pt x="695" y="441"/>
                  </a:cubicBezTo>
                  <a:cubicBezTo>
                    <a:pt x="695" y="420"/>
                    <a:pt x="696" y="363"/>
                    <a:pt x="696" y="321"/>
                  </a:cubicBezTo>
                  <a:cubicBezTo>
                    <a:pt x="697" y="321"/>
                    <a:pt x="697" y="321"/>
                    <a:pt x="697" y="321"/>
                  </a:cubicBezTo>
                  <a:cubicBezTo>
                    <a:pt x="729" y="399"/>
                    <a:pt x="800" y="445"/>
                    <a:pt x="886" y="445"/>
                  </a:cubicBezTo>
                  <a:cubicBezTo>
                    <a:pt x="970" y="445"/>
                    <a:pt x="1001" y="393"/>
                    <a:pt x="1037" y="393"/>
                  </a:cubicBezTo>
                  <a:cubicBezTo>
                    <a:pt x="1040" y="393"/>
                    <a:pt x="1041" y="392"/>
                    <a:pt x="1041" y="387"/>
                  </a:cubicBezTo>
                  <a:cubicBezTo>
                    <a:pt x="1041" y="380"/>
                    <a:pt x="1040" y="362"/>
                    <a:pt x="1040" y="351"/>
                  </a:cubicBezTo>
                  <a:cubicBezTo>
                    <a:pt x="1040" y="323"/>
                    <a:pt x="1040" y="323"/>
                    <a:pt x="1040" y="323"/>
                  </a:cubicBezTo>
                  <a:cubicBezTo>
                    <a:pt x="1040" y="269"/>
                    <a:pt x="1040" y="262"/>
                    <a:pt x="1076" y="260"/>
                  </a:cubicBezTo>
                  <a:cubicBezTo>
                    <a:pt x="1081" y="260"/>
                    <a:pt x="1081" y="258"/>
                    <a:pt x="1081" y="255"/>
                  </a:cubicBezTo>
                  <a:cubicBezTo>
                    <a:pt x="1081" y="248"/>
                    <a:pt x="1081" y="248"/>
                    <a:pt x="1081" y="248"/>
                  </a:cubicBezTo>
                  <a:cubicBezTo>
                    <a:pt x="1052" y="248"/>
                    <a:pt x="1032" y="249"/>
                    <a:pt x="1002" y="249"/>
                  </a:cubicBezTo>
                  <a:cubicBezTo>
                    <a:pt x="971" y="249"/>
                    <a:pt x="934" y="248"/>
                    <a:pt x="905" y="24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1463" dirty="0">
                <a:solidFill>
                  <a:srgbClr val="6E6F73"/>
                </a:solidFill>
                <a:latin typeface="Trebuchet MS" panose="020B0603020202020204" pitchFamily="34" charset="0"/>
                <a:sym typeface="Trebuchet MS" panose="020B0603020202020204" pitchFamily="34" charset="0"/>
              </a:endParaRPr>
            </a:p>
          </p:txBody>
        </p:sp>
        <p:sp>
          <p:nvSpPr>
            <p:cNvPr id="14" name="Freeform 6"/>
            <p:cNvSpPr>
              <a:spLocks noEditPoints="1"/>
            </p:cNvSpPr>
            <p:nvPr/>
          </p:nvSpPr>
          <p:spPr bwMode="auto">
            <a:xfrm>
              <a:off x="1475" y="3449"/>
              <a:ext cx="4693" cy="282"/>
            </a:xfrm>
            <a:custGeom>
              <a:avLst/>
              <a:gdLst>
                <a:gd name="T0" fmla="*/ 101 w 1984"/>
                <a:gd name="T1" fmla="*/ 32 h 119"/>
                <a:gd name="T2" fmla="*/ 43 w 1984"/>
                <a:gd name="T3" fmla="*/ 12 h 119"/>
                <a:gd name="T4" fmla="*/ 355 w 1984"/>
                <a:gd name="T5" fmla="*/ 29 h 119"/>
                <a:gd name="T6" fmla="*/ 274 w 1984"/>
                <a:gd name="T7" fmla="*/ 117 h 119"/>
                <a:gd name="T8" fmla="*/ 340 w 1984"/>
                <a:gd name="T9" fmla="*/ 31 h 119"/>
                <a:gd name="T10" fmla="*/ 869 w 1984"/>
                <a:gd name="T11" fmla="*/ 82 h 119"/>
                <a:gd name="T12" fmla="*/ 861 w 1984"/>
                <a:gd name="T13" fmla="*/ 6 h 119"/>
                <a:gd name="T14" fmla="*/ 153 w 1984"/>
                <a:gd name="T15" fmla="*/ 117 h 119"/>
                <a:gd name="T16" fmla="*/ 121 w 1984"/>
                <a:gd name="T17" fmla="*/ 117 h 119"/>
                <a:gd name="T18" fmla="*/ 103 w 1984"/>
                <a:gd name="T19" fmla="*/ 38 h 119"/>
                <a:gd name="T20" fmla="*/ 135 w 1984"/>
                <a:gd name="T21" fmla="*/ 38 h 119"/>
                <a:gd name="T22" fmla="*/ 153 w 1984"/>
                <a:gd name="T23" fmla="*/ 117 h 119"/>
                <a:gd name="T24" fmla="*/ 177 w 1984"/>
                <a:gd name="T25" fmla="*/ 38 h 119"/>
                <a:gd name="T26" fmla="*/ 201 w 1984"/>
                <a:gd name="T27" fmla="*/ 73 h 119"/>
                <a:gd name="T28" fmla="*/ 201 w 1984"/>
                <a:gd name="T29" fmla="*/ 78 h 119"/>
                <a:gd name="T30" fmla="*/ 374 w 1984"/>
                <a:gd name="T31" fmla="*/ 79 h 119"/>
                <a:gd name="T32" fmla="*/ 461 w 1984"/>
                <a:gd name="T33" fmla="*/ 117 h 119"/>
                <a:gd name="T34" fmla="*/ 497 w 1984"/>
                <a:gd name="T35" fmla="*/ 41 h 119"/>
                <a:gd name="T36" fmla="*/ 481 w 1984"/>
                <a:gd name="T37" fmla="*/ 119 h 119"/>
                <a:gd name="T38" fmla="*/ 515 w 1984"/>
                <a:gd name="T39" fmla="*/ 61 h 119"/>
                <a:gd name="T40" fmla="*/ 561 w 1984"/>
                <a:gd name="T41" fmla="*/ 44 h 119"/>
                <a:gd name="T42" fmla="*/ 622 w 1984"/>
                <a:gd name="T43" fmla="*/ 36 h 119"/>
                <a:gd name="T44" fmla="*/ 684 w 1984"/>
                <a:gd name="T45" fmla="*/ 53 h 119"/>
                <a:gd name="T46" fmla="*/ 675 w 1984"/>
                <a:gd name="T47" fmla="*/ 84 h 119"/>
                <a:gd name="T48" fmla="*/ 716 w 1984"/>
                <a:gd name="T49" fmla="*/ 43 h 119"/>
                <a:gd name="T50" fmla="*/ 921 w 1984"/>
                <a:gd name="T51" fmla="*/ 119 h 119"/>
                <a:gd name="T52" fmla="*/ 1029 w 1984"/>
                <a:gd name="T53" fmla="*/ 119 h 119"/>
                <a:gd name="T54" fmla="*/ 963 w 1984"/>
                <a:gd name="T55" fmla="*/ 113 h 119"/>
                <a:gd name="T56" fmla="*/ 1030 w 1984"/>
                <a:gd name="T57" fmla="*/ 96 h 119"/>
                <a:gd name="T58" fmla="*/ 1038 w 1984"/>
                <a:gd name="T59" fmla="*/ 119 h 119"/>
                <a:gd name="T60" fmla="*/ 1097 w 1984"/>
                <a:gd name="T61" fmla="*/ 101 h 119"/>
                <a:gd name="T62" fmla="*/ 1080 w 1984"/>
                <a:gd name="T63" fmla="*/ 43 h 119"/>
                <a:gd name="T64" fmla="*/ 1111 w 1984"/>
                <a:gd name="T65" fmla="*/ 38 h 119"/>
                <a:gd name="T66" fmla="*/ 1163 w 1984"/>
                <a:gd name="T67" fmla="*/ 43 h 119"/>
                <a:gd name="T68" fmla="*/ 1243 w 1984"/>
                <a:gd name="T69" fmla="*/ 117 h 119"/>
                <a:gd name="T70" fmla="*/ 1217 w 1984"/>
                <a:gd name="T71" fmla="*/ 38 h 119"/>
                <a:gd name="T72" fmla="*/ 1261 w 1984"/>
                <a:gd name="T73" fmla="*/ 91 h 119"/>
                <a:gd name="T74" fmla="*/ 1276 w 1984"/>
                <a:gd name="T75" fmla="*/ 44 h 119"/>
                <a:gd name="T76" fmla="*/ 1322 w 1984"/>
                <a:gd name="T77" fmla="*/ 61 h 119"/>
                <a:gd name="T78" fmla="*/ 1331 w 1984"/>
                <a:gd name="T79" fmla="*/ 117 h 119"/>
                <a:gd name="T80" fmla="*/ 1367 w 1984"/>
                <a:gd name="T81" fmla="*/ 42 h 119"/>
                <a:gd name="T82" fmla="*/ 1392 w 1984"/>
                <a:gd name="T83" fmla="*/ 53 h 119"/>
                <a:gd name="T84" fmla="*/ 1383 w 1984"/>
                <a:gd name="T85" fmla="*/ 84 h 119"/>
                <a:gd name="T86" fmla="*/ 1424 w 1984"/>
                <a:gd name="T87" fmla="*/ 42 h 119"/>
                <a:gd name="T88" fmla="*/ 1536 w 1984"/>
                <a:gd name="T89" fmla="*/ 87 h 119"/>
                <a:gd name="T90" fmla="*/ 1521 w 1984"/>
                <a:gd name="T91" fmla="*/ 37 h 119"/>
                <a:gd name="T92" fmla="*/ 1503 w 1984"/>
                <a:gd name="T93" fmla="*/ 87 h 119"/>
                <a:gd name="T94" fmla="*/ 1659 w 1984"/>
                <a:gd name="T95" fmla="*/ 104 h 119"/>
                <a:gd name="T96" fmla="*/ 1653 w 1984"/>
                <a:gd name="T97" fmla="*/ 33 h 119"/>
                <a:gd name="T98" fmla="*/ 1625 w 1984"/>
                <a:gd name="T99" fmla="*/ 66 h 119"/>
                <a:gd name="T100" fmla="*/ 1750 w 1984"/>
                <a:gd name="T101" fmla="*/ 111 h 119"/>
                <a:gd name="T102" fmla="*/ 1672 w 1984"/>
                <a:gd name="T103" fmla="*/ 117 h 119"/>
                <a:gd name="T104" fmla="*/ 1738 w 1984"/>
                <a:gd name="T105" fmla="*/ 56 h 119"/>
                <a:gd name="T106" fmla="*/ 1788 w 1984"/>
                <a:gd name="T107" fmla="*/ 36 h 119"/>
                <a:gd name="T108" fmla="*/ 1841 w 1984"/>
                <a:gd name="T109" fmla="*/ 59 h 119"/>
                <a:gd name="T110" fmla="*/ 1875 w 1984"/>
                <a:gd name="T111" fmla="*/ 110 h 119"/>
                <a:gd name="T112" fmla="*/ 1903 w 1984"/>
                <a:gd name="T113" fmla="*/ 71 h 119"/>
                <a:gd name="T114" fmla="*/ 1918 w 1984"/>
                <a:gd name="T115" fmla="*/ 117 h 119"/>
                <a:gd name="T116" fmla="*/ 1984 w 1984"/>
                <a:gd name="T117"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84" h="119">
                  <a:moveTo>
                    <a:pt x="73" y="117"/>
                  </a:moveTo>
                  <a:cubicBezTo>
                    <a:pt x="73" y="113"/>
                    <a:pt x="73" y="113"/>
                    <a:pt x="73" y="113"/>
                  </a:cubicBezTo>
                  <a:cubicBezTo>
                    <a:pt x="73" y="112"/>
                    <a:pt x="72" y="111"/>
                    <a:pt x="71" y="111"/>
                  </a:cubicBezTo>
                  <a:cubicBezTo>
                    <a:pt x="58" y="109"/>
                    <a:pt x="58" y="109"/>
                    <a:pt x="58" y="88"/>
                  </a:cubicBezTo>
                  <a:cubicBezTo>
                    <a:pt x="58" y="12"/>
                    <a:pt x="58" y="12"/>
                    <a:pt x="58" y="12"/>
                  </a:cubicBezTo>
                  <a:cubicBezTo>
                    <a:pt x="58" y="11"/>
                    <a:pt x="59" y="10"/>
                    <a:pt x="60" y="10"/>
                  </a:cubicBezTo>
                  <a:cubicBezTo>
                    <a:pt x="71" y="10"/>
                    <a:pt x="71" y="10"/>
                    <a:pt x="71" y="10"/>
                  </a:cubicBezTo>
                  <a:cubicBezTo>
                    <a:pt x="85" y="10"/>
                    <a:pt x="93" y="12"/>
                    <a:pt x="95" y="31"/>
                  </a:cubicBezTo>
                  <a:cubicBezTo>
                    <a:pt x="96" y="32"/>
                    <a:pt x="96" y="32"/>
                    <a:pt x="97" y="32"/>
                  </a:cubicBezTo>
                  <a:cubicBezTo>
                    <a:pt x="101" y="32"/>
                    <a:pt x="101" y="32"/>
                    <a:pt x="101" y="32"/>
                  </a:cubicBezTo>
                  <a:cubicBezTo>
                    <a:pt x="101" y="24"/>
                    <a:pt x="101" y="10"/>
                    <a:pt x="101" y="2"/>
                  </a:cubicBezTo>
                  <a:cubicBezTo>
                    <a:pt x="94" y="2"/>
                    <a:pt x="85" y="2"/>
                    <a:pt x="71" y="2"/>
                  </a:cubicBezTo>
                  <a:cubicBezTo>
                    <a:pt x="31" y="2"/>
                    <a:pt x="31" y="2"/>
                    <a:pt x="31" y="2"/>
                  </a:cubicBezTo>
                  <a:cubicBezTo>
                    <a:pt x="16" y="2"/>
                    <a:pt x="7" y="2"/>
                    <a:pt x="0" y="2"/>
                  </a:cubicBezTo>
                  <a:cubicBezTo>
                    <a:pt x="0" y="10"/>
                    <a:pt x="0" y="27"/>
                    <a:pt x="0" y="35"/>
                  </a:cubicBezTo>
                  <a:cubicBezTo>
                    <a:pt x="4" y="35"/>
                    <a:pt x="4" y="35"/>
                    <a:pt x="4" y="35"/>
                  </a:cubicBezTo>
                  <a:cubicBezTo>
                    <a:pt x="5" y="35"/>
                    <a:pt x="6" y="34"/>
                    <a:pt x="6" y="33"/>
                  </a:cubicBezTo>
                  <a:cubicBezTo>
                    <a:pt x="8" y="12"/>
                    <a:pt x="16" y="10"/>
                    <a:pt x="30" y="10"/>
                  </a:cubicBezTo>
                  <a:cubicBezTo>
                    <a:pt x="41" y="10"/>
                    <a:pt x="41" y="10"/>
                    <a:pt x="41" y="10"/>
                  </a:cubicBezTo>
                  <a:cubicBezTo>
                    <a:pt x="43" y="10"/>
                    <a:pt x="43" y="11"/>
                    <a:pt x="43" y="12"/>
                  </a:cubicBezTo>
                  <a:cubicBezTo>
                    <a:pt x="43" y="88"/>
                    <a:pt x="43" y="88"/>
                    <a:pt x="43" y="88"/>
                  </a:cubicBezTo>
                  <a:cubicBezTo>
                    <a:pt x="43" y="109"/>
                    <a:pt x="43" y="109"/>
                    <a:pt x="30" y="111"/>
                  </a:cubicBezTo>
                  <a:cubicBezTo>
                    <a:pt x="29" y="111"/>
                    <a:pt x="29" y="112"/>
                    <a:pt x="29" y="113"/>
                  </a:cubicBezTo>
                  <a:cubicBezTo>
                    <a:pt x="29" y="117"/>
                    <a:pt x="29" y="117"/>
                    <a:pt x="29" y="117"/>
                  </a:cubicBezTo>
                  <a:cubicBezTo>
                    <a:pt x="36" y="117"/>
                    <a:pt x="43" y="117"/>
                    <a:pt x="51" y="117"/>
                  </a:cubicBezTo>
                  <a:cubicBezTo>
                    <a:pt x="59" y="117"/>
                    <a:pt x="65" y="117"/>
                    <a:pt x="73" y="117"/>
                  </a:cubicBezTo>
                  <a:close/>
                  <a:moveTo>
                    <a:pt x="367" y="85"/>
                  </a:moveTo>
                  <a:cubicBezTo>
                    <a:pt x="367" y="65"/>
                    <a:pt x="349" y="57"/>
                    <a:pt x="330" y="56"/>
                  </a:cubicBezTo>
                  <a:cubicBezTo>
                    <a:pt x="330" y="55"/>
                    <a:pt x="330" y="55"/>
                    <a:pt x="330" y="55"/>
                  </a:cubicBezTo>
                  <a:cubicBezTo>
                    <a:pt x="344" y="52"/>
                    <a:pt x="355" y="44"/>
                    <a:pt x="355" y="29"/>
                  </a:cubicBezTo>
                  <a:cubicBezTo>
                    <a:pt x="355" y="8"/>
                    <a:pt x="332" y="2"/>
                    <a:pt x="313" y="2"/>
                  </a:cubicBezTo>
                  <a:cubicBezTo>
                    <a:pt x="307" y="2"/>
                    <a:pt x="304" y="2"/>
                    <a:pt x="297" y="2"/>
                  </a:cubicBezTo>
                  <a:cubicBezTo>
                    <a:pt x="289" y="2"/>
                    <a:pt x="281" y="2"/>
                    <a:pt x="274" y="2"/>
                  </a:cubicBezTo>
                  <a:cubicBezTo>
                    <a:pt x="274" y="7"/>
                    <a:pt x="274" y="7"/>
                    <a:pt x="274" y="7"/>
                  </a:cubicBezTo>
                  <a:cubicBezTo>
                    <a:pt x="274" y="8"/>
                    <a:pt x="274" y="8"/>
                    <a:pt x="275" y="8"/>
                  </a:cubicBezTo>
                  <a:cubicBezTo>
                    <a:pt x="288" y="10"/>
                    <a:pt x="288" y="11"/>
                    <a:pt x="288" y="32"/>
                  </a:cubicBezTo>
                  <a:cubicBezTo>
                    <a:pt x="288" y="88"/>
                    <a:pt x="288" y="88"/>
                    <a:pt x="288" y="88"/>
                  </a:cubicBezTo>
                  <a:cubicBezTo>
                    <a:pt x="288" y="109"/>
                    <a:pt x="288" y="109"/>
                    <a:pt x="275" y="111"/>
                  </a:cubicBezTo>
                  <a:cubicBezTo>
                    <a:pt x="274" y="111"/>
                    <a:pt x="274" y="112"/>
                    <a:pt x="274" y="113"/>
                  </a:cubicBezTo>
                  <a:cubicBezTo>
                    <a:pt x="274" y="117"/>
                    <a:pt x="274" y="117"/>
                    <a:pt x="274" y="117"/>
                  </a:cubicBezTo>
                  <a:cubicBezTo>
                    <a:pt x="282" y="117"/>
                    <a:pt x="289" y="117"/>
                    <a:pt x="297" y="117"/>
                  </a:cubicBezTo>
                  <a:cubicBezTo>
                    <a:pt x="306" y="117"/>
                    <a:pt x="310" y="117"/>
                    <a:pt x="320" y="117"/>
                  </a:cubicBezTo>
                  <a:cubicBezTo>
                    <a:pt x="349" y="117"/>
                    <a:pt x="367" y="103"/>
                    <a:pt x="367" y="85"/>
                  </a:cubicBezTo>
                  <a:close/>
                  <a:moveTo>
                    <a:pt x="349" y="85"/>
                  </a:moveTo>
                  <a:cubicBezTo>
                    <a:pt x="349" y="102"/>
                    <a:pt x="339" y="109"/>
                    <a:pt x="319" y="109"/>
                  </a:cubicBezTo>
                  <a:cubicBezTo>
                    <a:pt x="304" y="109"/>
                    <a:pt x="304" y="108"/>
                    <a:pt x="304" y="86"/>
                  </a:cubicBezTo>
                  <a:cubicBezTo>
                    <a:pt x="304" y="60"/>
                    <a:pt x="304" y="60"/>
                    <a:pt x="304" y="60"/>
                  </a:cubicBezTo>
                  <a:cubicBezTo>
                    <a:pt x="311" y="60"/>
                    <a:pt x="311" y="60"/>
                    <a:pt x="311" y="60"/>
                  </a:cubicBezTo>
                  <a:cubicBezTo>
                    <a:pt x="335" y="60"/>
                    <a:pt x="349" y="66"/>
                    <a:pt x="349" y="85"/>
                  </a:cubicBezTo>
                  <a:close/>
                  <a:moveTo>
                    <a:pt x="340" y="31"/>
                  </a:moveTo>
                  <a:cubicBezTo>
                    <a:pt x="340" y="47"/>
                    <a:pt x="329" y="53"/>
                    <a:pt x="311" y="53"/>
                  </a:cubicBezTo>
                  <a:cubicBezTo>
                    <a:pt x="304" y="53"/>
                    <a:pt x="304" y="53"/>
                    <a:pt x="304" y="53"/>
                  </a:cubicBezTo>
                  <a:cubicBezTo>
                    <a:pt x="304" y="12"/>
                    <a:pt x="304" y="12"/>
                    <a:pt x="304" y="12"/>
                  </a:cubicBezTo>
                  <a:cubicBezTo>
                    <a:pt x="304" y="10"/>
                    <a:pt x="304" y="10"/>
                    <a:pt x="306" y="10"/>
                  </a:cubicBezTo>
                  <a:cubicBezTo>
                    <a:pt x="308" y="10"/>
                    <a:pt x="314" y="10"/>
                    <a:pt x="316" y="10"/>
                  </a:cubicBezTo>
                  <a:cubicBezTo>
                    <a:pt x="331" y="10"/>
                    <a:pt x="340" y="16"/>
                    <a:pt x="340" y="31"/>
                  </a:cubicBezTo>
                  <a:close/>
                  <a:moveTo>
                    <a:pt x="875" y="118"/>
                  </a:moveTo>
                  <a:cubicBezTo>
                    <a:pt x="875" y="110"/>
                    <a:pt x="875" y="89"/>
                    <a:pt x="875" y="81"/>
                  </a:cubicBezTo>
                  <a:cubicBezTo>
                    <a:pt x="871" y="81"/>
                    <a:pt x="871" y="81"/>
                    <a:pt x="871" y="81"/>
                  </a:cubicBezTo>
                  <a:cubicBezTo>
                    <a:pt x="870" y="81"/>
                    <a:pt x="869" y="81"/>
                    <a:pt x="869" y="82"/>
                  </a:cubicBezTo>
                  <a:cubicBezTo>
                    <a:pt x="867" y="103"/>
                    <a:pt x="856" y="112"/>
                    <a:pt x="838" y="112"/>
                  </a:cubicBezTo>
                  <a:cubicBezTo>
                    <a:pt x="814" y="112"/>
                    <a:pt x="802" y="92"/>
                    <a:pt x="802" y="59"/>
                  </a:cubicBezTo>
                  <a:cubicBezTo>
                    <a:pt x="802" y="34"/>
                    <a:pt x="807" y="7"/>
                    <a:pt x="834" y="7"/>
                  </a:cubicBezTo>
                  <a:cubicBezTo>
                    <a:pt x="850" y="7"/>
                    <a:pt x="859" y="17"/>
                    <a:pt x="863" y="34"/>
                  </a:cubicBezTo>
                  <a:cubicBezTo>
                    <a:pt x="863" y="35"/>
                    <a:pt x="863" y="35"/>
                    <a:pt x="864" y="35"/>
                  </a:cubicBezTo>
                  <a:cubicBezTo>
                    <a:pt x="869" y="35"/>
                    <a:pt x="869" y="35"/>
                    <a:pt x="869" y="35"/>
                  </a:cubicBezTo>
                  <a:cubicBezTo>
                    <a:pt x="869" y="27"/>
                    <a:pt x="868" y="9"/>
                    <a:pt x="868" y="1"/>
                  </a:cubicBezTo>
                  <a:cubicBezTo>
                    <a:pt x="866" y="1"/>
                    <a:pt x="866" y="1"/>
                    <a:pt x="866" y="1"/>
                  </a:cubicBezTo>
                  <a:cubicBezTo>
                    <a:pt x="865" y="1"/>
                    <a:pt x="864" y="1"/>
                    <a:pt x="863" y="2"/>
                  </a:cubicBezTo>
                  <a:cubicBezTo>
                    <a:pt x="861" y="6"/>
                    <a:pt x="861" y="6"/>
                    <a:pt x="861" y="6"/>
                  </a:cubicBezTo>
                  <a:cubicBezTo>
                    <a:pt x="861" y="6"/>
                    <a:pt x="861" y="6"/>
                    <a:pt x="861" y="6"/>
                  </a:cubicBezTo>
                  <a:cubicBezTo>
                    <a:pt x="854" y="2"/>
                    <a:pt x="845" y="0"/>
                    <a:pt x="834" y="0"/>
                  </a:cubicBezTo>
                  <a:cubicBezTo>
                    <a:pt x="802" y="0"/>
                    <a:pt x="784" y="26"/>
                    <a:pt x="784" y="59"/>
                  </a:cubicBezTo>
                  <a:cubicBezTo>
                    <a:pt x="784" y="98"/>
                    <a:pt x="806" y="119"/>
                    <a:pt x="836" y="119"/>
                  </a:cubicBezTo>
                  <a:cubicBezTo>
                    <a:pt x="852" y="119"/>
                    <a:pt x="862" y="115"/>
                    <a:pt x="867" y="113"/>
                  </a:cubicBezTo>
                  <a:cubicBezTo>
                    <a:pt x="867" y="113"/>
                    <a:pt x="867" y="113"/>
                    <a:pt x="867" y="113"/>
                  </a:cubicBezTo>
                  <a:cubicBezTo>
                    <a:pt x="870" y="117"/>
                    <a:pt x="870" y="117"/>
                    <a:pt x="870" y="117"/>
                  </a:cubicBezTo>
                  <a:cubicBezTo>
                    <a:pt x="871" y="118"/>
                    <a:pt x="871" y="118"/>
                    <a:pt x="872" y="118"/>
                  </a:cubicBezTo>
                  <a:lnTo>
                    <a:pt x="875" y="118"/>
                  </a:lnTo>
                  <a:close/>
                  <a:moveTo>
                    <a:pt x="153" y="117"/>
                  </a:moveTo>
                  <a:cubicBezTo>
                    <a:pt x="147" y="117"/>
                    <a:pt x="140" y="117"/>
                    <a:pt x="135" y="117"/>
                  </a:cubicBezTo>
                  <a:cubicBezTo>
                    <a:pt x="135" y="113"/>
                    <a:pt x="135" y="113"/>
                    <a:pt x="135" y="113"/>
                  </a:cubicBezTo>
                  <a:cubicBezTo>
                    <a:pt x="135" y="112"/>
                    <a:pt x="135" y="112"/>
                    <a:pt x="136" y="112"/>
                  </a:cubicBezTo>
                  <a:cubicBezTo>
                    <a:pt x="146" y="111"/>
                    <a:pt x="146" y="110"/>
                    <a:pt x="146" y="96"/>
                  </a:cubicBezTo>
                  <a:cubicBezTo>
                    <a:pt x="146" y="79"/>
                    <a:pt x="146" y="79"/>
                    <a:pt x="146" y="79"/>
                  </a:cubicBezTo>
                  <a:cubicBezTo>
                    <a:pt x="110" y="79"/>
                    <a:pt x="110" y="79"/>
                    <a:pt x="110" y="79"/>
                  </a:cubicBezTo>
                  <a:cubicBezTo>
                    <a:pt x="110" y="96"/>
                    <a:pt x="110" y="96"/>
                    <a:pt x="110" y="96"/>
                  </a:cubicBezTo>
                  <a:cubicBezTo>
                    <a:pt x="110" y="110"/>
                    <a:pt x="110" y="111"/>
                    <a:pt x="120" y="112"/>
                  </a:cubicBezTo>
                  <a:cubicBezTo>
                    <a:pt x="121" y="112"/>
                    <a:pt x="121" y="112"/>
                    <a:pt x="121" y="113"/>
                  </a:cubicBezTo>
                  <a:cubicBezTo>
                    <a:pt x="121" y="117"/>
                    <a:pt x="121" y="117"/>
                    <a:pt x="121" y="117"/>
                  </a:cubicBezTo>
                  <a:cubicBezTo>
                    <a:pt x="116" y="117"/>
                    <a:pt x="109" y="117"/>
                    <a:pt x="103" y="117"/>
                  </a:cubicBezTo>
                  <a:cubicBezTo>
                    <a:pt x="98" y="117"/>
                    <a:pt x="91" y="117"/>
                    <a:pt x="86" y="117"/>
                  </a:cubicBezTo>
                  <a:cubicBezTo>
                    <a:pt x="86" y="113"/>
                    <a:pt x="86" y="113"/>
                    <a:pt x="86" y="113"/>
                  </a:cubicBezTo>
                  <a:cubicBezTo>
                    <a:pt x="86" y="112"/>
                    <a:pt x="86" y="112"/>
                    <a:pt x="86" y="112"/>
                  </a:cubicBezTo>
                  <a:cubicBezTo>
                    <a:pt x="96" y="111"/>
                    <a:pt x="96" y="110"/>
                    <a:pt x="96" y="96"/>
                  </a:cubicBezTo>
                  <a:cubicBezTo>
                    <a:pt x="96" y="59"/>
                    <a:pt x="96" y="59"/>
                    <a:pt x="96" y="59"/>
                  </a:cubicBezTo>
                  <a:cubicBezTo>
                    <a:pt x="96" y="45"/>
                    <a:pt x="96" y="44"/>
                    <a:pt x="86" y="43"/>
                  </a:cubicBezTo>
                  <a:cubicBezTo>
                    <a:pt x="86" y="43"/>
                    <a:pt x="86" y="43"/>
                    <a:pt x="86" y="42"/>
                  </a:cubicBezTo>
                  <a:cubicBezTo>
                    <a:pt x="86" y="38"/>
                    <a:pt x="86" y="38"/>
                    <a:pt x="86" y="38"/>
                  </a:cubicBezTo>
                  <a:cubicBezTo>
                    <a:pt x="91" y="38"/>
                    <a:pt x="98" y="38"/>
                    <a:pt x="103" y="38"/>
                  </a:cubicBezTo>
                  <a:cubicBezTo>
                    <a:pt x="109" y="38"/>
                    <a:pt x="116" y="38"/>
                    <a:pt x="121" y="38"/>
                  </a:cubicBezTo>
                  <a:cubicBezTo>
                    <a:pt x="121" y="42"/>
                    <a:pt x="121" y="42"/>
                    <a:pt x="121" y="42"/>
                  </a:cubicBezTo>
                  <a:cubicBezTo>
                    <a:pt x="121" y="43"/>
                    <a:pt x="121" y="43"/>
                    <a:pt x="120" y="43"/>
                  </a:cubicBezTo>
                  <a:cubicBezTo>
                    <a:pt x="110" y="44"/>
                    <a:pt x="110" y="45"/>
                    <a:pt x="110" y="59"/>
                  </a:cubicBezTo>
                  <a:cubicBezTo>
                    <a:pt x="110" y="73"/>
                    <a:pt x="110" y="73"/>
                    <a:pt x="110" y="73"/>
                  </a:cubicBezTo>
                  <a:cubicBezTo>
                    <a:pt x="146" y="73"/>
                    <a:pt x="146" y="73"/>
                    <a:pt x="146" y="73"/>
                  </a:cubicBezTo>
                  <a:cubicBezTo>
                    <a:pt x="146" y="59"/>
                    <a:pt x="146" y="59"/>
                    <a:pt x="146" y="59"/>
                  </a:cubicBezTo>
                  <a:cubicBezTo>
                    <a:pt x="146" y="45"/>
                    <a:pt x="146" y="44"/>
                    <a:pt x="136" y="43"/>
                  </a:cubicBezTo>
                  <a:cubicBezTo>
                    <a:pt x="135" y="43"/>
                    <a:pt x="135" y="43"/>
                    <a:pt x="135" y="42"/>
                  </a:cubicBezTo>
                  <a:cubicBezTo>
                    <a:pt x="135" y="38"/>
                    <a:pt x="135" y="38"/>
                    <a:pt x="135" y="38"/>
                  </a:cubicBezTo>
                  <a:cubicBezTo>
                    <a:pt x="140" y="38"/>
                    <a:pt x="147" y="38"/>
                    <a:pt x="153" y="38"/>
                  </a:cubicBezTo>
                  <a:cubicBezTo>
                    <a:pt x="158" y="38"/>
                    <a:pt x="165" y="38"/>
                    <a:pt x="171" y="38"/>
                  </a:cubicBezTo>
                  <a:cubicBezTo>
                    <a:pt x="171" y="42"/>
                    <a:pt x="171" y="42"/>
                    <a:pt x="171" y="42"/>
                  </a:cubicBezTo>
                  <a:cubicBezTo>
                    <a:pt x="171" y="43"/>
                    <a:pt x="170" y="43"/>
                    <a:pt x="170" y="43"/>
                  </a:cubicBezTo>
                  <a:cubicBezTo>
                    <a:pt x="160" y="44"/>
                    <a:pt x="160" y="45"/>
                    <a:pt x="160" y="59"/>
                  </a:cubicBezTo>
                  <a:cubicBezTo>
                    <a:pt x="160" y="96"/>
                    <a:pt x="160" y="96"/>
                    <a:pt x="160" y="96"/>
                  </a:cubicBezTo>
                  <a:cubicBezTo>
                    <a:pt x="160" y="110"/>
                    <a:pt x="160" y="111"/>
                    <a:pt x="170" y="112"/>
                  </a:cubicBezTo>
                  <a:cubicBezTo>
                    <a:pt x="170" y="112"/>
                    <a:pt x="171" y="112"/>
                    <a:pt x="171" y="113"/>
                  </a:cubicBezTo>
                  <a:cubicBezTo>
                    <a:pt x="171" y="117"/>
                    <a:pt x="171" y="117"/>
                    <a:pt x="171" y="117"/>
                  </a:cubicBezTo>
                  <a:cubicBezTo>
                    <a:pt x="165" y="117"/>
                    <a:pt x="158" y="117"/>
                    <a:pt x="153" y="117"/>
                  </a:cubicBezTo>
                  <a:close/>
                  <a:moveTo>
                    <a:pt x="219" y="117"/>
                  </a:moveTo>
                  <a:cubicBezTo>
                    <a:pt x="194" y="117"/>
                    <a:pt x="194" y="117"/>
                    <a:pt x="194" y="117"/>
                  </a:cubicBezTo>
                  <a:cubicBezTo>
                    <a:pt x="189" y="117"/>
                    <a:pt x="182" y="117"/>
                    <a:pt x="177" y="117"/>
                  </a:cubicBezTo>
                  <a:cubicBezTo>
                    <a:pt x="177" y="113"/>
                    <a:pt x="177" y="113"/>
                    <a:pt x="177" y="113"/>
                  </a:cubicBezTo>
                  <a:cubicBezTo>
                    <a:pt x="177" y="112"/>
                    <a:pt x="177" y="112"/>
                    <a:pt x="178" y="112"/>
                  </a:cubicBezTo>
                  <a:cubicBezTo>
                    <a:pt x="188" y="111"/>
                    <a:pt x="188" y="110"/>
                    <a:pt x="188" y="96"/>
                  </a:cubicBezTo>
                  <a:cubicBezTo>
                    <a:pt x="188" y="59"/>
                    <a:pt x="188" y="59"/>
                    <a:pt x="188" y="59"/>
                  </a:cubicBezTo>
                  <a:cubicBezTo>
                    <a:pt x="188" y="45"/>
                    <a:pt x="188" y="44"/>
                    <a:pt x="178" y="43"/>
                  </a:cubicBezTo>
                  <a:cubicBezTo>
                    <a:pt x="177" y="43"/>
                    <a:pt x="177" y="43"/>
                    <a:pt x="177" y="42"/>
                  </a:cubicBezTo>
                  <a:cubicBezTo>
                    <a:pt x="177" y="38"/>
                    <a:pt x="177" y="38"/>
                    <a:pt x="177" y="38"/>
                  </a:cubicBezTo>
                  <a:cubicBezTo>
                    <a:pt x="182" y="38"/>
                    <a:pt x="189" y="38"/>
                    <a:pt x="194" y="38"/>
                  </a:cubicBezTo>
                  <a:cubicBezTo>
                    <a:pt x="213" y="38"/>
                    <a:pt x="213" y="38"/>
                    <a:pt x="213" y="38"/>
                  </a:cubicBezTo>
                  <a:cubicBezTo>
                    <a:pt x="223" y="38"/>
                    <a:pt x="229" y="38"/>
                    <a:pt x="234" y="38"/>
                  </a:cubicBezTo>
                  <a:cubicBezTo>
                    <a:pt x="234" y="44"/>
                    <a:pt x="234" y="54"/>
                    <a:pt x="235" y="59"/>
                  </a:cubicBezTo>
                  <a:cubicBezTo>
                    <a:pt x="231" y="59"/>
                    <a:pt x="231" y="59"/>
                    <a:pt x="231" y="59"/>
                  </a:cubicBezTo>
                  <a:cubicBezTo>
                    <a:pt x="230" y="59"/>
                    <a:pt x="230" y="59"/>
                    <a:pt x="230" y="58"/>
                  </a:cubicBezTo>
                  <a:cubicBezTo>
                    <a:pt x="228" y="46"/>
                    <a:pt x="223" y="44"/>
                    <a:pt x="213" y="44"/>
                  </a:cubicBezTo>
                  <a:cubicBezTo>
                    <a:pt x="202" y="44"/>
                    <a:pt x="202" y="44"/>
                    <a:pt x="202" y="44"/>
                  </a:cubicBezTo>
                  <a:cubicBezTo>
                    <a:pt x="201" y="44"/>
                    <a:pt x="201" y="45"/>
                    <a:pt x="201" y="46"/>
                  </a:cubicBezTo>
                  <a:cubicBezTo>
                    <a:pt x="201" y="73"/>
                    <a:pt x="201" y="73"/>
                    <a:pt x="201" y="73"/>
                  </a:cubicBezTo>
                  <a:cubicBezTo>
                    <a:pt x="202" y="73"/>
                    <a:pt x="202" y="73"/>
                    <a:pt x="202" y="73"/>
                  </a:cubicBezTo>
                  <a:cubicBezTo>
                    <a:pt x="212" y="73"/>
                    <a:pt x="215" y="71"/>
                    <a:pt x="216" y="63"/>
                  </a:cubicBezTo>
                  <a:cubicBezTo>
                    <a:pt x="216" y="62"/>
                    <a:pt x="216" y="62"/>
                    <a:pt x="217" y="62"/>
                  </a:cubicBezTo>
                  <a:cubicBezTo>
                    <a:pt x="221" y="62"/>
                    <a:pt x="221" y="62"/>
                    <a:pt x="221" y="62"/>
                  </a:cubicBezTo>
                  <a:cubicBezTo>
                    <a:pt x="221" y="67"/>
                    <a:pt x="220" y="71"/>
                    <a:pt x="220" y="76"/>
                  </a:cubicBezTo>
                  <a:cubicBezTo>
                    <a:pt x="220" y="82"/>
                    <a:pt x="221" y="85"/>
                    <a:pt x="221" y="90"/>
                  </a:cubicBezTo>
                  <a:cubicBezTo>
                    <a:pt x="217" y="90"/>
                    <a:pt x="217" y="90"/>
                    <a:pt x="217" y="90"/>
                  </a:cubicBezTo>
                  <a:cubicBezTo>
                    <a:pt x="216" y="90"/>
                    <a:pt x="216" y="90"/>
                    <a:pt x="216" y="89"/>
                  </a:cubicBezTo>
                  <a:cubicBezTo>
                    <a:pt x="215" y="79"/>
                    <a:pt x="212" y="78"/>
                    <a:pt x="202" y="78"/>
                  </a:cubicBezTo>
                  <a:cubicBezTo>
                    <a:pt x="201" y="78"/>
                    <a:pt x="201" y="78"/>
                    <a:pt x="201" y="78"/>
                  </a:cubicBezTo>
                  <a:cubicBezTo>
                    <a:pt x="201" y="95"/>
                    <a:pt x="201" y="95"/>
                    <a:pt x="201" y="95"/>
                  </a:cubicBezTo>
                  <a:cubicBezTo>
                    <a:pt x="201" y="109"/>
                    <a:pt x="201" y="110"/>
                    <a:pt x="212" y="110"/>
                  </a:cubicBezTo>
                  <a:cubicBezTo>
                    <a:pt x="219" y="110"/>
                    <a:pt x="219" y="110"/>
                    <a:pt x="219" y="110"/>
                  </a:cubicBezTo>
                  <a:cubicBezTo>
                    <a:pt x="229" y="110"/>
                    <a:pt x="234" y="108"/>
                    <a:pt x="236" y="94"/>
                  </a:cubicBezTo>
                  <a:cubicBezTo>
                    <a:pt x="236" y="94"/>
                    <a:pt x="236" y="93"/>
                    <a:pt x="237" y="93"/>
                  </a:cubicBezTo>
                  <a:cubicBezTo>
                    <a:pt x="241" y="93"/>
                    <a:pt x="241" y="93"/>
                    <a:pt x="241" y="93"/>
                  </a:cubicBezTo>
                  <a:cubicBezTo>
                    <a:pt x="241" y="99"/>
                    <a:pt x="240" y="111"/>
                    <a:pt x="240" y="117"/>
                  </a:cubicBezTo>
                  <a:cubicBezTo>
                    <a:pt x="235" y="117"/>
                    <a:pt x="229" y="117"/>
                    <a:pt x="219" y="117"/>
                  </a:cubicBezTo>
                  <a:close/>
                  <a:moveTo>
                    <a:pt x="412" y="119"/>
                  </a:moveTo>
                  <a:cubicBezTo>
                    <a:pt x="391" y="119"/>
                    <a:pt x="374" y="103"/>
                    <a:pt x="374" y="79"/>
                  </a:cubicBezTo>
                  <a:cubicBezTo>
                    <a:pt x="374" y="50"/>
                    <a:pt x="392" y="36"/>
                    <a:pt x="412" y="36"/>
                  </a:cubicBezTo>
                  <a:cubicBezTo>
                    <a:pt x="434" y="36"/>
                    <a:pt x="451" y="52"/>
                    <a:pt x="451" y="76"/>
                  </a:cubicBezTo>
                  <a:cubicBezTo>
                    <a:pt x="451" y="105"/>
                    <a:pt x="433" y="119"/>
                    <a:pt x="412" y="119"/>
                  </a:cubicBezTo>
                  <a:close/>
                  <a:moveTo>
                    <a:pt x="411" y="43"/>
                  </a:moveTo>
                  <a:cubicBezTo>
                    <a:pt x="397" y="43"/>
                    <a:pt x="390" y="54"/>
                    <a:pt x="390" y="78"/>
                  </a:cubicBezTo>
                  <a:cubicBezTo>
                    <a:pt x="390" y="103"/>
                    <a:pt x="399" y="112"/>
                    <a:pt x="413" y="112"/>
                  </a:cubicBezTo>
                  <a:cubicBezTo>
                    <a:pt x="428" y="112"/>
                    <a:pt x="435" y="101"/>
                    <a:pt x="435" y="77"/>
                  </a:cubicBezTo>
                  <a:cubicBezTo>
                    <a:pt x="435" y="52"/>
                    <a:pt x="426" y="43"/>
                    <a:pt x="411" y="43"/>
                  </a:cubicBezTo>
                  <a:close/>
                  <a:moveTo>
                    <a:pt x="463" y="115"/>
                  </a:moveTo>
                  <a:cubicBezTo>
                    <a:pt x="461" y="117"/>
                    <a:pt x="461" y="117"/>
                    <a:pt x="461" y="117"/>
                  </a:cubicBezTo>
                  <a:cubicBezTo>
                    <a:pt x="461" y="118"/>
                    <a:pt x="460" y="118"/>
                    <a:pt x="459" y="118"/>
                  </a:cubicBezTo>
                  <a:cubicBezTo>
                    <a:pt x="457" y="118"/>
                    <a:pt x="457" y="118"/>
                    <a:pt x="457" y="118"/>
                  </a:cubicBezTo>
                  <a:cubicBezTo>
                    <a:pt x="457" y="113"/>
                    <a:pt x="457" y="98"/>
                    <a:pt x="457" y="93"/>
                  </a:cubicBezTo>
                  <a:cubicBezTo>
                    <a:pt x="461" y="93"/>
                    <a:pt x="461" y="93"/>
                    <a:pt x="461" y="93"/>
                  </a:cubicBezTo>
                  <a:cubicBezTo>
                    <a:pt x="461" y="93"/>
                    <a:pt x="462" y="93"/>
                    <a:pt x="462" y="93"/>
                  </a:cubicBezTo>
                  <a:cubicBezTo>
                    <a:pt x="464" y="106"/>
                    <a:pt x="470" y="112"/>
                    <a:pt x="481" y="112"/>
                  </a:cubicBezTo>
                  <a:cubicBezTo>
                    <a:pt x="491" y="112"/>
                    <a:pt x="497" y="108"/>
                    <a:pt x="497" y="101"/>
                  </a:cubicBezTo>
                  <a:cubicBezTo>
                    <a:pt x="497" y="79"/>
                    <a:pt x="457" y="86"/>
                    <a:pt x="457" y="59"/>
                  </a:cubicBezTo>
                  <a:cubicBezTo>
                    <a:pt x="457" y="45"/>
                    <a:pt x="467" y="36"/>
                    <a:pt x="481" y="36"/>
                  </a:cubicBezTo>
                  <a:cubicBezTo>
                    <a:pt x="486" y="36"/>
                    <a:pt x="493" y="37"/>
                    <a:pt x="497" y="41"/>
                  </a:cubicBezTo>
                  <a:cubicBezTo>
                    <a:pt x="499" y="39"/>
                    <a:pt x="499" y="39"/>
                    <a:pt x="499" y="39"/>
                  </a:cubicBezTo>
                  <a:cubicBezTo>
                    <a:pt x="499" y="38"/>
                    <a:pt x="499" y="38"/>
                    <a:pt x="500" y="38"/>
                  </a:cubicBezTo>
                  <a:cubicBezTo>
                    <a:pt x="503" y="38"/>
                    <a:pt x="503" y="38"/>
                    <a:pt x="503" y="38"/>
                  </a:cubicBezTo>
                  <a:cubicBezTo>
                    <a:pt x="503" y="43"/>
                    <a:pt x="503" y="56"/>
                    <a:pt x="503" y="61"/>
                  </a:cubicBezTo>
                  <a:cubicBezTo>
                    <a:pt x="499" y="61"/>
                    <a:pt x="499" y="61"/>
                    <a:pt x="499" y="61"/>
                  </a:cubicBezTo>
                  <a:cubicBezTo>
                    <a:pt x="499" y="61"/>
                    <a:pt x="499" y="61"/>
                    <a:pt x="498" y="61"/>
                  </a:cubicBezTo>
                  <a:cubicBezTo>
                    <a:pt x="496" y="50"/>
                    <a:pt x="491" y="43"/>
                    <a:pt x="481" y="43"/>
                  </a:cubicBezTo>
                  <a:cubicBezTo>
                    <a:pt x="472" y="43"/>
                    <a:pt x="468" y="48"/>
                    <a:pt x="468" y="53"/>
                  </a:cubicBezTo>
                  <a:cubicBezTo>
                    <a:pt x="468" y="74"/>
                    <a:pt x="509" y="67"/>
                    <a:pt x="509" y="94"/>
                  </a:cubicBezTo>
                  <a:cubicBezTo>
                    <a:pt x="509" y="111"/>
                    <a:pt x="495" y="119"/>
                    <a:pt x="481" y="119"/>
                  </a:cubicBezTo>
                  <a:cubicBezTo>
                    <a:pt x="473" y="119"/>
                    <a:pt x="467" y="117"/>
                    <a:pt x="463" y="115"/>
                  </a:cubicBezTo>
                  <a:close/>
                  <a:moveTo>
                    <a:pt x="547" y="117"/>
                  </a:moveTo>
                  <a:cubicBezTo>
                    <a:pt x="541" y="117"/>
                    <a:pt x="534" y="117"/>
                    <a:pt x="529" y="117"/>
                  </a:cubicBezTo>
                  <a:cubicBezTo>
                    <a:pt x="529" y="113"/>
                    <a:pt x="529" y="113"/>
                    <a:pt x="529" y="113"/>
                  </a:cubicBezTo>
                  <a:cubicBezTo>
                    <a:pt x="529" y="112"/>
                    <a:pt x="529" y="112"/>
                    <a:pt x="530" y="112"/>
                  </a:cubicBezTo>
                  <a:cubicBezTo>
                    <a:pt x="540" y="111"/>
                    <a:pt x="540" y="110"/>
                    <a:pt x="540" y="96"/>
                  </a:cubicBezTo>
                  <a:cubicBezTo>
                    <a:pt x="540" y="46"/>
                    <a:pt x="540" y="46"/>
                    <a:pt x="540" y="46"/>
                  </a:cubicBezTo>
                  <a:cubicBezTo>
                    <a:pt x="540" y="45"/>
                    <a:pt x="540" y="44"/>
                    <a:pt x="539" y="44"/>
                  </a:cubicBezTo>
                  <a:cubicBezTo>
                    <a:pt x="532" y="44"/>
                    <a:pt x="532" y="44"/>
                    <a:pt x="532" y="44"/>
                  </a:cubicBezTo>
                  <a:cubicBezTo>
                    <a:pt x="522" y="44"/>
                    <a:pt x="517" y="46"/>
                    <a:pt x="515" y="61"/>
                  </a:cubicBezTo>
                  <a:cubicBezTo>
                    <a:pt x="515" y="61"/>
                    <a:pt x="515" y="61"/>
                    <a:pt x="514" y="61"/>
                  </a:cubicBezTo>
                  <a:cubicBezTo>
                    <a:pt x="511" y="61"/>
                    <a:pt x="511" y="61"/>
                    <a:pt x="511" y="61"/>
                  </a:cubicBezTo>
                  <a:cubicBezTo>
                    <a:pt x="511" y="56"/>
                    <a:pt x="511" y="44"/>
                    <a:pt x="511" y="38"/>
                  </a:cubicBezTo>
                  <a:cubicBezTo>
                    <a:pt x="516" y="38"/>
                    <a:pt x="522" y="38"/>
                    <a:pt x="532" y="38"/>
                  </a:cubicBezTo>
                  <a:cubicBezTo>
                    <a:pt x="561" y="38"/>
                    <a:pt x="561" y="38"/>
                    <a:pt x="561" y="38"/>
                  </a:cubicBezTo>
                  <a:cubicBezTo>
                    <a:pt x="571" y="38"/>
                    <a:pt x="577" y="38"/>
                    <a:pt x="582" y="38"/>
                  </a:cubicBezTo>
                  <a:cubicBezTo>
                    <a:pt x="582" y="44"/>
                    <a:pt x="583" y="56"/>
                    <a:pt x="583" y="61"/>
                  </a:cubicBezTo>
                  <a:cubicBezTo>
                    <a:pt x="579" y="61"/>
                    <a:pt x="579" y="61"/>
                    <a:pt x="579" y="61"/>
                  </a:cubicBezTo>
                  <a:cubicBezTo>
                    <a:pt x="578" y="61"/>
                    <a:pt x="578" y="61"/>
                    <a:pt x="578" y="61"/>
                  </a:cubicBezTo>
                  <a:cubicBezTo>
                    <a:pt x="576" y="46"/>
                    <a:pt x="571" y="44"/>
                    <a:pt x="561" y="44"/>
                  </a:cubicBezTo>
                  <a:cubicBezTo>
                    <a:pt x="555" y="44"/>
                    <a:pt x="555" y="44"/>
                    <a:pt x="555" y="44"/>
                  </a:cubicBezTo>
                  <a:cubicBezTo>
                    <a:pt x="554" y="44"/>
                    <a:pt x="554" y="45"/>
                    <a:pt x="554" y="46"/>
                  </a:cubicBezTo>
                  <a:cubicBezTo>
                    <a:pt x="554" y="96"/>
                    <a:pt x="554" y="96"/>
                    <a:pt x="554" y="96"/>
                  </a:cubicBezTo>
                  <a:cubicBezTo>
                    <a:pt x="554" y="110"/>
                    <a:pt x="554" y="111"/>
                    <a:pt x="563" y="112"/>
                  </a:cubicBezTo>
                  <a:cubicBezTo>
                    <a:pt x="564" y="112"/>
                    <a:pt x="564" y="112"/>
                    <a:pt x="564" y="113"/>
                  </a:cubicBezTo>
                  <a:cubicBezTo>
                    <a:pt x="564" y="117"/>
                    <a:pt x="564" y="117"/>
                    <a:pt x="564" y="117"/>
                  </a:cubicBezTo>
                  <a:cubicBezTo>
                    <a:pt x="559" y="117"/>
                    <a:pt x="552" y="117"/>
                    <a:pt x="547" y="117"/>
                  </a:cubicBezTo>
                  <a:close/>
                  <a:moveTo>
                    <a:pt x="622" y="119"/>
                  </a:moveTo>
                  <a:cubicBezTo>
                    <a:pt x="601" y="119"/>
                    <a:pt x="584" y="103"/>
                    <a:pt x="584" y="79"/>
                  </a:cubicBezTo>
                  <a:cubicBezTo>
                    <a:pt x="584" y="50"/>
                    <a:pt x="602" y="36"/>
                    <a:pt x="622" y="36"/>
                  </a:cubicBezTo>
                  <a:cubicBezTo>
                    <a:pt x="644" y="36"/>
                    <a:pt x="660" y="52"/>
                    <a:pt x="660" y="76"/>
                  </a:cubicBezTo>
                  <a:cubicBezTo>
                    <a:pt x="660" y="105"/>
                    <a:pt x="643" y="119"/>
                    <a:pt x="622" y="119"/>
                  </a:cubicBezTo>
                  <a:close/>
                  <a:moveTo>
                    <a:pt x="621" y="43"/>
                  </a:moveTo>
                  <a:cubicBezTo>
                    <a:pt x="607" y="43"/>
                    <a:pt x="600" y="54"/>
                    <a:pt x="600" y="78"/>
                  </a:cubicBezTo>
                  <a:cubicBezTo>
                    <a:pt x="600" y="103"/>
                    <a:pt x="609" y="112"/>
                    <a:pt x="623" y="112"/>
                  </a:cubicBezTo>
                  <a:cubicBezTo>
                    <a:pt x="638" y="112"/>
                    <a:pt x="645" y="101"/>
                    <a:pt x="645" y="77"/>
                  </a:cubicBezTo>
                  <a:cubicBezTo>
                    <a:pt x="645" y="52"/>
                    <a:pt x="635" y="43"/>
                    <a:pt x="621" y="43"/>
                  </a:cubicBezTo>
                  <a:close/>
                  <a:moveTo>
                    <a:pt x="729" y="119"/>
                  </a:moveTo>
                  <a:cubicBezTo>
                    <a:pt x="727" y="115"/>
                    <a:pt x="724" y="111"/>
                    <a:pt x="721" y="107"/>
                  </a:cubicBezTo>
                  <a:cubicBezTo>
                    <a:pt x="684" y="53"/>
                    <a:pt x="684" y="53"/>
                    <a:pt x="684" y="53"/>
                  </a:cubicBezTo>
                  <a:cubicBezTo>
                    <a:pt x="683" y="53"/>
                    <a:pt x="683" y="53"/>
                    <a:pt x="683" y="53"/>
                  </a:cubicBezTo>
                  <a:cubicBezTo>
                    <a:pt x="683" y="84"/>
                    <a:pt x="683" y="84"/>
                    <a:pt x="683" y="84"/>
                  </a:cubicBezTo>
                  <a:cubicBezTo>
                    <a:pt x="683" y="108"/>
                    <a:pt x="683" y="111"/>
                    <a:pt x="697" y="112"/>
                  </a:cubicBezTo>
                  <a:cubicBezTo>
                    <a:pt x="698" y="112"/>
                    <a:pt x="698" y="112"/>
                    <a:pt x="698" y="113"/>
                  </a:cubicBezTo>
                  <a:cubicBezTo>
                    <a:pt x="698" y="117"/>
                    <a:pt x="698" y="117"/>
                    <a:pt x="698" y="117"/>
                  </a:cubicBezTo>
                  <a:cubicBezTo>
                    <a:pt x="693" y="117"/>
                    <a:pt x="685" y="117"/>
                    <a:pt x="679" y="117"/>
                  </a:cubicBezTo>
                  <a:cubicBezTo>
                    <a:pt x="673" y="117"/>
                    <a:pt x="669" y="117"/>
                    <a:pt x="664" y="117"/>
                  </a:cubicBezTo>
                  <a:cubicBezTo>
                    <a:pt x="664" y="113"/>
                    <a:pt x="664" y="113"/>
                    <a:pt x="664" y="113"/>
                  </a:cubicBezTo>
                  <a:cubicBezTo>
                    <a:pt x="664" y="112"/>
                    <a:pt x="664" y="112"/>
                    <a:pt x="665" y="112"/>
                  </a:cubicBezTo>
                  <a:cubicBezTo>
                    <a:pt x="675" y="111"/>
                    <a:pt x="675" y="108"/>
                    <a:pt x="675" y="84"/>
                  </a:cubicBezTo>
                  <a:cubicBezTo>
                    <a:pt x="675" y="59"/>
                    <a:pt x="675" y="59"/>
                    <a:pt x="675" y="59"/>
                  </a:cubicBezTo>
                  <a:cubicBezTo>
                    <a:pt x="675" y="45"/>
                    <a:pt x="675" y="44"/>
                    <a:pt x="665" y="43"/>
                  </a:cubicBezTo>
                  <a:cubicBezTo>
                    <a:pt x="664" y="43"/>
                    <a:pt x="664" y="43"/>
                    <a:pt x="664" y="42"/>
                  </a:cubicBezTo>
                  <a:cubicBezTo>
                    <a:pt x="664" y="38"/>
                    <a:pt x="664" y="38"/>
                    <a:pt x="664" y="38"/>
                  </a:cubicBezTo>
                  <a:cubicBezTo>
                    <a:pt x="668" y="38"/>
                    <a:pt x="675" y="38"/>
                    <a:pt x="678" y="38"/>
                  </a:cubicBezTo>
                  <a:cubicBezTo>
                    <a:pt x="683" y="38"/>
                    <a:pt x="687" y="38"/>
                    <a:pt x="690" y="38"/>
                  </a:cubicBezTo>
                  <a:cubicBezTo>
                    <a:pt x="730" y="96"/>
                    <a:pt x="730" y="96"/>
                    <a:pt x="730" y="96"/>
                  </a:cubicBezTo>
                  <a:cubicBezTo>
                    <a:pt x="731" y="96"/>
                    <a:pt x="731" y="96"/>
                    <a:pt x="731" y="96"/>
                  </a:cubicBezTo>
                  <a:cubicBezTo>
                    <a:pt x="731" y="71"/>
                    <a:pt x="731" y="71"/>
                    <a:pt x="731" y="71"/>
                  </a:cubicBezTo>
                  <a:cubicBezTo>
                    <a:pt x="731" y="47"/>
                    <a:pt x="730" y="44"/>
                    <a:pt x="716" y="43"/>
                  </a:cubicBezTo>
                  <a:cubicBezTo>
                    <a:pt x="716" y="43"/>
                    <a:pt x="716" y="43"/>
                    <a:pt x="716" y="42"/>
                  </a:cubicBezTo>
                  <a:cubicBezTo>
                    <a:pt x="716" y="38"/>
                    <a:pt x="716" y="38"/>
                    <a:pt x="716" y="38"/>
                  </a:cubicBezTo>
                  <a:cubicBezTo>
                    <a:pt x="721" y="38"/>
                    <a:pt x="729" y="38"/>
                    <a:pt x="735" y="38"/>
                  </a:cubicBezTo>
                  <a:cubicBezTo>
                    <a:pt x="740" y="38"/>
                    <a:pt x="744" y="38"/>
                    <a:pt x="750" y="38"/>
                  </a:cubicBezTo>
                  <a:cubicBezTo>
                    <a:pt x="750" y="42"/>
                    <a:pt x="750" y="42"/>
                    <a:pt x="750" y="42"/>
                  </a:cubicBezTo>
                  <a:cubicBezTo>
                    <a:pt x="750" y="43"/>
                    <a:pt x="750" y="43"/>
                    <a:pt x="749" y="43"/>
                  </a:cubicBezTo>
                  <a:cubicBezTo>
                    <a:pt x="739" y="44"/>
                    <a:pt x="739" y="47"/>
                    <a:pt x="739" y="71"/>
                  </a:cubicBezTo>
                  <a:cubicBezTo>
                    <a:pt x="739" y="119"/>
                    <a:pt x="739" y="119"/>
                    <a:pt x="739" y="119"/>
                  </a:cubicBezTo>
                  <a:lnTo>
                    <a:pt x="729" y="119"/>
                  </a:lnTo>
                  <a:close/>
                  <a:moveTo>
                    <a:pt x="921" y="119"/>
                  </a:moveTo>
                  <a:cubicBezTo>
                    <a:pt x="900" y="119"/>
                    <a:pt x="883" y="103"/>
                    <a:pt x="883" y="79"/>
                  </a:cubicBezTo>
                  <a:cubicBezTo>
                    <a:pt x="883" y="50"/>
                    <a:pt x="901" y="36"/>
                    <a:pt x="921" y="36"/>
                  </a:cubicBezTo>
                  <a:cubicBezTo>
                    <a:pt x="943" y="36"/>
                    <a:pt x="960" y="52"/>
                    <a:pt x="960" y="76"/>
                  </a:cubicBezTo>
                  <a:cubicBezTo>
                    <a:pt x="960" y="105"/>
                    <a:pt x="942" y="119"/>
                    <a:pt x="921" y="119"/>
                  </a:cubicBezTo>
                  <a:close/>
                  <a:moveTo>
                    <a:pt x="920" y="43"/>
                  </a:moveTo>
                  <a:cubicBezTo>
                    <a:pt x="906" y="43"/>
                    <a:pt x="899" y="54"/>
                    <a:pt x="899" y="78"/>
                  </a:cubicBezTo>
                  <a:cubicBezTo>
                    <a:pt x="899" y="103"/>
                    <a:pt x="908" y="112"/>
                    <a:pt x="922" y="112"/>
                  </a:cubicBezTo>
                  <a:cubicBezTo>
                    <a:pt x="937" y="112"/>
                    <a:pt x="944" y="101"/>
                    <a:pt x="944" y="77"/>
                  </a:cubicBezTo>
                  <a:cubicBezTo>
                    <a:pt x="944" y="52"/>
                    <a:pt x="935" y="43"/>
                    <a:pt x="920" y="43"/>
                  </a:cubicBezTo>
                  <a:close/>
                  <a:moveTo>
                    <a:pt x="1029" y="119"/>
                  </a:moveTo>
                  <a:cubicBezTo>
                    <a:pt x="1026" y="115"/>
                    <a:pt x="1023" y="111"/>
                    <a:pt x="1020" y="107"/>
                  </a:cubicBezTo>
                  <a:cubicBezTo>
                    <a:pt x="983" y="53"/>
                    <a:pt x="983" y="53"/>
                    <a:pt x="983" y="53"/>
                  </a:cubicBezTo>
                  <a:cubicBezTo>
                    <a:pt x="982" y="53"/>
                    <a:pt x="982" y="53"/>
                    <a:pt x="982" y="53"/>
                  </a:cubicBezTo>
                  <a:cubicBezTo>
                    <a:pt x="982" y="84"/>
                    <a:pt x="982" y="84"/>
                    <a:pt x="982" y="84"/>
                  </a:cubicBezTo>
                  <a:cubicBezTo>
                    <a:pt x="982" y="108"/>
                    <a:pt x="983" y="111"/>
                    <a:pt x="996" y="112"/>
                  </a:cubicBezTo>
                  <a:cubicBezTo>
                    <a:pt x="997" y="112"/>
                    <a:pt x="997" y="112"/>
                    <a:pt x="997" y="113"/>
                  </a:cubicBezTo>
                  <a:cubicBezTo>
                    <a:pt x="997" y="117"/>
                    <a:pt x="997" y="117"/>
                    <a:pt x="997" y="117"/>
                  </a:cubicBezTo>
                  <a:cubicBezTo>
                    <a:pt x="992" y="117"/>
                    <a:pt x="984" y="117"/>
                    <a:pt x="978" y="117"/>
                  </a:cubicBezTo>
                  <a:cubicBezTo>
                    <a:pt x="972" y="117"/>
                    <a:pt x="969" y="117"/>
                    <a:pt x="963" y="117"/>
                  </a:cubicBezTo>
                  <a:cubicBezTo>
                    <a:pt x="963" y="113"/>
                    <a:pt x="963" y="113"/>
                    <a:pt x="963" y="113"/>
                  </a:cubicBezTo>
                  <a:cubicBezTo>
                    <a:pt x="963" y="112"/>
                    <a:pt x="963" y="112"/>
                    <a:pt x="964" y="112"/>
                  </a:cubicBezTo>
                  <a:cubicBezTo>
                    <a:pt x="974" y="111"/>
                    <a:pt x="974" y="108"/>
                    <a:pt x="974" y="84"/>
                  </a:cubicBezTo>
                  <a:cubicBezTo>
                    <a:pt x="974" y="59"/>
                    <a:pt x="974" y="59"/>
                    <a:pt x="974" y="59"/>
                  </a:cubicBezTo>
                  <a:cubicBezTo>
                    <a:pt x="974" y="45"/>
                    <a:pt x="974" y="44"/>
                    <a:pt x="964" y="43"/>
                  </a:cubicBezTo>
                  <a:cubicBezTo>
                    <a:pt x="963" y="43"/>
                    <a:pt x="963" y="43"/>
                    <a:pt x="963" y="42"/>
                  </a:cubicBezTo>
                  <a:cubicBezTo>
                    <a:pt x="963" y="38"/>
                    <a:pt x="963" y="38"/>
                    <a:pt x="963" y="38"/>
                  </a:cubicBezTo>
                  <a:cubicBezTo>
                    <a:pt x="968" y="38"/>
                    <a:pt x="974" y="38"/>
                    <a:pt x="977" y="38"/>
                  </a:cubicBezTo>
                  <a:cubicBezTo>
                    <a:pt x="982" y="38"/>
                    <a:pt x="986" y="38"/>
                    <a:pt x="989" y="38"/>
                  </a:cubicBezTo>
                  <a:cubicBezTo>
                    <a:pt x="1029" y="96"/>
                    <a:pt x="1029" y="96"/>
                    <a:pt x="1029" y="96"/>
                  </a:cubicBezTo>
                  <a:cubicBezTo>
                    <a:pt x="1030" y="96"/>
                    <a:pt x="1030" y="96"/>
                    <a:pt x="1030" y="96"/>
                  </a:cubicBezTo>
                  <a:cubicBezTo>
                    <a:pt x="1030" y="71"/>
                    <a:pt x="1030" y="71"/>
                    <a:pt x="1030" y="71"/>
                  </a:cubicBezTo>
                  <a:cubicBezTo>
                    <a:pt x="1030" y="47"/>
                    <a:pt x="1030" y="44"/>
                    <a:pt x="1016" y="43"/>
                  </a:cubicBezTo>
                  <a:cubicBezTo>
                    <a:pt x="1015" y="43"/>
                    <a:pt x="1015" y="43"/>
                    <a:pt x="1015" y="42"/>
                  </a:cubicBezTo>
                  <a:cubicBezTo>
                    <a:pt x="1015" y="38"/>
                    <a:pt x="1015" y="38"/>
                    <a:pt x="1015" y="38"/>
                  </a:cubicBezTo>
                  <a:cubicBezTo>
                    <a:pt x="1020" y="38"/>
                    <a:pt x="1028" y="38"/>
                    <a:pt x="1034" y="38"/>
                  </a:cubicBezTo>
                  <a:cubicBezTo>
                    <a:pt x="1040" y="38"/>
                    <a:pt x="1044" y="38"/>
                    <a:pt x="1049" y="38"/>
                  </a:cubicBezTo>
                  <a:cubicBezTo>
                    <a:pt x="1049" y="42"/>
                    <a:pt x="1049" y="42"/>
                    <a:pt x="1049" y="42"/>
                  </a:cubicBezTo>
                  <a:cubicBezTo>
                    <a:pt x="1049" y="43"/>
                    <a:pt x="1049" y="43"/>
                    <a:pt x="1048" y="43"/>
                  </a:cubicBezTo>
                  <a:cubicBezTo>
                    <a:pt x="1038" y="44"/>
                    <a:pt x="1038" y="47"/>
                    <a:pt x="1038" y="71"/>
                  </a:cubicBezTo>
                  <a:cubicBezTo>
                    <a:pt x="1038" y="119"/>
                    <a:pt x="1038" y="119"/>
                    <a:pt x="1038" y="119"/>
                  </a:cubicBezTo>
                  <a:lnTo>
                    <a:pt x="1029" y="119"/>
                  </a:lnTo>
                  <a:close/>
                  <a:moveTo>
                    <a:pt x="1062" y="115"/>
                  </a:moveTo>
                  <a:cubicBezTo>
                    <a:pt x="1060" y="117"/>
                    <a:pt x="1060" y="117"/>
                    <a:pt x="1060" y="117"/>
                  </a:cubicBezTo>
                  <a:cubicBezTo>
                    <a:pt x="1060" y="118"/>
                    <a:pt x="1059" y="118"/>
                    <a:pt x="1059" y="118"/>
                  </a:cubicBezTo>
                  <a:cubicBezTo>
                    <a:pt x="1056" y="118"/>
                    <a:pt x="1056" y="118"/>
                    <a:pt x="1056" y="118"/>
                  </a:cubicBezTo>
                  <a:cubicBezTo>
                    <a:pt x="1056" y="113"/>
                    <a:pt x="1056" y="98"/>
                    <a:pt x="1056" y="93"/>
                  </a:cubicBezTo>
                  <a:cubicBezTo>
                    <a:pt x="1060" y="93"/>
                    <a:pt x="1060" y="93"/>
                    <a:pt x="1060" y="93"/>
                  </a:cubicBezTo>
                  <a:cubicBezTo>
                    <a:pt x="1060" y="93"/>
                    <a:pt x="1061" y="93"/>
                    <a:pt x="1061" y="93"/>
                  </a:cubicBezTo>
                  <a:cubicBezTo>
                    <a:pt x="1063" y="106"/>
                    <a:pt x="1069" y="112"/>
                    <a:pt x="1080" y="112"/>
                  </a:cubicBezTo>
                  <a:cubicBezTo>
                    <a:pt x="1090" y="112"/>
                    <a:pt x="1097" y="108"/>
                    <a:pt x="1097" y="101"/>
                  </a:cubicBezTo>
                  <a:cubicBezTo>
                    <a:pt x="1097" y="79"/>
                    <a:pt x="1056" y="86"/>
                    <a:pt x="1056" y="59"/>
                  </a:cubicBezTo>
                  <a:cubicBezTo>
                    <a:pt x="1056" y="45"/>
                    <a:pt x="1066" y="36"/>
                    <a:pt x="1080" y="36"/>
                  </a:cubicBezTo>
                  <a:cubicBezTo>
                    <a:pt x="1085" y="36"/>
                    <a:pt x="1091" y="37"/>
                    <a:pt x="1096" y="40"/>
                  </a:cubicBezTo>
                  <a:cubicBezTo>
                    <a:pt x="1098" y="38"/>
                    <a:pt x="1098" y="38"/>
                    <a:pt x="1098" y="38"/>
                  </a:cubicBezTo>
                  <a:cubicBezTo>
                    <a:pt x="1098" y="37"/>
                    <a:pt x="1099" y="37"/>
                    <a:pt x="1100" y="37"/>
                  </a:cubicBezTo>
                  <a:cubicBezTo>
                    <a:pt x="1102" y="37"/>
                    <a:pt x="1102" y="37"/>
                    <a:pt x="1102" y="37"/>
                  </a:cubicBezTo>
                  <a:cubicBezTo>
                    <a:pt x="1102" y="42"/>
                    <a:pt x="1102" y="54"/>
                    <a:pt x="1102" y="59"/>
                  </a:cubicBezTo>
                  <a:cubicBezTo>
                    <a:pt x="1099" y="59"/>
                    <a:pt x="1099" y="59"/>
                    <a:pt x="1099" y="59"/>
                  </a:cubicBezTo>
                  <a:cubicBezTo>
                    <a:pt x="1098" y="59"/>
                    <a:pt x="1098" y="59"/>
                    <a:pt x="1098" y="58"/>
                  </a:cubicBezTo>
                  <a:cubicBezTo>
                    <a:pt x="1096" y="50"/>
                    <a:pt x="1090" y="43"/>
                    <a:pt x="1080" y="43"/>
                  </a:cubicBezTo>
                  <a:cubicBezTo>
                    <a:pt x="1071" y="43"/>
                    <a:pt x="1068" y="48"/>
                    <a:pt x="1068" y="53"/>
                  </a:cubicBezTo>
                  <a:cubicBezTo>
                    <a:pt x="1068" y="74"/>
                    <a:pt x="1109" y="67"/>
                    <a:pt x="1109" y="94"/>
                  </a:cubicBezTo>
                  <a:cubicBezTo>
                    <a:pt x="1109" y="111"/>
                    <a:pt x="1094" y="119"/>
                    <a:pt x="1081" y="119"/>
                  </a:cubicBezTo>
                  <a:cubicBezTo>
                    <a:pt x="1072" y="119"/>
                    <a:pt x="1067" y="117"/>
                    <a:pt x="1062" y="115"/>
                  </a:cubicBezTo>
                  <a:close/>
                  <a:moveTo>
                    <a:pt x="1155" y="119"/>
                  </a:moveTo>
                  <a:cubicBezTo>
                    <a:pt x="1132" y="119"/>
                    <a:pt x="1122" y="110"/>
                    <a:pt x="1122" y="89"/>
                  </a:cubicBezTo>
                  <a:cubicBezTo>
                    <a:pt x="1122" y="59"/>
                    <a:pt x="1122" y="59"/>
                    <a:pt x="1122" y="59"/>
                  </a:cubicBezTo>
                  <a:cubicBezTo>
                    <a:pt x="1122" y="45"/>
                    <a:pt x="1122" y="44"/>
                    <a:pt x="1113" y="43"/>
                  </a:cubicBezTo>
                  <a:cubicBezTo>
                    <a:pt x="1112" y="43"/>
                    <a:pt x="1111" y="43"/>
                    <a:pt x="1111" y="42"/>
                  </a:cubicBezTo>
                  <a:cubicBezTo>
                    <a:pt x="1111" y="38"/>
                    <a:pt x="1111" y="38"/>
                    <a:pt x="1111" y="38"/>
                  </a:cubicBezTo>
                  <a:cubicBezTo>
                    <a:pt x="1117" y="38"/>
                    <a:pt x="1124" y="38"/>
                    <a:pt x="1129" y="38"/>
                  </a:cubicBezTo>
                  <a:cubicBezTo>
                    <a:pt x="1135" y="38"/>
                    <a:pt x="1142" y="38"/>
                    <a:pt x="1147" y="38"/>
                  </a:cubicBezTo>
                  <a:cubicBezTo>
                    <a:pt x="1147" y="42"/>
                    <a:pt x="1147" y="42"/>
                    <a:pt x="1147" y="42"/>
                  </a:cubicBezTo>
                  <a:cubicBezTo>
                    <a:pt x="1147" y="43"/>
                    <a:pt x="1147" y="43"/>
                    <a:pt x="1146" y="43"/>
                  </a:cubicBezTo>
                  <a:cubicBezTo>
                    <a:pt x="1136" y="44"/>
                    <a:pt x="1136" y="45"/>
                    <a:pt x="1136" y="59"/>
                  </a:cubicBezTo>
                  <a:cubicBezTo>
                    <a:pt x="1136" y="91"/>
                    <a:pt x="1136" y="91"/>
                    <a:pt x="1136" y="91"/>
                  </a:cubicBezTo>
                  <a:cubicBezTo>
                    <a:pt x="1136" y="103"/>
                    <a:pt x="1142" y="110"/>
                    <a:pt x="1157" y="110"/>
                  </a:cubicBezTo>
                  <a:cubicBezTo>
                    <a:pt x="1170" y="110"/>
                    <a:pt x="1177" y="103"/>
                    <a:pt x="1177" y="90"/>
                  </a:cubicBezTo>
                  <a:cubicBezTo>
                    <a:pt x="1177" y="71"/>
                    <a:pt x="1177" y="71"/>
                    <a:pt x="1177" y="71"/>
                  </a:cubicBezTo>
                  <a:cubicBezTo>
                    <a:pt x="1177" y="46"/>
                    <a:pt x="1177" y="45"/>
                    <a:pt x="1163" y="43"/>
                  </a:cubicBezTo>
                  <a:cubicBezTo>
                    <a:pt x="1162" y="43"/>
                    <a:pt x="1162" y="43"/>
                    <a:pt x="1162" y="42"/>
                  </a:cubicBezTo>
                  <a:cubicBezTo>
                    <a:pt x="1162" y="38"/>
                    <a:pt x="1162" y="38"/>
                    <a:pt x="1162" y="38"/>
                  </a:cubicBezTo>
                  <a:cubicBezTo>
                    <a:pt x="1167" y="38"/>
                    <a:pt x="1175" y="38"/>
                    <a:pt x="1181" y="38"/>
                  </a:cubicBezTo>
                  <a:cubicBezTo>
                    <a:pt x="1186" y="38"/>
                    <a:pt x="1189" y="38"/>
                    <a:pt x="1194" y="38"/>
                  </a:cubicBezTo>
                  <a:cubicBezTo>
                    <a:pt x="1194" y="42"/>
                    <a:pt x="1194" y="42"/>
                    <a:pt x="1194" y="42"/>
                  </a:cubicBezTo>
                  <a:cubicBezTo>
                    <a:pt x="1194" y="43"/>
                    <a:pt x="1194" y="43"/>
                    <a:pt x="1193" y="43"/>
                  </a:cubicBezTo>
                  <a:cubicBezTo>
                    <a:pt x="1185" y="44"/>
                    <a:pt x="1185" y="46"/>
                    <a:pt x="1185" y="71"/>
                  </a:cubicBezTo>
                  <a:cubicBezTo>
                    <a:pt x="1185" y="88"/>
                    <a:pt x="1185" y="88"/>
                    <a:pt x="1185" y="88"/>
                  </a:cubicBezTo>
                  <a:cubicBezTo>
                    <a:pt x="1185" y="109"/>
                    <a:pt x="1175" y="119"/>
                    <a:pt x="1155" y="119"/>
                  </a:cubicBezTo>
                  <a:close/>
                  <a:moveTo>
                    <a:pt x="1243" y="117"/>
                  </a:moveTo>
                  <a:cubicBezTo>
                    <a:pt x="1216" y="117"/>
                    <a:pt x="1216" y="117"/>
                    <a:pt x="1216" y="117"/>
                  </a:cubicBezTo>
                  <a:cubicBezTo>
                    <a:pt x="1211" y="117"/>
                    <a:pt x="1205" y="117"/>
                    <a:pt x="1199" y="117"/>
                  </a:cubicBezTo>
                  <a:cubicBezTo>
                    <a:pt x="1199" y="113"/>
                    <a:pt x="1199" y="113"/>
                    <a:pt x="1199" y="113"/>
                  </a:cubicBezTo>
                  <a:cubicBezTo>
                    <a:pt x="1199" y="112"/>
                    <a:pt x="1199" y="112"/>
                    <a:pt x="1200" y="112"/>
                  </a:cubicBezTo>
                  <a:cubicBezTo>
                    <a:pt x="1210" y="111"/>
                    <a:pt x="1210" y="110"/>
                    <a:pt x="1210" y="96"/>
                  </a:cubicBezTo>
                  <a:cubicBezTo>
                    <a:pt x="1210" y="59"/>
                    <a:pt x="1210" y="59"/>
                    <a:pt x="1210" y="59"/>
                  </a:cubicBezTo>
                  <a:cubicBezTo>
                    <a:pt x="1210" y="45"/>
                    <a:pt x="1210" y="44"/>
                    <a:pt x="1200" y="43"/>
                  </a:cubicBezTo>
                  <a:cubicBezTo>
                    <a:pt x="1199" y="43"/>
                    <a:pt x="1199" y="43"/>
                    <a:pt x="1199" y="42"/>
                  </a:cubicBezTo>
                  <a:cubicBezTo>
                    <a:pt x="1199" y="38"/>
                    <a:pt x="1199" y="38"/>
                    <a:pt x="1199" y="38"/>
                  </a:cubicBezTo>
                  <a:cubicBezTo>
                    <a:pt x="1205" y="38"/>
                    <a:pt x="1212" y="38"/>
                    <a:pt x="1217" y="38"/>
                  </a:cubicBezTo>
                  <a:cubicBezTo>
                    <a:pt x="1223" y="38"/>
                    <a:pt x="1232" y="38"/>
                    <a:pt x="1237" y="38"/>
                  </a:cubicBezTo>
                  <a:cubicBezTo>
                    <a:pt x="1237" y="42"/>
                    <a:pt x="1237" y="42"/>
                    <a:pt x="1237" y="42"/>
                  </a:cubicBezTo>
                  <a:cubicBezTo>
                    <a:pt x="1237" y="43"/>
                    <a:pt x="1237" y="43"/>
                    <a:pt x="1236" y="43"/>
                  </a:cubicBezTo>
                  <a:cubicBezTo>
                    <a:pt x="1224" y="44"/>
                    <a:pt x="1224" y="45"/>
                    <a:pt x="1224" y="59"/>
                  </a:cubicBezTo>
                  <a:cubicBezTo>
                    <a:pt x="1224" y="95"/>
                    <a:pt x="1224" y="95"/>
                    <a:pt x="1224" y="95"/>
                  </a:cubicBezTo>
                  <a:cubicBezTo>
                    <a:pt x="1224" y="109"/>
                    <a:pt x="1224" y="110"/>
                    <a:pt x="1235" y="110"/>
                  </a:cubicBezTo>
                  <a:cubicBezTo>
                    <a:pt x="1240" y="110"/>
                    <a:pt x="1240" y="110"/>
                    <a:pt x="1240" y="110"/>
                  </a:cubicBezTo>
                  <a:cubicBezTo>
                    <a:pt x="1250" y="110"/>
                    <a:pt x="1255" y="107"/>
                    <a:pt x="1257" y="92"/>
                  </a:cubicBezTo>
                  <a:cubicBezTo>
                    <a:pt x="1257" y="92"/>
                    <a:pt x="1257" y="91"/>
                    <a:pt x="1258" y="91"/>
                  </a:cubicBezTo>
                  <a:cubicBezTo>
                    <a:pt x="1261" y="91"/>
                    <a:pt x="1261" y="91"/>
                    <a:pt x="1261" y="91"/>
                  </a:cubicBezTo>
                  <a:cubicBezTo>
                    <a:pt x="1261" y="97"/>
                    <a:pt x="1261" y="111"/>
                    <a:pt x="1261" y="117"/>
                  </a:cubicBezTo>
                  <a:cubicBezTo>
                    <a:pt x="1256" y="117"/>
                    <a:pt x="1253" y="117"/>
                    <a:pt x="1243" y="117"/>
                  </a:cubicBezTo>
                  <a:close/>
                  <a:moveTo>
                    <a:pt x="1291" y="117"/>
                  </a:moveTo>
                  <a:cubicBezTo>
                    <a:pt x="1285" y="117"/>
                    <a:pt x="1278" y="117"/>
                    <a:pt x="1273" y="117"/>
                  </a:cubicBezTo>
                  <a:cubicBezTo>
                    <a:pt x="1273" y="113"/>
                    <a:pt x="1273" y="113"/>
                    <a:pt x="1273" y="113"/>
                  </a:cubicBezTo>
                  <a:cubicBezTo>
                    <a:pt x="1273" y="112"/>
                    <a:pt x="1273" y="112"/>
                    <a:pt x="1274" y="112"/>
                  </a:cubicBezTo>
                  <a:cubicBezTo>
                    <a:pt x="1284" y="111"/>
                    <a:pt x="1284" y="110"/>
                    <a:pt x="1284" y="96"/>
                  </a:cubicBezTo>
                  <a:cubicBezTo>
                    <a:pt x="1284" y="46"/>
                    <a:pt x="1284" y="46"/>
                    <a:pt x="1284" y="46"/>
                  </a:cubicBezTo>
                  <a:cubicBezTo>
                    <a:pt x="1284" y="45"/>
                    <a:pt x="1284" y="44"/>
                    <a:pt x="1283" y="44"/>
                  </a:cubicBezTo>
                  <a:cubicBezTo>
                    <a:pt x="1276" y="44"/>
                    <a:pt x="1276" y="44"/>
                    <a:pt x="1276" y="44"/>
                  </a:cubicBezTo>
                  <a:cubicBezTo>
                    <a:pt x="1266" y="44"/>
                    <a:pt x="1261" y="46"/>
                    <a:pt x="1260" y="61"/>
                  </a:cubicBezTo>
                  <a:cubicBezTo>
                    <a:pt x="1260" y="61"/>
                    <a:pt x="1259" y="61"/>
                    <a:pt x="1259" y="61"/>
                  </a:cubicBezTo>
                  <a:cubicBezTo>
                    <a:pt x="1255" y="61"/>
                    <a:pt x="1255" y="61"/>
                    <a:pt x="1255" y="61"/>
                  </a:cubicBezTo>
                  <a:cubicBezTo>
                    <a:pt x="1255" y="56"/>
                    <a:pt x="1255" y="44"/>
                    <a:pt x="1255" y="38"/>
                  </a:cubicBezTo>
                  <a:cubicBezTo>
                    <a:pt x="1260" y="38"/>
                    <a:pt x="1266" y="38"/>
                    <a:pt x="1276" y="38"/>
                  </a:cubicBezTo>
                  <a:cubicBezTo>
                    <a:pt x="1306" y="38"/>
                    <a:pt x="1306" y="38"/>
                    <a:pt x="1306" y="38"/>
                  </a:cubicBezTo>
                  <a:cubicBezTo>
                    <a:pt x="1316" y="38"/>
                    <a:pt x="1322" y="38"/>
                    <a:pt x="1327" y="38"/>
                  </a:cubicBezTo>
                  <a:cubicBezTo>
                    <a:pt x="1327" y="44"/>
                    <a:pt x="1327" y="56"/>
                    <a:pt x="1327" y="61"/>
                  </a:cubicBezTo>
                  <a:cubicBezTo>
                    <a:pt x="1323" y="61"/>
                    <a:pt x="1323" y="61"/>
                    <a:pt x="1323" y="61"/>
                  </a:cubicBezTo>
                  <a:cubicBezTo>
                    <a:pt x="1323" y="61"/>
                    <a:pt x="1322" y="61"/>
                    <a:pt x="1322" y="61"/>
                  </a:cubicBezTo>
                  <a:cubicBezTo>
                    <a:pt x="1320" y="46"/>
                    <a:pt x="1315" y="44"/>
                    <a:pt x="1306" y="44"/>
                  </a:cubicBezTo>
                  <a:cubicBezTo>
                    <a:pt x="1299" y="44"/>
                    <a:pt x="1299" y="44"/>
                    <a:pt x="1299" y="44"/>
                  </a:cubicBezTo>
                  <a:cubicBezTo>
                    <a:pt x="1298" y="44"/>
                    <a:pt x="1298" y="45"/>
                    <a:pt x="1298" y="46"/>
                  </a:cubicBezTo>
                  <a:cubicBezTo>
                    <a:pt x="1298" y="96"/>
                    <a:pt x="1298" y="96"/>
                    <a:pt x="1298" y="96"/>
                  </a:cubicBezTo>
                  <a:cubicBezTo>
                    <a:pt x="1298" y="110"/>
                    <a:pt x="1298" y="111"/>
                    <a:pt x="1308" y="112"/>
                  </a:cubicBezTo>
                  <a:cubicBezTo>
                    <a:pt x="1309" y="112"/>
                    <a:pt x="1309" y="112"/>
                    <a:pt x="1309" y="113"/>
                  </a:cubicBezTo>
                  <a:cubicBezTo>
                    <a:pt x="1309" y="117"/>
                    <a:pt x="1309" y="117"/>
                    <a:pt x="1309" y="117"/>
                  </a:cubicBezTo>
                  <a:cubicBezTo>
                    <a:pt x="1303" y="117"/>
                    <a:pt x="1296" y="117"/>
                    <a:pt x="1291" y="117"/>
                  </a:cubicBezTo>
                  <a:close/>
                  <a:moveTo>
                    <a:pt x="1349" y="117"/>
                  </a:moveTo>
                  <a:cubicBezTo>
                    <a:pt x="1343" y="117"/>
                    <a:pt x="1336" y="117"/>
                    <a:pt x="1331" y="117"/>
                  </a:cubicBezTo>
                  <a:cubicBezTo>
                    <a:pt x="1331" y="113"/>
                    <a:pt x="1331" y="113"/>
                    <a:pt x="1331" y="113"/>
                  </a:cubicBezTo>
                  <a:cubicBezTo>
                    <a:pt x="1331" y="112"/>
                    <a:pt x="1331" y="112"/>
                    <a:pt x="1332" y="112"/>
                  </a:cubicBezTo>
                  <a:cubicBezTo>
                    <a:pt x="1342" y="111"/>
                    <a:pt x="1342" y="110"/>
                    <a:pt x="1342" y="96"/>
                  </a:cubicBezTo>
                  <a:cubicBezTo>
                    <a:pt x="1342" y="59"/>
                    <a:pt x="1342" y="59"/>
                    <a:pt x="1342" y="59"/>
                  </a:cubicBezTo>
                  <a:cubicBezTo>
                    <a:pt x="1342" y="45"/>
                    <a:pt x="1342" y="44"/>
                    <a:pt x="1332" y="43"/>
                  </a:cubicBezTo>
                  <a:cubicBezTo>
                    <a:pt x="1331" y="43"/>
                    <a:pt x="1331" y="43"/>
                    <a:pt x="1331" y="42"/>
                  </a:cubicBezTo>
                  <a:cubicBezTo>
                    <a:pt x="1331" y="38"/>
                    <a:pt x="1331" y="38"/>
                    <a:pt x="1331" y="38"/>
                  </a:cubicBezTo>
                  <a:cubicBezTo>
                    <a:pt x="1336" y="38"/>
                    <a:pt x="1343" y="38"/>
                    <a:pt x="1349" y="38"/>
                  </a:cubicBezTo>
                  <a:cubicBezTo>
                    <a:pt x="1355" y="38"/>
                    <a:pt x="1361" y="38"/>
                    <a:pt x="1367" y="38"/>
                  </a:cubicBezTo>
                  <a:cubicBezTo>
                    <a:pt x="1367" y="42"/>
                    <a:pt x="1367" y="42"/>
                    <a:pt x="1367" y="42"/>
                  </a:cubicBezTo>
                  <a:cubicBezTo>
                    <a:pt x="1367" y="43"/>
                    <a:pt x="1367" y="43"/>
                    <a:pt x="1366" y="43"/>
                  </a:cubicBezTo>
                  <a:cubicBezTo>
                    <a:pt x="1356" y="44"/>
                    <a:pt x="1356" y="45"/>
                    <a:pt x="1356" y="59"/>
                  </a:cubicBezTo>
                  <a:cubicBezTo>
                    <a:pt x="1356" y="96"/>
                    <a:pt x="1356" y="96"/>
                    <a:pt x="1356" y="96"/>
                  </a:cubicBezTo>
                  <a:cubicBezTo>
                    <a:pt x="1356" y="110"/>
                    <a:pt x="1356" y="111"/>
                    <a:pt x="1366" y="112"/>
                  </a:cubicBezTo>
                  <a:cubicBezTo>
                    <a:pt x="1367" y="112"/>
                    <a:pt x="1367" y="112"/>
                    <a:pt x="1367" y="113"/>
                  </a:cubicBezTo>
                  <a:cubicBezTo>
                    <a:pt x="1367" y="117"/>
                    <a:pt x="1367" y="117"/>
                    <a:pt x="1367" y="117"/>
                  </a:cubicBezTo>
                  <a:cubicBezTo>
                    <a:pt x="1361" y="117"/>
                    <a:pt x="1354" y="117"/>
                    <a:pt x="1349" y="117"/>
                  </a:cubicBezTo>
                  <a:close/>
                  <a:moveTo>
                    <a:pt x="1438" y="119"/>
                  </a:moveTo>
                  <a:cubicBezTo>
                    <a:pt x="1436" y="115"/>
                    <a:pt x="1433" y="111"/>
                    <a:pt x="1430" y="107"/>
                  </a:cubicBezTo>
                  <a:cubicBezTo>
                    <a:pt x="1392" y="53"/>
                    <a:pt x="1392" y="53"/>
                    <a:pt x="1392" y="53"/>
                  </a:cubicBezTo>
                  <a:cubicBezTo>
                    <a:pt x="1392" y="53"/>
                    <a:pt x="1392" y="53"/>
                    <a:pt x="1392" y="53"/>
                  </a:cubicBezTo>
                  <a:cubicBezTo>
                    <a:pt x="1392" y="84"/>
                    <a:pt x="1392" y="84"/>
                    <a:pt x="1392" y="84"/>
                  </a:cubicBezTo>
                  <a:cubicBezTo>
                    <a:pt x="1392" y="108"/>
                    <a:pt x="1392" y="111"/>
                    <a:pt x="1406" y="112"/>
                  </a:cubicBezTo>
                  <a:cubicBezTo>
                    <a:pt x="1406" y="112"/>
                    <a:pt x="1407" y="112"/>
                    <a:pt x="1407" y="113"/>
                  </a:cubicBezTo>
                  <a:cubicBezTo>
                    <a:pt x="1407" y="117"/>
                    <a:pt x="1407" y="117"/>
                    <a:pt x="1407" y="117"/>
                  </a:cubicBezTo>
                  <a:cubicBezTo>
                    <a:pt x="1401" y="117"/>
                    <a:pt x="1393" y="117"/>
                    <a:pt x="1387" y="117"/>
                  </a:cubicBezTo>
                  <a:cubicBezTo>
                    <a:pt x="1382" y="117"/>
                    <a:pt x="1378" y="117"/>
                    <a:pt x="1373" y="117"/>
                  </a:cubicBezTo>
                  <a:cubicBezTo>
                    <a:pt x="1373" y="113"/>
                    <a:pt x="1373" y="113"/>
                    <a:pt x="1373" y="113"/>
                  </a:cubicBezTo>
                  <a:cubicBezTo>
                    <a:pt x="1373" y="112"/>
                    <a:pt x="1373" y="112"/>
                    <a:pt x="1374" y="112"/>
                  </a:cubicBezTo>
                  <a:cubicBezTo>
                    <a:pt x="1383" y="111"/>
                    <a:pt x="1383" y="108"/>
                    <a:pt x="1383" y="84"/>
                  </a:cubicBezTo>
                  <a:cubicBezTo>
                    <a:pt x="1383" y="59"/>
                    <a:pt x="1383" y="59"/>
                    <a:pt x="1383" y="59"/>
                  </a:cubicBezTo>
                  <a:cubicBezTo>
                    <a:pt x="1383" y="45"/>
                    <a:pt x="1383" y="44"/>
                    <a:pt x="1374" y="43"/>
                  </a:cubicBezTo>
                  <a:cubicBezTo>
                    <a:pt x="1373" y="43"/>
                    <a:pt x="1373" y="43"/>
                    <a:pt x="1373" y="42"/>
                  </a:cubicBezTo>
                  <a:cubicBezTo>
                    <a:pt x="1373" y="38"/>
                    <a:pt x="1373" y="38"/>
                    <a:pt x="1373" y="38"/>
                  </a:cubicBezTo>
                  <a:cubicBezTo>
                    <a:pt x="1377" y="38"/>
                    <a:pt x="1384" y="38"/>
                    <a:pt x="1386" y="38"/>
                  </a:cubicBezTo>
                  <a:cubicBezTo>
                    <a:pt x="1391" y="38"/>
                    <a:pt x="1396" y="38"/>
                    <a:pt x="1399" y="38"/>
                  </a:cubicBezTo>
                  <a:cubicBezTo>
                    <a:pt x="1439" y="96"/>
                    <a:pt x="1439" y="96"/>
                    <a:pt x="1439" y="96"/>
                  </a:cubicBezTo>
                  <a:cubicBezTo>
                    <a:pt x="1439" y="71"/>
                    <a:pt x="1439" y="71"/>
                    <a:pt x="1439" y="71"/>
                  </a:cubicBezTo>
                  <a:cubicBezTo>
                    <a:pt x="1439" y="47"/>
                    <a:pt x="1439" y="44"/>
                    <a:pt x="1425" y="43"/>
                  </a:cubicBezTo>
                  <a:cubicBezTo>
                    <a:pt x="1424" y="43"/>
                    <a:pt x="1424" y="43"/>
                    <a:pt x="1424" y="42"/>
                  </a:cubicBezTo>
                  <a:cubicBezTo>
                    <a:pt x="1424" y="38"/>
                    <a:pt x="1424" y="38"/>
                    <a:pt x="1424" y="38"/>
                  </a:cubicBezTo>
                  <a:cubicBezTo>
                    <a:pt x="1430" y="38"/>
                    <a:pt x="1438" y="38"/>
                    <a:pt x="1443" y="38"/>
                  </a:cubicBezTo>
                  <a:cubicBezTo>
                    <a:pt x="1449" y="38"/>
                    <a:pt x="1453" y="38"/>
                    <a:pt x="1458" y="38"/>
                  </a:cubicBezTo>
                  <a:cubicBezTo>
                    <a:pt x="1458" y="42"/>
                    <a:pt x="1458" y="42"/>
                    <a:pt x="1458" y="42"/>
                  </a:cubicBezTo>
                  <a:cubicBezTo>
                    <a:pt x="1458" y="43"/>
                    <a:pt x="1458" y="43"/>
                    <a:pt x="1458" y="43"/>
                  </a:cubicBezTo>
                  <a:cubicBezTo>
                    <a:pt x="1448" y="44"/>
                    <a:pt x="1447" y="47"/>
                    <a:pt x="1447" y="71"/>
                  </a:cubicBezTo>
                  <a:cubicBezTo>
                    <a:pt x="1447" y="119"/>
                    <a:pt x="1447" y="119"/>
                    <a:pt x="1447" y="119"/>
                  </a:cubicBezTo>
                  <a:lnTo>
                    <a:pt x="1438" y="119"/>
                  </a:lnTo>
                  <a:close/>
                  <a:moveTo>
                    <a:pt x="1537" y="86"/>
                  </a:moveTo>
                  <a:cubicBezTo>
                    <a:pt x="1537" y="87"/>
                    <a:pt x="1537" y="87"/>
                    <a:pt x="1536" y="87"/>
                  </a:cubicBezTo>
                  <a:cubicBezTo>
                    <a:pt x="1529" y="89"/>
                    <a:pt x="1529" y="89"/>
                    <a:pt x="1529" y="99"/>
                  </a:cubicBezTo>
                  <a:cubicBezTo>
                    <a:pt x="1529" y="102"/>
                    <a:pt x="1529" y="102"/>
                    <a:pt x="1529" y="102"/>
                  </a:cubicBezTo>
                  <a:cubicBezTo>
                    <a:pt x="1529" y="104"/>
                    <a:pt x="1529" y="108"/>
                    <a:pt x="1529" y="109"/>
                  </a:cubicBezTo>
                  <a:cubicBezTo>
                    <a:pt x="1529" y="110"/>
                    <a:pt x="1529" y="110"/>
                    <a:pt x="1528" y="110"/>
                  </a:cubicBezTo>
                  <a:cubicBezTo>
                    <a:pt x="1521" y="110"/>
                    <a:pt x="1517" y="119"/>
                    <a:pt x="1499" y="119"/>
                  </a:cubicBezTo>
                  <a:cubicBezTo>
                    <a:pt x="1478" y="119"/>
                    <a:pt x="1462" y="105"/>
                    <a:pt x="1462" y="77"/>
                  </a:cubicBezTo>
                  <a:cubicBezTo>
                    <a:pt x="1462" y="55"/>
                    <a:pt x="1474" y="36"/>
                    <a:pt x="1499" y="36"/>
                  </a:cubicBezTo>
                  <a:cubicBezTo>
                    <a:pt x="1507" y="36"/>
                    <a:pt x="1513" y="38"/>
                    <a:pt x="1517" y="40"/>
                  </a:cubicBezTo>
                  <a:cubicBezTo>
                    <a:pt x="1520" y="38"/>
                    <a:pt x="1520" y="38"/>
                    <a:pt x="1520" y="38"/>
                  </a:cubicBezTo>
                  <a:cubicBezTo>
                    <a:pt x="1520" y="37"/>
                    <a:pt x="1520" y="37"/>
                    <a:pt x="1521" y="37"/>
                  </a:cubicBezTo>
                  <a:cubicBezTo>
                    <a:pt x="1524" y="37"/>
                    <a:pt x="1524" y="37"/>
                    <a:pt x="1524" y="37"/>
                  </a:cubicBezTo>
                  <a:cubicBezTo>
                    <a:pt x="1524" y="42"/>
                    <a:pt x="1524" y="55"/>
                    <a:pt x="1524" y="61"/>
                  </a:cubicBezTo>
                  <a:cubicBezTo>
                    <a:pt x="1520" y="61"/>
                    <a:pt x="1520" y="61"/>
                    <a:pt x="1520" y="61"/>
                  </a:cubicBezTo>
                  <a:cubicBezTo>
                    <a:pt x="1520" y="61"/>
                    <a:pt x="1519" y="61"/>
                    <a:pt x="1519" y="60"/>
                  </a:cubicBezTo>
                  <a:cubicBezTo>
                    <a:pt x="1516" y="48"/>
                    <a:pt x="1511" y="43"/>
                    <a:pt x="1500" y="43"/>
                  </a:cubicBezTo>
                  <a:cubicBezTo>
                    <a:pt x="1481" y="43"/>
                    <a:pt x="1477" y="61"/>
                    <a:pt x="1477" y="77"/>
                  </a:cubicBezTo>
                  <a:cubicBezTo>
                    <a:pt x="1477" y="94"/>
                    <a:pt x="1482" y="113"/>
                    <a:pt x="1501" y="113"/>
                  </a:cubicBezTo>
                  <a:cubicBezTo>
                    <a:pt x="1510" y="113"/>
                    <a:pt x="1515" y="108"/>
                    <a:pt x="1515" y="100"/>
                  </a:cubicBezTo>
                  <a:cubicBezTo>
                    <a:pt x="1515" y="98"/>
                    <a:pt x="1515" y="98"/>
                    <a:pt x="1515" y="98"/>
                  </a:cubicBezTo>
                  <a:cubicBezTo>
                    <a:pt x="1515" y="89"/>
                    <a:pt x="1515" y="89"/>
                    <a:pt x="1503" y="87"/>
                  </a:cubicBezTo>
                  <a:cubicBezTo>
                    <a:pt x="1502" y="87"/>
                    <a:pt x="1502" y="87"/>
                    <a:pt x="1502" y="86"/>
                  </a:cubicBezTo>
                  <a:cubicBezTo>
                    <a:pt x="1502" y="82"/>
                    <a:pt x="1502" y="82"/>
                    <a:pt x="1502" y="82"/>
                  </a:cubicBezTo>
                  <a:cubicBezTo>
                    <a:pt x="1508" y="83"/>
                    <a:pt x="1516" y="83"/>
                    <a:pt x="1521" y="83"/>
                  </a:cubicBezTo>
                  <a:cubicBezTo>
                    <a:pt x="1527" y="83"/>
                    <a:pt x="1531" y="83"/>
                    <a:pt x="1537" y="82"/>
                  </a:cubicBezTo>
                  <a:lnTo>
                    <a:pt x="1537" y="86"/>
                  </a:lnTo>
                  <a:close/>
                  <a:moveTo>
                    <a:pt x="1670" y="71"/>
                  </a:moveTo>
                  <a:cubicBezTo>
                    <a:pt x="1670" y="72"/>
                    <a:pt x="1670" y="73"/>
                    <a:pt x="1669" y="73"/>
                  </a:cubicBezTo>
                  <a:cubicBezTo>
                    <a:pt x="1658" y="75"/>
                    <a:pt x="1658" y="75"/>
                    <a:pt x="1658" y="90"/>
                  </a:cubicBezTo>
                  <a:cubicBezTo>
                    <a:pt x="1658" y="94"/>
                    <a:pt x="1658" y="94"/>
                    <a:pt x="1658" y="94"/>
                  </a:cubicBezTo>
                  <a:cubicBezTo>
                    <a:pt x="1658" y="97"/>
                    <a:pt x="1659" y="102"/>
                    <a:pt x="1659" y="104"/>
                  </a:cubicBezTo>
                  <a:cubicBezTo>
                    <a:pt x="1659" y="105"/>
                    <a:pt x="1658" y="105"/>
                    <a:pt x="1658" y="105"/>
                  </a:cubicBezTo>
                  <a:cubicBezTo>
                    <a:pt x="1647" y="105"/>
                    <a:pt x="1643" y="119"/>
                    <a:pt x="1619" y="119"/>
                  </a:cubicBezTo>
                  <a:cubicBezTo>
                    <a:pt x="1589" y="119"/>
                    <a:pt x="1566" y="99"/>
                    <a:pt x="1566" y="59"/>
                  </a:cubicBezTo>
                  <a:cubicBezTo>
                    <a:pt x="1566" y="26"/>
                    <a:pt x="1583" y="0"/>
                    <a:pt x="1618" y="0"/>
                  </a:cubicBezTo>
                  <a:cubicBezTo>
                    <a:pt x="1629" y="0"/>
                    <a:pt x="1639" y="2"/>
                    <a:pt x="1645" y="6"/>
                  </a:cubicBezTo>
                  <a:cubicBezTo>
                    <a:pt x="1645" y="6"/>
                    <a:pt x="1645" y="6"/>
                    <a:pt x="1645" y="6"/>
                  </a:cubicBezTo>
                  <a:cubicBezTo>
                    <a:pt x="1648" y="2"/>
                    <a:pt x="1648" y="2"/>
                    <a:pt x="1648" y="2"/>
                  </a:cubicBezTo>
                  <a:cubicBezTo>
                    <a:pt x="1648" y="1"/>
                    <a:pt x="1649" y="1"/>
                    <a:pt x="1650" y="1"/>
                  </a:cubicBezTo>
                  <a:cubicBezTo>
                    <a:pt x="1652" y="1"/>
                    <a:pt x="1652" y="1"/>
                    <a:pt x="1652" y="1"/>
                  </a:cubicBezTo>
                  <a:cubicBezTo>
                    <a:pt x="1652" y="9"/>
                    <a:pt x="1653" y="26"/>
                    <a:pt x="1653" y="33"/>
                  </a:cubicBezTo>
                  <a:cubicBezTo>
                    <a:pt x="1648" y="33"/>
                    <a:pt x="1648" y="33"/>
                    <a:pt x="1648" y="33"/>
                  </a:cubicBezTo>
                  <a:cubicBezTo>
                    <a:pt x="1648" y="33"/>
                    <a:pt x="1647" y="33"/>
                    <a:pt x="1647" y="32"/>
                  </a:cubicBezTo>
                  <a:cubicBezTo>
                    <a:pt x="1643" y="16"/>
                    <a:pt x="1634" y="7"/>
                    <a:pt x="1618" y="7"/>
                  </a:cubicBezTo>
                  <a:cubicBezTo>
                    <a:pt x="1590" y="7"/>
                    <a:pt x="1585" y="34"/>
                    <a:pt x="1585" y="59"/>
                  </a:cubicBezTo>
                  <a:cubicBezTo>
                    <a:pt x="1585" y="85"/>
                    <a:pt x="1592" y="112"/>
                    <a:pt x="1620" y="112"/>
                  </a:cubicBezTo>
                  <a:cubicBezTo>
                    <a:pt x="1634" y="112"/>
                    <a:pt x="1643" y="105"/>
                    <a:pt x="1643" y="94"/>
                  </a:cubicBezTo>
                  <a:cubicBezTo>
                    <a:pt x="1643" y="89"/>
                    <a:pt x="1643" y="89"/>
                    <a:pt x="1643" y="89"/>
                  </a:cubicBezTo>
                  <a:cubicBezTo>
                    <a:pt x="1643" y="75"/>
                    <a:pt x="1643" y="75"/>
                    <a:pt x="1627" y="73"/>
                  </a:cubicBezTo>
                  <a:cubicBezTo>
                    <a:pt x="1626" y="73"/>
                    <a:pt x="1625" y="72"/>
                    <a:pt x="1625" y="71"/>
                  </a:cubicBezTo>
                  <a:cubicBezTo>
                    <a:pt x="1625" y="66"/>
                    <a:pt x="1625" y="66"/>
                    <a:pt x="1625" y="66"/>
                  </a:cubicBezTo>
                  <a:cubicBezTo>
                    <a:pt x="1633" y="66"/>
                    <a:pt x="1640" y="67"/>
                    <a:pt x="1649" y="67"/>
                  </a:cubicBezTo>
                  <a:cubicBezTo>
                    <a:pt x="1657" y="67"/>
                    <a:pt x="1662" y="66"/>
                    <a:pt x="1670" y="66"/>
                  </a:cubicBezTo>
                  <a:lnTo>
                    <a:pt x="1670" y="71"/>
                  </a:lnTo>
                  <a:close/>
                  <a:moveTo>
                    <a:pt x="1716" y="76"/>
                  </a:moveTo>
                  <a:cubicBezTo>
                    <a:pt x="1716" y="76"/>
                    <a:pt x="1716" y="76"/>
                    <a:pt x="1716" y="76"/>
                  </a:cubicBezTo>
                  <a:cubicBezTo>
                    <a:pt x="1740" y="80"/>
                    <a:pt x="1733" y="110"/>
                    <a:pt x="1742" y="110"/>
                  </a:cubicBezTo>
                  <a:cubicBezTo>
                    <a:pt x="1745" y="110"/>
                    <a:pt x="1746" y="109"/>
                    <a:pt x="1748" y="107"/>
                  </a:cubicBezTo>
                  <a:cubicBezTo>
                    <a:pt x="1750" y="110"/>
                    <a:pt x="1750" y="110"/>
                    <a:pt x="1750" y="110"/>
                  </a:cubicBezTo>
                  <a:cubicBezTo>
                    <a:pt x="1750" y="110"/>
                    <a:pt x="1751" y="110"/>
                    <a:pt x="1751" y="111"/>
                  </a:cubicBezTo>
                  <a:cubicBezTo>
                    <a:pt x="1751" y="111"/>
                    <a:pt x="1750" y="111"/>
                    <a:pt x="1750" y="111"/>
                  </a:cubicBezTo>
                  <a:cubicBezTo>
                    <a:pt x="1747" y="116"/>
                    <a:pt x="1742" y="118"/>
                    <a:pt x="1737" y="118"/>
                  </a:cubicBezTo>
                  <a:cubicBezTo>
                    <a:pt x="1725" y="118"/>
                    <a:pt x="1723" y="108"/>
                    <a:pt x="1720" y="96"/>
                  </a:cubicBezTo>
                  <a:cubicBezTo>
                    <a:pt x="1718" y="85"/>
                    <a:pt x="1715" y="79"/>
                    <a:pt x="1705" y="79"/>
                  </a:cubicBezTo>
                  <a:cubicBezTo>
                    <a:pt x="1697" y="79"/>
                    <a:pt x="1697" y="79"/>
                    <a:pt x="1697" y="79"/>
                  </a:cubicBezTo>
                  <a:cubicBezTo>
                    <a:pt x="1697" y="96"/>
                    <a:pt x="1697" y="96"/>
                    <a:pt x="1697" y="96"/>
                  </a:cubicBezTo>
                  <a:cubicBezTo>
                    <a:pt x="1697" y="110"/>
                    <a:pt x="1697" y="111"/>
                    <a:pt x="1707" y="112"/>
                  </a:cubicBezTo>
                  <a:cubicBezTo>
                    <a:pt x="1708" y="112"/>
                    <a:pt x="1708" y="112"/>
                    <a:pt x="1708" y="113"/>
                  </a:cubicBezTo>
                  <a:cubicBezTo>
                    <a:pt x="1708" y="117"/>
                    <a:pt x="1708" y="117"/>
                    <a:pt x="1708" y="117"/>
                  </a:cubicBezTo>
                  <a:cubicBezTo>
                    <a:pt x="1702" y="117"/>
                    <a:pt x="1695" y="117"/>
                    <a:pt x="1690" y="117"/>
                  </a:cubicBezTo>
                  <a:cubicBezTo>
                    <a:pt x="1684" y="117"/>
                    <a:pt x="1678" y="117"/>
                    <a:pt x="1672" y="117"/>
                  </a:cubicBezTo>
                  <a:cubicBezTo>
                    <a:pt x="1672" y="113"/>
                    <a:pt x="1672" y="113"/>
                    <a:pt x="1672" y="113"/>
                  </a:cubicBezTo>
                  <a:cubicBezTo>
                    <a:pt x="1672" y="112"/>
                    <a:pt x="1672" y="112"/>
                    <a:pt x="1673" y="112"/>
                  </a:cubicBezTo>
                  <a:cubicBezTo>
                    <a:pt x="1683" y="111"/>
                    <a:pt x="1683" y="110"/>
                    <a:pt x="1683" y="96"/>
                  </a:cubicBezTo>
                  <a:cubicBezTo>
                    <a:pt x="1683" y="59"/>
                    <a:pt x="1683" y="59"/>
                    <a:pt x="1683" y="59"/>
                  </a:cubicBezTo>
                  <a:cubicBezTo>
                    <a:pt x="1683" y="45"/>
                    <a:pt x="1683" y="44"/>
                    <a:pt x="1673" y="43"/>
                  </a:cubicBezTo>
                  <a:cubicBezTo>
                    <a:pt x="1672" y="43"/>
                    <a:pt x="1672" y="43"/>
                    <a:pt x="1672" y="42"/>
                  </a:cubicBezTo>
                  <a:cubicBezTo>
                    <a:pt x="1672" y="38"/>
                    <a:pt x="1672" y="38"/>
                    <a:pt x="1672" y="38"/>
                  </a:cubicBezTo>
                  <a:cubicBezTo>
                    <a:pt x="1678" y="38"/>
                    <a:pt x="1684" y="38"/>
                    <a:pt x="1690" y="38"/>
                  </a:cubicBezTo>
                  <a:cubicBezTo>
                    <a:pt x="1695" y="38"/>
                    <a:pt x="1704" y="38"/>
                    <a:pt x="1708" y="38"/>
                  </a:cubicBezTo>
                  <a:cubicBezTo>
                    <a:pt x="1724" y="38"/>
                    <a:pt x="1738" y="43"/>
                    <a:pt x="1738" y="56"/>
                  </a:cubicBezTo>
                  <a:cubicBezTo>
                    <a:pt x="1738" y="65"/>
                    <a:pt x="1733" y="73"/>
                    <a:pt x="1716" y="76"/>
                  </a:cubicBezTo>
                  <a:close/>
                  <a:moveTo>
                    <a:pt x="1708" y="44"/>
                  </a:moveTo>
                  <a:cubicBezTo>
                    <a:pt x="1704" y="44"/>
                    <a:pt x="1697" y="44"/>
                    <a:pt x="1697" y="46"/>
                  </a:cubicBezTo>
                  <a:cubicBezTo>
                    <a:pt x="1697" y="73"/>
                    <a:pt x="1697" y="73"/>
                    <a:pt x="1697" y="73"/>
                  </a:cubicBezTo>
                  <a:cubicBezTo>
                    <a:pt x="1704" y="73"/>
                    <a:pt x="1704" y="73"/>
                    <a:pt x="1704" y="73"/>
                  </a:cubicBezTo>
                  <a:cubicBezTo>
                    <a:pt x="1716" y="73"/>
                    <a:pt x="1723" y="69"/>
                    <a:pt x="1723" y="58"/>
                  </a:cubicBezTo>
                  <a:cubicBezTo>
                    <a:pt x="1723" y="48"/>
                    <a:pt x="1716" y="44"/>
                    <a:pt x="1708" y="44"/>
                  </a:cubicBezTo>
                  <a:close/>
                  <a:moveTo>
                    <a:pt x="1789" y="119"/>
                  </a:moveTo>
                  <a:cubicBezTo>
                    <a:pt x="1767" y="119"/>
                    <a:pt x="1750" y="103"/>
                    <a:pt x="1750" y="79"/>
                  </a:cubicBezTo>
                  <a:cubicBezTo>
                    <a:pt x="1750" y="50"/>
                    <a:pt x="1768" y="36"/>
                    <a:pt x="1788" y="36"/>
                  </a:cubicBezTo>
                  <a:cubicBezTo>
                    <a:pt x="1810" y="36"/>
                    <a:pt x="1827" y="52"/>
                    <a:pt x="1827" y="76"/>
                  </a:cubicBezTo>
                  <a:cubicBezTo>
                    <a:pt x="1827" y="105"/>
                    <a:pt x="1809" y="119"/>
                    <a:pt x="1789" y="119"/>
                  </a:cubicBezTo>
                  <a:close/>
                  <a:moveTo>
                    <a:pt x="1787" y="43"/>
                  </a:moveTo>
                  <a:cubicBezTo>
                    <a:pt x="1773" y="43"/>
                    <a:pt x="1766" y="54"/>
                    <a:pt x="1766" y="78"/>
                  </a:cubicBezTo>
                  <a:cubicBezTo>
                    <a:pt x="1766" y="103"/>
                    <a:pt x="1775" y="112"/>
                    <a:pt x="1789" y="112"/>
                  </a:cubicBezTo>
                  <a:cubicBezTo>
                    <a:pt x="1804" y="112"/>
                    <a:pt x="1811" y="101"/>
                    <a:pt x="1811" y="77"/>
                  </a:cubicBezTo>
                  <a:cubicBezTo>
                    <a:pt x="1811" y="52"/>
                    <a:pt x="1802" y="43"/>
                    <a:pt x="1787" y="43"/>
                  </a:cubicBezTo>
                  <a:close/>
                  <a:moveTo>
                    <a:pt x="1874" y="119"/>
                  </a:moveTo>
                  <a:cubicBezTo>
                    <a:pt x="1851" y="119"/>
                    <a:pt x="1841" y="110"/>
                    <a:pt x="1841" y="89"/>
                  </a:cubicBezTo>
                  <a:cubicBezTo>
                    <a:pt x="1841" y="59"/>
                    <a:pt x="1841" y="59"/>
                    <a:pt x="1841" y="59"/>
                  </a:cubicBezTo>
                  <a:cubicBezTo>
                    <a:pt x="1841" y="45"/>
                    <a:pt x="1841" y="44"/>
                    <a:pt x="1831" y="43"/>
                  </a:cubicBezTo>
                  <a:cubicBezTo>
                    <a:pt x="1830" y="43"/>
                    <a:pt x="1830" y="43"/>
                    <a:pt x="1830" y="42"/>
                  </a:cubicBezTo>
                  <a:cubicBezTo>
                    <a:pt x="1830" y="38"/>
                    <a:pt x="1830" y="38"/>
                    <a:pt x="1830" y="38"/>
                  </a:cubicBezTo>
                  <a:cubicBezTo>
                    <a:pt x="1835" y="38"/>
                    <a:pt x="1842" y="38"/>
                    <a:pt x="1848" y="38"/>
                  </a:cubicBezTo>
                  <a:cubicBezTo>
                    <a:pt x="1853" y="38"/>
                    <a:pt x="1860" y="38"/>
                    <a:pt x="1866" y="38"/>
                  </a:cubicBezTo>
                  <a:cubicBezTo>
                    <a:pt x="1866" y="42"/>
                    <a:pt x="1866" y="42"/>
                    <a:pt x="1866" y="42"/>
                  </a:cubicBezTo>
                  <a:cubicBezTo>
                    <a:pt x="1866" y="43"/>
                    <a:pt x="1865" y="43"/>
                    <a:pt x="1865" y="43"/>
                  </a:cubicBezTo>
                  <a:cubicBezTo>
                    <a:pt x="1855" y="44"/>
                    <a:pt x="1855" y="45"/>
                    <a:pt x="1855" y="59"/>
                  </a:cubicBezTo>
                  <a:cubicBezTo>
                    <a:pt x="1855" y="91"/>
                    <a:pt x="1855" y="91"/>
                    <a:pt x="1855" y="91"/>
                  </a:cubicBezTo>
                  <a:cubicBezTo>
                    <a:pt x="1855" y="103"/>
                    <a:pt x="1861" y="110"/>
                    <a:pt x="1875" y="110"/>
                  </a:cubicBezTo>
                  <a:cubicBezTo>
                    <a:pt x="1889" y="110"/>
                    <a:pt x="1895" y="103"/>
                    <a:pt x="1895" y="90"/>
                  </a:cubicBezTo>
                  <a:cubicBezTo>
                    <a:pt x="1895" y="71"/>
                    <a:pt x="1895" y="71"/>
                    <a:pt x="1895" y="71"/>
                  </a:cubicBezTo>
                  <a:cubicBezTo>
                    <a:pt x="1895" y="46"/>
                    <a:pt x="1895" y="45"/>
                    <a:pt x="1881" y="43"/>
                  </a:cubicBezTo>
                  <a:cubicBezTo>
                    <a:pt x="1881" y="43"/>
                    <a:pt x="1881" y="43"/>
                    <a:pt x="1881" y="42"/>
                  </a:cubicBezTo>
                  <a:cubicBezTo>
                    <a:pt x="1881" y="38"/>
                    <a:pt x="1881" y="38"/>
                    <a:pt x="1881" y="38"/>
                  </a:cubicBezTo>
                  <a:cubicBezTo>
                    <a:pt x="1886" y="38"/>
                    <a:pt x="1893" y="38"/>
                    <a:pt x="1899" y="38"/>
                  </a:cubicBezTo>
                  <a:cubicBezTo>
                    <a:pt x="1905" y="38"/>
                    <a:pt x="1907" y="38"/>
                    <a:pt x="1913" y="38"/>
                  </a:cubicBezTo>
                  <a:cubicBezTo>
                    <a:pt x="1913" y="42"/>
                    <a:pt x="1913" y="42"/>
                    <a:pt x="1913" y="42"/>
                  </a:cubicBezTo>
                  <a:cubicBezTo>
                    <a:pt x="1913" y="43"/>
                    <a:pt x="1913" y="43"/>
                    <a:pt x="1912" y="43"/>
                  </a:cubicBezTo>
                  <a:cubicBezTo>
                    <a:pt x="1903" y="44"/>
                    <a:pt x="1903" y="46"/>
                    <a:pt x="1903" y="71"/>
                  </a:cubicBezTo>
                  <a:cubicBezTo>
                    <a:pt x="1903" y="88"/>
                    <a:pt x="1903" y="88"/>
                    <a:pt x="1903" y="88"/>
                  </a:cubicBezTo>
                  <a:cubicBezTo>
                    <a:pt x="1903" y="109"/>
                    <a:pt x="1893" y="119"/>
                    <a:pt x="1874" y="119"/>
                  </a:cubicBezTo>
                  <a:close/>
                  <a:moveTo>
                    <a:pt x="1949" y="84"/>
                  </a:moveTo>
                  <a:cubicBezTo>
                    <a:pt x="1943" y="84"/>
                    <a:pt x="1943" y="84"/>
                    <a:pt x="1943" y="84"/>
                  </a:cubicBezTo>
                  <a:cubicBezTo>
                    <a:pt x="1943" y="96"/>
                    <a:pt x="1943" y="96"/>
                    <a:pt x="1943" y="96"/>
                  </a:cubicBezTo>
                  <a:cubicBezTo>
                    <a:pt x="1943" y="110"/>
                    <a:pt x="1943" y="111"/>
                    <a:pt x="1955" y="112"/>
                  </a:cubicBezTo>
                  <a:cubicBezTo>
                    <a:pt x="1956" y="112"/>
                    <a:pt x="1956" y="112"/>
                    <a:pt x="1956" y="113"/>
                  </a:cubicBezTo>
                  <a:cubicBezTo>
                    <a:pt x="1956" y="117"/>
                    <a:pt x="1956" y="117"/>
                    <a:pt x="1956" y="117"/>
                  </a:cubicBezTo>
                  <a:cubicBezTo>
                    <a:pt x="1951" y="117"/>
                    <a:pt x="1941" y="117"/>
                    <a:pt x="1936" y="117"/>
                  </a:cubicBezTo>
                  <a:cubicBezTo>
                    <a:pt x="1930" y="117"/>
                    <a:pt x="1923" y="117"/>
                    <a:pt x="1918" y="117"/>
                  </a:cubicBezTo>
                  <a:cubicBezTo>
                    <a:pt x="1918" y="113"/>
                    <a:pt x="1918" y="113"/>
                    <a:pt x="1918" y="113"/>
                  </a:cubicBezTo>
                  <a:cubicBezTo>
                    <a:pt x="1918" y="112"/>
                    <a:pt x="1918" y="112"/>
                    <a:pt x="1919" y="112"/>
                  </a:cubicBezTo>
                  <a:cubicBezTo>
                    <a:pt x="1929" y="111"/>
                    <a:pt x="1929" y="110"/>
                    <a:pt x="1929" y="96"/>
                  </a:cubicBezTo>
                  <a:cubicBezTo>
                    <a:pt x="1929" y="59"/>
                    <a:pt x="1929" y="59"/>
                    <a:pt x="1929" y="59"/>
                  </a:cubicBezTo>
                  <a:cubicBezTo>
                    <a:pt x="1929" y="45"/>
                    <a:pt x="1929" y="44"/>
                    <a:pt x="1919" y="43"/>
                  </a:cubicBezTo>
                  <a:cubicBezTo>
                    <a:pt x="1918" y="43"/>
                    <a:pt x="1918" y="43"/>
                    <a:pt x="1918" y="42"/>
                  </a:cubicBezTo>
                  <a:cubicBezTo>
                    <a:pt x="1918" y="38"/>
                    <a:pt x="1918" y="38"/>
                    <a:pt x="1918" y="38"/>
                  </a:cubicBezTo>
                  <a:cubicBezTo>
                    <a:pt x="1923" y="38"/>
                    <a:pt x="1930" y="38"/>
                    <a:pt x="1936" y="38"/>
                  </a:cubicBezTo>
                  <a:cubicBezTo>
                    <a:pt x="1942" y="38"/>
                    <a:pt x="1947" y="38"/>
                    <a:pt x="1952" y="38"/>
                  </a:cubicBezTo>
                  <a:cubicBezTo>
                    <a:pt x="1965" y="38"/>
                    <a:pt x="1984" y="42"/>
                    <a:pt x="1984" y="59"/>
                  </a:cubicBezTo>
                  <a:cubicBezTo>
                    <a:pt x="1984" y="70"/>
                    <a:pt x="1978" y="84"/>
                    <a:pt x="1949" y="84"/>
                  </a:cubicBezTo>
                  <a:close/>
                  <a:moveTo>
                    <a:pt x="1952" y="44"/>
                  </a:moveTo>
                  <a:cubicBezTo>
                    <a:pt x="1949" y="44"/>
                    <a:pt x="1943" y="44"/>
                    <a:pt x="1943" y="46"/>
                  </a:cubicBezTo>
                  <a:cubicBezTo>
                    <a:pt x="1943" y="78"/>
                    <a:pt x="1943" y="78"/>
                    <a:pt x="1943" y="78"/>
                  </a:cubicBezTo>
                  <a:cubicBezTo>
                    <a:pt x="1949" y="78"/>
                    <a:pt x="1949" y="78"/>
                    <a:pt x="1949" y="78"/>
                  </a:cubicBezTo>
                  <a:cubicBezTo>
                    <a:pt x="1962" y="78"/>
                    <a:pt x="1969" y="73"/>
                    <a:pt x="1969" y="60"/>
                  </a:cubicBezTo>
                  <a:cubicBezTo>
                    <a:pt x="1969" y="49"/>
                    <a:pt x="1962" y="44"/>
                    <a:pt x="1952" y="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1463" dirty="0">
                <a:solidFill>
                  <a:srgbClr val="6E6F73"/>
                </a:solidFill>
                <a:latin typeface="Trebuchet MS" panose="020B0603020202020204" pitchFamily="34" charset="0"/>
                <a:sym typeface="Trebuchet MS" panose="020B0603020202020204" pitchFamily="34" charset="0"/>
              </a:endParaRPr>
            </a:p>
          </p:txBody>
        </p:sp>
      </p:grpSp>
      <p:sp>
        <p:nvSpPr>
          <p:cNvPr id="15" name="TextBox 14"/>
          <p:cNvSpPr txBox="1"/>
          <p:nvPr userDrawn="1"/>
        </p:nvSpPr>
        <p:spPr bwMode="white">
          <a:xfrm>
            <a:off x="924980" y="5715178"/>
            <a:ext cx="840801" cy="170110"/>
          </a:xfrm>
          <a:prstGeom prst="rect">
            <a:avLst/>
          </a:prstGeom>
          <a:noFill/>
        </p:spPr>
        <p:txBody>
          <a:bodyPr wrap="none" lIns="0" tIns="0" rIns="0" bIns="0" rtlCol="0" anchor="b">
            <a:noAutofit/>
          </a:bodyPr>
          <a:lstStyle/>
          <a:p>
            <a:pPr>
              <a:lnSpc>
                <a:spcPct val="90000"/>
              </a:lnSpc>
              <a:spcAft>
                <a:spcPts val="488"/>
              </a:spcAft>
            </a:pPr>
            <a:r>
              <a:rPr lang="en-US" sz="975" dirty="0" smtClean="0">
                <a:solidFill>
                  <a:prstClr val="white"/>
                </a:solidFill>
                <a:latin typeface="Trebuchet MS" panose="020B0603020202020204" pitchFamily="34" charset="0"/>
                <a:sym typeface="Trebuchet MS" panose="020B0603020202020204" pitchFamily="34" charset="0"/>
              </a:rPr>
              <a:t>bcg.com</a:t>
            </a:r>
            <a:endParaRPr lang="en-US" sz="975" dirty="0">
              <a:solidFill>
                <a:prstClr val="white"/>
              </a:solidFill>
              <a:latin typeface="Trebuchet MS" panose="020B0603020202020204" pitchFamily="34" charset="0"/>
              <a:sym typeface="Trebuchet MS" panose="020B0603020202020204" pitchFamily="34" charset="0"/>
            </a:endParaRPr>
          </a:p>
        </p:txBody>
      </p:sp>
    </p:spTree>
    <p:extLst>
      <p:ext uri="{BB962C8B-B14F-4D97-AF65-F5344CB8AC3E}">
        <p14:creationId xmlns:p14="http://schemas.microsoft.com/office/powerpoint/2010/main" val="164714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19123112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0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2" name="Rectangle 11"/>
          <p:cNvSpPr/>
          <p:nvPr userDrawn="1"/>
        </p:nvSpPr>
        <p:spPr>
          <a:xfrm>
            <a:off x="0" y="5279185"/>
            <a:ext cx="12192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pic>
        <p:nvPicPr>
          <p:cNvPr id="13" name="Picture 12"/>
          <p:cNvPicPr>
            <a:picLocks noChangeAspect="1"/>
          </p:cNvPicPr>
          <p:nvPr userDrawn="1"/>
        </p:nvPicPr>
        <p:blipFill rotWithShape="1">
          <a:blip r:embed="rId6">
            <a:extLst>
              <a:ext uri="{28A0092B-C50C-407E-A947-70E740481C1C}">
                <a14:useLocalDpi xmlns:a14="http://schemas.microsoft.com/office/drawing/2010/main" val="0"/>
              </a:ext>
            </a:extLst>
          </a:blip>
          <a:srcRect l="1731" t="8741" r="102" b="27"/>
          <a:stretch/>
        </p:blipFill>
        <p:spPr>
          <a:xfrm rot="16200000" flipH="1">
            <a:off x="8479065" y="1998673"/>
            <a:ext cx="580573" cy="6858000"/>
          </a:xfrm>
          <a:prstGeom prst="rect">
            <a:avLst/>
          </a:prstGeom>
        </p:spPr>
      </p:pic>
      <p:sp>
        <p:nvSpPr>
          <p:cNvPr id="9" name="Picture Placeholder 8"/>
          <p:cNvSpPr>
            <a:spLocks noGrp="1"/>
          </p:cNvSpPr>
          <p:nvPr>
            <p:ph type="pic" sz="quarter" idx="13" hasCustomPrompt="1"/>
          </p:nvPr>
        </p:nvSpPr>
        <p:spPr>
          <a:xfrm>
            <a:off x="9320706" y="6341650"/>
            <a:ext cx="1948501" cy="210058"/>
          </a:xfrm>
        </p:spPr>
        <p:txBody>
          <a:bodyPr anchor="b"/>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dirty="0" smtClean="0"/>
              <a:t>Logo</a:t>
            </a:r>
            <a:endParaRPr lang="en-US" dirty="0"/>
          </a:p>
        </p:txBody>
      </p:sp>
      <p:pic>
        <p:nvPicPr>
          <p:cNvPr id="113" name="Picture 112"/>
          <p:cNvPicPr>
            <a:picLocks noChangeAspect="1"/>
          </p:cNvPicPr>
          <p:nvPr userDrawn="1"/>
        </p:nvPicPr>
        <p:blipFill rotWithShape="1">
          <a:blip r:embed="rId7">
            <a:extLst>
              <a:ext uri="{28A0092B-C50C-407E-A947-70E740481C1C}">
                <a14:useLocalDpi xmlns:a14="http://schemas.microsoft.com/office/drawing/2010/main" val="0"/>
              </a:ext>
            </a:extLst>
          </a:blip>
          <a:srcRect t="1" b="23055"/>
          <a:stretch/>
        </p:blipFill>
        <p:spPr>
          <a:xfrm>
            <a:off x="0" y="0"/>
            <a:ext cx="12192000" cy="5276850"/>
          </a:xfrm>
          <a:prstGeom prst="rect">
            <a:avLst/>
          </a:prstGeom>
          <a:noFill/>
          <a:ln>
            <a:noFill/>
          </a:ln>
        </p:spPr>
      </p:pic>
      <p:sp>
        <p:nvSpPr>
          <p:cNvPr id="90228" name="Rectangle 90227"/>
          <p:cNvSpPr/>
          <p:nvPr/>
        </p:nvSpPr>
        <p:spPr bwMode="black">
          <a:xfrm>
            <a:off x="630937" y="594252"/>
            <a:ext cx="8132786" cy="5548436"/>
          </a:xfrm>
          <a:prstGeom prst="rect">
            <a:avLst/>
          </a:prstGeom>
          <a:gradFill flip="none" rotWithShape="1">
            <a:gsLst>
              <a:gs pos="0">
                <a:srgbClr val="176944">
                  <a:alpha val="80000"/>
                </a:srgbClr>
              </a:gs>
              <a:gs pos="100000">
                <a:srgbClr val="2DBE6B">
                  <a:alpha val="90000"/>
                </a:srgb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eaLnBrk="1">
              <a:lnSpc>
                <a:spcPct val="95000"/>
              </a:lnSpc>
            </a:pPr>
            <a:endParaRPr lang="en-US" sz="1625" dirty="0">
              <a:solidFill>
                <a:prstClr val="white"/>
              </a:solidFill>
              <a:latin typeface="Trebuchet MS" panose="020B0603020202020204" pitchFamily="34" charset="0"/>
              <a:sym typeface="Trebuchet MS" panose="020B0603020202020204" pitchFamily="34" charset="0"/>
            </a:endParaRPr>
          </a:p>
        </p:txBody>
      </p:sp>
      <p:sp>
        <p:nvSpPr>
          <p:cNvPr id="7" name="Text Placeholder 6"/>
          <p:cNvSpPr>
            <a:spLocks noGrp="1"/>
          </p:cNvSpPr>
          <p:nvPr>
            <p:ph type="body" sz="quarter" idx="12" hasCustomPrompt="1"/>
          </p:nvPr>
        </p:nvSpPr>
        <p:spPr bwMode="ltGray">
          <a:xfrm>
            <a:off x="948327" y="6292646"/>
            <a:ext cx="6900121" cy="157544"/>
          </a:xfrm>
          <a:noFill/>
        </p:spPr>
        <p:txBody>
          <a:bodyPr anchor="ctr"/>
          <a:lstStyle>
            <a:lvl1pPr algn="l">
              <a:buNone/>
              <a:defRPr sz="975" b="1" cap="all" baseline="0">
                <a:solidFill>
                  <a:schemeClr val="bg2">
                    <a:lumMod val="90000"/>
                  </a:schemeClr>
                </a:solidFill>
                <a:latin typeface="Trebuchet MS" panose="020B0603020202020204" pitchFamily="34" charset="0"/>
                <a:sym typeface="Trebuchet MS" panose="020B0603020202020204" pitchFamily="34" charset="0"/>
              </a:defRPr>
            </a:lvl1pPr>
            <a:lvl2pPr algn="ctr">
              <a:buNone/>
              <a:defRPr/>
            </a:lvl2pPr>
            <a:lvl3pPr marL="0" indent="0" algn="ctr">
              <a:buNone/>
              <a:defRPr/>
            </a:lvl3pPr>
            <a:lvl4pPr marL="185738" indent="0" algn="ctr">
              <a:buNone/>
              <a:defRPr/>
            </a:lvl4pPr>
            <a:lvl5pPr marL="371475" indent="0" algn="ctr">
              <a:buNone/>
              <a:defRPr/>
            </a:lvl5pPr>
          </a:lstStyle>
          <a:p>
            <a:pPr lvl="0"/>
            <a:r>
              <a:rPr lang="en-US" dirty="0" smtClean="0"/>
              <a:t>Click to edit date / place</a:t>
            </a:r>
            <a:endParaRPr lang="en-US" dirty="0"/>
          </a:p>
        </p:txBody>
      </p:sp>
      <p:grpSp>
        <p:nvGrpSpPr>
          <p:cNvPr id="15" name="Group 14"/>
          <p:cNvGrpSpPr/>
          <p:nvPr/>
        </p:nvGrpSpPr>
        <p:grpSpPr>
          <a:xfrm>
            <a:off x="961196" y="939795"/>
            <a:ext cx="2887436" cy="894745"/>
            <a:chOff x="848180" y="896938"/>
            <a:chExt cx="2178050" cy="674924"/>
          </a:xfrm>
          <a:solidFill>
            <a:schemeClr val="bg1"/>
          </a:solidFill>
        </p:grpSpPr>
        <p:sp>
          <p:nvSpPr>
            <p:cNvPr id="16" name="Freeform 5"/>
            <p:cNvSpPr>
              <a:spLocks noEditPoints="1"/>
            </p:cNvSpPr>
            <p:nvPr/>
          </p:nvSpPr>
          <p:spPr bwMode="auto">
            <a:xfrm>
              <a:off x="848180" y="896938"/>
              <a:ext cx="997552" cy="414102"/>
            </a:xfrm>
            <a:custGeom>
              <a:avLst/>
              <a:gdLst>
                <a:gd name="T0" fmla="*/ 39 w 340"/>
                <a:gd name="T1" fmla="*/ 10 h 140"/>
                <a:gd name="T2" fmla="*/ 54 w 340"/>
                <a:gd name="T3" fmla="*/ 8 h 140"/>
                <a:gd name="T4" fmla="*/ 47 w 340"/>
                <a:gd name="T5" fmla="*/ 64 h 140"/>
                <a:gd name="T6" fmla="*/ 60 w 340"/>
                <a:gd name="T7" fmla="*/ 132 h 140"/>
                <a:gd name="T8" fmla="*/ 39 w 340"/>
                <a:gd name="T9" fmla="*/ 69 h 140"/>
                <a:gd name="T10" fmla="*/ 92 w 340"/>
                <a:gd name="T11" fmla="*/ 100 h 140"/>
                <a:gd name="T12" fmla="*/ 285 w 340"/>
                <a:gd name="T13" fmla="*/ 78 h 140"/>
                <a:gd name="T14" fmla="*/ 286 w 340"/>
                <a:gd name="T15" fmla="*/ 82 h 140"/>
                <a:gd name="T16" fmla="*/ 306 w 340"/>
                <a:gd name="T17" fmla="*/ 113 h 140"/>
                <a:gd name="T18" fmla="*/ 238 w 340"/>
                <a:gd name="T19" fmla="*/ 71 h 140"/>
                <a:gd name="T20" fmla="*/ 315 w 340"/>
                <a:gd name="T21" fmla="*/ 40 h 140"/>
                <a:gd name="T22" fmla="*/ 318 w 340"/>
                <a:gd name="T23" fmla="*/ 41 h 140"/>
                <a:gd name="T24" fmla="*/ 317 w 340"/>
                <a:gd name="T25" fmla="*/ 1 h 140"/>
                <a:gd name="T26" fmla="*/ 313 w 340"/>
                <a:gd name="T27" fmla="*/ 12 h 140"/>
                <a:gd name="T28" fmla="*/ 278 w 340"/>
                <a:gd name="T29" fmla="*/ 0 h 140"/>
                <a:gd name="T30" fmla="*/ 216 w 340"/>
                <a:gd name="T31" fmla="*/ 90 h 140"/>
                <a:gd name="T32" fmla="*/ 177 w 340"/>
                <a:gd name="T33" fmla="*/ 135 h 140"/>
                <a:gd name="T34" fmla="*/ 174 w 340"/>
                <a:gd name="T35" fmla="*/ 5 h 140"/>
                <a:gd name="T36" fmla="*/ 210 w 340"/>
                <a:gd name="T37" fmla="*/ 34 h 140"/>
                <a:gd name="T38" fmla="*/ 211 w 340"/>
                <a:gd name="T39" fmla="*/ 1 h 140"/>
                <a:gd name="T40" fmla="*/ 208 w 340"/>
                <a:gd name="T41" fmla="*/ 2 h 140"/>
                <a:gd name="T42" fmla="*/ 206 w 340"/>
                <a:gd name="T43" fmla="*/ 12 h 140"/>
                <a:gd name="T44" fmla="*/ 110 w 340"/>
                <a:gd name="T45" fmla="*/ 71 h 140"/>
                <a:gd name="T46" fmla="*/ 110 w 340"/>
                <a:gd name="T47" fmla="*/ 82 h 140"/>
                <a:gd name="T48" fmla="*/ 69 w 340"/>
                <a:gd name="T49" fmla="*/ 65 h 140"/>
                <a:gd name="T50" fmla="*/ 53 w 340"/>
                <a:gd name="T51" fmla="*/ 2 h 140"/>
                <a:gd name="T52" fmla="*/ 0 w 340"/>
                <a:gd name="T53" fmla="*/ 2 h 140"/>
                <a:gd name="T54" fmla="*/ 1 w 340"/>
                <a:gd name="T55" fmla="*/ 6 h 140"/>
                <a:gd name="T56" fmla="*/ 18 w 340"/>
                <a:gd name="T57" fmla="*/ 106 h 140"/>
                <a:gd name="T58" fmla="*/ 0 w 340"/>
                <a:gd name="T59" fmla="*/ 135 h 140"/>
                <a:gd name="T60" fmla="*/ 28 w 340"/>
                <a:gd name="T61" fmla="*/ 137 h 140"/>
                <a:gd name="T62" fmla="*/ 115 w 340"/>
                <a:gd name="T63" fmla="*/ 101 h 140"/>
                <a:gd name="T64" fmla="*/ 177 w 340"/>
                <a:gd name="T65" fmla="*/ 140 h 140"/>
                <a:gd name="T66" fmla="*/ 214 w 340"/>
                <a:gd name="T67" fmla="*/ 127 h 140"/>
                <a:gd name="T68" fmla="*/ 218 w 340"/>
                <a:gd name="T69" fmla="*/ 138 h 140"/>
                <a:gd name="T70" fmla="*/ 219 w 340"/>
                <a:gd name="T71" fmla="*/ 101 h 140"/>
                <a:gd name="T72" fmla="*/ 279 w 340"/>
                <a:gd name="T73" fmla="*/ 140 h 140"/>
                <a:gd name="T74" fmla="*/ 328 w 340"/>
                <a:gd name="T75" fmla="*/ 121 h 140"/>
                <a:gd name="T76" fmla="*/ 327 w 340"/>
                <a:gd name="T77" fmla="*/ 101 h 140"/>
                <a:gd name="T78" fmla="*/ 340 w 340"/>
                <a:gd name="T79" fmla="*/ 80 h 140"/>
                <a:gd name="T80" fmla="*/ 315 w 340"/>
                <a:gd name="T81" fmla="*/ 7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 h="140">
                  <a:moveTo>
                    <a:pt x="39" y="64"/>
                  </a:moveTo>
                  <a:cubicBezTo>
                    <a:pt x="39" y="10"/>
                    <a:pt x="39" y="10"/>
                    <a:pt x="39" y="10"/>
                  </a:cubicBezTo>
                  <a:cubicBezTo>
                    <a:pt x="39" y="9"/>
                    <a:pt x="39" y="8"/>
                    <a:pt x="41" y="8"/>
                  </a:cubicBezTo>
                  <a:cubicBezTo>
                    <a:pt x="44" y="8"/>
                    <a:pt x="51" y="8"/>
                    <a:pt x="54" y="8"/>
                  </a:cubicBezTo>
                  <a:cubicBezTo>
                    <a:pt x="70" y="8"/>
                    <a:pt x="81" y="17"/>
                    <a:pt x="81" y="36"/>
                  </a:cubicBezTo>
                  <a:cubicBezTo>
                    <a:pt x="81" y="57"/>
                    <a:pt x="68" y="64"/>
                    <a:pt x="47" y="64"/>
                  </a:cubicBezTo>
                  <a:lnTo>
                    <a:pt x="39" y="64"/>
                  </a:lnTo>
                  <a:close/>
                  <a:moveTo>
                    <a:pt x="60" y="132"/>
                  </a:moveTo>
                  <a:cubicBezTo>
                    <a:pt x="42" y="132"/>
                    <a:pt x="39" y="129"/>
                    <a:pt x="39" y="104"/>
                  </a:cubicBezTo>
                  <a:cubicBezTo>
                    <a:pt x="39" y="69"/>
                    <a:pt x="39" y="69"/>
                    <a:pt x="39" y="69"/>
                  </a:cubicBezTo>
                  <a:cubicBezTo>
                    <a:pt x="47" y="69"/>
                    <a:pt x="47" y="69"/>
                    <a:pt x="47" y="69"/>
                  </a:cubicBezTo>
                  <a:cubicBezTo>
                    <a:pt x="71" y="69"/>
                    <a:pt x="92" y="74"/>
                    <a:pt x="92" y="100"/>
                  </a:cubicBezTo>
                  <a:cubicBezTo>
                    <a:pt x="92" y="120"/>
                    <a:pt x="80" y="132"/>
                    <a:pt x="60" y="132"/>
                  </a:cubicBezTo>
                  <a:close/>
                  <a:moveTo>
                    <a:pt x="285" y="78"/>
                  </a:moveTo>
                  <a:cubicBezTo>
                    <a:pt x="285" y="80"/>
                    <a:pt x="285" y="80"/>
                    <a:pt x="285" y="80"/>
                  </a:cubicBezTo>
                  <a:cubicBezTo>
                    <a:pt x="285" y="81"/>
                    <a:pt x="285" y="82"/>
                    <a:pt x="286" y="82"/>
                  </a:cubicBezTo>
                  <a:cubicBezTo>
                    <a:pt x="306" y="82"/>
                    <a:pt x="306" y="84"/>
                    <a:pt x="306" y="100"/>
                  </a:cubicBezTo>
                  <a:cubicBezTo>
                    <a:pt x="306" y="113"/>
                    <a:pt x="306" y="113"/>
                    <a:pt x="306" y="113"/>
                  </a:cubicBezTo>
                  <a:cubicBezTo>
                    <a:pt x="306" y="126"/>
                    <a:pt x="298" y="135"/>
                    <a:pt x="280" y="135"/>
                  </a:cubicBezTo>
                  <a:cubicBezTo>
                    <a:pt x="251" y="135"/>
                    <a:pt x="238" y="106"/>
                    <a:pt x="238" y="71"/>
                  </a:cubicBezTo>
                  <a:cubicBezTo>
                    <a:pt x="238" y="37"/>
                    <a:pt x="247" y="5"/>
                    <a:pt x="280" y="5"/>
                  </a:cubicBezTo>
                  <a:cubicBezTo>
                    <a:pt x="298" y="5"/>
                    <a:pt x="313" y="17"/>
                    <a:pt x="315" y="40"/>
                  </a:cubicBezTo>
                  <a:cubicBezTo>
                    <a:pt x="315" y="41"/>
                    <a:pt x="315" y="41"/>
                    <a:pt x="316" y="41"/>
                  </a:cubicBezTo>
                  <a:cubicBezTo>
                    <a:pt x="318" y="41"/>
                    <a:pt x="318" y="41"/>
                    <a:pt x="318" y="41"/>
                  </a:cubicBezTo>
                  <a:cubicBezTo>
                    <a:pt x="318" y="32"/>
                    <a:pt x="318" y="10"/>
                    <a:pt x="318" y="1"/>
                  </a:cubicBezTo>
                  <a:cubicBezTo>
                    <a:pt x="317" y="1"/>
                    <a:pt x="317" y="1"/>
                    <a:pt x="317" y="1"/>
                  </a:cubicBezTo>
                  <a:cubicBezTo>
                    <a:pt x="315" y="1"/>
                    <a:pt x="315" y="1"/>
                    <a:pt x="315" y="2"/>
                  </a:cubicBezTo>
                  <a:cubicBezTo>
                    <a:pt x="313" y="12"/>
                    <a:pt x="313" y="12"/>
                    <a:pt x="313" y="12"/>
                  </a:cubicBezTo>
                  <a:cubicBezTo>
                    <a:pt x="313" y="12"/>
                    <a:pt x="313" y="12"/>
                    <a:pt x="313" y="12"/>
                  </a:cubicBezTo>
                  <a:cubicBezTo>
                    <a:pt x="303" y="3"/>
                    <a:pt x="290" y="0"/>
                    <a:pt x="278" y="0"/>
                  </a:cubicBezTo>
                  <a:cubicBezTo>
                    <a:pt x="239" y="0"/>
                    <a:pt x="214" y="32"/>
                    <a:pt x="214" y="71"/>
                  </a:cubicBezTo>
                  <a:cubicBezTo>
                    <a:pt x="214" y="78"/>
                    <a:pt x="215" y="84"/>
                    <a:pt x="216" y="90"/>
                  </a:cubicBezTo>
                  <a:cubicBezTo>
                    <a:pt x="216" y="95"/>
                    <a:pt x="216" y="95"/>
                    <a:pt x="216" y="95"/>
                  </a:cubicBezTo>
                  <a:cubicBezTo>
                    <a:pt x="213" y="125"/>
                    <a:pt x="196" y="135"/>
                    <a:pt x="177" y="135"/>
                  </a:cubicBezTo>
                  <a:cubicBezTo>
                    <a:pt x="148" y="135"/>
                    <a:pt x="134" y="108"/>
                    <a:pt x="134" y="71"/>
                  </a:cubicBezTo>
                  <a:cubicBezTo>
                    <a:pt x="134" y="37"/>
                    <a:pt x="142" y="5"/>
                    <a:pt x="174" y="5"/>
                  </a:cubicBezTo>
                  <a:cubicBezTo>
                    <a:pt x="191" y="5"/>
                    <a:pt x="205" y="15"/>
                    <a:pt x="208" y="33"/>
                  </a:cubicBezTo>
                  <a:cubicBezTo>
                    <a:pt x="208" y="34"/>
                    <a:pt x="209" y="34"/>
                    <a:pt x="210" y="34"/>
                  </a:cubicBezTo>
                  <a:cubicBezTo>
                    <a:pt x="212" y="34"/>
                    <a:pt x="212" y="34"/>
                    <a:pt x="212" y="34"/>
                  </a:cubicBezTo>
                  <a:cubicBezTo>
                    <a:pt x="212" y="25"/>
                    <a:pt x="211" y="10"/>
                    <a:pt x="211" y="1"/>
                  </a:cubicBezTo>
                  <a:cubicBezTo>
                    <a:pt x="210" y="1"/>
                    <a:pt x="210" y="1"/>
                    <a:pt x="210" y="1"/>
                  </a:cubicBezTo>
                  <a:cubicBezTo>
                    <a:pt x="209" y="1"/>
                    <a:pt x="208" y="1"/>
                    <a:pt x="208" y="2"/>
                  </a:cubicBezTo>
                  <a:cubicBezTo>
                    <a:pt x="206" y="12"/>
                    <a:pt x="206" y="12"/>
                    <a:pt x="206" y="12"/>
                  </a:cubicBezTo>
                  <a:cubicBezTo>
                    <a:pt x="206" y="12"/>
                    <a:pt x="206" y="12"/>
                    <a:pt x="206" y="12"/>
                  </a:cubicBezTo>
                  <a:cubicBezTo>
                    <a:pt x="197" y="3"/>
                    <a:pt x="184" y="0"/>
                    <a:pt x="172" y="0"/>
                  </a:cubicBezTo>
                  <a:cubicBezTo>
                    <a:pt x="135" y="0"/>
                    <a:pt x="110" y="32"/>
                    <a:pt x="110" y="71"/>
                  </a:cubicBezTo>
                  <a:cubicBezTo>
                    <a:pt x="110" y="75"/>
                    <a:pt x="110" y="78"/>
                    <a:pt x="110" y="82"/>
                  </a:cubicBezTo>
                  <a:cubicBezTo>
                    <a:pt x="110" y="82"/>
                    <a:pt x="110" y="82"/>
                    <a:pt x="110" y="82"/>
                  </a:cubicBezTo>
                  <a:cubicBezTo>
                    <a:pt x="102" y="71"/>
                    <a:pt x="87" y="66"/>
                    <a:pt x="69" y="65"/>
                  </a:cubicBezTo>
                  <a:cubicBezTo>
                    <a:pt x="69" y="65"/>
                    <a:pt x="69" y="65"/>
                    <a:pt x="69" y="65"/>
                  </a:cubicBezTo>
                  <a:cubicBezTo>
                    <a:pt x="89" y="61"/>
                    <a:pt x="102" y="51"/>
                    <a:pt x="102" y="34"/>
                  </a:cubicBezTo>
                  <a:cubicBezTo>
                    <a:pt x="102" y="9"/>
                    <a:pt x="75" y="2"/>
                    <a:pt x="53" y="2"/>
                  </a:cubicBezTo>
                  <a:cubicBezTo>
                    <a:pt x="47" y="2"/>
                    <a:pt x="34" y="3"/>
                    <a:pt x="29" y="3"/>
                  </a:cubicBezTo>
                  <a:cubicBezTo>
                    <a:pt x="20" y="3"/>
                    <a:pt x="9" y="3"/>
                    <a:pt x="0" y="2"/>
                  </a:cubicBezTo>
                  <a:cubicBezTo>
                    <a:pt x="0" y="5"/>
                    <a:pt x="0" y="5"/>
                    <a:pt x="0" y="5"/>
                  </a:cubicBezTo>
                  <a:cubicBezTo>
                    <a:pt x="0" y="6"/>
                    <a:pt x="0" y="6"/>
                    <a:pt x="1" y="6"/>
                  </a:cubicBezTo>
                  <a:cubicBezTo>
                    <a:pt x="18" y="7"/>
                    <a:pt x="18" y="9"/>
                    <a:pt x="18" y="34"/>
                  </a:cubicBezTo>
                  <a:cubicBezTo>
                    <a:pt x="18" y="106"/>
                    <a:pt x="18" y="106"/>
                    <a:pt x="18" y="106"/>
                  </a:cubicBezTo>
                  <a:cubicBezTo>
                    <a:pt x="18" y="130"/>
                    <a:pt x="18" y="133"/>
                    <a:pt x="2" y="133"/>
                  </a:cubicBezTo>
                  <a:cubicBezTo>
                    <a:pt x="0" y="133"/>
                    <a:pt x="0" y="134"/>
                    <a:pt x="0" y="135"/>
                  </a:cubicBezTo>
                  <a:cubicBezTo>
                    <a:pt x="0" y="137"/>
                    <a:pt x="0" y="137"/>
                    <a:pt x="0" y="137"/>
                  </a:cubicBezTo>
                  <a:cubicBezTo>
                    <a:pt x="9" y="137"/>
                    <a:pt x="18" y="137"/>
                    <a:pt x="28" y="137"/>
                  </a:cubicBezTo>
                  <a:cubicBezTo>
                    <a:pt x="40" y="137"/>
                    <a:pt x="45" y="137"/>
                    <a:pt x="60" y="137"/>
                  </a:cubicBezTo>
                  <a:cubicBezTo>
                    <a:pt x="93" y="137"/>
                    <a:pt x="114" y="121"/>
                    <a:pt x="115" y="101"/>
                  </a:cubicBezTo>
                  <a:cubicBezTo>
                    <a:pt x="116" y="101"/>
                    <a:pt x="116" y="101"/>
                    <a:pt x="116" y="101"/>
                  </a:cubicBezTo>
                  <a:cubicBezTo>
                    <a:pt x="126" y="125"/>
                    <a:pt x="148" y="140"/>
                    <a:pt x="177" y="140"/>
                  </a:cubicBezTo>
                  <a:cubicBezTo>
                    <a:pt x="190" y="140"/>
                    <a:pt x="203" y="136"/>
                    <a:pt x="213" y="127"/>
                  </a:cubicBezTo>
                  <a:cubicBezTo>
                    <a:pt x="214" y="127"/>
                    <a:pt x="214" y="127"/>
                    <a:pt x="214" y="127"/>
                  </a:cubicBezTo>
                  <a:cubicBezTo>
                    <a:pt x="215" y="137"/>
                    <a:pt x="215" y="137"/>
                    <a:pt x="215" y="137"/>
                  </a:cubicBezTo>
                  <a:cubicBezTo>
                    <a:pt x="216" y="138"/>
                    <a:pt x="216" y="138"/>
                    <a:pt x="218" y="138"/>
                  </a:cubicBezTo>
                  <a:cubicBezTo>
                    <a:pt x="219" y="138"/>
                    <a:pt x="219" y="138"/>
                    <a:pt x="219" y="138"/>
                  </a:cubicBezTo>
                  <a:cubicBezTo>
                    <a:pt x="219" y="132"/>
                    <a:pt x="219" y="114"/>
                    <a:pt x="219" y="101"/>
                  </a:cubicBezTo>
                  <a:cubicBezTo>
                    <a:pt x="220" y="101"/>
                    <a:pt x="220" y="101"/>
                    <a:pt x="220" y="101"/>
                  </a:cubicBezTo>
                  <a:cubicBezTo>
                    <a:pt x="229" y="125"/>
                    <a:pt x="252" y="140"/>
                    <a:pt x="279" y="140"/>
                  </a:cubicBezTo>
                  <a:cubicBezTo>
                    <a:pt x="305" y="140"/>
                    <a:pt x="315" y="123"/>
                    <a:pt x="326" y="123"/>
                  </a:cubicBezTo>
                  <a:cubicBezTo>
                    <a:pt x="327" y="123"/>
                    <a:pt x="328" y="123"/>
                    <a:pt x="328" y="121"/>
                  </a:cubicBezTo>
                  <a:cubicBezTo>
                    <a:pt x="328" y="119"/>
                    <a:pt x="327" y="114"/>
                    <a:pt x="327" y="110"/>
                  </a:cubicBezTo>
                  <a:cubicBezTo>
                    <a:pt x="327" y="101"/>
                    <a:pt x="327" y="101"/>
                    <a:pt x="327" y="101"/>
                  </a:cubicBezTo>
                  <a:cubicBezTo>
                    <a:pt x="327" y="84"/>
                    <a:pt x="327" y="82"/>
                    <a:pt x="339" y="82"/>
                  </a:cubicBezTo>
                  <a:cubicBezTo>
                    <a:pt x="340" y="82"/>
                    <a:pt x="340" y="81"/>
                    <a:pt x="340" y="80"/>
                  </a:cubicBezTo>
                  <a:cubicBezTo>
                    <a:pt x="340" y="78"/>
                    <a:pt x="340" y="78"/>
                    <a:pt x="340" y="78"/>
                  </a:cubicBezTo>
                  <a:cubicBezTo>
                    <a:pt x="331" y="78"/>
                    <a:pt x="325" y="78"/>
                    <a:pt x="315" y="78"/>
                  </a:cubicBezTo>
                  <a:cubicBezTo>
                    <a:pt x="306" y="78"/>
                    <a:pt x="294" y="78"/>
                    <a:pt x="285" y="7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1463" dirty="0">
                <a:solidFill>
                  <a:srgbClr val="6E6F73"/>
                </a:solidFill>
                <a:latin typeface="Trebuchet MS" panose="020B0603020202020204" pitchFamily="34" charset="0"/>
                <a:sym typeface="Trebuchet MS" panose="020B0603020202020204" pitchFamily="34" charset="0"/>
              </a:endParaRPr>
            </a:p>
          </p:txBody>
        </p:sp>
        <p:sp>
          <p:nvSpPr>
            <p:cNvPr id="17" name="Freeform 6"/>
            <p:cNvSpPr>
              <a:spLocks noEditPoints="1"/>
            </p:cNvSpPr>
            <p:nvPr/>
          </p:nvSpPr>
          <p:spPr bwMode="auto">
            <a:xfrm>
              <a:off x="1194295" y="1459375"/>
              <a:ext cx="1831935" cy="112487"/>
            </a:xfrm>
            <a:custGeom>
              <a:avLst/>
              <a:gdLst>
                <a:gd name="T0" fmla="*/ 32 w 625"/>
                <a:gd name="T1" fmla="*/ 10 h 38"/>
                <a:gd name="T2" fmla="*/ 14 w 625"/>
                <a:gd name="T3" fmla="*/ 4 h 38"/>
                <a:gd name="T4" fmla="*/ 112 w 625"/>
                <a:gd name="T5" fmla="*/ 9 h 38"/>
                <a:gd name="T6" fmla="*/ 87 w 625"/>
                <a:gd name="T7" fmla="*/ 37 h 38"/>
                <a:gd name="T8" fmla="*/ 107 w 625"/>
                <a:gd name="T9" fmla="*/ 10 h 38"/>
                <a:gd name="T10" fmla="*/ 274 w 625"/>
                <a:gd name="T11" fmla="*/ 26 h 38"/>
                <a:gd name="T12" fmla="*/ 271 w 625"/>
                <a:gd name="T13" fmla="*/ 2 h 38"/>
                <a:gd name="T14" fmla="*/ 48 w 625"/>
                <a:gd name="T15" fmla="*/ 37 h 38"/>
                <a:gd name="T16" fmla="*/ 38 w 625"/>
                <a:gd name="T17" fmla="*/ 37 h 38"/>
                <a:gd name="T18" fmla="*/ 33 w 625"/>
                <a:gd name="T19" fmla="*/ 12 h 38"/>
                <a:gd name="T20" fmla="*/ 43 w 625"/>
                <a:gd name="T21" fmla="*/ 12 h 38"/>
                <a:gd name="T22" fmla="*/ 48 w 625"/>
                <a:gd name="T23" fmla="*/ 37 h 38"/>
                <a:gd name="T24" fmla="*/ 56 w 625"/>
                <a:gd name="T25" fmla="*/ 12 h 38"/>
                <a:gd name="T26" fmla="*/ 64 w 625"/>
                <a:gd name="T27" fmla="*/ 23 h 38"/>
                <a:gd name="T28" fmla="*/ 64 w 625"/>
                <a:gd name="T29" fmla="*/ 25 h 38"/>
                <a:gd name="T30" fmla="*/ 118 w 625"/>
                <a:gd name="T31" fmla="*/ 25 h 38"/>
                <a:gd name="T32" fmla="*/ 145 w 625"/>
                <a:gd name="T33" fmla="*/ 37 h 38"/>
                <a:gd name="T34" fmla="*/ 157 w 625"/>
                <a:gd name="T35" fmla="*/ 13 h 38"/>
                <a:gd name="T36" fmla="*/ 152 w 625"/>
                <a:gd name="T37" fmla="*/ 38 h 38"/>
                <a:gd name="T38" fmla="*/ 163 w 625"/>
                <a:gd name="T39" fmla="*/ 19 h 38"/>
                <a:gd name="T40" fmla="*/ 177 w 625"/>
                <a:gd name="T41" fmla="*/ 14 h 38"/>
                <a:gd name="T42" fmla="*/ 196 w 625"/>
                <a:gd name="T43" fmla="*/ 11 h 38"/>
                <a:gd name="T44" fmla="*/ 215 w 625"/>
                <a:gd name="T45" fmla="*/ 17 h 38"/>
                <a:gd name="T46" fmla="*/ 213 w 625"/>
                <a:gd name="T47" fmla="*/ 27 h 38"/>
                <a:gd name="T48" fmla="*/ 226 w 625"/>
                <a:gd name="T49" fmla="*/ 14 h 38"/>
                <a:gd name="T50" fmla="*/ 290 w 625"/>
                <a:gd name="T51" fmla="*/ 38 h 38"/>
                <a:gd name="T52" fmla="*/ 324 w 625"/>
                <a:gd name="T53" fmla="*/ 38 h 38"/>
                <a:gd name="T54" fmla="*/ 303 w 625"/>
                <a:gd name="T55" fmla="*/ 36 h 38"/>
                <a:gd name="T56" fmla="*/ 324 w 625"/>
                <a:gd name="T57" fmla="*/ 30 h 38"/>
                <a:gd name="T58" fmla="*/ 327 w 625"/>
                <a:gd name="T59" fmla="*/ 38 h 38"/>
                <a:gd name="T60" fmla="*/ 345 w 625"/>
                <a:gd name="T61" fmla="*/ 32 h 38"/>
                <a:gd name="T62" fmla="*/ 340 w 625"/>
                <a:gd name="T63" fmla="*/ 14 h 38"/>
                <a:gd name="T64" fmla="*/ 350 w 625"/>
                <a:gd name="T65" fmla="*/ 12 h 38"/>
                <a:gd name="T66" fmla="*/ 366 w 625"/>
                <a:gd name="T67" fmla="*/ 14 h 38"/>
                <a:gd name="T68" fmla="*/ 392 w 625"/>
                <a:gd name="T69" fmla="*/ 37 h 38"/>
                <a:gd name="T70" fmla="*/ 383 w 625"/>
                <a:gd name="T71" fmla="*/ 12 h 38"/>
                <a:gd name="T72" fmla="*/ 397 w 625"/>
                <a:gd name="T73" fmla="*/ 29 h 38"/>
                <a:gd name="T74" fmla="*/ 402 w 625"/>
                <a:gd name="T75" fmla="*/ 14 h 38"/>
                <a:gd name="T76" fmla="*/ 416 w 625"/>
                <a:gd name="T77" fmla="*/ 19 h 38"/>
                <a:gd name="T78" fmla="*/ 419 w 625"/>
                <a:gd name="T79" fmla="*/ 37 h 38"/>
                <a:gd name="T80" fmla="*/ 430 w 625"/>
                <a:gd name="T81" fmla="*/ 13 h 38"/>
                <a:gd name="T82" fmla="*/ 438 w 625"/>
                <a:gd name="T83" fmla="*/ 17 h 38"/>
                <a:gd name="T84" fmla="*/ 436 w 625"/>
                <a:gd name="T85" fmla="*/ 27 h 38"/>
                <a:gd name="T86" fmla="*/ 449 w 625"/>
                <a:gd name="T87" fmla="*/ 13 h 38"/>
                <a:gd name="T88" fmla="*/ 484 w 625"/>
                <a:gd name="T89" fmla="*/ 28 h 38"/>
                <a:gd name="T90" fmla="*/ 479 w 625"/>
                <a:gd name="T91" fmla="*/ 12 h 38"/>
                <a:gd name="T92" fmla="*/ 473 w 625"/>
                <a:gd name="T93" fmla="*/ 28 h 38"/>
                <a:gd name="T94" fmla="*/ 522 w 625"/>
                <a:gd name="T95" fmla="*/ 33 h 38"/>
                <a:gd name="T96" fmla="*/ 520 w 625"/>
                <a:gd name="T97" fmla="*/ 11 h 38"/>
                <a:gd name="T98" fmla="*/ 512 w 625"/>
                <a:gd name="T99" fmla="*/ 21 h 38"/>
                <a:gd name="T100" fmla="*/ 551 w 625"/>
                <a:gd name="T101" fmla="*/ 35 h 38"/>
                <a:gd name="T102" fmla="*/ 527 w 625"/>
                <a:gd name="T103" fmla="*/ 37 h 38"/>
                <a:gd name="T104" fmla="*/ 547 w 625"/>
                <a:gd name="T105" fmla="*/ 18 h 38"/>
                <a:gd name="T106" fmla="*/ 563 w 625"/>
                <a:gd name="T107" fmla="*/ 11 h 38"/>
                <a:gd name="T108" fmla="*/ 580 w 625"/>
                <a:gd name="T109" fmla="*/ 19 h 38"/>
                <a:gd name="T110" fmla="*/ 590 w 625"/>
                <a:gd name="T111" fmla="*/ 35 h 38"/>
                <a:gd name="T112" fmla="*/ 599 w 625"/>
                <a:gd name="T113" fmla="*/ 22 h 38"/>
                <a:gd name="T114" fmla="*/ 604 w 625"/>
                <a:gd name="T115" fmla="*/ 37 h 38"/>
                <a:gd name="T116" fmla="*/ 625 w 625"/>
                <a:gd name="T117"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5" h="38">
                  <a:moveTo>
                    <a:pt x="23" y="37"/>
                  </a:moveTo>
                  <a:cubicBezTo>
                    <a:pt x="23" y="36"/>
                    <a:pt x="23" y="36"/>
                    <a:pt x="23" y="36"/>
                  </a:cubicBezTo>
                  <a:cubicBezTo>
                    <a:pt x="23" y="35"/>
                    <a:pt x="23" y="35"/>
                    <a:pt x="23" y="35"/>
                  </a:cubicBezTo>
                  <a:cubicBezTo>
                    <a:pt x="19" y="34"/>
                    <a:pt x="19" y="34"/>
                    <a:pt x="19" y="28"/>
                  </a:cubicBezTo>
                  <a:cubicBezTo>
                    <a:pt x="19" y="4"/>
                    <a:pt x="19" y="4"/>
                    <a:pt x="19" y="4"/>
                  </a:cubicBezTo>
                  <a:cubicBezTo>
                    <a:pt x="19" y="3"/>
                    <a:pt x="19" y="3"/>
                    <a:pt x="19" y="3"/>
                  </a:cubicBezTo>
                  <a:cubicBezTo>
                    <a:pt x="23" y="3"/>
                    <a:pt x="23" y="3"/>
                    <a:pt x="23" y="3"/>
                  </a:cubicBezTo>
                  <a:cubicBezTo>
                    <a:pt x="27" y="3"/>
                    <a:pt x="30" y="4"/>
                    <a:pt x="30" y="10"/>
                  </a:cubicBezTo>
                  <a:cubicBezTo>
                    <a:pt x="30" y="10"/>
                    <a:pt x="31" y="10"/>
                    <a:pt x="31" y="10"/>
                  </a:cubicBezTo>
                  <a:cubicBezTo>
                    <a:pt x="32" y="10"/>
                    <a:pt x="32" y="10"/>
                    <a:pt x="32" y="10"/>
                  </a:cubicBezTo>
                  <a:cubicBezTo>
                    <a:pt x="32" y="8"/>
                    <a:pt x="32" y="3"/>
                    <a:pt x="32" y="1"/>
                  </a:cubicBezTo>
                  <a:cubicBezTo>
                    <a:pt x="30" y="1"/>
                    <a:pt x="27" y="1"/>
                    <a:pt x="23" y="1"/>
                  </a:cubicBezTo>
                  <a:cubicBezTo>
                    <a:pt x="10" y="1"/>
                    <a:pt x="10" y="1"/>
                    <a:pt x="10" y="1"/>
                  </a:cubicBezTo>
                  <a:cubicBezTo>
                    <a:pt x="6" y="1"/>
                    <a:pt x="3" y="1"/>
                    <a:pt x="0" y="1"/>
                  </a:cubicBezTo>
                  <a:cubicBezTo>
                    <a:pt x="0" y="3"/>
                    <a:pt x="0" y="9"/>
                    <a:pt x="0" y="11"/>
                  </a:cubicBezTo>
                  <a:cubicBezTo>
                    <a:pt x="2" y="11"/>
                    <a:pt x="2" y="11"/>
                    <a:pt x="2" y="11"/>
                  </a:cubicBezTo>
                  <a:cubicBezTo>
                    <a:pt x="2" y="11"/>
                    <a:pt x="2" y="11"/>
                    <a:pt x="2" y="11"/>
                  </a:cubicBezTo>
                  <a:cubicBezTo>
                    <a:pt x="3" y="4"/>
                    <a:pt x="5" y="3"/>
                    <a:pt x="10" y="3"/>
                  </a:cubicBezTo>
                  <a:cubicBezTo>
                    <a:pt x="13" y="3"/>
                    <a:pt x="13" y="3"/>
                    <a:pt x="13" y="3"/>
                  </a:cubicBezTo>
                  <a:cubicBezTo>
                    <a:pt x="14" y="3"/>
                    <a:pt x="14" y="3"/>
                    <a:pt x="14" y="4"/>
                  </a:cubicBezTo>
                  <a:cubicBezTo>
                    <a:pt x="14" y="28"/>
                    <a:pt x="14" y="28"/>
                    <a:pt x="14" y="28"/>
                  </a:cubicBezTo>
                  <a:cubicBezTo>
                    <a:pt x="14" y="34"/>
                    <a:pt x="14" y="34"/>
                    <a:pt x="10" y="35"/>
                  </a:cubicBezTo>
                  <a:cubicBezTo>
                    <a:pt x="9" y="35"/>
                    <a:pt x="9" y="35"/>
                    <a:pt x="9" y="36"/>
                  </a:cubicBezTo>
                  <a:cubicBezTo>
                    <a:pt x="9" y="37"/>
                    <a:pt x="9" y="37"/>
                    <a:pt x="9" y="37"/>
                  </a:cubicBezTo>
                  <a:cubicBezTo>
                    <a:pt x="12" y="37"/>
                    <a:pt x="14" y="37"/>
                    <a:pt x="16" y="37"/>
                  </a:cubicBezTo>
                  <a:cubicBezTo>
                    <a:pt x="19" y="37"/>
                    <a:pt x="21" y="37"/>
                    <a:pt x="23" y="37"/>
                  </a:cubicBezTo>
                  <a:close/>
                  <a:moveTo>
                    <a:pt x="116" y="27"/>
                  </a:moveTo>
                  <a:cubicBezTo>
                    <a:pt x="116" y="21"/>
                    <a:pt x="110" y="18"/>
                    <a:pt x="104" y="18"/>
                  </a:cubicBezTo>
                  <a:cubicBezTo>
                    <a:pt x="104" y="18"/>
                    <a:pt x="104" y="18"/>
                    <a:pt x="104" y="18"/>
                  </a:cubicBezTo>
                  <a:cubicBezTo>
                    <a:pt x="109" y="17"/>
                    <a:pt x="112" y="14"/>
                    <a:pt x="112" y="9"/>
                  </a:cubicBezTo>
                  <a:cubicBezTo>
                    <a:pt x="112" y="3"/>
                    <a:pt x="105" y="1"/>
                    <a:pt x="99" y="1"/>
                  </a:cubicBezTo>
                  <a:cubicBezTo>
                    <a:pt x="97" y="1"/>
                    <a:pt x="96" y="1"/>
                    <a:pt x="94" y="1"/>
                  </a:cubicBezTo>
                  <a:cubicBezTo>
                    <a:pt x="91" y="1"/>
                    <a:pt x="89" y="1"/>
                    <a:pt x="87" y="1"/>
                  </a:cubicBezTo>
                  <a:cubicBezTo>
                    <a:pt x="87" y="2"/>
                    <a:pt x="87" y="2"/>
                    <a:pt x="87" y="2"/>
                  </a:cubicBezTo>
                  <a:cubicBezTo>
                    <a:pt x="87" y="3"/>
                    <a:pt x="87" y="3"/>
                    <a:pt x="87" y="3"/>
                  </a:cubicBezTo>
                  <a:cubicBezTo>
                    <a:pt x="91" y="3"/>
                    <a:pt x="91" y="3"/>
                    <a:pt x="91" y="10"/>
                  </a:cubicBezTo>
                  <a:cubicBezTo>
                    <a:pt x="91" y="28"/>
                    <a:pt x="91" y="28"/>
                    <a:pt x="91" y="28"/>
                  </a:cubicBezTo>
                  <a:cubicBezTo>
                    <a:pt x="91" y="34"/>
                    <a:pt x="91" y="34"/>
                    <a:pt x="87" y="35"/>
                  </a:cubicBezTo>
                  <a:cubicBezTo>
                    <a:pt x="87" y="35"/>
                    <a:pt x="87" y="35"/>
                    <a:pt x="87" y="36"/>
                  </a:cubicBezTo>
                  <a:cubicBezTo>
                    <a:pt x="87" y="37"/>
                    <a:pt x="87" y="37"/>
                    <a:pt x="87" y="37"/>
                  </a:cubicBezTo>
                  <a:cubicBezTo>
                    <a:pt x="89" y="37"/>
                    <a:pt x="91" y="37"/>
                    <a:pt x="94" y="37"/>
                  </a:cubicBezTo>
                  <a:cubicBezTo>
                    <a:pt x="97" y="37"/>
                    <a:pt x="98" y="37"/>
                    <a:pt x="101" y="37"/>
                  </a:cubicBezTo>
                  <a:cubicBezTo>
                    <a:pt x="110" y="37"/>
                    <a:pt x="116" y="32"/>
                    <a:pt x="116" y="27"/>
                  </a:cubicBezTo>
                  <a:close/>
                  <a:moveTo>
                    <a:pt x="110" y="27"/>
                  </a:moveTo>
                  <a:cubicBezTo>
                    <a:pt x="110" y="32"/>
                    <a:pt x="107" y="35"/>
                    <a:pt x="101" y="35"/>
                  </a:cubicBezTo>
                  <a:cubicBezTo>
                    <a:pt x="96" y="35"/>
                    <a:pt x="96" y="34"/>
                    <a:pt x="96" y="27"/>
                  </a:cubicBezTo>
                  <a:cubicBezTo>
                    <a:pt x="96" y="19"/>
                    <a:pt x="96" y="19"/>
                    <a:pt x="96" y="19"/>
                  </a:cubicBezTo>
                  <a:cubicBezTo>
                    <a:pt x="98" y="19"/>
                    <a:pt x="98" y="19"/>
                    <a:pt x="98" y="19"/>
                  </a:cubicBezTo>
                  <a:cubicBezTo>
                    <a:pt x="106" y="19"/>
                    <a:pt x="110" y="21"/>
                    <a:pt x="110" y="27"/>
                  </a:cubicBezTo>
                  <a:close/>
                  <a:moveTo>
                    <a:pt x="107" y="10"/>
                  </a:moveTo>
                  <a:cubicBezTo>
                    <a:pt x="107" y="15"/>
                    <a:pt x="104" y="17"/>
                    <a:pt x="98" y="17"/>
                  </a:cubicBezTo>
                  <a:cubicBezTo>
                    <a:pt x="96" y="17"/>
                    <a:pt x="96" y="17"/>
                    <a:pt x="96" y="17"/>
                  </a:cubicBezTo>
                  <a:cubicBezTo>
                    <a:pt x="96" y="4"/>
                    <a:pt x="96" y="4"/>
                    <a:pt x="96" y="4"/>
                  </a:cubicBezTo>
                  <a:cubicBezTo>
                    <a:pt x="96" y="3"/>
                    <a:pt x="96" y="3"/>
                    <a:pt x="97" y="3"/>
                  </a:cubicBezTo>
                  <a:cubicBezTo>
                    <a:pt x="97" y="3"/>
                    <a:pt x="99" y="3"/>
                    <a:pt x="100" y="3"/>
                  </a:cubicBezTo>
                  <a:cubicBezTo>
                    <a:pt x="104" y="3"/>
                    <a:pt x="107" y="5"/>
                    <a:pt x="107" y="10"/>
                  </a:cubicBezTo>
                  <a:close/>
                  <a:moveTo>
                    <a:pt x="276" y="37"/>
                  </a:moveTo>
                  <a:cubicBezTo>
                    <a:pt x="276" y="35"/>
                    <a:pt x="276" y="28"/>
                    <a:pt x="276" y="26"/>
                  </a:cubicBezTo>
                  <a:cubicBezTo>
                    <a:pt x="274" y="26"/>
                    <a:pt x="274" y="26"/>
                    <a:pt x="274" y="26"/>
                  </a:cubicBezTo>
                  <a:cubicBezTo>
                    <a:pt x="274" y="26"/>
                    <a:pt x="274" y="26"/>
                    <a:pt x="274" y="26"/>
                  </a:cubicBezTo>
                  <a:cubicBezTo>
                    <a:pt x="273" y="33"/>
                    <a:pt x="270" y="35"/>
                    <a:pt x="264" y="35"/>
                  </a:cubicBezTo>
                  <a:cubicBezTo>
                    <a:pt x="257" y="35"/>
                    <a:pt x="253" y="29"/>
                    <a:pt x="253" y="19"/>
                  </a:cubicBezTo>
                  <a:cubicBezTo>
                    <a:pt x="253" y="11"/>
                    <a:pt x="254" y="2"/>
                    <a:pt x="263" y="2"/>
                  </a:cubicBezTo>
                  <a:cubicBezTo>
                    <a:pt x="268" y="2"/>
                    <a:pt x="271" y="5"/>
                    <a:pt x="272" y="11"/>
                  </a:cubicBezTo>
                  <a:cubicBezTo>
                    <a:pt x="272" y="11"/>
                    <a:pt x="272" y="11"/>
                    <a:pt x="272" y="11"/>
                  </a:cubicBezTo>
                  <a:cubicBezTo>
                    <a:pt x="274" y="11"/>
                    <a:pt x="274" y="11"/>
                    <a:pt x="274" y="11"/>
                  </a:cubicBezTo>
                  <a:cubicBezTo>
                    <a:pt x="274" y="9"/>
                    <a:pt x="274" y="3"/>
                    <a:pt x="274" y="0"/>
                  </a:cubicBezTo>
                  <a:cubicBezTo>
                    <a:pt x="273" y="0"/>
                    <a:pt x="273" y="0"/>
                    <a:pt x="273" y="0"/>
                  </a:cubicBezTo>
                  <a:cubicBezTo>
                    <a:pt x="272" y="0"/>
                    <a:pt x="272" y="0"/>
                    <a:pt x="272" y="1"/>
                  </a:cubicBezTo>
                  <a:cubicBezTo>
                    <a:pt x="271" y="2"/>
                    <a:pt x="271" y="2"/>
                    <a:pt x="271" y="2"/>
                  </a:cubicBezTo>
                  <a:cubicBezTo>
                    <a:pt x="271" y="2"/>
                    <a:pt x="271" y="2"/>
                    <a:pt x="271" y="2"/>
                  </a:cubicBezTo>
                  <a:cubicBezTo>
                    <a:pt x="269" y="1"/>
                    <a:pt x="266" y="0"/>
                    <a:pt x="263" y="0"/>
                  </a:cubicBezTo>
                  <a:cubicBezTo>
                    <a:pt x="253" y="0"/>
                    <a:pt x="247" y="8"/>
                    <a:pt x="247" y="19"/>
                  </a:cubicBezTo>
                  <a:cubicBezTo>
                    <a:pt x="247" y="31"/>
                    <a:pt x="254" y="38"/>
                    <a:pt x="264" y="38"/>
                  </a:cubicBezTo>
                  <a:cubicBezTo>
                    <a:pt x="269" y="38"/>
                    <a:pt x="272" y="36"/>
                    <a:pt x="273" y="36"/>
                  </a:cubicBezTo>
                  <a:cubicBezTo>
                    <a:pt x="273" y="36"/>
                    <a:pt x="273" y="36"/>
                    <a:pt x="273" y="36"/>
                  </a:cubicBezTo>
                  <a:cubicBezTo>
                    <a:pt x="274" y="37"/>
                    <a:pt x="274" y="37"/>
                    <a:pt x="274" y="37"/>
                  </a:cubicBezTo>
                  <a:cubicBezTo>
                    <a:pt x="274" y="37"/>
                    <a:pt x="274" y="37"/>
                    <a:pt x="275" y="37"/>
                  </a:cubicBezTo>
                  <a:lnTo>
                    <a:pt x="276" y="37"/>
                  </a:lnTo>
                  <a:close/>
                  <a:moveTo>
                    <a:pt x="48" y="37"/>
                  </a:moveTo>
                  <a:cubicBezTo>
                    <a:pt x="47" y="37"/>
                    <a:pt x="45" y="37"/>
                    <a:pt x="43" y="37"/>
                  </a:cubicBezTo>
                  <a:cubicBezTo>
                    <a:pt x="43" y="36"/>
                    <a:pt x="43" y="36"/>
                    <a:pt x="43" y="36"/>
                  </a:cubicBezTo>
                  <a:cubicBezTo>
                    <a:pt x="43" y="36"/>
                    <a:pt x="43" y="35"/>
                    <a:pt x="43" y="35"/>
                  </a:cubicBezTo>
                  <a:cubicBezTo>
                    <a:pt x="46" y="35"/>
                    <a:pt x="46" y="35"/>
                    <a:pt x="46" y="30"/>
                  </a:cubicBezTo>
                  <a:cubicBezTo>
                    <a:pt x="46" y="25"/>
                    <a:pt x="46" y="25"/>
                    <a:pt x="46" y="25"/>
                  </a:cubicBezTo>
                  <a:cubicBezTo>
                    <a:pt x="35" y="25"/>
                    <a:pt x="35" y="25"/>
                    <a:pt x="35" y="25"/>
                  </a:cubicBezTo>
                  <a:cubicBezTo>
                    <a:pt x="35" y="30"/>
                    <a:pt x="35" y="30"/>
                    <a:pt x="35" y="30"/>
                  </a:cubicBezTo>
                  <a:cubicBezTo>
                    <a:pt x="35" y="35"/>
                    <a:pt x="35" y="35"/>
                    <a:pt x="38" y="35"/>
                  </a:cubicBezTo>
                  <a:cubicBezTo>
                    <a:pt x="38" y="35"/>
                    <a:pt x="38" y="36"/>
                    <a:pt x="38" y="36"/>
                  </a:cubicBezTo>
                  <a:cubicBezTo>
                    <a:pt x="38" y="37"/>
                    <a:pt x="38" y="37"/>
                    <a:pt x="38" y="37"/>
                  </a:cubicBezTo>
                  <a:cubicBezTo>
                    <a:pt x="37" y="37"/>
                    <a:pt x="35" y="37"/>
                    <a:pt x="33" y="37"/>
                  </a:cubicBezTo>
                  <a:cubicBezTo>
                    <a:pt x="31" y="37"/>
                    <a:pt x="29" y="37"/>
                    <a:pt x="27" y="37"/>
                  </a:cubicBezTo>
                  <a:cubicBezTo>
                    <a:pt x="27" y="36"/>
                    <a:pt x="27" y="36"/>
                    <a:pt x="27" y="36"/>
                  </a:cubicBezTo>
                  <a:cubicBezTo>
                    <a:pt x="27" y="36"/>
                    <a:pt x="27" y="35"/>
                    <a:pt x="28" y="35"/>
                  </a:cubicBezTo>
                  <a:cubicBezTo>
                    <a:pt x="31" y="35"/>
                    <a:pt x="31" y="35"/>
                    <a:pt x="31" y="30"/>
                  </a:cubicBezTo>
                  <a:cubicBezTo>
                    <a:pt x="31" y="19"/>
                    <a:pt x="31" y="19"/>
                    <a:pt x="31" y="19"/>
                  </a:cubicBezTo>
                  <a:cubicBezTo>
                    <a:pt x="31" y="14"/>
                    <a:pt x="31" y="14"/>
                    <a:pt x="28" y="14"/>
                  </a:cubicBezTo>
                  <a:cubicBezTo>
                    <a:pt x="27" y="14"/>
                    <a:pt x="27" y="14"/>
                    <a:pt x="27" y="13"/>
                  </a:cubicBezTo>
                  <a:cubicBezTo>
                    <a:pt x="27" y="12"/>
                    <a:pt x="27" y="12"/>
                    <a:pt x="27" y="12"/>
                  </a:cubicBezTo>
                  <a:cubicBezTo>
                    <a:pt x="29" y="12"/>
                    <a:pt x="31" y="12"/>
                    <a:pt x="33" y="12"/>
                  </a:cubicBezTo>
                  <a:cubicBezTo>
                    <a:pt x="35" y="12"/>
                    <a:pt x="37" y="12"/>
                    <a:pt x="38" y="12"/>
                  </a:cubicBezTo>
                  <a:cubicBezTo>
                    <a:pt x="38" y="13"/>
                    <a:pt x="38" y="13"/>
                    <a:pt x="38" y="13"/>
                  </a:cubicBezTo>
                  <a:cubicBezTo>
                    <a:pt x="38" y="14"/>
                    <a:pt x="38" y="14"/>
                    <a:pt x="38" y="14"/>
                  </a:cubicBezTo>
                  <a:cubicBezTo>
                    <a:pt x="35" y="14"/>
                    <a:pt x="35" y="14"/>
                    <a:pt x="35" y="19"/>
                  </a:cubicBezTo>
                  <a:cubicBezTo>
                    <a:pt x="35" y="23"/>
                    <a:pt x="35" y="23"/>
                    <a:pt x="35" y="23"/>
                  </a:cubicBezTo>
                  <a:cubicBezTo>
                    <a:pt x="46" y="23"/>
                    <a:pt x="46" y="23"/>
                    <a:pt x="46" y="23"/>
                  </a:cubicBezTo>
                  <a:cubicBezTo>
                    <a:pt x="46" y="19"/>
                    <a:pt x="46" y="19"/>
                    <a:pt x="46" y="19"/>
                  </a:cubicBezTo>
                  <a:cubicBezTo>
                    <a:pt x="46" y="14"/>
                    <a:pt x="46" y="14"/>
                    <a:pt x="43" y="14"/>
                  </a:cubicBezTo>
                  <a:cubicBezTo>
                    <a:pt x="43" y="14"/>
                    <a:pt x="43" y="14"/>
                    <a:pt x="43" y="13"/>
                  </a:cubicBezTo>
                  <a:cubicBezTo>
                    <a:pt x="43" y="12"/>
                    <a:pt x="43" y="12"/>
                    <a:pt x="43" y="12"/>
                  </a:cubicBezTo>
                  <a:cubicBezTo>
                    <a:pt x="45" y="12"/>
                    <a:pt x="47" y="12"/>
                    <a:pt x="48" y="12"/>
                  </a:cubicBezTo>
                  <a:cubicBezTo>
                    <a:pt x="50" y="12"/>
                    <a:pt x="52" y="12"/>
                    <a:pt x="54" y="12"/>
                  </a:cubicBezTo>
                  <a:cubicBezTo>
                    <a:pt x="54" y="13"/>
                    <a:pt x="54" y="13"/>
                    <a:pt x="54" y="13"/>
                  </a:cubicBezTo>
                  <a:cubicBezTo>
                    <a:pt x="54" y="14"/>
                    <a:pt x="54" y="14"/>
                    <a:pt x="54" y="14"/>
                  </a:cubicBezTo>
                  <a:cubicBezTo>
                    <a:pt x="51" y="14"/>
                    <a:pt x="51" y="14"/>
                    <a:pt x="51" y="19"/>
                  </a:cubicBezTo>
                  <a:cubicBezTo>
                    <a:pt x="51" y="30"/>
                    <a:pt x="51" y="30"/>
                    <a:pt x="51" y="30"/>
                  </a:cubicBezTo>
                  <a:cubicBezTo>
                    <a:pt x="51" y="35"/>
                    <a:pt x="51" y="35"/>
                    <a:pt x="54" y="35"/>
                  </a:cubicBezTo>
                  <a:cubicBezTo>
                    <a:pt x="54" y="35"/>
                    <a:pt x="54" y="36"/>
                    <a:pt x="54" y="36"/>
                  </a:cubicBezTo>
                  <a:cubicBezTo>
                    <a:pt x="54" y="37"/>
                    <a:pt x="54" y="37"/>
                    <a:pt x="54" y="37"/>
                  </a:cubicBezTo>
                  <a:cubicBezTo>
                    <a:pt x="52" y="37"/>
                    <a:pt x="50" y="37"/>
                    <a:pt x="48" y="37"/>
                  </a:cubicBezTo>
                  <a:close/>
                  <a:moveTo>
                    <a:pt x="69" y="37"/>
                  </a:moveTo>
                  <a:cubicBezTo>
                    <a:pt x="62" y="37"/>
                    <a:pt x="62" y="37"/>
                    <a:pt x="62" y="37"/>
                  </a:cubicBezTo>
                  <a:cubicBezTo>
                    <a:pt x="60" y="37"/>
                    <a:pt x="58" y="37"/>
                    <a:pt x="56" y="37"/>
                  </a:cubicBezTo>
                  <a:cubicBezTo>
                    <a:pt x="56" y="36"/>
                    <a:pt x="56" y="36"/>
                    <a:pt x="56" y="36"/>
                  </a:cubicBezTo>
                  <a:cubicBezTo>
                    <a:pt x="56" y="36"/>
                    <a:pt x="56" y="35"/>
                    <a:pt x="56" y="35"/>
                  </a:cubicBezTo>
                  <a:cubicBezTo>
                    <a:pt x="59" y="35"/>
                    <a:pt x="59" y="35"/>
                    <a:pt x="59" y="30"/>
                  </a:cubicBezTo>
                  <a:cubicBezTo>
                    <a:pt x="59" y="19"/>
                    <a:pt x="59" y="19"/>
                    <a:pt x="59" y="19"/>
                  </a:cubicBezTo>
                  <a:cubicBezTo>
                    <a:pt x="59" y="14"/>
                    <a:pt x="59" y="14"/>
                    <a:pt x="56" y="14"/>
                  </a:cubicBezTo>
                  <a:cubicBezTo>
                    <a:pt x="56" y="14"/>
                    <a:pt x="56" y="14"/>
                    <a:pt x="56" y="13"/>
                  </a:cubicBezTo>
                  <a:cubicBezTo>
                    <a:pt x="56" y="12"/>
                    <a:pt x="56" y="12"/>
                    <a:pt x="56" y="12"/>
                  </a:cubicBezTo>
                  <a:cubicBezTo>
                    <a:pt x="58" y="12"/>
                    <a:pt x="60" y="12"/>
                    <a:pt x="62" y="12"/>
                  </a:cubicBezTo>
                  <a:cubicBezTo>
                    <a:pt x="67" y="12"/>
                    <a:pt x="67" y="12"/>
                    <a:pt x="67" y="12"/>
                  </a:cubicBezTo>
                  <a:cubicBezTo>
                    <a:pt x="71" y="12"/>
                    <a:pt x="73" y="12"/>
                    <a:pt x="74" y="12"/>
                  </a:cubicBezTo>
                  <a:cubicBezTo>
                    <a:pt x="74" y="14"/>
                    <a:pt x="74" y="17"/>
                    <a:pt x="74" y="19"/>
                  </a:cubicBezTo>
                  <a:cubicBezTo>
                    <a:pt x="73" y="19"/>
                    <a:pt x="73" y="19"/>
                    <a:pt x="73" y="19"/>
                  </a:cubicBezTo>
                  <a:cubicBezTo>
                    <a:pt x="73" y="19"/>
                    <a:pt x="73" y="19"/>
                    <a:pt x="73" y="19"/>
                  </a:cubicBezTo>
                  <a:cubicBezTo>
                    <a:pt x="72" y="15"/>
                    <a:pt x="71" y="14"/>
                    <a:pt x="68" y="14"/>
                  </a:cubicBezTo>
                  <a:cubicBezTo>
                    <a:pt x="64" y="14"/>
                    <a:pt x="64" y="14"/>
                    <a:pt x="64" y="14"/>
                  </a:cubicBezTo>
                  <a:cubicBezTo>
                    <a:pt x="64" y="14"/>
                    <a:pt x="64" y="14"/>
                    <a:pt x="64" y="15"/>
                  </a:cubicBezTo>
                  <a:cubicBezTo>
                    <a:pt x="64" y="23"/>
                    <a:pt x="64" y="23"/>
                    <a:pt x="64" y="23"/>
                  </a:cubicBezTo>
                  <a:cubicBezTo>
                    <a:pt x="64" y="23"/>
                    <a:pt x="64" y="23"/>
                    <a:pt x="64" y="23"/>
                  </a:cubicBezTo>
                  <a:cubicBezTo>
                    <a:pt x="67" y="23"/>
                    <a:pt x="68" y="23"/>
                    <a:pt x="68" y="20"/>
                  </a:cubicBezTo>
                  <a:cubicBezTo>
                    <a:pt x="68" y="20"/>
                    <a:pt x="68" y="20"/>
                    <a:pt x="69" y="20"/>
                  </a:cubicBezTo>
                  <a:cubicBezTo>
                    <a:pt x="70" y="20"/>
                    <a:pt x="70" y="20"/>
                    <a:pt x="70" y="20"/>
                  </a:cubicBezTo>
                  <a:cubicBezTo>
                    <a:pt x="70" y="21"/>
                    <a:pt x="70" y="23"/>
                    <a:pt x="70" y="24"/>
                  </a:cubicBezTo>
                  <a:cubicBezTo>
                    <a:pt x="70" y="26"/>
                    <a:pt x="70" y="27"/>
                    <a:pt x="70" y="28"/>
                  </a:cubicBezTo>
                  <a:cubicBezTo>
                    <a:pt x="69" y="28"/>
                    <a:pt x="69" y="28"/>
                    <a:pt x="69" y="28"/>
                  </a:cubicBezTo>
                  <a:cubicBezTo>
                    <a:pt x="68" y="28"/>
                    <a:pt x="68" y="28"/>
                    <a:pt x="68" y="28"/>
                  </a:cubicBezTo>
                  <a:cubicBezTo>
                    <a:pt x="68" y="25"/>
                    <a:pt x="67" y="25"/>
                    <a:pt x="64" y="25"/>
                  </a:cubicBezTo>
                  <a:cubicBezTo>
                    <a:pt x="64" y="25"/>
                    <a:pt x="64" y="25"/>
                    <a:pt x="64" y="25"/>
                  </a:cubicBezTo>
                  <a:cubicBezTo>
                    <a:pt x="64" y="30"/>
                    <a:pt x="64" y="30"/>
                    <a:pt x="64" y="30"/>
                  </a:cubicBezTo>
                  <a:cubicBezTo>
                    <a:pt x="64" y="35"/>
                    <a:pt x="64" y="35"/>
                    <a:pt x="67" y="35"/>
                  </a:cubicBezTo>
                  <a:cubicBezTo>
                    <a:pt x="69" y="35"/>
                    <a:pt x="69" y="35"/>
                    <a:pt x="69" y="35"/>
                  </a:cubicBezTo>
                  <a:cubicBezTo>
                    <a:pt x="72" y="35"/>
                    <a:pt x="74" y="34"/>
                    <a:pt x="75" y="30"/>
                  </a:cubicBezTo>
                  <a:cubicBezTo>
                    <a:pt x="75" y="30"/>
                    <a:pt x="75" y="30"/>
                    <a:pt x="75" y="30"/>
                  </a:cubicBezTo>
                  <a:cubicBezTo>
                    <a:pt x="76" y="30"/>
                    <a:pt x="76" y="30"/>
                    <a:pt x="76" y="30"/>
                  </a:cubicBezTo>
                  <a:cubicBezTo>
                    <a:pt x="76" y="31"/>
                    <a:pt x="76" y="35"/>
                    <a:pt x="76" y="37"/>
                  </a:cubicBezTo>
                  <a:cubicBezTo>
                    <a:pt x="74" y="37"/>
                    <a:pt x="72" y="37"/>
                    <a:pt x="69" y="37"/>
                  </a:cubicBezTo>
                  <a:close/>
                  <a:moveTo>
                    <a:pt x="130" y="38"/>
                  </a:moveTo>
                  <a:cubicBezTo>
                    <a:pt x="123" y="38"/>
                    <a:pt x="118" y="33"/>
                    <a:pt x="118" y="25"/>
                  </a:cubicBezTo>
                  <a:cubicBezTo>
                    <a:pt x="118" y="16"/>
                    <a:pt x="124" y="11"/>
                    <a:pt x="130" y="11"/>
                  </a:cubicBezTo>
                  <a:cubicBezTo>
                    <a:pt x="137" y="11"/>
                    <a:pt x="142" y="16"/>
                    <a:pt x="142" y="24"/>
                  </a:cubicBezTo>
                  <a:cubicBezTo>
                    <a:pt x="142" y="33"/>
                    <a:pt x="137" y="38"/>
                    <a:pt x="130" y="38"/>
                  </a:cubicBezTo>
                  <a:close/>
                  <a:moveTo>
                    <a:pt x="130" y="14"/>
                  </a:moveTo>
                  <a:cubicBezTo>
                    <a:pt x="125" y="14"/>
                    <a:pt x="123" y="17"/>
                    <a:pt x="123" y="25"/>
                  </a:cubicBezTo>
                  <a:cubicBezTo>
                    <a:pt x="123" y="32"/>
                    <a:pt x="126" y="36"/>
                    <a:pt x="130" y="36"/>
                  </a:cubicBezTo>
                  <a:cubicBezTo>
                    <a:pt x="135" y="36"/>
                    <a:pt x="137" y="32"/>
                    <a:pt x="137" y="24"/>
                  </a:cubicBezTo>
                  <a:cubicBezTo>
                    <a:pt x="137" y="17"/>
                    <a:pt x="134" y="14"/>
                    <a:pt x="130" y="14"/>
                  </a:cubicBezTo>
                  <a:close/>
                  <a:moveTo>
                    <a:pt x="146" y="36"/>
                  </a:moveTo>
                  <a:cubicBezTo>
                    <a:pt x="145" y="37"/>
                    <a:pt x="145" y="37"/>
                    <a:pt x="145" y="37"/>
                  </a:cubicBezTo>
                  <a:cubicBezTo>
                    <a:pt x="145" y="37"/>
                    <a:pt x="145" y="37"/>
                    <a:pt x="145" y="37"/>
                  </a:cubicBezTo>
                  <a:cubicBezTo>
                    <a:pt x="144" y="37"/>
                    <a:pt x="144" y="37"/>
                    <a:pt x="144" y="37"/>
                  </a:cubicBezTo>
                  <a:cubicBezTo>
                    <a:pt x="144" y="36"/>
                    <a:pt x="144" y="31"/>
                    <a:pt x="144" y="29"/>
                  </a:cubicBezTo>
                  <a:cubicBezTo>
                    <a:pt x="145" y="29"/>
                    <a:pt x="145" y="29"/>
                    <a:pt x="145" y="29"/>
                  </a:cubicBezTo>
                  <a:cubicBezTo>
                    <a:pt x="145" y="29"/>
                    <a:pt x="146" y="29"/>
                    <a:pt x="146" y="30"/>
                  </a:cubicBezTo>
                  <a:cubicBezTo>
                    <a:pt x="146" y="33"/>
                    <a:pt x="148" y="36"/>
                    <a:pt x="152" y="36"/>
                  </a:cubicBezTo>
                  <a:cubicBezTo>
                    <a:pt x="155" y="36"/>
                    <a:pt x="157" y="34"/>
                    <a:pt x="157" y="32"/>
                  </a:cubicBezTo>
                  <a:cubicBezTo>
                    <a:pt x="157" y="25"/>
                    <a:pt x="144" y="27"/>
                    <a:pt x="144" y="19"/>
                  </a:cubicBezTo>
                  <a:cubicBezTo>
                    <a:pt x="144" y="14"/>
                    <a:pt x="147" y="11"/>
                    <a:pt x="152" y="11"/>
                  </a:cubicBezTo>
                  <a:cubicBezTo>
                    <a:pt x="153" y="11"/>
                    <a:pt x="155" y="12"/>
                    <a:pt x="157" y="13"/>
                  </a:cubicBezTo>
                  <a:cubicBezTo>
                    <a:pt x="157" y="12"/>
                    <a:pt x="157" y="12"/>
                    <a:pt x="157" y="12"/>
                  </a:cubicBezTo>
                  <a:cubicBezTo>
                    <a:pt x="157" y="12"/>
                    <a:pt x="158" y="12"/>
                    <a:pt x="158" y="12"/>
                  </a:cubicBezTo>
                  <a:cubicBezTo>
                    <a:pt x="159" y="12"/>
                    <a:pt x="159" y="12"/>
                    <a:pt x="159" y="12"/>
                  </a:cubicBezTo>
                  <a:cubicBezTo>
                    <a:pt x="159" y="14"/>
                    <a:pt x="159" y="18"/>
                    <a:pt x="159" y="19"/>
                  </a:cubicBezTo>
                  <a:cubicBezTo>
                    <a:pt x="158" y="19"/>
                    <a:pt x="158" y="19"/>
                    <a:pt x="158" y="19"/>
                  </a:cubicBezTo>
                  <a:cubicBezTo>
                    <a:pt x="157" y="19"/>
                    <a:pt x="157" y="19"/>
                    <a:pt x="157" y="19"/>
                  </a:cubicBezTo>
                  <a:cubicBezTo>
                    <a:pt x="156" y="16"/>
                    <a:pt x="155" y="14"/>
                    <a:pt x="152" y="14"/>
                  </a:cubicBezTo>
                  <a:cubicBezTo>
                    <a:pt x="149" y="14"/>
                    <a:pt x="148" y="15"/>
                    <a:pt x="148" y="17"/>
                  </a:cubicBezTo>
                  <a:cubicBezTo>
                    <a:pt x="148" y="23"/>
                    <a:pt x="161" y="21"/>
                    <a:pt x="161" y="30"/>
                  </a:cubicBezTo>
                  <a:cubicBezTo>
                    <a:pt x="161" y="35"/>
                    <a:pt x="156" y="38"/>
                    <a:pt x="152" y="38"/>
                  </a:cubicBezTo>
                  <a:cubicBezTo>
                    <a:pt x="149" y="38"/>
                    <a:pt x="147" y="37"/>
                    <a:pt x="146" y="36"/>
                  </a:cubicBezTo>
                  <a:close/>
                  <a:moveTo>
                    <a:pt x="172" y="37"/>
                  </a:moveTo>
                  <a:cubicBezTo>
                    <a:pt x="171" y="37"/>
                    <a:pt x="168" y="37"/>
                    <a:pt x="167" y="37"/>
                  </a:cubicBezTo>
                  <a:cubicBezTo>
                    <a:pt x="167" y="36"/>
                    <a:pt x="167" y="36"/>
                    <a:pt x="167" y="36"/>
                  </a:cubicBezTo>
                  <a:cubicBezTo>
                    <a:pt x="167" y="36"/>
                    <a:pt x="167" y="35"/>
                    <a:pt x="167" y="35"/>
                  </a:cubicBezTo>
                  <a:cubicBezTo>
                    <a:pt x="170" y="35"/>
                    <a:pt x="170" y="35"/>
                    <a:pt x="170" y="30"/>
                  </a:cubicBezTo>
                  <a:cubicBezTo>
                    <a:pt x="170" y="15"/>
                    <a:pt x="170" y="15"/>
                    <a:pt x="170" y="15"/>
                  </a:cubicBezTo>
                  <a:cubicBezTo>
                    <a:pt x="170" y="14"/>
                    <a:pt x="170" y="14"/>
                    <a:pt x="170" y="14"/>
                  </a:cubicBezTo>
                  <a:cubicBezTo>
                    <a:pt x="168" y="14"/>
                    <a:pt x="168" y="14"/>
                    <a:pt x="168" y="14"/>
                  </a:cubicBezTo>
                  <a:cubicBezTo>
                    <a:pt x="165" y="14"/>
                    <a:pt x="163" y="14"/>
                    <a:pt x="163" y="19"/>
                  </a:cubicBezTo>
                  <a:cubicBezTo>
                    <a:pt x="162" y="19"/>
                    <a:pt x="162" y="19"/>
                    <a:pt x="162" y="19"/>
                  </a:cubicBezTo>
                  <a:cubicBezTo>
                    <a:pt x="161" y="19"/>
                    <a:pt x="161" y="19"/>
                    <a:pt x="161" y="19"/>
                  </a:cubicBezTo>
                  <a:cubicBezTo>
                    <a:pt x="161" y="18"/>
                    <a:pt x="161" y="14"/>
                    <a:pt x="161" y="12"/>
                  </a:cubicBezTo>
                  <a:cubicBezTo>
                    <a:pt x="163" y="12"/>
                    <a:pt x="165" y="12"/>
                    <a:pt x="168" y="12"/>
                  </a:cubicBezTo>
                  <a:cubicBezTo>
                    <a:pt x="177" y="12"/>
                    <a:pt x="177" y="12"/>
                    <a:pt x="177" y="12"/>
                  </a:cubicBezTo>
                  <a:cubicBezTo>
                    <a:pt x="180" y="12"/>
                    <a:pt x="182" y="12"/>
                    <a:pt x="184" y="12"/>
                  </a:cubicBezTo>
                  <a:cubicBezTo>
                    <a:pt x="184" y="14"/>
                    <a:pt x="184" y="18"/>
                    <a:pt x="184" y="19"/>
                  </a:cubicBezTo>
                  <a:cubicBezTo>
                    <a:pt x="183" y="19"/>
                    <a:pt x="183" y="19"/>
                    <a:pt x="183" y="19"/>
                  </a:cubicBezTo>
                  <a:cubicBezTo>
                    <a:pt x="182" y="19"/>
                    <a:pt x="182" y="19"/>
                    <a:pt x="182" y="19"/>
                  </a:cubicBezTo>
                  <a:cubicBezTo>
                    <a:pt x="182" y="14"/>
                    <a:pt x="180" y="14"/>
                    <a:pt x="177" y="14"/>
                  </a:cubicBezTo>
                  <a:cubicBezTo>
                    <a:pt x="175" y="14"/>
                    <a:pt x="175" y="14"/>
                    <a:pt x="175" y="14"/>
                  </a:cubicBezTo>
                  <a:cubicBezTo>
                    <a:pt x="175" y="14"/>
                    <a:pt x="175" y="14"/>
                    <a:pt x="175" y="15"/>
                  </a:cubicBezTo>
                  <a:cubicBezTo>
                    <a:pt x="175" y="30"/>
                    <a:pt x="175" y="30"/>
                    <a:pt x="175" y="30"/>
                  </a:cubicBezTo>
                  <a:cubicBezTo>
                    <a:pt x="175" y="35"/>
                    <a:pt x="175" y="35"/>
                    <a:pt x="178" y="35"/>
                  </a:cubicBezTo>
                  <a:cubicBezTo>
                    <a:pt x="178" y="35"/>
                    <a:pt x="178" y="36"/>
                    <a:pt x="178" y="36"/>
                  </a:cubicBezTo>
                  <a:cubicBezTo>
                    <a:pt x="178" y="37"/>
                    <a:pt x="178" y="37"/>
                    <a:pt x="178" y="37"/>
                  </a:cubicBezTo>
                  <a:cubicBezTo>
                    <a:pt x="176" y="37"/>
                    <a:pt x="174" y="37"/>
                    <a:pt x="172" y="37"/>
                  </a:cubicBezTo>
                  <a:close/>
                  <a:moveTo>
                    <a:pt x="196" y="38"/>
                  </a:moveTo>
                  <a:cubicBezTo>
                    <a:pt x="189" y="38"/>
                    <a:pt x="184" y="33"/>
                    <a:pt x="184" y="25"/>
                  </a:cubicBezTo>
                  <a:cubicBezTo>
                    <a:pt x="184" y="16"/>
                    <a:pt x="190" y="11"/>
                    <a:pt x="196" y="11"/>
                  </a:cubicBezTo>
                  <a:cubicBezTo>
                    <a:pt x="203" y="11"/>
                    <a:pt x="208" y="16"/>
                    <a:pt x="208" y="24"/>
                  </a:cubicBezTo>
                  <a:cubicBezTo>
                    <a:pt x="208" y="33"/>
                    <a:pt x="203" y="38"/>
                    <a:pt x="196" y="38"/>
                  </a:cubicBezTo>
                  <a:close/>
                  <a:moveTo>
                    <a:pt x="196" y="14"/>
                  </a:moveTo>
                  <a:cubicBezTo>
                    <a:pt x="191" y="14"/>
                    <a:pt x="189" y="17"/>
                    <a:pt x="189" y="25"/>
                  </a:cubicBezTo>
                  <a:cubicBezTo>
                    <a:pt x="189" y="32"/>
                    <a:pt x="192" y="36"/>
                    <a:pt x="197" y="36"/>
                  </a:cubicBezTo>
                  <a:cubicBezTo>
                    <a:pt x="201" y="36"/>
                    <a:pt x="203" y="32"/>
                    <a:pt x="203" y="24"/>
                  </a:cubicBezTo>
                  <a:cubicBezTo>
                    <a:pt x="203" y="17"/>
                    <a:pt x="200" y="14"/>
                    <a:pt x="196" y="14"/>
                  </a:cubicBezTo>
                  <a:close/>
                  <a:moveTo>
                    <a:pt x="230" y="38"/>
                  </a:moveTo>
                  <a:cubicBezTo>
                    <a:pt x="229" y="36"/>
                    <a:pt x="228" y="35"/>
                    <a:pt x="227" y="34"/>
                  </a:cubicBezTo>
                  <a:cubicBezTo>
                    <a:pt x="215" y="17"/>
                    <a:pt x="215" y="17"/>
                    <a:pt x="215" y="17"/>
                  </a:cubicBezTo>
                  <a:cubicBezTo>
                    <a:pt x="215" y="17"/>
                    <a:pt x="215" y="17"/>
                    <a:pt x="215" y="17"/>
                  </a:cubicBezTo>
                  <a:cubicBezTo>
                    <a:pt x="215" y="27"/>
                    <a:pt x="215" y="27"/>
                    <a:pt x="215" y="27"/>
                  </a:cubicBezTo>
                  <a:cubicBezTo>
                    <a:pt x="215" y="34"/>
                    <a:pt x="215" y="35"/>
                    <a:pt x="220" y="35"/>
                  </a:cubicBezTo>
                  <a:cubicBezTo>
                    <a:pt x="220" y="35"/>
                    <a:pt x="220" y="36"/>
                    <a:pt x="220" y="36"/>
                  </a:cubicBezTo>
                  <a:cubicBezTo>
                    <a:pt x="220" y="37"/>
                    <a:pt x="220" y="37"/>
                    <a:pt x="220" y="37"/>
                  </a:cubicBezTo>
                  <a:cubicBezTo>
                    <a:pt x="218" y="37"/>
                    <a:pt x="216" y="37"/>
                    <a:pt x="214" y="37"/>
                  </a:cubicBezTo>
                  <a:cubicBezTo>
                    <a:pt x="212" y="37"/>
                    <a:pt x="211" y="37"/>
                    <a:pt x="209" y="37"/>
                  </a:cubicBezTo>
                  <a:cubicBezTo>
                    <a:pt x="209" y="36"/>
                    <a:pt x="209" y="36"/>
                    <a:pt x="209" y="36"/>
                  </a:cubicBezTo>
                  <a:cubicBezTo>
                    <a:pt x="209" y="36"/>
                    <a:pt x="209" y="35"/>
                    <a:pt x="210" y="35"/>
                  </a:cubicBezTo>
                  <a:cubicBezTo>
                    <a:pt x="213" y="35"/>
                    <a:pt x="213" y="34"/>
                    <a:pt x="213" y="27"/>
                  </a:cubicBezTo>
                  <a:cubicBezTo>
                    <a:pt x="213" y="19"/>
                    <a:pt x="213" y="19"/>
                    <a:pt x="213" y="19"/>
                  </a:cubicBezTo>
                  <a:cubicBezTo>
                    <a:pt x="213" y="14"/>
                    <a:pt x="213" y="14"/>
                    <a:pt x="210" y="14"/>
                  </a:cubicBezTo>
                  <a:cubicBezTo>
                    <a:pt x="209" y="14"/>
                    <a:pt x="209" y="14"/>
                    <a:pt x="209" y="13"/>
                  </a:cubicBezTo>
                  <a:cubicBezTo>
                    <a:pt x="209" y="12"/>
                    <a:pt x="209" y="12"/>
                    <a:pt x="209" y="12"/>
                  </a:cubicBezTo>
                  <a:cubicBezTo>
                    <a:pt x="211" y="12"/>
                    <a:pt x="213" y="12"/>
                    <a:pt x="214" y="12"/>
                  </a:cubicBezTo>
                  <a:cubicBezTo>
                    <a:pt x="215" y="12"/>
                    <a:pt x="217" y="12"/>
                    <a:pt x="218" y="12"/>
                  </a:cubicBezTo>
                  <a:cubicBezTo>
                    <a:pt x="230" y="30"/>
                    <a:pt x="230" y="30"/>
                    <a:pt x="230" y="30"/>
                  </a:cubicBezTo>
                  <a:cubicBezTo>
                    <a:pt x="230" y="30"/>
                    <a:pt x="230" y="30"/>
                    <a:pt x="230" y="30"/>
                  </a:cubicBezTo>
                  <a:cubicBezTo>
                    <a:pt x="230" y="22"/>
                    <a:pt x="230" y="22"/>
                    <a:pt x="230" y="22"/>
                  </a:cubicBezTo>
                  <a:cubicBezTo>
                    <a:pt x="230" y="15"/>
                    <a:pt x="230" y="14"/>
                    <a:pt x="226" y="14"/>
                  </a:cubicBezTo>
                  <a:cubicBezTo>
                    <a:pt x="226" y="14"/>
                    <a:pt x="226" y="14"/>
                    <a:pt x="226" y="13"/>
                  </a:cubicBezTo>
                  <a:cubicBezTo>
                    <a:pt x="226" y="12"/>
                    <a:pt x="226" y="12"/>
                    <a:pt x="226" y="12"/>
                  </a:cubicBezTo>
                  <a:cubicBezTo>
                    <a:pt x="227" y="12"/>
                    <a:pt x="230" y="12"/>
                    <a:pt x="232" y="12"/>
                  </a:cubicBezTo>
                  <a:cubicBezTo>
                    <a:pt x="233" y="12"/>
                    <a:pt x="235" y="12"/>
                    <a:pt x="236" y="12"/>
                  </a:cubicBezTo>
                  <a:cubicBezTo>
                    <a:pt x="236" y="13"/>
                    <a:pt x="236" y="13"/>
                    <a:pt x="236" y="13"/>
                  </a:cubicBezTo>
                  <a:cubicBezTo>
                    <a:pt x="236" y="14"/>
                    <a:pt x="236" y="14"/>
                    <a:pt x="236" y="14"/>
                  </a:cubicBezTo>
                  <a:cubicBezTo>
                    <a:pt x="233" y="14"/>
                    <a:pt x="233" y="15"/>
                    <a:pt x="233" y="22"/>
                  </a:cubicBezTo>
                  <a:cubicBezTo>
                    <a:pt x="233" y="38"/>
                    <a:pt x="233" y="38"/>
                    <a:pt x="233" y="38"/>
                  </a:cubicBezTo>
                  <a:lnTo>
                    <a:pt x="230" y="38"/>
                  </a:lnTo>
                  <a:close/>
                  <a:moveTo>
                    <a:pt x="290" y="38"/>
                  </a:moveTo>
                  <a:cubicBezTo>
                    <a:pt x="284" y="38"/>
                    <a:pt x="278" y="33"/>
                    <a:pt x="278" y="25"/>
                  </a:cubicBezTo>
                  <a:cubicBezTo>
                    <a:pt x="278" y="16"/>
                    <a:pt x="284" y="11"/>
                    <a:pt x="290" y="11"/>
                  </a:cubicBezTo>
                  <a:cubicBezTo>
                    <a:pt x="297" y="11"/>
                    <a:pt x="302" y="16"/>
                    <a:pt x="302" y="24"/>
                  </a:cubicBezTo>
                  <a:cubicBezTo>
                    <a:pt x="302" y="33"/>
                    <a:pt x="297" y="38"/>
                    <a:pt x="290" y="38"/>
                  </a:cubicBezTo>
                  <a:close/>
                  <a:moveTo>
                    <a:pt x="290" y="14"/>
                  </a:moveTo>
                  <a:cubicBezTo>
                    <a:pt x="285" y="14"/>
                    <a:pt x="283" y="17"/>
                    <a:pt x="283" y="25"/>
                  </a:cubicBezTo>
                  <a:cubicBezTo>
                    <a:pt x="283" y="32"/>
                    <a:pt x="286" y="36"/>
                    <a:pt x="291" y="36"/>
                  </a:cubicBezTo>
                  <a:cubicBezTo>
                    <a:pt x="295" y="36"/>
                    <a:pt x="298" y="32"/>
                    <a:pt x="298" y="24"/>
                  </a:cubicBezTo>
                  <a:cubicBezTo>
                    <a:pt x="298" y="17"/>
                    <a:pt x="294" y="14"/>
                    <a:pt x="290" y="14"/>
                  </a:cubicBezTo>
                  <a:close/>
                  <a:moveTo>
                    <a:pt x="324" y="38"/>
                  </a:moveTo>
                  <a:cubicBezTo>
                    <a:pt x="323" y="36"/>
                    <a:pt x="322" y="35"/>
                    <a:pt x="321" y="34"/>
                  </a:cubicBezTo>
                  <a:cubicBezTo>
                    <a:pt x="310" y="17"/>
                    <a:pt x="310" y="17"/>
                    <a:pt x="310" y="17"/>
                  </a:cubicBezTo>
                  <a:cubicBezTo>
                    <a:pt x="310" y="17"/>
                    <a:pt x="310" y="17"/>
                    <a:pt x="310" y="17"/>
                  </a:cubicBezTo>
                  <a:cubicBezTo>
                    <a:pt x="310" y="27"/>
                    <a:pt x="310" y="27"/>
                    <a:pt x="310" y="27"/>
                  </a:cubicBezTo>
                  <a:cubicBezTo>
                    <a:pt x="310" y="34"/>
                    <a:pt x="310" y="35"/>
                    <a:pt x="314" y="35"/>
                  </a:cubicBezTo>
                  <a:cubicBezTo>
                    <a:pt x="314" y="35"/>
                    <a:pt x="314" y="36"/>
                    <a:pt x="314" y="36"/>
                  </a:cubicBezTo>
                  <a:cubicBezTo>
                    <a:pt x="314" y="37"/>
                    <a:pt x="314" y="37"/>
                    <a:pt x="314" y="37"/>
                  </a:cubicBezTo>
                  <a:cubicBezTo>
                    <a:pt x="313" y="37"/>
                    <a:pt x="310" y="37"/>
                    <a:pt x="308" y="37"/>
                  </a:cubicBezTo>
                  <a:cubicBezTo>
                    <a:pt x="306" y="37"/>
                    <a:pt x="305" y="37"/>
                    <a:pt x="303" y="37"/>
                  </a:cubicBezTo>
                  <a:cubicBezTo>
                    <a:pt x="303" y="36"/>
                    <a:pt x="303" y="36"/>
                    <a:pt x="303" y="36"/>
                  </a:cubicBezTo>
                  <a:cubicBezTo>
                    <a:pt x="303" y="36"/>
                    <a:pt x="304" y="35"/>
                    <a:pt x="304" y="35"/>
                  </a:cubicBezTo>
                  <a:cubicBezTo>
                    <a:pt x="307" y="35"/>
                    <a:pt x="307" y="34"/>
                    <a:pt x="307" y="27"/>
                  </a:cubicBezTo>
                  <a:cubicBezTo>
                    <a:pt x="307" y="19"/>
                    <a:pt x="307" y="19"/>
                    <a:pt x="307" y="19"/>
                  </a:cubicBezTo>
                  <a:cubicBezTo>
                    <a:pt x="307" y="14"/>
                    <a:pt x="307" y="14"/>
                    <a:pt x="304" y="14"/>
                  </a:cubicBezTo>
                  <a:cubicBezTo>
                    <a:pt x="304" y="14"/>
                    <a:pt x="303" y="14"/>
                    <a:pt x="303" y="13"/>
                  </a:cubicBezTo>
                  <a:cubicBezTo>
                    <a:pt x="303" y="12"/>
                    <a:pt x="303" y="12"/>
                    <a:pt x="303" y="12"/>
                  </a:cubicBezTo>
                  <a:cubicBezTo>
                    <a:pt x="305" y="12"/>
                    <a:pt x="307" y="12"/>
                    <a:pt x="308" y="12"/>
                  </a:cubicBezTo>
                  <a:cubicBezTo>
                    <a:pt x="309" y="12"/>
                    <a:pt x="311" y="12"/>
                    <a:pt x="312" y="12"/>
                  </a:cubicBezTo>
                  <a:cubicBezTo>
                    <a:pt x="324" y="30"/>
                    <a:pt x="324" y="30"/>
                    <a:pt x="324" y="30"/>
                  </a:cubicBezTo>
                  <a:cubicBezTo>
                    <a:pt x="324" y="30"/>
                    <a:pt x="324" y="30"/>
                    <a:pt x="324" y="30"/>
                  </a:cubicBezTo>
                  <a:cubicBezTo>
                    <a:pt x="324" y="22"/>
                    <a:pt x="324" y="22"/>
                    <a:pt x="324" y="22"/>
                  </a:cubicBezTo>
                  <a:cubicBezTo>
                    <a:pt x="324" y="15"/>
                    <a:pt x="324" y="14"/>
                    <a:pt x="320" y="14"/>
                  </a:cubicBezTo>
                  <a:cubicBezTo>
                    <a:pt x="320" y="14"/>
                    <a:pt x="320" y="14"/>
                    <a:pt x="320" y="13"/>
                  </a:cubicBezTo>
                  <a:cubicBezTo>
                    <a:pt x="320" y="12"/>
                    <a:pt x="320" y="12"/>
                    <a:pt x="320" y="12"/>
                  </a:cubicBezTo>
                  <a:cubicBezTo>
                    <a:pt x="321" y="12"/>
                    <a:pt x="324" y="12"/>
                    <a:pt x="326" y="12"/>
                  </a:cubicBezTo>
                  <a:cubicBezTo>
                    <a:pt x="328" y="12"/>
                    <a:pt x="329" y="12"/>
                    <a:pt x="330" y="12"/>
                  </a:cubicBezTo>
                  <a:cubicBezTo>
                    <a:pt x="330" y="13"/>
                    <a:pt x="330" y="13"/>
                    <a:pt x="330" y="13"/>
                  </a:cubicBezTo>
                  <a:cubicBezTo>
                    <a:pt x="330" y="14"/>
                    <a:pt x="330" y="14"/>
                    <a:pt x="330" y="14"/>
                  </a:cubicBezTo>
                  <a:cubicBezTo>
                    <a:pt x="327" y="14"/>
                    <a:pt x="327" y="15"/>
                    <a:pt x="327" y="22"/>
                  </a:cubicBezTo>
                  <a:cubicBezTo>
                    <a:pt x="327" y="38"/>
                    <a:pt x="327" y="38"/>
                    <a:pt x="327" y="38"/>
                  </a:cubicBezTo>
                  <a:lnTo>
                    <a:pt x="324" y="38"/>
                  </a:lnTo>
                  <a:close/>
                  <a:moveTo>
                    <a:pt x="335" y="36"/>
                  </a:moveTo>
                  <a:cubicBezTo>
                    <a:pt x="334" y="37"/>
                    <a:pt x="334" y="37"/>
                    <a:pt x="334" y="37"/>
                  </a:cubicBezTo>
                  <a:cubicBezTo>
                    <a:pt x="334" y="37"/>
                    <a:pt x="334" y="37"/>
                    <a:pt x="333" y="37"/>
                  </a:cubicBezTo>
                  <a:cubicBezTo>
                    <a:pt x="333" y="37"/>
                    <a:pt x="333" y="37"/>
                    <a:pt x="333" y="37"/>
                  </a:cubicBezTo>
                  <a:cubicBezTo>
                    <a:pt x="333" y="36"/>
                    <a:pt x="333" y="31"/>
                    <a:pt x="333" y="29"/>
                  </a:cubicBezTo>
                  <a:cubicBezTo>
                    <a:pt x="334" y="29"/>
                    <a:pt x="334" y="29"/>
                    <a:pt x="334" y="29"/>
                  </a:cubicBezTo>
                  <a:cubicBezTo>
                    <a:pt x="334" y="29"/>
                    <a:pt x="334" y="29"/>
                    <a:pt x="334" y="30"/>
                  </a:cubicBezTo>
                  <a:cubicBezTo>
                    <a:pt x="335" y="33"/>
                    <a:pt x="337" y="36"/>
                    <a:pt x="340" y="36"/>
                  </a:cubicBezTo>
                  <a:cubicBezTo>
                    <a:pt x="343" y="36"/>
                    <a:pt x="345" y="34"/>
                    <a:pt x="345" y="32"/>
                  </a:cubicBezTo>
                  <a:cubicBezTo>
                    <a:pt x="345" y="25"/>
                    <a:pt x="333" y="27"/>
                    <a:pt x="333" y="19"/>
                  </a:cubicBezTo>
                  <a:cubicBezTo>
                    <a:pt x="333" y="14"/>
                    <a:pt x="336" y="11"/>
                    <a:pt x="340" y="11"/>
                  </a:cubicBezTo>
                  <a:cubicBezTo>
                    <a:pt x="342" y="11"/>
                    <a:pt x="344" y="12"/>
                    <a:pt x="345" y="13"/>
                  </a:cubicBezTo>
                  <a:cubicBezTo>
                    <a:pt x="346" y="12"/>
                    <a:pt x="346" y="12"/>
                    <a:pt x="346" y="12"/>
                  </a:cubicBezTo>
                  <a:cubicBezTo>
                    <a:pt x="346" y="12"/>
                    <a:pt x="346" y="12"/>
                    <a:pt x="346" y="12"/>
                  </a:cubicBezTo>
                  <a:cubicBezTo>
                    <a:pt x="347" y="12"/>
                    <a:pt x="347" y="12"/>
                    <a:pt x="347" y="12"/>
                  </a:cubicBezTo>
                  <a:cubicBezTo>
                    <a:pt x="347" y="13"/>
                    <a:pt x="347" y="17"/>
                    <a:pt x="347" y="19"/>
                  </a:cubicBezTo>
                  <a:cubicBezTo>
                    <a:pt x="346" y="19"/>
                    <a:pt x="346" y="19"/>
                    <a:pt x="346" y="19"/>
                  </a:cubicBezTo>
                  <a:cubicBezTo>
                    <a:pt x="346" y="19"/>
                    <a:pt x="346" y="19"/>
                    <a:pt x="346" y="19"/>
                  </a:cubicBezTo>
                  <a:cubicBezTo>
                    <a:pt x="345" y="16"/>
                    <a:pt x="343" y="14"/>
                    <a:pt x="340" y="14"/>
                  </a:cubicBezTo>
                  <a:cubicBezTo>
                    <a:pt x="337" y="14"/>
                    <a:pt x="336" y="15"/>
                    <a:pt x="336" y="17"/>
                  </a:cubicBezTo>
                  <a:cubicBezTo>
                    <a:pt x="336" y="23"/>
                    <a:pt x="349" y="21"/>
                    <a:pt x="349" y="30"/>
                  </a:cubicBezTo>
                  <a:cubicBezTo>
                    <a:pt x="349" y="35"/>
                    <a:pt x="345" y="38"/>
                    <a:pt x="340" y="38"/>
                  </a:cubicBezTo>
                  <a:cubicBezTo>
                    <a:pt x="338" y="38"/>
                    <a:pt x="336" y="37"/>
                    <a:pt x="335" y="36"/>
                  </a:cubicBezTo>
                  <a:close/>
                  <a:moveTo>
                    <a:pt x="364" y="38"/>
                  </a:moveTo>
                  <a:cubicBezTo>
                    <a:pt x="357" y="38"/>
                    <a:pt x="354" y="35"/>
                    <a:pt x="354" y="28"/>
                  </a:cubicBezTo>
                  <a:cubicBezTo>
                    <a:pt x="354" y="19"/>
                    <a:pt x="354" y="19"/>
                    <a:pt x="354" y="19"/>
                  </a:cubicBezTo>
                  <a:cubicBezTo>
                    <a:pt x="354" y="14"/>
                    <a:pt x="354" y="14"/>
                    <a:pt x="350" y="14"/>
                  </a:cubicBezTo>
                  <a:cubicBezTo>
                    <a:pt x="350" y="14"/>
                    <a:pt x="350" y="14"/>
                    <a:pt x="350" y="13"/>
                  </a:cubicBezTo>
                  <a:cubicBezTo>
                    <a:pt x="350" y="12"/>
                    <a:pt x="350" y="12"/>
                    <a:pt x="350" y="12"/>
                  </a:cubicBezTo>
                  <a:cubicBezTo>
                    <a:pt x="352" y="12"/>
                    <a:pt x="354" y="12"/>
                    <a:pt x="356" y="12"/>
                  </a:cubicBezTo>
                  <a:cubicBezTo>
                    <a:pt x="357" y="12"/>
                    <a:pt x="360" y="12"/>
                    <a:pt x="361" y="12"/>
                  </a:cubicBezTo>
                  <a:cubicBezTo>
                    <a:pt x="361" y="13"/>
                    <a:pt x="361" y="13"/>
                    <a:pt x="361" y="13"/>
                  </a:cubicBezTo>
                  <a:cubicBezTo>
                    <a:pt x="361" y="14"/>
                    <a:pt x="361" y="14"/>
                    <a:pt x="361" y="14"/>
                  </a:cubicBezTo>
                  <a:cubicBezTo>
                    <a:pt x="358" y="14"/>
                    <a:pt x="358" y="14"/>
                    <a:pt x="358" y="19"/>
                  </a:cubicBezTo>
                  <a:cubicBezTo>
                    <a:pt x="358" y="29"/>
                    <a:pt x="358" y="29"/>
                    <a:pt x="358" y="29"/>
                  </a:cubicBezTo>
                  <a:cubicBezTo>
                    <a:pt x="358" y="33"/>
                    <a:pt x="360" y="35"/>
                    <a:pt x="364" y="35"/>
                  </a:cubicBezTo>
                  <a:cubicBezTo>
                    <a:pt x="369" y="35"/>
                    <a:pt x="371" y="33"/>
                    <a:pt x="371" y="28"/>
                  </a:cubicBezTo>
                  <a:cubicBezTo>
                    <a:pt x="371" y="22"/>
                    <a:pt x="371" y="22"/>
                    <a:pt x="371" y="22"/>
                  </a:cubicBezTo>
                  <a:cubicBezTo>
                    <a:pt x="371" y="15"/>
                    <a:pt x="371" y="14"/>
                    <a:pt x="366" y="14"/>
                  </a:cubicBezTo>
                  <a:cubicBezTo>
                    <a:pt x="366" y="14"/>
                    <a:pt x="366" y="14"/>
                    <a:pt x="366" y="13"/>
                  </a:cubicBezTo>
                  <a:cubicBezTo>
                    <a:pt x="366" y="12"/>
                    <a:pt x="366" y="12"/>
                    <a:pt x="366" y="12"/>
                  </a:cubicBezTo>
                  <a:cubicBezTo>
                    <a:pt x="368" y="12"/>
                    <a:pt x="370" y="12"/>
                    <a:pt x="372" y="12"/>
                  </a:cubicBezTo>
                  <a:cubicBezTo>
                    <a:pt x="374" y="12"/>
                    <a:pt x="374" y="12"/>
                    <a:pt x="376" y="12"/>
                  </a:cubicBezTo>
                  <a:cubicBezTo>
                    <a:pt x="376" y="13"/>
                    <a:pt x="376" y="13"/>
                    <a:pt x="376" y="13"/>
                  </a:cubicBezTo>
                  <a:cubicBezTo>
                    <a:pt x="376" y="14"/>
                    <a:pt x="376" y="14"/>
                    <a:pt x="376" y="14"/>
                  </a:cubicBezTo>
                  <a:cubicBezTo>
                    <a:pt x="373" y="14"/>
                    <a:pt x="373" y="15"/>
                    <a:pt x="373" y="22"/>
                  </a:cubicBezTo>
                  <a:cubicBezTo>
                    <a:pt x="373" y="28"/>
                    <a:pt x="373" y="28"/>
                    <a:pt x="373" y="28"/>
                  </a:cubicBezTo>
                  <a:cubicBezTo>
                    <a:pt x="373" y="35"/>
                    <a:pt x="370" y="38"/>
                    <a:pt x="364" y="38"/>
                  </a:cubicBezTo>
                  <a:close/>
                  <a:moveTo>
                    <a:pt x="392" y="37"/>
                  </a:moveTo>
                  <a:cubicBezTo>
                    <a:pt x="383" y="37"/>
                    <a:pt x="383" y="37"/>
                    <a:pt x="383" y="37"/>
                  </a:cubicBezTo>
                  <a:cubicBezTo>
                    <a:pt x="381" y="37"/>
                    <a:pt x="379" y="37"/>
                    <a:pt x="378" y="37"/>
                  </a:cubicBezTo>
                  <a:cubicBezTo>
                    <a:pt x="378" y="36"/>
                    <a:pt x="378" y="36"/>
                    <a:pt x="378" y="36"/>
                  </a:cubicBezTo>
                  <a:cubicBezTo>
                    <a:pt x="378" y="36"/>
                    <a:pt x="378" y="35"/>
                    <a:pt x="378" y="35"/>
                  </a:cubicBezTo>
                  <a:cubicBezTo>
                    <a:pt x="381" y="35"/>
                    <a:pt x="381" y="35"/>
                    <a:pt x="381" y="30"/>
                  </a:cubicBezTo>
                  <a:cubicBezTo>
                    <a:pt x="381" y="19"/>
                    <a:pt x="381" y="19"/>
                    <a:pt x="381" y="19"/>
                  </a:cubicBezTo>
                  <a:cubicBezTo>
                    <a:pt x="381" y="14"/>
                    <a:pt x="381" y="14"/>
                    <a:pt x="378" y="14"/>
                  </a:cubicBezTo>
                  <a:cubicBezTo>
                    <a:pt x="378" y="14"/>
                    <a:pt x="378" y="14"/>
                    <a:pt x="378" y="13"/>
                  </a:cubicBezTo>
                  <a:cubicBezTo>
                    <a:pt x="378" y="12"/>
                    <a:pt x="378" y="12"/>
                    <a:pt x="378" y="12"/>
                  </a:cubicBezTo>
                  <a:cubicBezTo>
                    <a:pt x="379" y="12"/>
                    <a:pt x="382" y="12"/>
                    <a:pt x="383" y="12"/>
                  </a:cubicBezTo>
                  <a:cubicBezTo>
                    <a:pt x="385" y="12"/>
                    <a:pt x="388" y="12"/>
                    <a:pt x="390" y="12"/>
                  </a:cubicBezTo>
                  <a:cubicBezTo>
                    <a:pt x="390" y="13"/>
                    <a:pt x="390" y="13"/>
                    <a:pt x="390" y="13"/>
                  </a:cubicBezTo>
                  <a:cubicBezTo>
                    <a:pt x="390" y="14"/>
                    <a:pt x="390" y="14"/>
                    <a:pt x="389" y="14"/>
                  </a:cubicBezTo>
                  <a:cubicBezTo>
                    <a:pt x="386" y="14"/>
                    <a:pt x="386" y="14"/>
                    <a:pt x="386" y="19"/>
                  </a:cubicBezTo>
                  <a:cubicBezTo>
                    <a:pt x="386" y="30"/>
                    <a:pt x="386" y="30"/>
                    <a:pt x="386" y="30"/>
                  </a:cubicBezTo>
                  <a:cubicBezTo>
                    <a:pt x="386" y="35"/>
                    <a:pt x="386" y="35"/>
                    <a:pt x="389" y="35"/>
                  </a:cubicBezTo>
                  <a:cubicBezTo>
                    <a:pt x="391" y="35"/>
                    <a:pt x="391" y="35"/>
                    <a:pt x="391" y="35"/>
                  </a:cubicBezTo>
                  <a:cubicBezTo>
                    <a:pt x="394" y="35"/>
                    <a:pt x="395" y="34"/>
                    <a:pt x="396" y="29"/>
                  </a:cubicBezTo>
                  <a:cubicBezTo>
                    <a:pt x="396" y="29"/>
                    <a:pt x="396" y="29"/>
                    <a:pt x="396" y="29"/>
                  </a:cubicBezTo>
                  <a:cubicBezTo>
                    <a:pt x="397" y="29"/>
                    <a:pt x="397" y="29"/>
                    <a:pt x="397" y="29"/>
                  </a:cubicBezTo>
                  <a:cubicBezTo>
                    <a:pt x="397" y="31"/>
                    <a:pt x="397" y="35"/>
                    <a:pt x="397" y="37"/>
                  </a:cubicBezTo>
                  <a:cubicBezTo>
                    <a:pt x="396" y="37"/>
                    <a:pt x="395" y="37"/>
                    <a:pt x="392" y="37"/>
                  </a:cubicBezTo>
                  <a:close/>
                  <a:moveTo>
                    <a:pt x="407" y="37"/>
                  </a:moveTo>
                  <a:cubicBezTo>
                    <a:pt x="405" y="37"/>
                    <a:pt x="403" y="37"/>
                    <a:pt x="401" y="37"/>
                  </a:cubicBezTo>
                  <a:cubicBezTo>
                    <a:pt x="401" y="36"/>
                    <a:pt x="401" y="36"/>
                    <a:pt x="401" y="36"/>
                  </a:cubicBezTo>
                  <a:cubicBezTo>
                    <a:pt x="401" y="36"/>
                    <a:pt x="401" y="35"/>
                    <a:pt x="401" y="35"/>
                  </a:cubicBezTo>
                  <a:cubicBezTo>
                    <a:pt x="404" y="35"/>
                    <a:pt x="404" y="35"/>
                    <a:pt x="404" y="30"/>
                  </a:cubicBezTo>
                  <a:cubicBezTo>
                    <a:pt x="404" y="15"/>
                    <a:pt x="404" y="15"/>
                    <a:pt x="404" y="15"/>
                  </a:cubicBezTo>
                  <a:cubicBezTo>
                    <a:pt x="404" y="14"/>
                    <a:pt x="404" y="14"/>
                    <a:pt x="404" y="14"/>
                  </a:cubicBezTo>
                  <a:cubicBezTo>
                    <a:pt x="402" y="14"/>
                    <a:pt x="402" y="14"/>
                    <a:pt x="402" y="14"/>
                  </a:cubicBezTo>
                  <a:cubicBezTo>
                    <a:pt x="399" y="14"/>
                    <a:pt x="397" y="14"/>
                    <a:pt x="397" y="19"/>
                  </a:cubicBezTo>
                  <a:cubicBezTo>
                    <a:pt x="397" y="19"/>
                    <a:pt x="397" y="19"/>
                    <a:pt x="396" y="19"/>
                  </a:cubicBezTo>
                  <a:cubicBezTo>
                    <a:pt x="395" y="19"/>
                    <a:pt x="395" y="19"/>
                    <a:pt x="395" y="19"/>
                  </a:cubicBezTo>
                  <a:cubicBezTo>
                    <a:pt x="395" y="18"/>
                    <a:pt x="395" y="14"/>
                    <a:pt x="395" y="12"/>
                  </a:cubicBezTo>
                  <a:cubicBezTo>
                    <a:pt x="397" y="12"/>
                    <a:pt x="399" y="12"/>
                    <a:pt x="402" y="12"/>
                  </a:cubicBezTo>
                  <a:cubicBezTo>
                    <a:pt x="411" y="12"/>
                    <a:pt x="411" y="12"/>
                    <a:pt x="411" y="12"/>
                  </a:cubicBezTo>
                  <a:cubicBezTo>
                    <a:pt x="414" y="12"/>
                    <a:pt x="416" y="12"/>
                    <a:pt x="418" y="12"/>
                  </a:cubicBezTo>
                  <a:cubicBezTo>
                    <a:pt x="418" y="14"/>
                    <a:pt x="418" y="18"/>
                    <a:pt x="418" y="19"/>
                  </a:cubicBezTo>
                  <a:cubicBezTo>
                    <a:pt x="417" y="19"/>
                    <a:pt x="417" y="19"/>
                    <a:pt x="417" y="19"/>
                  </a:cubicBezTo>
                  <a:cubicBezTo>
                    <a:pt x="417" y="19"/>
                    <a:pt x="416" y="19"/>
                    <a:pt x="416" y="19"/>
                  </a:cubicBezTo>
                  <a:cubicBezTo>
                    <a:pt x="416" y="14"/>
                    <a:pt x="414" y="14"/>
                    <a:pt x="411" y="14"/>
                  </a:cubicBezTo>
                  <a:cubicBezTo>
                    <a:pt x="409" y="14"/>
                    <a:pt x="409" y="14"/>
                    <a:pt x="409" y="14"/>
                  </a:cubicBezTo>
                  <a:cubicBezTo>
                    <a:pt x="409" y="14"/>
                    <a:pt x="409" y="14"/>
                    <a:pt x="409" y="15"/>
                  </a:cubicBezTo>
                  <a:cubicBezTo>
                    <a:pt x="409" y="30"/>
                    <a:pt x="409" y="30"/>
                    <a:pt x="409" y="30"/>
                  </a:cubicBezTo>
                  <a:cubicBezTo>
                    <a:pt x="409" y="35"/>
                    <a:pt x="409" y="35"/>
                    <a:pt x="412" y="35"/>
                  </a:cubicBezTo>
                  <a:cubicBezTo>
                    <a:pt x="412" y="35"/>
                    <a:pt x="412" y="36"/>
                    <a:pt x="412" y="36"/>
                  </a:cubicBezTo>
                  <a:cubicBezTo>
                    <a:pt x="412" y="37"/>
                    <a:pt x="412" y="37"/>
                    <a:pt x="412" y="37"/>
                  </a:cubicBezTo>
                  <a:cubicBezTo>
                    <a:pt x="410" y="37"/>
                    <a:pt x="408" y="37"/>
                    <a:pt x="407" y="37"/>
                  </a:cubicBezTo>
                  <a:close/>
                  <a:moveTo>
                    <a:pt x="425" y="37"/>
                  </a:moveTo>
                  <a:cubicBezTo>
                    <a:pt x="423" y="37"/>
                    <a:pt x="421" y="37"/>
                    <a:pt x="419" y="37"/>
                  </a:cubicBezTo>
                  <a:cubicBezTo>
                    <a:pt x="419" y="36"/>
                    <a:pt x="419" y="36"/>
                    <a:pt x="419" y="36"/>
                  </a:cubicBezTo>
                  <a:cubicBezTo>
                    <a:pt x="419" y="36"/>
                    <a:pt x="419" y="35"/>
                    <a:pt x="420" y="35"/>
                  </a:cubicBezTo>
                  <a:cubicBezTo>
                    <a:pt x="423" y="35"/>
                    <a:pt x="423" y="35"/>
                    <a:pt x="423" y="30"/>
                  </a:cubicBezTo>
                  <a:cubicBezTo>
                    <a:pt x="423" y="19"/>
                    <a:pt x="423" y="19"/>
                    <a:pt x="423" y="19"/>
                  </a:cubicBezTo>
                  <a:cubicBezTo>
                    <a:pt x="423" y="14"/>
                    <a:pt x="423" y="14"/>
                    <a:pt x="420" y="14"/>
                  </a:cubicBezTo>
                  <a:cubicBezTo>
                    <a:pt x="419" y="14"/>
                    <a:pt x="419" y="14"/>
                    <a:pt x="419" y="13"/>
                  </a:cubicBezTo>
                  <a:cubicBezTo>
                    <a:pt x="419" y="12"/>
                    <a:pt x="419" y="12"/>
                    <a:pt x="419" y="12"/>
                  </a:cubicBezTo>
                  <a:cubicBezTo>
                    <a:pt x="421" y="12"/>
                    <a:pt x="423" y="12"/>
                    <a:pt x="425" y="12"/>
                  </a:cubicBezTo>
                  <a:cubicBezTo>
                    <a:pt x="427" y="12"/>
                    <a:pt x="429" y="12"/>
                    <a:pt x="430" y="12"/>
                  </a:cubicBezTo>
                  <a:cubicBezTo>
                    <a:pt x="430" y="13"/>
                    <a:pt x="430" y="13"/>
                    <a:pt x="430" y="13"/>
                  </a:cubicBezTo>
                  <a:cubicBezTo>
                    <a:pt x="430" y="14"/>
                    <a:pt x="430" y="14"/>
                    <a:pt x="430" y="14"/>
                  </a:cubicBezTo>
                  <a:cubicBezTo>
                    <a:pt x="427" y="14"/>
                    <a:pt x="427" y="14"/>
                    <a:pt x="427" y="19"/>
                  </a:cubicBezTo>
                  <a:cubicBezTo>
                    <a:pt x="427" y="30"/>
                    <a:pt x="427" y="30"/>
                    <a:pt x="427" y="30"/>
                  </a:cubicBezTo>
                  <a:cubicBezTo>
                    <a:pt x="427" y="35"/>
                    <a:pt x="427" y="35"/>
                    <a:pt x="430" y="35"/>
                  </a:cubicBezTo>
                  <a:cubicBezTo>
                    <a:pt x="430" y="35"/>
                    <a:pt x="430" y="36"/>
                    <a:pt x="430" y="36"/>
                  </a:cubicBezTo>
                  <a:cubicBezTo>
                    <a:pt x="430" y="37"/>
                    <a:pt x="430" y="37"/>
                    <a:pt x="430" y="37"/>
                  </a:cubicBezTo>
                  <a:cubicBezTo>
                    <a:pt x="429" y="37"/>
                    <a:pt x="427" y="37"/>
                    <a:pt x="425" y="37"/>
                  </a:cubicBezTo>
                  <a:close/>
                  <a:moveTo>
                    <a:pt x="453" y="38"/>
                  </a:moveTo>
                  <a:cubicBezTo>
                    <a:pt x="452" y="36"/>
                    <a:pt x="451" y="35"/>
                    <a:pt x="450" y="34"/>
                  </a:cubicBezTo>
                  <a:cubicBezTo>
                    <a:pt x="438" y="17"/>
                    <a:pt x="438" y="17"/>
                    <a:pt x="438" y="17"/>
                  </a:cubicBezTo>
                  <a:cubicBezTo>
                    <a:pt x="438" y="17"/>
                    <a:pt x="438" y="17"/>
                    <a:pt x="438" y="17"/>
                  </a:cubicBezTo>
                  <a:cubicBezTo>
                    <a:pt x="438" y="27"/>
                    <a:pt x="438" y="27"/>
                    <a:pt x="438" y="27"/>
                  </a:cubicBezTo>
                  <a:cubicBezTo>
                    <a:pt x="438" y="34"/>
                    <a:pt x="438" y="35"/>
                    <a:pt x="443" y="35"/>
                  </a:cubicBezTo>
                  <a:cubicBezTo>
                    <a:pt x="443" y="35"/>
                    <a:pt x="443" y="36"/>
                    <a:pt x="443" y="36"/>
                  </a:cubicBezTo>
                  <a:cubicBezTo>
                    <a:pt x="443" y="37"/>
                    <a:pt x="443" y="37"/>
                    <a:pt x="443" y="37"/>
                  </a:cubicBezTo>
                  <a:cubicBezTo>
                    <a:pt x="441" y="37"/>
                    <a:pt x="439" y="37"/>
                    <a:pt x="437" y="37"/>
                  </a:cubicBezTo>
                  <a:cubicBezTo>
                    <a:pt x="435" y="37"/>
                    <a:pt x="434" y="37"/>
                    <a:pt x="432" y="37"/>
                  </a:cubicBezTo>
                  <a:cubicBezTo>
                    <a:pt x="432" y="36"/>
                    <a:pt x="432" y="36"/>
                    <a:pt x="432" y="36"/>
                  </a:cubicBezTo>
                  <a:cubicBezTo>
                    <a:pt x="432" y="36"/>
                    <a:pt x="432" y="35"/>
                    <a:pt x="433" y="35"/>
                  </a:cubicBezTo>
                  <a:cubicBezTo>
                    <a:pt x="436" y="35"/>
                    <a:pt x="436" y="34"/>
                    <a:pt x="436" y="27"/>
                  </a:cubicBezTo>
                  <a:cubicBezTo>
                    <a:pt x="436" y="19"/>
                    <a:pt x="436" y="19"/>
                    <a:pt x="436" y="19"/>
                  </a:cubicBezTo>
                  <a:cubicBezTo>
                    <a:pt x="436" y="14"/>
                    <a:pt x="436" y="14"/>
                    <a:pt x="433" y="14"/>
                  </a:cubicBezTo>
                  <a:cubicBezTo>
                    <a:pt x="432" y="14"/>
                    <a:pt x="432" y="14"/>
                    <a:pt x="432" y="13"/>
                  </a:cubicBezTo>
                  <a:cubicBezTo>
                    <a:pt x="432" y="12"/>
                    <a:pt x="432" y="12"/>
                    <a:pt x="432" y="12"/>
                  </a:cubicBezTo>
                  <a:cubicBezTo>
                    <a:pt x="434" y="12"/>
                    <a:pt x="436" y="12"/>
                    <a:pt x="437" y="12"/>
                  </a:cubicBezTo>
                  <a:cubicBezTo>
                    <a:pt x="438" y="12"/>
                    <a:pt x="439" y="12"/>
                    <a:pt x="440" y="12"/>
                  </a:cubicBezTo>
                  <a:cubicBezTo>
                    <a:pt x="453" y="30"/>
                    <a:pt x="453" y="30"/>
                    <a:pt x="453" y="30"/>
                  </a:cubicBezTo>
                  <a:cubicBezTo>
                    <a:pt x="453" y="22"/>
                    <a:pt x="453" y="22"/>
                    <a:pt x="453" y="22"/>
                  </a:cubicBezTo>
                  <a:cubicBezTo>
                    <a:pt x="453" y="15"/>
                    <a:pt x="453" y="14"/>
                    <a:pt x="449" y="14"/>
                  </a:cubicBezTo>
                  <a:cubicBezTo>
                    <a:pt x="449" y="14"/>
                    <a:pt x="449" y="14"/>
                    <a:pt x="449" y="13"/>
                  </a:cubicBezTo>
                  <a:cubicBezTo>
                    <a:pt x="449" y="12"/>
                    <a:pt x="449" y="12"/>
                    <a:pt x="449" y="12"/>
                  </a:cubicBezTo>
                  <a:cubicBezTo>
                    <a:pt x="450" y="12"/>
                    <a:pt x="453" y="12"/>
                    <a:pt x="455" y="12"/>
                  </a:cubicBezTo>
                  <a:cubicBezTo>
                    <a:pt x="456" y="12"/>
                    <a:pt x="458" y="12"/>
                    <a:pt x="459" y="12"/>
                  </a:cubicBezTo>
                  <a:cubicBezTo>
                    <a:pt x="459" y="13"/>
                    <a:pt x="459" y="13"/>
                    <a:pt x="459" y="13"/>
                  </a:cubicBezTo>
                  <a:cubicBezTo>
                    <a:pt x="459" y="14"/>
                    <a:pt x="459" y="14"/>
                    <a:pt x="459" y="14"/>
                  </a:cubicBezTo>
                  <a:cubicBezTo>
                    <a:pt x="456" y="14"/>
                    <a:pt x="456" y="15"/>
                    <a:pt x="456" y="22"/>
                  </a:cubicBezTo>
                  <a:cubicBezTo>
                    <a:pt x="456" y="38"/>
                    <a:pt x="456" y="38"/>
                    <a:pt x="456" y="38"/>
                  </a:cubicBezTo>
                  <a:lnTo>
                    <a:pt x="453" y="38"/>
                  </a:lnTo>
                  <a:close/>
                  <a:moveTo>
                    <a:pt x="484" y="27"/>
                  </a:moveTo>
                  <a:cubicBezTo>
                    <a:pt x="484" y="28"/>
                    <a:pt x="484" y="28"/>
                    <a:pt x="484" y="28"/>
                  </a:cubicBezTo>
                  <a:cubicBezTo>
                    <a:pt x="481" y="28"/>
                    <a:pt x="481" y="28"/>
                    <a:pt x="481" y="31"/>
                  </a:cubicBezTo>
                  <a:cubicBezTo>
                    <a:pt x="481" y="32"/>
                    <a:pt x="481" y="32"/>
                    <a:pt x="481" y="32"/>
                  </a:cubicBezTo>
                  <a:cubicBezTo>
                    <a:pt x="481" y="33"/>
                    <a:pt x="482" y="34"/>
                    <a:pt x="482" y="34"/>
                  </a:cubicBezTo>
                  <a:cubicBezTo>
                    <a:pt x="482" y="35"/>
                    <a:pt x="481" y="35"/>
                    <a:pt x="481" y="35"/>
                  </a:cubicBezTo>
                  <a:cubicBezTo>
                    <a:pt x="479" y="35"/>
                    <a:pt x="478" y="38"/>
                    <a:pt x="472" y="38"/>
                  </a:cubicBezTo>
                  <a:cubicBezTo>
                    <a:pt x="465" y="38"/>
                    <a:pt x="460" y="33"/>
                    <a:pt x="460" y="24"/>
                  </a:cubicBezTo>
                  <a:cubicBezTo>
                    <a:pt x="460" y="17"/>
                    <a:pt x="464" y="11"/>
                    <a:pt x="472" y="11"/>
                  </a:cubicBezTo>
                  <a:cubicBezTo>
                    <a:pt x="475" y="11"/>
                    <a:pt x="477" y="12"/>
                    <a:pt x="478" y="13"/>
                  </a:cubicBezTo>
                  <a:cubicBezTo>
                    <a:pt x="479" y="12"/>
                    <a:pt x="479" y="12"/>
                    <a:pt x="479" y="12"/>
                  </a:cubicBezTo>
                  <a:cubicBezTo>
                    <a:pt x="479" y="12"/>
                    <a:pt x="479" y="12"/>
                    <a:pt x="479" y="12"/>
                  </a:cubicBezTo>
                  <a:cubicBezTo>
                    <a:pt x="480" y="12"/>
                    <a:pt x="480" y="12"/>
                    <a:pt x="480" y="12"/>
                  </a:cubicBezTo>
                  <a:cubicBezTo>
                    <a:pt x="480" y="13"/>
                    <a:pt x="480" y="18"/>
                    <a:pt x="480" y="19"/>
                  </a:cubicBezTo>
                  <a:cubicBezTo>
                    <a:pt x="479" y="19"/>
                    <a:pt x="479" y="19"/>
                    <a:pt x="479" y="19"/>
                  </a:cubicBezTo>
                  <a:cubicBezTo>
                    <a:pt x="479" y="19"/>
                    <a:pt x="478" y="19"/>
                    <a:pt x="478" y="19"/>
                  </a:cubicBezTo>
                  <a:cubicBezTo>
                    <a:pt x="478" y="15"/>
                    <a:pt x="476" y="14"/>
                    <a:pt x="472" y="14"/>
                  </a:cubicBezTo>
                  <a:cubicBezTo>
                    <a:pt x="466" y="14"/>
                    <a:pt x="465" y="19"/>
                    <a:pt x="465" y="24"/>
                  </a:cubicBezTo>
                  <a:cubicBezTo>
                    <a:pt x="465" y="30"/>
                    <a:pt x="467" y="36"/>
                    <a:pt x="473" y="36"/>
                  </a:cubicBezTo>
                  <a:cubicBezTo>
                    <a:pt x="476" y="36"/>
                    <a:pt x="477" y="34"/>
                    <a:pt x="477" y="32"/>
                  </a:cubicBezTo>
                  <a:cubicBezTo>
                    <a:pt x="477" y="31"/>
                    <a:pt x="477" y="31"/>
                    <a:pt x="477" y="31"/>
                  </a:cubicBezTo>
                  <a:cubicBezTo>
                    <a:pt x="477" y="28"/>
                    <a:pt x="477" y="28"/>
                    <a:pt x="473" y="28"/>
                  </a:cubicBezTo>
                  <a:cubicBezTo>
                    <a:pt x="473" y="28"/>
                    <a:pt x="473" y="28"/>
                    <a:pt x="473" y="27"/>
                  </a:cubicBezTo>
                  <a:cubicBezTo>
                    <a:pt x="473" y="26"/>
                    <a:pt x="473" y="26"/>
                    <a:pt x="473" y="26"/>
                  </a:cubicBezTo>
                  <a:cubicBezTo>
                    <a:pt x="475" y="26"/>
                    <a:pt x="477" y="26"/>
                    <a:pt x="479" y="26"/>
                  </a:cubicBezTo>
                  <a:cubicBezTo>
                    <a:pt x="481" y="26"/>
                    <a:pt x="482" y="26"/>
                    <a:pt x="484" y="26"/>
                  </a:cubicBezTo>
                  <a:lnTo>
                    <a:pt x="484" y="27"/>
                  </a:lnTo>
                  <a:close/>
                  <a:moveTo>
                    <a:pt x="526" y="23"/>
                  </a:moveTo>
                  <a:cubicBezTo>
                    <a:pt x="526" y="23"/>
                    <a:pt x="526" y="23"/>
                    <a:pt x="525" y="23"/>
                  </a:cubicBezTo>
                  <a:cubicBezTo>
                    <a:pt x="522" y="24"/>
                    <a:pt x="522" y="24"/>
                    <a:pt x="522" y="28"/>
                  </a:cubicBezTo>
                  <a:cubicBezTo>
                    <a:pt x="522" y="30"/>
                    <a:pt x="522" y="30"/>
                    <a:pt x="522" y="30"/>
                  </a:cubicBezTo>
                  <a:cubicBezTo>
                    <a:pt x="522" y="31"/>
                    <a:pt x="522" y="32"/>
                    <a:pt x="522" y="33"/>
                  </a:cubicBezTo>
                  <a:cubicBezTo>
                    <a:pt x="522" y="33"/>
                    <a:pt x="522" y="33"/>
                    <a:pt x="522" y="33"/>
                  </a:cubicBezTo>
                  <a:cubicBezTo>
                    <a:pt x="519" y="33"/>
                    <a:pt x="517" y="38"/>
                    <a:pt x="510" y="38"/>
                  </a:cubicBezTo>
                  <a:cubicBezTo>
                    <a:pt x="500" y="38"/>
                    <a:pt x="493" y="31"/>
                    <a:pt x="493" y="19"/>
                  </a:cubicBezTo>
                  <a:cubicBezTo>
                    <a:pt x="493" y="8"/>
                    <a:pt x="499" y="0"/>
                    <a:pt x="510" y="0"/>
                  </a:cubicBezTo>
                  <a:cubicBezTo>
                    <a:pt x="513" y="0"/>
                    <a:pt x="516" y="1"/>
                    <a:pt x="518" y="2"/>
                  </a:cubicBezTo>
                  <a:cubicBezTo>
                    <a:pt x="518" y="2"/>
                    <a:pt x="518" y="2"/>
                    <a:pt x="518" y="2"/>
                  </a:cubicBezTo>
                  <a:cubicBezTo>
                    <a:pt x="519" y="1"/>
                    <a:pt x="519" y="1"/>
                    <a:pt x="519" y="1"/>
                  </a:cubicBezTo>
                  <a:cubicBezTo>
                    <a:pt x="519" y="0"/>
                    <a:pt x="519" y="0"/>
                    <a:pt x="520" y="0"/>
                  </a:cubicBezTo>
                  <a:cubicBezTo>
                    <a:pt x="520" y="0"/>
                    <a:pt x="520" y="0"/>
                    <a:pt x="520" y="0"/>
                  </a:cubicBezTo>
                  <a:cubicBezTo>
                    <a:pt x="520" y="3"/>
                    <a:pt x="520" y="8"/>
                    <a:pt x="520" y="11"/>
                  </a:cubicBezTo>
                  <a:cubicBezTo>
                    <a:pt x="519" y="11"/>
                    <a:pt x="519" y="11"/>
                    <a:pt x="519" y="11"/>
                  </a:cubicBezTo>
                  <a:cubicBezTo>
                    <a:pt x="519" y="11"/>
                    <a:pt x="519" y="11"/>
                    <a:pt x="519" y="10"/>
                  </a:cubicBezTo>
                  <a:cubicBezTo>
                    <a:pt x="517" y="5"/>
                    <a:pt x="515" y="2"/>
                    <a:pt x="510" y="2"/>
                  </a:cubicBezTo>
                  <a:cubicBezTo>
                    <a:pt x="501" y="2"/>
                    <a:pt x="499" y="11"/>
                    <a:pt x="499" y="19"/>
                  </a:cubicBezTo>
                  <a:cubicBezTo>
                    <a:pt x="499" y="27"/>
                    <a:pt x="501" y="35"/>
                    <a:pt x="510" y="35"/>
                  </a:cubicBezTo>
                  <a:cubicBezTo>
                    <a:pt x="515" y="35"/>
                    <a:pt x="518" y="33"/>
                    <a:pt x="518" y="30"/>
                  </a:cubicBezTo>
                  <a:cubicBezTo>
                    <a:pt x="518" y="28"/>
                    <a:pt x="518" y="28"/>
                    <a:pt x="518" y="28"/>
                  </a:cubicBezTo>
                  <a:cubicBezTo>
                    <a:pt x="518" y="24"/>
                    <a:pt x="518" y="24"/>
                    <a:pt x="512" y="23"/>
                  </a:cubicBezTo>
                  <a:cubicBezTo>
                    <a:pt x="512" y="23"/>
                    <a:pt x="512" y="23"/>
                    <a:pt x="512" y="23"/>
                  </a:cubicBezTo>
                  <a:cubicBezTo>
                    <a:pt x="512" y="21"/>
                    <a:pt x="512" y="21"/>
                    <a:pt x="512" y="21"/>
                  </a:cubicBezTo>
                  <a:cubicBezTo>
                    <a:pt x="514" y="21"/>
                    <a:pt x="517" y="21"/>
                    <a:pt x="519" y="21"/>
                  </a:cubicBezTo>
                  <a:cubicBezTo>
                    <a:pt x="522" y="21"/>
                    <a:pt x="523" y="21"/>
                    <a:pt x="526" y="21"/>
                  </a:cubicBezTo>
                  <a:lnTo>
                    <a:pt x="526" y="23"/>
                  </a:lnTo>
                  <a:close/>
                  <a:moveTo>
                    <a:pt x="540" y="24"/>
                  </a:moveTo>
                  <a:cubicBezTo>
                    <a:pt x="540" y="24"/>
                    <a:pt x="540" y="24"/>
                    <a:pt x="540" y="24"/>
                  </a:cubicBezTo>
                  <a:cubicBezTo>
                    <a:pt x="548" y="25"/>
                    <a:pt x="546" y="35"/>
                    <a:pt x="549" y="35"/>
                  </a:cubicBezTo>
                  <a:cubicBezTo>
                    <a:pt x="549" y="35"/>
                    <a:pt x="550" y="34"/>
                    <a:pt x="550" y="34"/>
                  </a:cubicBezTo>
                  <a:cubicBezTo>
                    <a:pt x="551" y="35"/>
                    <a:pt x="551" y="35"/>
                    <a:pt x="551" y="35"/>
                  </a:cubicBezTo>
                  <a:cubicBezTo>
                    <a:pt x="551" y="35"/>
                    <a:pt x="551" y="35"/>
                    <a:pt x="551" y="35"/>
                  </a:cubicBezTo>
                  <a:cubicBezTo>
                    <a:pt x="551" y="35"/>
                    <a:pt x="551" y="35"/>
                    <a:pt x="551" y="35"/>
                  </a:cubicBezTo>
                  <a:cubicBezTo>
                    <a:pt x="550" y="36"/>
                    <a:pt x="549" y="37"/>
                    <a:pt x="547" y="37"/>
                  </a:cubicBezTo>
                  <a:cubicBezTo>
                    <a:pt x="543" y="37"/>
                    <a:pt x="543" y="34"/>
                    <a:pt x="542" y="30"/>
                  </a:cubicBezTo>
                  <a:cubicBezTo>
                    <a:pt x="541" y="27"/>
                    <a:pt x="540" y="25"/>
                    <a:pt x="537" y="25"/>
                  </a:cubicBezTo>
                  <a:cubicBezTo>
                    <a:pt x="534" y="25"/>
                    <a:pt x="534" y="25"/>
                    <a:pt x="534" y="25"/>
                  </a:cubicBezTo>
                  <a:cubicBezTo>
                    <a:pt x="534" y="30"/>
                    <a:pt x="534" y="30"/>
                    <a:pt x="534" y="30"/>
                  </a:cubicBezTo>
                  <a:cubicBezTo>
                    <a:pt x="534" y="35"/>
                    <a:pt x="534" y="35"/>
                    <a:pt x="537" y="35"/>
                  </a:cubicBezTo>
                  <a:cubicBezTo>
                    <a:pt x="538" y="35"/>
                    <a:pt x="538" y="36"/>
                    <a:pt x="538" y="36"/>
                  </a:cubicBezTo>
                  <a:cubicBezTo>
                    <a:pt x="538" y="37"/>
                    <a:pt x="538" y="37"/>
                    <a:pt x="538" y="37"/>
                  </a:cubicBezTo>
                  <a:cubicBezTo>
                    <a:pt x="536" y="37"/>
                    <a:pt x="534" y="37"/>
                    <a:pt x="532" y="37"/>
                  </a:cubicBezTo>
                  <a:cubicBezTo>
                    <a:pt x="530" y="37"/>
                    <a:pt x="528" y="37"/>
                    <a:pt x="527" y="37"/>
                  </a:cubicBezTo>
                  <a:cubicBezTo>
                    <a:pt x="527" y="36"/>
                    <a:pt x="527" y="36"/>
                    <a:pt x="527" y="36"/>
                  </a:cubicBezTo>
                  <a:cubicBezTo>
                    <a:pt x="527" y="36"/>
                    <a:pt x="527" y="35"/>
                    <a:pt x="527" y="35"/>
                  </a:cubicBezTo>
                  <a:cubicBezTo>
                    <a:pt x="530" y="35"/>
                    <a:pt x="530" y="35"/>
                    <a:pt x="530" y="30"/>
                  </a:cubicBezTo>
                  <a:cubicBezTo>
                    <a:pt x="530" y="19"/>
                    <a:pt x="530" y="19"/>
                    <a:pt x="530" y="19"/>
                  </a:cubicBezTo>
                  <a:cubicBezTo>
                    <a:pt x="530" y="14"/>
                    <a:pt x="530" y="14"/>
                    <a:pt x="527" y="14"/>
                  </a:cubicBezTo>
                  <a:cubicBezTo>
                    <a:pt x="527" y="14"/>
                    <a:pt x="527" y="14"/>
                    <a:pt x="527" y="13"/>
                  </a:cubicBezTo>
                  <a:cubicBezTo>
                    <a:pt x="527" y="12"/>
                    <a:pt x="527" y="12"/>
                    <a:pt x="527" y="12"/>
                  </a:cubicBezTo>
                  <a:cubicBezTo>
                    <a:pt x="528" y="12"/>
                    <a:pt x="530" y="12"/>
                    <a:pt x="532" y="12"/>
                  </a:cubicBezTo>
                  <a:cubicBezTo>
                    <a:pt x="534" y="12"/>
                    <a:pt x="536" y="12"/>
                    <a:pt x="538" y="12"/>
                  </a:cubicBezTo>
                  <a:cubicBezTo>
                    <a:pt x="543" y="12"/>
                    <a:pt x="547" y="14"/>
                    <a:pt x="547" y="18"/>
                  </a:cubicBezTo>
                  <a:cubicBezTo>
                    <a:pt x="547" y="21"/>
                    <a:pt x="546" y="23"/>
                    <a:pt x="540" y="24"/>
                  </a:cubicBezTo>
                  <a:close/>
                  <a:moveTo>
                    <a:pt x="538" y="14"/>
                  </a:moveTo>
                  <a:cubicBezTo>
                    <a:pt x="537" y="14"/>
                    <a:pt x="534" y="14"/>
                    <a:pt x="534" y="14"/>
                  </a:cubicBezTo>
                  <a:cubicBezTo>
                    <a:pt x="534" y="23"/>
                    <a:pt x="534" y="23"/>
                    <a:pt x="534" y="23"/>
                  </a:cubicBezTo>
                  <a:cubicBezTo>
                    <a:pt x="537" y="23"/>
                    <a:pt x="537" y="23"/>
                    <a:pt x="537" y="23"/>
                  </a:cubicBezTo>
                  <a:cubicBezTo>
                    <a:pt x="540" y="23"/>
                    <a:pt x="543" y="22"/>
                    <a:pt x="543" y="18"/>
                  </a:cubicBezTo>
                  <a:cubicBezTo>
                    <a:pt x="543" y="15"/>
                    <a:pt x="540" y="14"/>
                    <a:pt x="538" y="14"/>
                  </a:cubicBezTo>
                  <a:close/>
                  <a:moveTo>
                    <a:pt x="563" y="38"/>
                  </a:moveTo>
                  <a:cubicBezTo>
                    <a:pt x="556" y="38"/>
                    <a:pt x="551" y="33"/>
                    <a:pt x="551" y="25"/>
                  </a:cubicBezTo>
                  <a:cubicBezTo>
                    <a:pt x="551" y="16"/>
                    <a:pt x="557" y="11"/>
                    <a:pt x="563" y="11"/>
                  </a:cubicBezTo>
                  <a:cubicBezTo>
                    <a:pt x="570" y="11"/>
                    <a:pt x="575" y="16"/>
                    <a:pt x="575" y="24"/>
                  </a:cubicBezTo>
                  <a:cubicBezTo>
                    <a:pt x="575" y="33"/>
                    <a:pt x="570" y="38"/>
                    <a:pt x="563" y="38"/>
                  </a:cubicBezTo>
                  <a:close/>
                  <a:moveTo>
                    <a:pt x="563" y="14"/>
                  </a:moveTo>
                  <a:cubicBezTo>
                    <a:pt x="558" y="14"/>
                    <a:pt x="556" y="17"/>
                    <a:pt x="556" y="25"/>
                  </a:cubicBezTo>
                  <a:cubicBezTo>
                    <a:pt x="556" y="32"/>
                    <a:pt x="559" y="36"/>
                    <a:pt x="563" y="36"/>
                  </a:cubicBezTo>
                  <a:cubicBezTo>
                    <a:pt x="568" y="36"/>
                    <a:pt x="570" y="32"/>
                    <a:pt x="570" y="24"/>
                  </a:cubicBezTo>
                  <a:cubicBezTo>
                    <a:pt x="570" y="17"/>
                    <a:pt x="567" y="14"/>
                    <a:pt x="563" y="14"/>
                  </a:cubicBezTo>
                  <a:close/>
                  <a:moveTo>
                    <a:pt x="590" y="38"/>
                  </a:moveTo>
                  <a:cubicBezTo>
                    <a:pt x="583" y="38"/>
                    <a:pt x="580" y="35"/>
                    <a:pt x="580" y="28"/>
                  </a:cubicBezTo>
                  <a:cubicBezTo>
                    <a:pt x="580" y="19"/>
                    <a:pt x="580" y="19"/>
                    <a:pt x="580" y="19"/>
                  </a:cubicBezTo>
                  <a:cubicBezTo>
                    <a:pt x="580" y="14"/>
                    <a:pt x="580" y="14"/>
                    <a:pt x="577" y="14"/>
                  </a:cubicBezTo>
                  <a:cubicBezTo>
                    <a:pt x="576" y="14"/>
                    <a:pt x="576" y="14"/>
                    <a:pt x="576" y="13"/>
                  </a:cubicBezTo>
                  <a:cubicBezTo>
                    <a:pt x="576" y="12"/>
                    <a:pt x="576" y="12"/>
                    <a:pt x="576" y="12"/>
                  </a:cubicBezTo>
                  <a:cubicBezTo>
                    <a:pt x="578" y="12"/>
                    <a:pt x="580" y="12"/>
                    <a:pt x="582" y="12"/>
                  </a:cubicBezTo>
                  <a:cubicBezTo>
                    <a:pt x="584" y="12"/>
                    <a:pt x="586" y="12"/>
                    <a:pt x="587" y="12"/>
                  </a:cubicBezTo>
                  <a:cubicBezTo>
                    <a:pt x="587" y="13"/>
                    <a:pt x="587" y="13"/>
                    <a:pt x="587" y="13"/>
                  </a:cubicBezTo>
                  <a:cubicBezTo>
                    <a:pt x="587" y="14"/>
                    <a:pt x="587" y="14"/>
                    <a:pt x="587" y="14"/>
                  </a:cubicBezTo>
                  <a:cubicBezTo>
                    <a:pt x="584" y="14"/>
                    <a:pt x="584" y="14"/>
                    <a:pt x="584" y="19"/>
                  </a:cubicBezTo>
                  <a:cubicBezTo>
                    <a:pt x="584" y="29"/>
                    <a:pt x="584" y="29"/>
                    <a:pt x="584" y="29"/>
                  </a:cubicBezTo>
                  <a:cubicBezTo>
                    <a:pt x="584" y="33"/>
                    <a:pt x="586" y="35"/>
                    <a:pt x="590" y="35"/>
                  </a:cubicBezTo>
                  <a:cubicBezTo>
                    <a:pt x="595" y="35"/>
                    <a:pt x="597" y="33"/>
                    <a:pt x="597" y="28"/>
                  </a:cubicBezTo>
                  <a:cubicBezTo>
                    <a:pt x="597" y="22"/>
                    <a:pt x="597" y="22"/>
                    <a:pt x="597" y="22"/>
                  </a:cubicBezTo>
                  <a:cubicBezTo>
                    <a:pt x="597" y="15"/>
                    <a:pt x="597" y="14"/>
                    <a:pt x="592" y="14"/>
                  </a:cubicBezTo>
                  <a:cubicBezTo>
                    <a:pt x="592" y="14"/>
                    <a:pt x="592" y="14"/>
                    <a:pt x="592" y="13"/>
                  </a:cubicBezTo>
                  <a:cubicBezTo>
                    <a:pt x="592" y="12"/>
                    <a:pt x="592" y="12"/>
                    <a:pt x="592" y="12"/>
                  </a:cubicBezTo>
                  <a:cubicBezTo>
                    <a:pt x="594" y="12"/>
                    <a:pt x="596" y="12"/>
                    <a:pt x="598" y="12"/>
                  </a:cubicBezTo>
                  <a:cubicBezTo>
                    <a:pt x="600" y="12"/>
                    <a:pt x="601" y="12"/>
                    <a:pt x="602" y="12"/>
                  </a:cubicBezTo>
                  <a:cubicBezTo>
                    <a:pt x="602" y="13"/>
                    <a:pt x="602" y="13"/>
                    <a:pt x="602" y="13"/>
                  </a:cubicBezTo>
                  <a:cubicBezTo>
                    <a:pt x="602" y="14"/>
                    <a:pt x="602" y="14"/>
                    <a:pt x="602" y="14"/>
                  </a:cubicBezTo>
                  <a:cubicBezTo>
                    <a:pt x="599" y="14"/>
                    <a:pt x="599" y="15"/>
                    <a:pt x="599" y="22"/>
                  </a:cubicBezTo>
                  <a:cubicBezTo>
                    <a:pt x="599" y="28"/>
                    <a:pt x="599" y="28"/>
                    <a:pt x="599" y="28"/>
                  </a:cubicBezTo>
                  <a:cubicBezTo>
                    <a:pt x="599" y="35"/>
                    <a:pt x="596" y="38"/>
                    <a:pt x="590" y="38"/>
                  </a:cubicBezTo>
                  <a:close/>
                  <a:moveTo>
                    <a:pt x="614" y="27"/>
                  </a:moveTo>
                  <a:cubicBezTo>
                    <a:pt x="612" y="27"/>
                    <a:pt x="612" y="27"/>
                    <a:pt x="612" y="27"/>
                  </a:cubicBezTo>
                  <a:cubicBezTo>
                    <a:pt x="612" y="30"/>
                    <a:pt x="612" y="30"/>
                    <a:pt x="612" y="30"/>
                  </a:cubicBezTo>
                  <a:cubicBezTo>
                    <a:pt x="612" y="35"/>
                    <a:pt x="612" y="35"/>
                    <a:pt x="615" y="35"/>
                  </a:cubicBezTo>
                  <a:cubicBezTo>
                    <a:pt x="616" y="35"/>
                    <a:pt x="616" y="36"/>
                    <a:pt x="616" y="36"/>
                  </a:cubicBezTo>
                  <a:cubicBezTo>
                    <a:pt x="616" y="37"/>
                    <a:pt x="616" y="37"/>
                    <a:pt x="616" y="37"/>
                  </a:cubicBezTo>
                  <a:cubicBezTo>
                    <a:pt x="614" y="37"/>
                    <a:pt x="611" y="37"/>
                    <a:pt x="610" y="37"/>
                  </a:cubicBezTo>
                  <a:cubicBezTo>
                    <a:pt x="608" y="37"/>
                    <a:pt x="606" y="37"/>
                    <a:pt x="604" y="37"/>
                  </a:cubicBezTo>
                  <a:cubicBezTo>
                    <a:pt x="604" y="36"/>
                    <a:pt x="604" y="36"/>
                    <a:pt x="604" y="36"/>
                  </a:cubicBezTo>
                  <a:cubicBezTo>
                    <a:pt x="604" y="36"/>
                    <a:pt x="604" y="35"/>
                    <a:pt x="604" y="35"/>
                  </a:cubicBezTo>
                  <a:cubicBezTo>
                    <a:pt x="607" y="35"/>
                    <a:pt x="607" y="35"/>
                    <a:pt x="607" y="30"/>
                  </a:cubicBezTo>
                  <a:cubicBezTo>
                    <a:pt x="607" y="19"/>
                    <a:pt x="607" y="19"/>
                    <a:pt x="607" y="19"/>
                  </a:cubicBezTo>
                  <a:cubicBezTo>
                    <a:pt x="607" y="14"/>
                    <a:pt x="607" y="14"/>
                    <a:pt x="604" y="14"/>
                  </a:cubicBezTo>
                  <a:cubicBezTo>
                    <a:pt x="604" y="14"/>
                    <a:pt x="604" y="14"/>
                    <a:pt x="604" y="13"/>
                  </a:cubicBezTo>
                  <a:cubicBezTo>
                    <a:pt x="604" y="12"/>
                    <a:pt x="604" y="12"/>
                    <a:pt x="604" y="12"/>
                  </a:cubicBezTo>
                  <a:cubicBezTo>
                    <a:pt x="606" y="12"/>
                    <a:pt x="608" y="12"/>
                    <a:pt x="610" y="12"/>
                  </a:cubicBezTo>
                  <a:cubicBezTo>
                    <a:pt x="611" y="12"/>
                    <a:pt x="613" y="12"/>
                    <a:pt x="614" y="12"/>
                  </a:cubicBezTo>
                  <a:cubicBezTo>
                    <a:pt x="619" y="12"/>
                    <a:pt x="625" y="13"/>
                    <a:pt x="625" y="19"/>
                  </a:cubicBezTo>
                  <a:cubicBezTo>
                    <a:pt x="625" y="22"/>
                    <a:pt x="623" y="27"/>
                    <a:pt x="614" y="27"/>
                  </a:cubicBezTo>
                  <a:close/>
                  <a:moveTo>
                    <a:pt x="615" y="14"/>
                  </a:moveTo>
                  <a:cubicBezTo>
                    <a:pt x="614" y="14"/>
                    <a:pt x="612" y="14"/>
                    <a:pt x="612" y="14"/>
                  </a:cubicBezTo>
                  <a:cubicBezTo>
                    <a:pt x="612" y="25"/>
                    <a:pt x="612" y="25"/>
                    <a:pt x="612" y="25"/>
                  </a:cubicBezTo>
                  <a:cubicBezTo>
                    <a:pt x="614" y="25"/>
                    <a:pt x="614" y="25"/>
                    <a:pt x="614" y="25"/>
                  </a:cubicBezTo>
                  <a:cubicBezTo>
                    <a:pt x="618" y="25"/>
                    <a:pt x="620" y="23"/>
                    <a:pt x="620" y="19"/>
                  </a:cubicBezTo>
                  <a:cubicBezTo>
                    <a:pt x="620" y="16"/>
                    <a:pt x="618" y="14"/>
                    <a:pt x="615" y="1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1463" dirty="0">
                <a:solidFill>
                  <a:srgbClr val="6E6F73"/>
                </a:solidFill>
                <a:latin typeface="Trebuchet MS" panose="020B0603020202020204" pitchFamily="34" charset="0"/>
                <a:sym typeface="Trebuchet MS" panose="020B0603020202020204" pitchFamily="34" charset="0"/>
              </a:endParaRPr>
            </a:p>
          </p:txBody>
        </p:sp>
      </p:grpSp>
      <p:sp>
        <p:nvSpPr>
          <p:cNvPr id="65" name="Subtitle 2"/>
          <p:cNvSpPr>
            <a:spLocks noGrp="1"/>
          </p:cNvSpPr>
          <p:nvPr>
            <p:ph type="subTitle" idx="1"/>
          </p:nvPr>
        </p:nvSpPr>
        <p:spPr bwMode="white">
          <a:xfrm>
            <a:off x="955655" y="5603774"/>
            <a:ext cx="6892793" cy="220060"/>
          </a:xfrm>
        </p:spPr>
        <p:txBody>
          <a:bodyPr anchor="ctr"/>
          <a:lstStyle>
            <a:lvl1pPr marL="0" indent="0" algn="l">
              <a:lnSpc>
                <a:spcPct val="110000"/>
              </a:lnSpc>
              <a:buNone/>
              <a:defRPr sz="1300">
                <a:solidFill>
                  <a:schemeClr val="bg1"/>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Master subtitle style</a:t>
            </a:r>
            <a:endParaRPr lang="en-US" dirty="0"/>
          </a:p>
        </p:txBody>
      </p:sp>
      <p:sp>
        <p:nvSpPr>
          <p:cNvPr id="66" name="Title 1"/>
          <p:cNvSpPr>
            <a:spLocks noGrp="1"/>
          </p:cNvSpPr>
          <p:nvPr>
            <p:ph type="ctrTitle"/>
          </p:nvPr>
        </p:nvSpPr>
        <p:spPr bwMode="ltGray">
          <a:xfrm>
            <a:off x="955657" y="1886244"/>
            <a:ext cx="6883364" cy="3138423"/>
          </a:xfrm>
        </p:spPr>
        <p:txBody>
          <a:bodyPr anchor="b">
            <a:normAutofit/>
          </a:bodyPr>
          <a:lstStyle>
            <a:lvl1pPr algn="l">
              <a:lnSpc>
                <a:spcPct val="93000"/>
              </a:lnSpc>
              <a:defRPr sz="4388">
                <a:solidFill>
                  <a:schemeClr val="bg1"/>
                </a:solidFill>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1399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29803633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56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Rectangle 5"/>
          <p:cNvSpPr/>
          <p:nvPr/>
        </p:nvSpPr>
        <p:spPr>
          <a:xfrm>
            <a:off x="5021826" y="1664256"/>
            <a:ext cx="6209072" cy="3323987"/>
          </a:xfrm>
          <a:prstGeom prst="rect">
            <a:avLst/>
          </a:prstGeom>
        </p:spPr>
        <p:txBody>
          <a:bodyPr wrap="square" lIns="0" tIns="0" rIns="0" bIns="0" anchor="ctr">
            <a:spAutoFit/>
          </a:bodyPr>
          <a:lstStyle/>
          <a:p>
            <a:pPr indent="0">
              <a:lnSpc>
                <a:spcPct val="100000"/>
              </a:lnSpc>
            </a:pPr>
            <a:r>
              <a:rPr lang="en-US" sz="900" b="0" dirty="0" smtClean="0">
                <a:latin typeface="Trebuchet MS" panose="020B0603020202020204" pitchFamily="34" charset="0"/>
                <a:sym typeface="Trebuchet MS" panose="020B0603020202020204" pitchFamily="34" charset="0"/>
              </a:rPr>
              <a:t>The services and materials provided by The Boston Consulting Group (BCG) are subject to BCG's Standard Terms </a:t>
            </a:r>
            <a:br>
              <a:rPr lang="en-US" sz="900" b="0" dirty="0" smtClean="0">
                <a:latin typeface="Trebuchet MS" panose="020B0603020202020204" pitchFamily="34" charset="0"/>
                <a:sym typeface="Trebuchet MS" panose="020B0603020202020204" pitchFamily="34" charset="0"/>
              </a:rPr>
            </a:br>
            <a:r>
              <a:rPr lang="en-US" sz="900" b="0" dirty="0" smtClean="0">
                <a:latin typeface="Trebuchet MS" panose="020B0603020202020204" pitchFamily="34" charset="0"/>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to update these materials after the date hereof, notwithstanding that such information may become outdated or inaccurate.</a:t>
            </a:r>
          </a:p>
          <a:p>
            <a:pPr indent="0">
              <a:lnSpc>
                <a:spcPct val="100000"/>
              </a:lnSpc>
            </a:pPr>
            <a:r>
              <a:rPr lang="en-US" sz="900" b="0" dirty="0" smtClean="0">
                <a:latin typeface="Trebuchet MS" panose="020B0603020202020204" pitchFamily="34" charset="0"/>
                <a:sym typeface="Trebuchet MS" panose="020B0603020202020204" pitchFamily="34" charset="0"/>
              </a:rPr>
              <a:t> </a:t>
            </a:r>
          </a:p>
          <a:p>
            <a:pPr indent="0">
              <a:lnSpc>
                <a:spcPct val="100000"/>
              </a:lnSpc>
            </a:pPr>
            <a:r>
              <a:rPr lang="en-US" sz="900" b="0" dirty="0" smtClean="0">
                <a:latin typeface="Trebuchet MS" panose="020B0603020202020204" pitchFamily="34" charset="0"/>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pPr indent="0">
              <a:lnSpc>
                <a:spcPct val="100000"/>
              </a:lnSpc>
            </a:pPr>
            <a:endParaRPr lang="en-US" sz="900" b="0" dirty="0" smtClean="0">
              <a:latin typeface="Trebuchet MS" panose="020B0603020202020204" pitchFamily="34" charset="0"/>
              <a:sym typeface="Trebuchet MS" panose="020B06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latin typeface="Trebuchet MS" panose="020B0603020202020204" pitchFamily="34" charset="0"/>
                <a:sym typeface="Trebuchet MS" panose="020B0603020202020204" pitchFamily="34" charset="0"/>
              </a:rPr>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endParaRPr lang="en-US" sz="900" b="0" dirty="0">
              <a:latin typeface="Trebuchet MS" panose="020B0603020202020204" pitchFamily="34" charset="0"/>
              <a:sym typeface="Trebuchet MS" panose="020B0603020202020204" pitchFamily="34" charset="0"/>
            </a:endParaRPr>
          </a:p>
        </p:txBody>
      </p:sp>
      <p:sp>
        <p:nvSpPr>
          <p:cNvPr id="7" name="Title 6"/>
          <p:cNvSpPr txBox="1">
            <a:spLocks/>
          </p:cNvSpPr>
          <p:nvPr/>
        </p:nvSpPr>
        <p:spPr>
          <a:xfrm>
            <a:off x="639044" y="2973076"/>
            <a:ext cx="3199529"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dirty="0" smtClean="0">
                <a:gradFill>
                  <a:gsLst>
                    <a:gs pos="100000">
                      <a:schemeClr val="tx2"/>
                    </a:gs>
                    <a:gs pos="2000">
                      <a:schemeClr val="accent2"/>
                    </a:gs>
                  </a:gsLst>
                  <a:lin ang="2700000" scaled="0"/>
                </a:gradFill>
                <a:latin typeface="Trebuchet MS" panose="020B0603020202020204" pitchFamily="34" charset="0"/>
                <a:sym typeface="Trebuchet MS" panose="020B0603020202020204" pitchFamily="34" charset="0"/>
              </a:rPr>
              <a:t>Disclaimer</a:t>
            </a:r>
            <a:endParaRPr lang="en-US" sz="5100" dirty="0">
              <a:gradFill>
                <a:gsLst>
                  <a:gs pos="100000">
                    <a:schemeClr val="tx2"/>
                  </a:gs>
                  <a:gs pos="2000">
                    <a:schemeClr val="accent2"/>
                  </a:gs>
                </a:gsLst>
                <a:lin ang="2700000" scaled="0"/>
              </a:gradFill>
              <a:latin typeface="Trebuchet MS" panose="020B0603020202020204" pitchFamily="34" charset="0"/>
              <a:sym typeface="Trebuchet MS" panose="020B0603020202020204" pitchFamily="34" charset="0"/>
            </a:endParaRPr>
          </a:p>
        </p:txBody>
      </p:sp>
      <p:cxnSp>
        <p:nvCxnSpPr>
          <p:cNvPr id="9" name="Straight Connector 8"/>
          <p:cNvCxnSpPr/>
          <p:nvPr/>
        </p:nvCxnSpPr>
        <p:spPr>
          <a:xfrm>
            <a:off x="4367898" y="1630185"/>
            <a:ext cx="0" cy="3392129"/>
          </a:xfrm>
          <a:prstGeom prst="line">
            <a:avLst/>
          </a:prstGeom>
          <a:ln w="9525">
            <a:solidFill>
              <a:schemeClr val="tx2"/>
            </a:solidFill>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864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085599086"/>
              </p:ext>
            </p:extLst>
          </p:nvPr>
        </p:nvGraphicFramePr>
        <p:xfrm>
          <a:off x="2017" y="1589"/>
          <a:ext cx="2015" cy="1587"/>
        </p:xfrm>
        <a:graphic>
          <a:graphicData uri="http://schemas.openxmlformats.org/presentationml/2006/ole">
            <mc:AlternateContent xmlns:mc="http://schemas.openxmlformats.org/markup-compatibility/2006">
              <mc:Choice xmlns:v="urn:schemas-microsoft-com:vml" Requires="v">
                <p:oleObj spid="_x0000_s1958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2017" y="1589"/>
                        <a:ext cx="2015" cy="1587"/>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80475" y="1508760"/>
            <a:ext cx="11029033" cy="1158009"/>
          </a:xfrm>
        </p:spPr>
        <p:txBody>
          <a:bodyPr/>
          <a:lstStyle>
            <a:lvl1pPr>
              <a:spcBef>
                <a:spcPts val="384"/>
              </a:spcBef>
              <a:defRPr>
                <a:latin typeface="Trebuchet MS" panose="020B0603020202020204" pitchFamily="34" charset="0"/>
                <a:sym typeface="Trebuchet MS" panose="020B0603020202020204" pitchFamily="34" charset="0"/>
              </a:defRPr>
            </a:lvl1pPr>
            <a:lvl2pPr marL="457200" indent="-230400">
              <a:spcBef>
                <a:spcPts val="384"/>
              </a:spcBef>
              <a:defRPr>
                <a:latin typeface="Trebuchet MS" panose="020B0603020202020204" pitchFamily="34" charset="0"/>
                <a:sym typeface="Trebuchet MS" panose="020B0603020202020204" pitchFamily="34" charset="0"/>
              </a:defRPr>
            </a:lvl2pPr>
            <a:lvl3pPr marL="914400" indent="-230400">
              <a:spcBef>
                <a:spcPts val="384"/>
              </a:spcBef>
              <a:defRPr>
                <a:latin typeface="Trebuchet MS" panose="020B0603020202020204" pitchFamily="34" charset="0"/>
                <a:sym typeface="Trebuchet MS" panose="020B0603020202020204" pitchFamily="34" charset="0"/>
              </a:defRPr>
            </a:lvl3pPr>
            <a:lvl4pPr marL="1375200" indent="-234000">
              <a:spcBef>
                <a:spcPts val="384"/>
              </a:spcBef>
              <a:defRPr>
                <a:latin typeface="Trebuchet MS" panose="020B0603020202020204" pitchFamily="34" charset="0"/>
                <a:sym typeface="Trebuchet MS" panose="020B0603020202020204" pitchFamily="34" charset="0"/>
              </a:defRPr>
            </a:lvl4pPr>
            <a:lvl5pPr marL="2059200" indent="-230400">
              <a:spcBef>
                <a:spcPts val="384"/>
              </a:spcBef>
              <a:defRPr>
                <a:latin typeface="Trebuchet MS" panose="020B0603020202020204" pitchFamily="34" charset="0"/>
                <a:sym typeface="Trebuchet MS" panose="020B0603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2388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9231082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163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30937" y="2084831"/>
            <a:ext cx="10917936"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72460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D. 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94953130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584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Title Placeholder 1"/>
          <p:cNvSpPr>
            <a:spLocks noGrp="1"/>
          </p:cNvSpPr>
          <p:nvPr>
            <p:ph type="title"/>
          </p:nvPr>
        </p:nvSpPr>
        <p:spPr>
          <a:xfrm>
            <a:off x="625126" y="677672"/>
            <a:ext cx="10923747" cy="329184"/>
          </a:xfrm>
          <a:prstGeom prst="rect">
            <a:avLst/>
          </a:prstGeom>
        </p:spPr>
        <p:txBody>
          <a:bodyPr vert="horz" wrap="square" lIns="0" tIns="0" rIns="0" bIns="0" rtlCol="0" anchor="ctr" anchorCtr="0">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93510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Green half">
    <p:bg bwMode="blackGray">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54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6" name="Picture 5"/>
          <p:cNvPicPr>
            <a:picLocks noChangeAspect="1"/>
          </p:cNvPicPr>
          <p:nvPr userDrawn="1"/>
        </p:nvPicPr>
        <p:blipFill rotWithShape="1">
          <a:blip r:embed="rId6">
            <a:extLst>
              <a:ext uri="{28A0092B-C50C-407E-A947-70E740481C1C}">
                <a14:useLocalDpi xmlns:a14="http://schemas.microsoft.com/office/drawing/2010/main" val="0"/>
              </a:ext>
            </a:extLst>
          </a:blip>
          <a:srcRect l="1731" t="8741" r="102" b="27"/>
          <a:stretch/>
        </p:blipFill>
        <p:spPr>
          <a:xfrm flipH="1">
            <a:off x="5682150" y="0"/>
            <a:ext cx="580573" cy="6858000"/>
          </a:xfrm>
          <a:prstGeom prst="rect">
            <a:avLst/>
          </a:prstGeom>
        </p:spPr>
      </p:pic>
      <p:sp>
        <p:nvSpPr>
          <p:cNvPr id="5" name="Rectangle 4"/>
          <p:cNvSpPr/>
          <p:nvPr userDrawn="1"/>
        </p:nvSpPr>
        <p:spPr>
          <a:xfrm>
            <a:off x="6096000" y="0"/>
            <a:ext cx="6096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lnSpc>
                <a:spcPct val="90000"/>
              </a:lnSpc>
              <a:spcAft>
                <a:spcPts val="1000"/>
              </a:spcAft>
            </a:pPr>
            <a:endParaRPr lang="en-US" sz="1200" dirty="0">
              <a:solidFill>
                <a:prstClr val="white"/>
              </a:solidFill>
            </a:endParaRPr>
          </a:p>
        </p:txBody>
      </p:sp>
      <p:sp>
        <p:nvSpPr>
          <p:cNvPr id="19" name="Picture Placeholder 18"/>
          <p:cNvSpPr>
            <a:spLocks noGrp="1"/>
          </p:cNvSpPr>
          <p:nvPr>
            <p:ph type="pic" sz="quarter" idx="14" hasCustomPrompt="1"/>
          </p:nvPr>
        </p:nvSpPr>
        <p:spPr>
          <a:xfrm>
            <a:off x="6092021" y="0"/>
            <a:ext cx="6099977" cy="2719206"/>
          </a:xfrm>
          <a:noFill/>
        </p:spPr>
        <p:txBody>
          <a:bodyPr lIns="914400" tIns="914400" rIns="914400" bIns="914400"/>
          <a:lstStyle>
            <a:lvl1pPr algn="ctr">
              <a:defRPr sz="1800" baseline="0"/>
            </a:lvl1pPr>
          </a:lstStyle>
          <a:p>
            <a:r>
              <a:rPr lang="en-US" dirty="0"/>
              <a:t>Click icon below to insert an image or remove this placeholder to use the white space in another way</a:t>
            </a:r>
          </a:p>
        </p:txBody>
      </p:sp>
      <p:sp>
        <p:nvSpPr>
          <p:cNvPr id="2" name="Title 1"/>
          <p:cNvSpPr>
            <a:spLocks noGrp="1"/>
          </p:cNvSpPr>
          <p:nvPr>
            <p:ph type="title"/>
          </p:nvPr>
        </p:nvSpPr>
        <p:spPr bwMode="ltGray">
          <a:xfrm>
            <a:off x="614083" y="1086230"/>
            <a:ext cx="4402991" cy="2304670"/>
          </a:xfrm>
          <a:noFill/>
        </p:spPr>
        <p:txBody>
          <a:bodyPr wrap="square" lIns="0" tIns="0" rIns="320040" bIns="0" anchor="b">
            <a:spAutoFit/>
          </a:bodyPr>
          <a:lstStyle>
            <a:lvl1pPr>
              <a:defRPr sz="4800">
                <a:solidFill>
                  <a:schemeClr val="bg1"/>
                </a:solidFill>
              </a:defRPr>
            </a:lvl1pPr>
          </a:lstStyle>
          <a:p>
            <a:r>
              <a:rPr lang="en-US" dirty="0"/>
              <a:t>Click to edit Master title style</a:t>
            </a:r>
          </a:p>
        </p:txBody>
      </p:sp>
      <p:sp>
        <p:nvSpPr>
          <p:cNvPr id="17" name="Text Placeholder 16"/>
          <p:cNvSpPr>
            <a:spLocks noGrp="1"/>
          </p:cNvSpPr>
          <p:nvPr>
            <p:ph type="body" sz="quarter" idx="12" hasCustomPrompt="1"/>
          </p:nvPr>
        </p:nvSpPr>
        <p:spPr bwMode="ltGray">
          <a:xfrm>
            <a:off x="627858" y="3633787"/>
            <a:ext cx="4396195" cy="263149"/>
          </a:xfrm>
          <a:noFill/>
        </p:spPr>
        <p:txBody>
          <a:bodyPr/>
          <a:lstStyle>
            <a:lvl1pPr>
              <a:lnSpc>
                <a:spcPct val="95000"/>
              </a:lnSpc>
              <a:spcAft>
                <a:spcPts val="1800"/>
              </a:spcAft>
              <a:buNone/>
              <a:defRPr sz="1800" baseline="0">
                <a:solidFill>
                  <a:schemeClr val="bg1"/>
                </a:solidFill>
              </a:defRPr>
            </a:lvl1pPr>
            <a:lvl2pPr>
              <a:buNone/>
              <a:defRPr>
                <a:solidFill>
                  <a:schemeClr val="bg1"/>
                </a:solidFill>
              </a:defRPr>
            </a:lvl2pPr>
            <a:lvl3pPr marL="0" indent="0">
              <a:buNone/>
              <a:defRPr>
                <a:solidFill>
                  <a:schemeClr val="bg1"/>
                </a:solidFill>
              </a:defRPr>
            </a:lvl3pPr>
            <a:lvl4pPr marL="228600" indent="0">
              <a:buNone/>
              <a:defRPr>
                <a:solidFill>
                  <a:schemeClr val="bg1"/>
                </a:solidFill>
              </a:defRPr>
            </a:lvl4pPr>
            <a:lvl5pPr marL="457200" indent="0">
              <a:buNone/>
              <a:defRPr>
                <a:solidFill>
                  <a:schemeClr val="bg1"/>
                </a:solidFill>
              </a:defRPr>
            </a:lvl5pPr>
          </a:lstStyle>
          <a:p>
            <a:pPr lvl="0"/>
            <a:r>
              <a:rPr lang="en-US" dirty="0"/>
              <a:t>Click to add sub-section</a:t>
            </a:r>
          </a:p>
        </p:txBody>
      </p:sp>
      <p:sp>
        <p:nvSpPr>
          <p:cNvPr id="7" name="TextBox 6"/>
          <p:cNvSpPr txBox="1"/>
          <p:nvPr/>
        </p:nvSpPr>
        <p:spPr>
          <a:xfrm>
            <a:off x="11167872" y="6405036"/>
            <a:ext cx="381000" cy="153888"/>
          </a:xfrm>
          <a:prstGeom prst="rect">
            <a:avLst/>
          </a:prstGeom>
          <a:noFill/>
        </p:spPr>
        <p:txBody>
          <a:bodyPr wrap="square" lIns="0" tIns="0" rIns="0" bIns="0" rtlCol="0" anchor="b">
            <a:spAutoFit/>
          </a:bodyPr>
          <a:lstStyle/>
          <a:p>
            <a:pPr algn="r">
              <a:defRPr/>
            </a:pPr>
            <a:fld id="{DFCF27A5-1A5B-48D3-A060-2758FFBB1ADD}" type="slidenum">
              <a:rPr lang="en-US" sz="1000" smtClean="0">
                <a:solidFill>
                  <a:prstClr val="white">
                    <a:lumMod val="65000"/>
                  </a:prstClr>
                </a:solidFill>
              </a:rPr>
              <a:pPr algn="r">
                <a:defRPr/>
              </a:pPr>
              <a:t>‹#›</a:t>
            </a:fld>
            <a:endParaRPr lang="en-US" sz="800" dirty="0">
              <a:solidFill>
                <a:prstClr val="white">
                  <a:lumMod val="65000"/>
                </a:prstClr>
              </a:solidFill>
            </a:endParaRPr>
          </a:p>
        </p:txBody>
      </p:sp>
      <p:sp>
        <p:nvSpPr>
          <p:cNvPr id="3" name="Date Placeholder 2"/>
          <p:cNvSpPr>
            <a:spLocks noGrp="1"/>
          </p:cNvSpPr>
          <p:nvPr>
            <p:ph type="dt" sz="half" idx="15"/>
          </p:nvPr>
        </p:nvSpPr>
        <p:spPr>
          <a:xfrm>
            <a:off x="10236975" y="6458897"/>
            <a:ext cx="922476" cy="100027"/>
          </a:xfrm>
          <a:prstGeom prst="rect">
            <a:avLst/>
          </a:prstGeom>
        </p:spPr>
        <p:txBody>
          <a:bodyPr/>
          <a:lstStyle>
            <a:lvl1pPr eaLnBrk="1">
              <a:defRPr/>
            </a:lvl1pPr>
          </a:lstStyle>
          <a:p>
            <a:endParaRPr lang="en-US" dirty="0">
              <a:solidFill>
                <a:prstClr val="white">
                  <a:lumMod val="65000"/>
                </a:prstClr>
              </a:solidFill>
            </a:endParaRPr>
          </a:p>
        </p:txBody>
      </p:sp>
      <p:sp>
        <p:nvSpPr>
          <p:cNvPr id="18" name="Footer Placeholder 10"/>
          <p:cNvSpPr>
            <a:spLocks noGrp="1"/>
          </p:cNvSpPr>
          <p:nvPr>
            <p:ph type="ftr" sz="quarter" idx="11"/>
          </p:nvPr>
        </p:nvSpPr>
        <p:spPr>
          <a:xfrm rot="16200000">
            <a:off x="10558564" y="5111140"/>
            <a:ext cx="2743200" cy="100027"/>
          </a:xfrm>
          <a:prstGeom prst="rect">
            <a:avLst/>
          </a:prstGeom>
        </p:spPr>
        <p:txBody>
          <a:bodyPr/>
          <a:lstStyle>
            <a:lvl1pPr eaLnBrk="1">
              <a:defRPr>
                <a:solidFill>
                  <a:schemeClr val="bg1">
                    <a:lumMod val="65000"/>
                  </a:schemeClr>
                </a:solidFill>
              </a:defRPr>
            </a:lvl1pPr>
          </a:lstStyle>
          <a:p>
            <a:endParaRPr lang="en-US" dirty="0">
              <a:solidFill>
                <a:prstClr val="white">
                  <a:lumMod val="65000"/>
                </a:prstClr>
              </a:solidFill>
            </a:endParaRPr>
          </a:p>
        </p:txBody>
      </p:sp>
      <p:sp>
        <p:nvSpPr>
          <p:cNvPr id="20" name="TextBox 19"/>
          <p:cNvSpPr txBox="1"/>
          <p:nvPr userDrawn="1"/>
        </p:nvSpPr>
        <p:spPr>
          <a:xfrm rot="16200000">
            <a:off x="9486900" y="3916394"/>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prstClr val="white">
                    <a:lumMod val="65000"/>
                  </a:prstClr>
                </a:solidFill>
              </a:rPr>
              <a:t>Copyright © 2016-2017 by The Boston Consulting Group, Inc. All rights reserved.</a:t>
            </a:r>
          </a:p>
        </p:txBody>
      </p:sp>
      <p:sp>
        <p:nvSpPr>
          <p:cNvPr id="21" name="TextBox 20"/>
          <p:cNvSpPr txBox="1"/>
          <p:nvPr userDrawn="1"/>
        </p:nvSpPr>
        <p:spPr>
          <a:xfrm rot="16200000">
            <a:off x="9486900" y="3916394"/>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prstClr val="white">
                    <a:lumMod val="65000"/>
                  </a:prstClr>
                </a:solidFill>
              </a:rPr>
              <a:t>Copyright © 2016-2017 by The Boston Consulting Group, Inc. All rights reserved.</a:t>
            </a:r>
          </a:p>
        </p:txBody>
      </p:sp>
    </p:spTree>
    <p:extLst>
      <p:ext uri="{BB962C8B-B14F-4D97-AF65-F5344CB8AC3E}">
        <p14:creationId xmlns:p14="http://schemas.microsoft.com/office/powerpoint/2010/main" val="93474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 Gray slice headin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5611883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7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2" name="Rectangle 11"/>
          <p:cNvSpPr/>
          <p:nvPr/>
        </p:nvSpPr>
        <p:spPr bwMode="ltGray">
          <a:xfrm>
            <a:off x="2" y="0"/>
            <a:ext cx="4673599" cy="6858000"/>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2" name="Title 1"/>
          <p:cNvSpPr>
            <a:spLocks noGrp="1"/>
          </p:cNvSpPr>
          <p:nvPr>
            <p:ph type="title" hasCustomPrompt="1"/>
          </p:nvPr>
        </p:nvSpPr>
        <p:spPr>
          <a:xfrm>
            <a:off x="620364" y="1094088"/>
            <a:ext cx="3737252" cy="979469"/>
          </a:xfrm>
        </p:spPr>
        <p:txBody>
          <a:bodyPr anchor="b"/>
          <a:lstStyle>
            <a:lvl1pPr>
              <a:lnSpc>
                <a:spcPct val="96000"/>
              </a:lnSpc>
              <a:defRPr sz="2763">
                <a:latin typeface="Trebuchet MS" panose="020B0603020202020204" pitchFamily="34" charset="0"/>
                <a:sym typeface="Trebuchet MS" panose="020B0603020202020204" pitchFamily="34" charset="0"/>
              </a:defRPr>
            </a:lvl1pPr>
          </a:lstStyle>
          <a:p>
            <a:r>
              <a:rPr lang="en-US" dirty="0" smtClean="0"/>
              <a:t>Click to edit two-line title</a:t>
            </a:r>
            <a:endParaRPr lang="en-US" dirty="0"/>
          </a:p>
        </p:txBody>
      </p:sp>
      <p:sp>
        <p:nvSpPr>
          <p:cNvPr id="59" name="Subtitle 2"/>
          <p:cNvSpPr>
            <a:spLocks noGrp="1"/>
          </p:cNvSpPr>
          <p:nvPr>
            <p:ph type="subTitle" idx="13" hasCustomPrompt="1"/>
          </p:nvPr>
        </p:nvSpPr>
        <p:spPr>
          <a:xfrm>
            <a:off x="630936" y="2176670"/>
            <a:ext cx="3740966" cy="210058"/>
          </a:xfrm>
        </p:spPr>
        <p:txBody>
          <a:bodyPr/>
          <a:lstStyle>
            <a:lvl1pPr marL="0" indent="0" algn="l">
              <a:buFont typeface="Arial" panose="020B0604020202020204" pitchFamily="34" charset="0"/>
              <a:buNone/>
              <a:defRPr sz="1300">
                <a:solidFill>
                  <a:schemeClr val="tx2"/>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subtitle</a:t>
            </a:r>
            <a:endParaRPr lang="en-US" dirty="0"/>
          </a:p>
        </p:txBody>
      </p:sp>
      <p:sp>
        <p:nvSpPr>
          <p:cNvPr id="9" name="Date Placeholder 8"/>
          <p:cNvSpPr>
            <a:spLocks noGrp="1"/>
          </p:cNvSpPr>
          <p:nvPr>
            <p:ph type="dt" sz="half" idx="27"/>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0" name="Footer Placeholder 9"/>
          <p:cNvSpPr>
            <a:spLocks noGrp="1"/>
          </p:cNvSpPr>
          <p:nvPr>
            <p:ph type="ftr" sz="quarter" idx="28"/>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8" name="Text Placeholder 5"/>
          <p:cNvSpPr>
            <a:spLocks noGrp="1"/>
          </p:cNvSpPr>
          <p:nvPr>
            <p:ph type="body" sz="quarter" idx="29" hasCustomPrompt="1"/>
          </p:nvPr>
        </p:nvSpPr>
        <p:spPr>
          <a:xfrm>
            <a:off x="630937" y="2960324"/>
            <a:ext cx="3740965"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ext Placeholder 5"/>
          <p:cNvSpPr>
            <a:spLocks noGrp="1"/>
          </p:cNvSpPr>
          <p:nvPr>
            <p:ph type="body" sz="quarter" idx="30" hasCustomPrompt="1"/>
          </p:nvPr>
        </p:nvSpPr>
        <p:spPr>
          <a:xfrm>
            <a:off x="5309259" y="2084388"/>
            <a:ext cx="2495660"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5"/>
          <p:cNvSpPr>
            <a:spLocks noGrp="1"/>
          </p:cNvSpPr>
          <p:nvPr>
            <p:ph type="body" sz="quarter" idx="31" hasCustomPrompt="1"/>
          </p:nvPr>
        </p:nvSpPr>
        <p:spPr>
          <a:xfrm>
            <a:off x="9050563" y="2084388"/>
            <a:ext cx="2495660"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quarter" idx="32" hasCustomPrompt="1"/>
          </p:nvPr>
        </p:nvSpPr>
        <p:spPr>
          <a:xfrm>
            <a:off x="639763" y="620713"/>
            <a:ext cx="3092204" cy="286232"/>
          </a:xfrm>
          <a:solidFill>
            <a:schemeClr val="accent4"/>
          </a:solidFill>
        </p:spPr>
        <p:txBody>
          <a:bodyPr wrap="none" lIns="91440" tIns="45720" rIns="365760" bIns="45720" anchor="ctr">
            <a:noAutofit/>
          </a:bodyPr>
          <a:lstStyle>
            <a:lvl1pPr>
              <a:buNone/>
              <a:defRPr>
                <a:solidFill>
                  <a:srgbClr val="FFFFFF"/>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Click to edit. Delete if not using.</a:t>
            </a:r>
            <a:endParaRPr lang="en-US" dirty="0"/>
          </a:p>
        </p:txBody>
      </p:sp>
    </p:spTree>
    <p:extLst>
      <p:ext uri="{BB962C8B-B14F-4D97-AF65-F5344CB8AC3E}">
        <p14:creationId xmlns:p14="http://schemas.microsoft.com/office/powerpoint/2010/main" val="69782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 Three column caption">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6137502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30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1731" t="8741" r="102" b="27"/>
          <a:stretch/>
        </p:blipFill>
        <p:spPr>
          <a:xfrm rot="10800000">
            <a:off x="8639627" y="0"/>
            <a:ext cx="580574" cy="6858000"/>
          </a:xfrm>
          <a:prstGeom prst="rect">
            <a:avLst/>
          </a:prstGeom>
        </p:spPr>
      </p:pic>
      <p:sp>
        <p:nvSpPr>
          <p:cNvPr id="16" name="Subtitle 2"/>
          <p:cNvSpPr>
            <a:spLocks noGrp="1"/>
          </p:cNvSpPr>
          <p:nvPr>
            <p:ph type="subTitle" idx="13"/>
          </p:nvPr>
        </p:nvSpPr>
        <p:spPr>
          <a:xfrm>
            <a:off x="630935" y="1006985"/>
            <a:ext cx="8119872" cy="258532"/>
          </a:xfrm>
        </p:spPr>
        <p:txBody>
          <a:bodyPr/>
          <a:lstStyle>
            <a:lvl1pPr marL="0" indent="0" algn="l">
              <a:buNone/>
              <a:defRPr sz="1600">
                <a:solidFill>
                  <a:schemeClr val="tx1"/>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Master subtitle style</a:t>
            </a:r>
            <a:endParaRPr lang="en-US" dirty="0"/>
          </a:p>
        </p:txBody>
      </p:sp>
      <p:sp>
        <p:nvSpPr>
          <p:cNvPr id="2" name="Title 1"/>
          <p:cNvSpPr>
            <a:spLocks noGrp="1"/>
          </p:cNvSpPr>
          <p:nvPr>
            <p:ph type="title"/>
          </p:nvPr>
        </p:nvSpPr>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21" name="Rectangle 20"/>
          <p:cNvSpPr/>
          <p:nvPr/>
        </p:nvSpPr>
        <p:spPr bwMode="ltGray">
          <a:xfrm>
            <a:off x="9043136" y="0"/>
            <a:ext cx="3148864" cy="6858000"/>
          </a:xfrm>
          <a:prstGeom prst="rect">
            <a:avLst/>
          </a:prstGeom>
          <a:gradFill flip="none" rotWithShape="1">
            <a:gsLst>
              <a:gs pos="0">
                <a:schemeClr val="tx2"/>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endParaRPr lang="en-US" sz="975" dirty="0">
              <a:solidFill>
                <a:prstClr val="white"/>
              </a:solidFill>
              <a:latin typeface="Trebuchet MS" panose="020B0603020202020204" pitchFamily="34" charset="0"/>
              <a:sym typeface="Trebuchet MS" panose="020B0603020202020204" pitchFamily="34" charset="0"/>
            </a:endParaRPr>
          </a:p>
        </p:txBody>
      </p:sp>
      <p:sp>
        <p:nvSpPr>
          <p:cNvPr id="13" name="TextBox 12"/>
          <p:cNvSpPr txBox="1"/>
          <p:nvPr/>
        </p:nvSpPr>
        <p:spPr bwMode="white">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smtClean="0">
                <a:solidFill>
                  <a:prstClr val="white"/>
                </a:solidFill>
                <a:latin typeface="Trebuchet MS" panose="020B0603020202020204" pitchFamily="34" charset="0"/>
                <a:sym typeface="Trebuchet MS" panose="020B0603020202020204" pitchFamily="34" charset="0"/>
              </a:rPr>
              <a:t>Copyright © 2015 by The Boston Consulting Group, Inc. All rights reserved.</a:t>
            </a:r>
            <a:endParaRPr lang="en-US" sz="569" dirty="0">
              <a:solidFill>
                <a:prstClr val="white"/>
              </a:solidFill>
              <a:latin typeface="Trebuchet MS" panose="020B0603020202020204" pitchFamily="34" charset="0"/>
              <a:sym typeface="Trebuchet MS" panose="020B0603020202020204" pitchFamily="34" charset="0"/>
            </a:endParaRPr>
          </a:p>
        </p:txBody>
      </p:sp>
      <p:sp>
        <p:nvSpPr>
          <p:cNvPr id="5" name="Date Placeholder 4"/>
          <p:cNvSpPr>
            <a:spLocks noGrp="1"/>
          </p:cNvSpPr>
          <p:nvPr>
            <p:ph type="dt" sz="half" idx="26"/>
          </p:nvPr>
        </p:nvSpPr>
        <p:spPr bwMode="white"/>
        <p:txBody>
          <a:bodyPr/>
          <a:lstStyle>
            <a:lvl1pPr eaLnBrk="1">
              <a:defRPr>
                <a:solidFill>
                  <a:schemeClr val="bg1"/>
                </a:solidFill>
                <a:latin typeface="Trebuchet MS" panose="020B0603020202020204" pitchFamily="34" charset="0"/>
                <a:sym typeface="Trebuchet MS" panose="020B0603020202020204" pitchFamily="34" charset="0"/>
              </a:defRPr>
            </a:lvl1pPr>
          </a:lstStyle>
          <a:p>
            <a:endParaRPr lang="en-US" dirty="0">
              <a:solidFill>
                <a:prstClr val="white"/>
              </a:solidFill>
            </a:endParaRPr>
          </a:p>
        </p:txBody>
      </p:sp>
      <p:sp>
        <p:nvSpPr>
          <p:cNvPr id="6" name="Footer Placeholder 5"/>
          <p:cNvSpPr>
            <a:spLocks noGrp="1"/>
          </p:cNvSpPr>
          <p:nvPr>
            <p:ph type="ftr" sz="quarter" idx="27"/>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4" name="TextBox 13"/>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prstClr val="white"/>
                </a:solidFill>
                <a:latin typeface="Trebuchet MS" panose="020B0603020202020204" pitchFamily="34" charset="0"/>
                <a:sym typeface="Trebuchet MS" panose="020B0603020202020204" pitchFamily="34" charset="0"/>
              </a:rPr>
              <a:pPr algn="r">
                <a:defRPr/>
              </a:pPr>
              <a:t>‹#›</a:t>
            </a:fld>
            <a:endParaRPr lang="en-US" sz="650" dirty="0">
              <a:solidFill>
                <a:prstClr val="white"/>
              </a:solidFill>
              <a:latin typeface="Trebuchet MS" panose="020B0603020202020204" pitchFamily="34" charset="0"/>
              <a:sym typeface="Trebuchet MS" panose="020B0603020202020204" pitchFamily="34" charset="0"/>
            </a:endParaRPr>
          </a:p>
        </p:txBody>
      </p:sp>
      <p:sp>
        <p:nvSpPr>
          <p:cNvPr id="15" name="Text Placeholder 5"/>
          <p:cNvSpPr>
            <a:spLocks noGrp="1"/>
          </p:cNvSpPr>
          <p:nvPr>
            <p:ph type="body" sz="quarter" idx="28" hasCustomPrompt="1"/>
          </p:nvPr>
        </p:nvSpPr>
        <p:spPr>
          <a:xfrm>
            <a:off x="630937" y="2084832"/>
            <a:ext cx="2514601"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Text Placeholder 5"/>
          <p:cNvSpPr>
            <a:spLocks noGrp="1"/>
          </p:cNvSpPr>
          <p:nvPr>
            <p:ph type="body" sz="quarter" idx="29" hasCustomPrompt="1"/>
          </p:nvPr>
        </p:nvSpPr>
        <p:spPr>
          <a:xfrm>
            <a:off x="3435004" y="2084388"/>
            <a:ext cx="2514601"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5"/>
          <p:cNvSpPr>
            <a:spLocks noGrp="1"/>
          </p:cNvSpPr>
          <p:nvPr>
            <p:ph type="body" sz="quarter" idx="30" hasCustomPrompt="1"/>
          </p:nvPr>
        </p:nvSpPr>
        <p:spPr>
          <a:xfrm>
            <a:off x="6239070" y="2084388"/>
            <a:ext cx="2514601"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ext Placeholder 5"/>
          <p:cNvSpPr>
            <a:spLocks noGrp="1"/>
          </p:cNvSpPr>
          <p:nvPr>
            <p:ph type="body" sz="quarter" idx="31" hasCustomPrompt="1"/>
          </p:nvPr>
        </p:nvSpPr>
        <p:spPr>
          <a:xfrm>
            <a:off x="9332604" y="2084388"/>
            <a:ext cx="2514601" cy="978473"/>
          </a:xfrm>
        </p:spPr>
        <p:txBody>
          <a:bodyPr/>
          <a:lstStyle>
            <a:lvl1pPr>
              <a:defRPr>
                <a:solidFill>
                  <a:schemeClr val="bg1"/>
                </a:solidFill>
                <a:latin typeface="Trebuchet MS" panose="020B0603020202020204" pitchFamily="34" charset="0"/>
                <a:sym typeface="Trebuchet MS" panose="020B0603020202020204" pitchFamily="34" charset="0"/>
              </a:defRPr>
            </a:lvl1pPr>
            <a:lvl2pPr>
              <a:buClr>
                <a:schemeClr val="bg1"/>
              </a:buClr>
              <a:defRPr>
                <a:solidFill>
                  <a:schemeClr val="bg1"/>
                </a:solidFill>
                <a:latin typeface="Trebuchet MS" panose="020B0603020202020204" pitchFamily="34" charset="0"/>
                <a:sym typeface="Trebuchet MS" panose="020B0603020202020204" pitchFamily="34" charset="0"/>
              </a:defRPr>
            </a:lvl2pPr>
            <a:lvl3pPr>
              <a:buClr>
                <a:schemeClr val="bg1"/>
              </a:buClr>
              <a:defRPr>
                <a:solidFill>
                  <a:schemeClr val="bg1"/>
                </a:solidFill>
                <a:latin typeface="Trebuchet MS" panose="020B0603020202020204" pitchFamily="34" charset="0"/>
                <a:sym typeface="Trebuchet MS" panose="020B0603020202020204" pitchFamily="34" charset="0"/>
              </a:defRPr>
            </a:lvl3pPr>
            <a:lvl4pPr>
              <a:defRPr>
                <a:solidFill>
                  <a:schemeClr val="bg1"/>
                </a:solidFill>
                <a:latin typeface="Trebuchet MS" panose="020B0603020202020204" pitchFamily="34" charset="0"/>
                <a:sym typeface="Trebuchet MS" panose="020B0603020202020204" pitchFamily="34" charset="0"/>
              </a:defRPr>
            </a:lvl4pPr>
            <a:lvl5pPr>
              <a:buClr>
                <a:schemeClr val="bg1"/>
              </a:buClr>
              <a:defRPr>
                <a:solidFill>
                  <a:schemeClr val="bg1"/>
                </a:solidFill>
                <a:latin typeface="Trebuchet MS" panose="020B0603020202020204" pitchFamily="34" charset="0"/>
                <a:sym typeface="Trebuchet MS" panose="020B0603020202020204" pitchFamily="34" charset="0"/>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87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 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52674007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32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Date Placeholder 2"/>
          <p:cNvSpPr>
            <a:spLocks noGrp="1"/>
          </p:cNvSpPr>
          <p:nvPr>
            <p:ph type="dt" sz="half" idx="10"/>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4" name="Footer Placeholder 3"/>
          <p:cNvSpPr>
            <a:spLocks noGrp="1"/>
          </p:cNvSpPr>
          <p:nvPr>
            <p:ph type="ftr" sz="quarter" idx="11"/>
          </p:nvPr>
        </p:nvSpPr>
        <p:spPr/>
        <p:txBody>
          <a:bodyPr/>
          <a:lstStyle>
            <a:lvl1pPr eaLnBrk="1">
              <a:defRPr>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Tree>
    <p:extLst>
      <p:ext uri="{BB962C8B-B14F-4D97-AF65-F5344CB8AC3E}">
        <p14:creationId xmlns:p14="http://schemas.microsoft.com/office/powerpoint/2010/main" val="253686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 Split blank">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43058883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34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Rectangle 5"/>
          <p:cNvSpPr/>
          <p:nvPr/>
        </p:nvSpPr>
        <p:spPr bwMode="ltGray">
          <a:xfrm>
            <a:off x="2" y="3544478"/>
            <a:ext cx="12191999" cy="33135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8" name="Subtitle 2"/>
          <p:cNvSpPr>
            <a:spLocks noGrp="1"/>
          </p:cNvSpPr>
          <p:nvPr>
            <p:ph type="subTitle" idx="13"/>
          </p:nvPr>
        </p:nvSpPr>
        <p:spPr>
          <a:xfrm>
            <a:off x="630937" y="1006985"/>
            <a:ext cx="8119872" cy="258532"/>
          </a:xfrm>
        </p:spPr>
        <p:txBody>
          <a:bodyPr/>
          <a:lstStyle>
            <a:lvl1pPr marL="0" indent="0" algn="l">
              <a:buNone/>
              <a:defRPr sz="1600">
                <a:solidFill>
                  <a:schemeClr val="tx1"/>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Master subtitle style</a:t>
            </a:r>
            <a:endParaRPr lang="en-US" dirty="0"/>
          </a:p>
        </p:txBody>
      </p:sp>
      <p:sp>
        <p:nvSpPr>
          <p:cNvPr id="2" name="Title 1"/>
          <p:cNvSpPr>
            <a:spLocks noGrp="1"/>
          </p:cNvSpPr>
          <p:nvPr>
            <p:ph type="title"/>
          </p:nvPr>
        </p:nvSpPr>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10"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2" name="Footer Placeholder 4"/>
          <p:cNvSpPr>
            <a:spLocks noGrp="1"/>
          </p:cNvSpPr>
          <p:nvPr>
            <p:ph type="ftr" sz="quarter" idx="3"/>
          </p:nvPr>
        </p:nvSpPr>
        <p:spPr>
          <a:xfrm>
            <a:off x="634651" y="6434731"/>
            <a:ext cx="9112247" cy="100027"/>
          </a:xfrm>
          <a:prstGeom prst="rect">
            <a:avLst/>
          </a:prstGeom>
        </p:spPr>
        <p:txBody>
          <a:bodyPr vert="horz" wrap="square" lIns="0" tIns="0" rIns="0" bIns="0" rtlCol="0" anchor="b">
            <a:spAutoFit/>
          </a:bodyPr>
          <a:lstStyle>
            <a:lvl1pPr algn="l"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3" name="TextBox 12"/>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srgbClr val="6E6F73"/>
                </a:solidFill>
                <a:latin typeface="Trebuchet MS" panose="020B0603020202020204" pitchFamily="34" charset="0"/>
                <a:sym typeface="Trebuchet MS" panose="020B0603020202020204" pitchFamily="34" charset="0"/>
              </a:rPr>
              <a:pPr algn="r">
                <a:defRPr/>
              </a:pPr>
              <a:t>‹#›</a:t>
            </a:fld>
            <a:endParaRPr lang="en-US" sz="650" dirty="0">
              <a:solidFill>
                <a:srgbClr val="6E6F73"/>
              </a:solidFill>
              <a:latin typeface="Trebuchet MS" panose="020B0603020202020204" pitchFamily="34" charset="0"/>
              <a:sym typeface="Trebuchet MS" panose="020B0603020202020204" pitchFamily="34" charset="0"/>
            </a:endParaRPr>
          </a:p>
        </p:txBody>
      </p:sp>
    </p:spTree>
    <p:extLst>
      <p:ext uri="{BB962C8B-B14F-4D97-AF65-F5344CB8AC3E}">
        <p14:creationId xmlns:p14="http://schemas.microsoft.com/office/powerpoint/2010/main" val="365652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 Objectives one third">
    <p:bg bwMode="blackGray">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65471281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7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9" name="Picture 2" descr="C:\Users\haley\Desktop\Picture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8638" y="3594368"/>
            <a:ext cx="1365250" cy="3382962"/>
          </a:xfrm>
          <a:prstGeom prst="rect">
            <a:avLst/>
          </a:prstGeom>
          <a:noFill/>
          <a:extLst>
            <a:ext uri="{909E8E84-426E-40dd-AFC4-6F175D3DCCD1}">
              <a14:hiddenFill xmlns="" xmlns:a14="http://schemas.microsoft.com/office/drawing/2010/main">
                <a:solidFill>
                  <a:srgbClr val="FFFFFF"/>
                </a:solidFill>
              </a14:hiddenFill>
            </a:ext>
          </a:extLst>
        </p:spPr>
      </p:pic>
      <p:sp>
        <p:nvSpPr>
          <p:cNvPr id="68" name="Freeform 67"/>
          <p:cNvSpPr/>
          <p:nvPr/>
        </p:nvSpPr>
        <p:spPr bwMode="ltGray">
          <a:xfrm>
            <a:off x="-11365" y="0"/>
            <a:ext cx="4088313"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14" name="TextBox 13"/>
          <p:cNvSpPr txBox="1"/>
          <p:nvPr/>
        </p:nvSpPr>
        <p:spPr>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smtClean="0">
                <a:solidFill>
                  <a:prstClr val="white"/>
                </a:solidFill>
                <a:latin typeface="Trebuchet MS" panose="020B0603020202020204" pitchFamily="34" charset="0"/>
                <a:sym typeface="Trebuchet MS" panose="020B0603020202020204" pitchFamily="34" charset="0"/>
              </a:rPr>
              <a:t>Copyright © 2015 by The Boston Consulting Group, Inc. All rights reserved.</a:t>
            </a:r>
            <a:endParaRPr lang="en-US" sz="569" dirty="0">
              <a:solidFill>
                <a:prstClr val="white"/>
              </a:solidFill>
              <a:latin typeface="Trebuchet MS" panose="020B0603020202020204" pitchFamily="34" charset="0"/>
              <a:sym typeface="Trebuchet MS" panose="020B0603020202020204" pitchFamily="34" charset="0"/>
            </a:endParaRPr>
          </a:p>
        </p:txBody>
      </p:sp>
      <p:sp>
        <p:nvSpPr>
          <p:cNvPr id="15"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bg1"/>
                </a:solidFill>
                <a:latin typeface="Trebuchet MS" panose="020B0603020202020204" pitchFamily="34" charset="0"/>
                <a:sym typeface="Trebuchet MS" panose="020B0603020202020204" pitchFamily="34" charset="0"/>
              </a:defRPr>
            </a:lvl1pPr>
          </a:lstStyle>
          <a:p>
            <a:endParaRPr lang="en-US" dirty="0">
              <a:solidFill>
                <a:prstClr val="white"/>
              </a:solidFill>
            </a:endParaRPr>
          </a:p>
        </p:txBody>
      </p:sp>
      <p:sp>
        <p:nvSpPr>
          <p:cNvPr id="16" name="Footer Placeholder 4"/>
          <p:cNvSpPr>
            <a:spLocks noGrp="1"/>
          </p:cNvSpPr>
          <p:nvPr>
            <p:ph type="ftr" sz="quarter" idx="3"/>
          </p:nvPr>
        </p:nvSpPr>
        <p:spPr>
          <a:xfrm>
            <a:off x="634651" y="6434731"/>
            <a:ext cx="9112247" cy="100027"/>
          </a:xfrm>
          <a:prstGeom prst="rect">
            <a:avLst/>
          </a:prstGeom>
        </p:spPr>
        <p:txBody>
          <a:bodyPr vert="horz" wrap="square" lIns="0" tIns="0" rIns="0" bIns="0" rtlCol="0" anchor="b">
            <a:spAutoFit/>
          </a:bodyPr>
          <a:lstStyle>
            <a:lvl1pPr algn="l"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20" name="TextBox 19"/>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prstClr val="white"/>
                </a:solidFill>
                <a:latin typeface="Trebuchet MS" panose="020B0603020202020204" pitchFamily="34" charset="0"/>
                <a:sym typeface="Trebuchet MS" panose="020B0603020202020204" pitchFamily="34" charset="0"/>
              </a:rPr>
              <a:pPr algn="r">
                <a:defRPr/>
              </a:pPr>
              <a:t>‹#›</a:t>
            </a:fld>
            <a:endParaRPr lang="en-US" sz="650" dirty="0">
              <a:solidFill>
                <a:prstClr val="white"/>
              </a:solidFill>
              <a:latin typeface="Trebuchet MS" panose="020B0603020202020204" pitchFamily="34" charset="0"/>
              <a:sym typeface="Trebuchet MS" panose="020B0603020202020204" pitchFamily="34" charset="0"/>
            </a:endParaRPr>
          </a:p>
        </p:txBody>
      </p:sp>
      <p:sp>
        <p:nvSpPr>
          <p:cNvPr id="17" name="Text Placeholder 5"/>
          <p:cNvSpPr>
            <a:spLocks noGrp="1"/>
          </p:cNvSpPr>
          <p:nvPr>
            <p:ph type="body" sz="quarter" idx="26" hasCustomPrompt="1"/>
          </p:nvPr>
        </p:nvSpPr>
        <p:spPr>
          <a:xfrm>
            <a:off x="630937" y="2084832"/>
            <a:ext cx="2515068"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5"/>
          <p:cNvSpPr>
            <a:spLocks noGrp="1"/>
          </p:cNvSpPr>
          <p:nvPr>
            <p:ph type="body" sz="quarter" idx="27" hasCustomPrompt="1"/>
          </p:nvPr>
        </p:nvSpPr>
        <p:spPr>
          <a:xfrm>
            <a:off x="5303520" y="2084388"/>
            <a:ext cx="6245353" cy="978473"/>
          </a:xfrm>
        </p:spPr>
        <p:txBody>
          <a:bodyPr/>
          <a:lstStyle>
            <a:lvl1pPr>
              <a:defRPr>
                <a:solidFill>
                  <a:schemeClr val="bg1"/>
                </a:solidFill>
                <a:latin typeface="Trebuchet MS" panose="020B0603020202020204" pitchFamily="34" charset="0"/>
                <a:sym typeface="Trebuchet MS" panose="020B0603020202020204" pitchFamily="34" charset="0"/>
              </a:defRPr>
            </a:lvl1pPr>
            <a:lvl2pPr>
              <a:buClr>
                <a:schemeClr val="bg1"/>
              </a:buClr>
              <a:defRPr>
                <a:solidFill>
                  <a:schemeClr val="bg1"/>
                </a:solidFill>
                <a:latin typeface="Trebuchet MS" panose="020B0603020202020204" pitchFamily="34" charset="0"/>
                <a:sym typeface="Trebuchet MS" panose="020B0603020202020204" pitchFamily="34" charset="0"/>
              </a:defRPr>
            </a:lvl2pPr>
            <a:lvl3pPr>
              <a:buClr>
                <a:schemeClr val="bg1"/>
              </a:buClr>
              <a:defRPr>
                <a:solidFill>
                  <a:schemeClr val="bg1"/>
                </a:solidFill>
                <a:latin typeface="Trebuchet MS" panose="020B0603020202020204" pitchFamily="34" charset="0"/>
                <a:sym typeface="Trebuchet MS" panose="020B0603020202020204" pitchFamily="34" charset="0"/>
              </a:defRPr>
            </a:lvl3pPr>
            <a:lvl4pPr>
              <a:defRPr>
                <a:solidFill>
                  <a:schemeClr val="bg1"/>
                </a:solidFill>
                <a:latin typeface="Trebuchet MS" panose="020B0603020202020204" pitchFamily="34" charset="0"/>
                <a:sym typeface="Trebuchet MS" panose="020B0603020202020204" pitchFamily="34" charset="0"/>
              </a:defRPr>
            </a:lvl4pPr>
            <a:lvl5pPr>
              <a:buClr>
                <a:schemeClr val="bg1"/>
              </a:buClr>
              <a:defRPr>
                <a:solidFill>
                  <a:schemeClr val="bg1"/>
                </a:solidFill>
                <a:latin typeface="Trebuchet MS" panose="020B0603020202020204" pitchFamily="34" charset="0"/>
                <a:sym typeface="Trebuchet MS" panose="020B0603020202020204" pitchFamily="34" charset="0"/>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625127" y="677673"/>
            <a:ext cx="2520878" cy="1227329"/>
          </a:xfrm>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4436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 Objectives half">
    <p:bg bwMode="blackGray">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01666719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9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9" name="Picture 2" descr="C:\Users\haley\Desktop\Picture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6070" y="3594368"/>
            <a:ext cx="1365250" cy="3382962"/>
          </a:xfrm>
          <a:prstGeom prst="rect">
            <a:avLst/>
          </a:prstGeom>
          <a:noFill/>
          <a:extLst>
            <a:ext uri="{909E8E84-426E-40dd-AFC4-6F175D3DCCD1}">
              <a14:hiddenFill xmlns="" xmlns:a14="http://schemas.microsoft.com/office/drawing/2010/main">
                <a:solidFill>
                  <a:srgbClr val="FFFFFF"/>
                </a:solidFill>
              </a14:hiddenFill>
            </a:ext>
          </a:extLst>
        </p:spPr>
      </p:pic>
      <p:sp>
        <p:nvSpPr>
          <p:cNvPr id="6" name="Pentagon 5"/>
          <p:cNvSpPr/>
          <p:nvPr/>
        </p:nvSpPr>
        <p:spPr bwMode="gray">
          <a:xfrm>
            <a:off x="1" y="0"/>
            <a:ext cx="6363546"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14" name="TextBox 13"/>
          <p:cNvSpPr txBox="1"/>
          <p:nvPr/>
        </p:nvSpPr>
        <p:spPr>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smtClean="0">
                <a:solidFill>
                  <a:prstClr val="white"/>
                </a:solidFill>
                <a:latin typeface="Trebuchet MS" panose="020B0603020202020204" pitchFamily="34" charset="0"/>
                <a:sym typeface="Trebuchet MS" panose="020B0603020202020204" pitchFamily="34" charset="0"/>
              </a:rPr>
              <a:t>Copyright © 2015 by The Boston Consulting Group, Inc. All rights reserved.</a:t>
            </a:r>
            <a:endParaRPr lang="en-US" sz="569" dirty="0">
              <a:solidFill>
                <a:prstClr val="white"/>
              </a:solidFill>
              <a:latin typeface="Trebuchet MS" panose="020B0603020202020204" pitchFamily="34" charset="0"/>
              <a:sym typeface="Trebuchet MS" panose="020B0603020202020204" pitchFamily="34" charset="0"/>
            </a:endParaRPr>
          </a:p>
        </p:txBody>
      </p:sp>
      <p:sp>
        <p:nvSpPr>
          <p:cNvPr id="16"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bg1"/>
                </a:solidFill>
                <a:latin typeface="Trebuchet MS" panose="020B0603020202020204" pitchFamily="34" charset="0"/>
                <a:sym typeface="Trebuchet MS" panose="020B0603020202020204" pitchFamily="34" charset="0"/>
              </a:defRPr>
            </a:lvl1pPr>
          </a:lstStyle>
          <a:p>
            <a:endParaRPr lang="en-US" dirty="0">
              <a:solidFill>
                <a:prstClr val="white"/>
              </a:solidFill>
            </a:endParaRPr>
          </a:p>
        </p:txBody>
      </p:sp>
      <p:sp>
        <p:nvSpPr>
          <p:cNvPr id="20" name="Footer Placeholder 4"/>
          <p:cNvSpPr>
            <a:spLocks noGrp="1"/>
          </p:cNvSpPr>
          <p:nvPr>
            <p:ph type="ftr" sz="quarter" idx="3"/>
          </p:nvPr>
        </p:nvSpPr>
        <p:spPr>
          <a:xfrm>
            <a:off x="634651" y="6434731"/>
            <a:ext cx="9112247" cy="100027"/>
          </a:xfrm>
          <a:prstGeom prst="rect">
            <a:avLst/>
          </a:prstGeom>
        </p:spPr>
        <p:txBody>
          <a:bodyPr vert="horz" wrap="square" lIns="0" tIns="0" rIns="0" bIns="0" rtlCol="0" anchor="b">
            <a:spAutoFit/>
          </a:bodyPr>
          <a:lstStyle>
            <a:lvl1pPr algn="l"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21" name="TextBox 20"/>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prstClr val="white"/>
                </a:solidFill>
                <a:latin typeface="Trebuchet MS" panose="020B0603020202020204" pitchFamily="34" charset="0"/>
                <a:sym typeface="Trebuchet MS" panose="020B0603020202020204" pitchFamily="34" charset="0"/>
              </a:rPr>
              <a:pPr algn="r">
                <a:defRPr/>
              </a:pPr>
              <a:t>‹#›</a:t>
            </a:fld>
            <a:endParaRPr lang="en-US" sz="650" dirty="0">
              <a:solidFill>
                <a:prstClr val="white"/>
              </a:solidFill>
              <a:latin typeface="Trebuchet MS" panose="020B0603020202020204" pitchFamily="34" charset="0"/>
              <a:sym typeface="Trebuchet MS" panose="020B0603020202020204" pitchFamily="34" charset="0"/>
            </a:endParaRPr>
          </a:p>
        </p:txBody>
      </p:sp>
      <p:sp>
        <p:nvSpPr>
          <p:cNvPr id="81" name="Text Placeholder 5"/>
          <p:cNvSpPr>
            <a:spLocks noGrp="1"/>
          </p:cNvSpPr>
          <p:nvPr>
            <p:ph type="body" sz="quarter" idx="24" hasCustomPrompt="1"/>
          </p:nvPr>
        </p:nvSpPr>
        <p:spPr>
          <a:xfrm>
            <a:off x="630936" y="2084832"/>
            <a:ext cx="4393118"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2" name="Text Placeholder 5"/>
          <p:cNvSpPr>
            <a:spLocks noGrp="1"/>
          </p:cNvSpPr>
          <p:nvPr>
            <p:ph type="body" sz="quarter" idx="25" hasCustomPrompt="1"/>
          </p:nvPr>
        </p:nvSpPr>
        <p:spPr>
          <a:xfrm>
            <a:off x="7162555" y="2084388"/>
            <a:ext cx="4393118" cy="978473"/>
          </a:xfrm>
        </p:spPr>
        <p:txBody>
          <a:bodyPr/>
          <a:lstStyle>
            <a:lvl1pPr>
              <a:defRPr>
                <a:solidFill>
                  <a:schemeClr val="bg1"/>
                </a:solidFill>
                <a:latin typeface="Trebuchet MS" panose="020B0603020202020204" pitchFamily="34" charset="0"/>
                <a:sym typeface="Trebuchet MS" panose="020B0603020202020204" pitchFamily="34" charset="0"/>
              </a:defRPr>
            </a:lvl1pPr>
            <a:lvl2pPr>
              <a:buClr>
                <a:schemeClr val="bg1"/>
              </a:buClr>
              <a:defRPr>
                <a:solidFill>
                  <a:schemeClr val="bg1"/>
                </a:solidFill>
                <a:latin typeface="Trebuchet MS" panose="020B0603020202020204" pitchFamily="34" charset="0"/>
                <a:sym typeface="Trebuchet MS" panose="020B0603020202020204" pitchFamily="34" charset="0"/>
              </a:defRPr>
            </a:lvl2pPr>
            <a:lvl3pPr>
              <a:buClr>
                <a:schemeClr val="bg1"/>
              </a:buClr>
              <a:defRPr>
                <a:solidFill>
                  <a:schemeClr val="bg1"/>
                </a:solidFill>
                <a:latin typeface="Trebuchet MS" panose="020B0603020202020204" pitchFamily="34" charset="0"/>
                <a:sym typeface="Trebuchet MS" panose="020B0603020202020204" pitchFamily="34" charset="0"/>
              </a:defRPr>
            </a:lvl3pPr>
            <a:lvl4pPr>
              <a:defRPr>
                <a:solidFill>
                  <a:schemeClr val="bg1"/>
                </a:solidFill>
                <a:latin typeface="Trebuchet MS" panose="020B0603020202020204" pitchFamily="34" charset="0"/>
                <a:sym typeface="Trebuchet MS" panose="020B0603020202020204" pitchFamily="34" charset="0"/>
              </a:defRPr>
            </a:lvl4pPr>
            <a:lvl5pPr>
              <a:buClr>
                <a:schemeClr val="bg1"/>
              </a:buClr>
              <a:defRPr>
                <a:solidFill>
                  <a:schemeClr val="bg1"/>
                </a:solidFill>
                <a:latin typeface="Trebuchet MS" panose="020B0603020202020204" pitchFamily="34" charset="0"/>
                <a:sym typeface="Trebuchet MS" panose="020B0603020202020204" pitchFamily="34" charset="0"/>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sz="quarter" idx="26"/>
          </p:nvPr>
        </p:nvSpPr>
        <p:spPr>
          <a:xfrm>
            <a:off x="635000" y="1614137"/>
            <a:ext cx="4381500" cy="262572"/>
          </a:xfrm>
        </p:spPr>
        <p:txBody>
          <a:bodyPr anchor="b"/>
          <a:lstStyle>
            <a:lvl1pPr>
              <a:buNone/>
              <a:defRPr sz="1625">
                <a:solidFill>
                  <a:schemeClr val="tx2"/>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Click to edit Master text styles</a:t>
            </a:r>
          </a:p>
        </p:txBody>
      </p:sp>
      <p:sp>
        <p:nvSpPr>
          <p:cNvPr id="4" name="Title 3"/>
          <p:cNvSpPr>
            <a:spLocks noGrp="1"/>
          </p:cNvSpPr>
          <p:nvPr>
            <p:ph type="title"/>
          </p:nvPr>
        </p:nvSpPr>
        <p:spPr>
          <a:xfrm>
            <a:off x="625127" y="677672"/>
            <a:ext cx="4391374" cy="329184"/>
          </a:xfrm>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83" name="Text Placeholder 2"/>
          <p:cNvSpPr>
            <a:spLocks noGrp="1"/>
          </p:cNvSpPr>
          <p:nvPr>
            <p:ph type="body" sz="quarter" idx="27"/>
          </p:nvPr>
        </p:nvSpPr>
        <p:spPr>
          <a:xfrm>
            <a:off x="7162556" y="1614137"/>
            <a:ext cx="4381500" cy="262572"/>
          </a:xfrm>
        </p:spPr>
        <p:txBody>
          <a:bodyPr anchor="b"/>
          <a:lstStyle>
            <a:lvl1pPr>
              <a:buNone/>
              <a:defRPr sz="1625">
                <a:solidFill>
                  <a:schemeClr val="bg1"/>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Click to edit Master text styles</a:t>
            </a:r>
          </a:p>
        </p:txBody>
      </p:sp>
    </p:spTree>
    <p:extLst>
      <p:ext uri="{BB962C8B-B14F-4D97-AF65-F5344CB8AC3E}">
        <p14:creationId xmlns:p14="http://schemas.microsoft.com/office/powerpoint/2010/main" val="2394111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 Objectives two thirds">
    <p:bg bwMode="blackGray">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60081530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42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9" name="Picture 2" descr="C:\Users\haley\Desktop\Picture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68056" y="3594368"/>
            <a:ext cx="1365250" cy="3382962"/>
          </a:xfrm>
          <a:prstGeom prst="rect">
            <a:avLst/>
          </a:prstGeom>
          <a:noFill/>
          <a:extLst>
            <a:ext uri="{909E8E84-426E-40dd-AFC4-6F175D3DCCD1}">
              <a14:hiddenFill xmlns="" xmlns:a14="http://schemas.microsoft.com/office/drawing/2010/main">
                <a:solidFill>
                  <a:srgbClr val="FFFFFF"/>
                </a:solidFill>
              </a14:hiddenFill>
            </a:ext>
          </a:extLst>
        </p:spPr>
      </p:pic>
      <p:sp>
        <p:nvSpPr>
          <p:cNvPr id="6" name="Pentagon 5"/>
          <p:cNvSpPr/>
          <p:nvPr userDrawn="1"/>
        </p:nvSpPr>
        <p:spPr bwMode="gray">
          <a:xfrm>
            <a:off x="1" y="0"/>
            <a:ext cx="9030959" cy="6858000"/>
          </a:xfrm>
          <a:prstGeom prst="homePlate">
            <a:avLst>
              <a:gd name="adj" fmla="val 11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lnSpc>
                <a:spcPct val="90000"/>
              </a:lnSpc>
              <a:spcAft>
                <a:spcPts val="813"/>
              </a:spcAft>
            </a:pPr>
            <a:endParaRPr lang="en-US" sz="975" dirty="0">
              <a:solidFill>
                <a:prstClr val="white"/>
              </a:solidFill>
              <a:latin typeface="Trebuchet MS" panose="020B0603020202020204" pitchFamily="34" charset="0"/>
              <a:sym typeface="Trebuchet MS" panose="020B0603020202020204" pitchFamily="34" charset="0"/>
            </a:endParaRPr>
          </a:p>
        </p:txBody>
      </p:sp>
      <p:sp>
        <p:nvSpPr>
          <p:cNvPr id="14" name="TextBox 13"/>
          <p:cNvSpPr txBox="1"/>
          <p:nvPr userDrawn="1"/>
        </p:nvSpPr>
        <p:spPr>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smtClean="0">
                <a:solidFill>
                  <a:prstClr val="white"/>
                </a:solidFill>
                <a:latin typeface="Trebuchet MS" panose="020B0603020202020204" pitchFamily="34" charset="0"/>
                <a:sym typeface="Trebuchet MS" panose="020B0603020202020204" pitchFamily="34" charset="0"/>
              </a:rPr>
              <a:t>Copyright © 2015 by The Boston Consulting Group, Inc. All rights reserved.</a:t>
            </a:r>
            <a:endParaRPr lang="en-US" sz="569" dirty="0">
              <a:solidFill>
                <a:prstClr val="white"/>
              </a:solidFill>
              <a:latin typeface="Trebuchet MS" panose="020B0603020202020204" pitchFamily="34" charset="0"/>
              <a:sym typeface="Trebuchet MS" panose="020B0603020202020204" pitchFamily="34" charset="0"/>
            </a:endParaRPr>
          </a:p>
        </p:txBody>
      </p:sp>
      <p:sp>
        <p:nvSpPr>
          <p:cNvPr id="7" name="Title 6"/>
          <p:cNvSpPr>
            <a:spLocks noGrp="1"/>
          </p:cNvSpPr>
          <p:nvPr>
            <p:ph type="title"/>
          </p:nvPr>
        </p:nvSpPr>
        <p:spPr>
          <a:xfrm>
            <a:off x="625126" y="677672"/>
            <a:ext cx="7184266" cy="329184"/>
          </a:xfrm>
        </p:spPr>
        <p:txBody>
          <a:bodyPr/>
          <a:lstStyle>
            <a:lvl1pPr>
              <a:defRPr>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15"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bg1"/>
                </a:solidFill>
                <a:latin typeface="Trebuchet MS" panose="020B0603020202020204" pitchFamily="34" charset="0"/>
                <a:sym typeface="Trebuchet MS" panose="020B0603020202020204" pitchFamily="34" charset="0"/>
              </a:defRPr>
            </a:lvl1pPr>
          </a:lstStyle>
          <a:p>
            <a:endParaRPr lang="en-US" dirty="0">
              <a:solidFill>
                <a:prstClr val="white"/>
              </a:solidFill>
            </a:endParaRPr>
          </a:p>
        </p:txBody>
      </p:sp>
      <p:sp>
        <p:nvSpPr>
          <p:cNvPr id="16" name="Footer Placeholder 4"/>
          <p:cNvSpPr>
            <a:spLocks noGrp="1"/>
          </p:cNvSpPr>
          <p:nvPr>
            <p:ph type="ftr" sz="quarter" idx="3"/>
          </p:nvPr>
        </p:nvSpPr>
        <p:spPr>
          <a:xfrm>
            <a:off x="634651" y="6434731"/>
            <a:ext cx="9112247" cy="100027"/>
          </a:xfrm>
          <a:prstGeom prst="rect">
            <a:avLst/>
          </a:prstGeom>
        </p:spPr>
        <p:txBody>
          <a:bodyPr vert="horz" wrap="square" lIns="0" tIns="0" rIns="0" bIns="0" rtlCol="0" anchor="b">
            <a:spAutoFit/>
          </a:bodyPr>
          <a:lstStyle>
            <a:lvl1pPr algn="l"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20" name="TextBox 19"/>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prstClr val="white"/>
                </a:solidFill>
                <a:latin typeface="Trebuchet MS" panose="020B0603020202020204" pitchFamily="34" charset="0"/>
                <a:sym typeface="Trebuchet MS" panose="020B0603020202020204" pitchFamily="34" charset="0"/>
              </a:rPr>
              <a:pPr algn="r">
                <a:defRPr/>
              </a:pPr>
              <a:t>‹#›</a:t>
            </a:fld>
            <a:endParaRPr lang="en-US" sz="650" dirty="0">
              <a:solidFill>
                <a:prstClr val="white"/>
              </a:solidFill>
              <a:latin typeface="Trebuchet MS" panose="020B0603020202020204" pitchFamily="34" charset="0"/>
              <a:sym typeface="Trebuchet MS" panose="020B0603020202020204" pitchFamily="34" charset="0"/>
            </a:endParaRPr>
          </a:p>
        </p:txBody>
      </p:sp>
      <p:sp>
        <p:nvSpPr>
          <p:cNvPr id="17" name="Text Placeholder 5"/>
          <p:cNvSpPr>
            <a:spLocks noGrp="1"/>
          </p:cNvSpPr>
          <p:nvPr>
            <p:ph type="body" sz="quarter" idx="24" hasCustomPrompt="1"/>
          </p:nvPr>
        </p:nvSpPr>
        <p:spPr>
          <a:xfrm>
            <a:off x="630935" y="2084832"/>
            <a:ext cx="7178457" cy="978473"/>
          </a:xfrm>
        </p:spPr>
        <p:txBody>
          <a:bodyPr/>
          <a:lstStyle>
            <a:lvl1pPr>
              <a:defRPr>
                <a:latin typeface="Trebuchet MS" panose="020B0603020202020204" pitchFamily="34" charset="0"/>
                <a:sym typeface="Trebuchet MS" panose="020B0603020202020204" pitchFamily="34" charset="0"/>
              </a:defRPr>
            </a:lvl1pPr>
            <a:lvl2pPr>
              <a:defRPr>
                <a:latin typeface="Trebuchet MS" panose="020B0603020202020204" pitchFamily="34" charset="0"/>
                <a:sym typeface="Trebuchet MS" panose="020B0603020202020204" pitchFamily="34" charset="0"/>
              </a:defRPr>
            </a:lvl2pPr>
            <a:lvl3pPr>
              <a:defRPr>
                <a:latin typeface="Trebuchet MS" panose="020B0603020202020204" pitchFamily="34" charset="0"/>
                <a:sym typeface="Trebuchet MS" panose="020B0603020202020204" pitchFamily="34" charset="0"/>
              </a:defRPr>
            </a:lvl3pPr>
            <a:lvl4pPr>
              <a:defRPr>
                <a:latin typeface="Trebuchet MS" panose="020B0603020202020204" pitchFamily="34" charset="0"/>
                <a:sym typeface="Trebuchet MS" panose="020B0603020202020204" pitchFamily="34" charset="0"/>
              </a:defRPr>
            </a:lvl4pPr>
            <a:lvl5pPr>
              <a:defRPr>
                <a:latin typeface="Trebuchet MS" panose="020B0603020202020204" pitchFamily="34" charset="0"/>
                <a:sym typeface="Trebuchet MS" panose="020B0603020202020204" pitchFamily="34" charset="0"/>
              </a:defRPr>
            </a:lvl5pPr>
            <a:lvl6pPr>
              <a:defRPr/>
            </a:lvl6pPr>
            <a:lvl7pPr>
              <a:defRPr/>
            </a:lvl7pPr>
            <a:lvl8pPr>
              <a:defRPr/>
            </a:lvl8pPr>
            <a:lvl9pPr>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5"/>
          <p:cNvSpPr>
            <a:spLocks noGrp="1"/>
          </p:cNvSpPr>
          <p:nvPr>
            <p:ph type="body" sz="quarter" idx="25" hasCustomPrompt="1"/>
          </p:nvPr>
        </p:nvSpPr>
        <p:spPr>
          <a:xfrm>
            <a:off x="9308506" y="2084388"/>
            <a:ext cx="2247166" cy="978473"/>
          </a:xfrm>
        </p:spPr>
        <p:txBody>
          <a:bodyPr/>
          <a:lstStyle>
            <a:lvl1pPr>
              <a:defRPr>
                <a:solidFill>
                  <a:schemeClr val="bg1"/>
                </a:solidFill>
                <a:latin typeface="Trebuchet MS" panose="020B0603020202020204" pitchFamily="34" charset="0"/>
                <a:sym typeface="Trebuchet MS" panose="020B0603020202020204" pitchFamily="34" charset="0"/>
              </a:defRPr>
            </a:lvl1pPr>
            <a:lvl2pPr>
              <a:buClr>
                <a:schemeClr val="bg1"/>
              </a:buClr>
              <a:defRPr>
                <a:solidFill>
                  <a:schemeClr val="bg1"/>
                </a:solidFill>
                <a:latin typeface="Trebuchet MS" panose="020B0603020202020204" pitchFamily="34" charset="0"/>
                <a:sym typeface="Trebuchet MS" panose="020B0603020202020204" pitchFamily="34" charset="0"/>
              </a:defRPr>
            </a:lvl2pPr>
            <a:lvl3pPr>
              <a:buClr>
                <a:schemeClr val="bg1"/>
              </a:buClr>
              <a:defRPr>
                <a:solidFill>
                  <a:schemeClr val="bg1"/>
                </a:solidFill>
                <a:latin typeface="Trebuchet MS" panose="020B0603020202020204" pitchFamily="34" charset="0"/>
                <a:sym typeface="Trebuchet MS" panose="020B0603020202020204" pitchFamily="34" charset="0"/>
              </a:defRPr>
            </a:lvl3pPr>
            <a:lvl4pPr>
              <a:defRPr>
                <a:solidFill>
                  <a:schemeClr val="bg1"/>
                </a:solidFill>
                <a:latin typeface="Trebuchet MS" panose="020B0603020202020204" pitchFamily="34" charset="0"/>
                <a:sym typeface="Trebuchet MS" panose="020B0603020202020204" pitchFamily="34" charset="0"/>
              </a:defRPr>
            </a:lvl4pPr>
            <a:lvl5pPr>
              <a:buClr>
                <a:schemeClr val="bg1"/>
              </a:buClr>
              <a:defRPr>
                <a:solidFill>
                  <a:schemeClr val="bg1"/>
                </a:solidFill>
                <a:latin typeface="Trebuchet MS" panose="020B0603020202020204" pitchFamily="34" charset="0"/>
                <a:sym typeface="Trebuchet MS" panose="020B0603020202020204" pitchFamily="34" charset="0"/>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Text Placeholder 2"/>
          <p:cNvSpPr>
            <a:spLocks noGrp="1"/>
          </p:cNvSpPr>
          <p:nvPr>
            <p:ph type="body" sz="quarter" idx="26" hasCustomPrompt="1"/>
          </p:nvPr>
        </p:nvSpPr>
        <p:spPr>
          <a:xfrm>
            <a:off x="635000" y="1614137"/>
            <a:ext cx="7159474" cy="262572"/>
          </a:xfrm>
        </p:spPr>
        <p:txBody>
          <a:bodyPr anchor="b"/>
          <a:lstStyle>
            <a:lvl1pPr>
              <a:buNone/>
              <a:defRPr sz="1625">
                <a:solidFill>
                  <a:schemeClr val="tx2"/>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Click to edit heading text</a:t>
            </a:r>
            <a:endParaRPr lang="en-US" dirty="0"/>
          </a:p>
        </p:txBody>
      </p:sp>
      <p:sp>
        <p:nvSpPr>
          <p:cNvPr id="22" name="Text Placeholder 2"/>
          <p:cNvSpPr>
            <a:spLocks noGrp="1"/>
          </p:cNvSpPr>
          <p:nvPr>
            <p:ph type="body" sz="quarter" idx="27" hasCustomPrompt="1"/>
          </p:nvPr>
        </p:nvSpPr>
        <p:spPr>
          <a:xfrm>
            <a:off x="9302831" y="1351565"/>
            <a:ext cx="2241225" cy="525144"/>
          </a:xfrm>
        </p:spPr>
        <p:txBody>
          <a:bodyPr anchor="b"/>
          <a:lstStyle>
            <a:lvl1pPr>
              <a:buNone/>
              <a:defRPr sz="1625">
                <a:solidFill>
                  <a:schemeClr val="bg1"/>
                </a:solidFill>
                <a:latin typeface="Trebuchet MS" panose="020B0603020202020204" pitchFamily="34" charset="0"/>
                <a:sym typeface="Trebuchet MS" panose="020B0603020202020204" pitchFamily="34" charset="0"/>
              </a:defRPr>
            </a:lvl1pPr>
            <a:lvl2pPr marL="0" indent="0">
              <a:buNone/>
              <a:defRPr/>
            </a:lvl2pPr>
            <a:lvl3pPr marL="141161" indent="0">
              <a:buNone/>
              <a:defRPr/>
            </a:lvl3pPr>
            <a:lvl4pPr>
              <a:buNone/>
              <a:defRPr/>
            </a:lvl4pPr>
            <a:lvl5pPr marL="282321" indent="0">
              <a:buNone/>
              <a:defRPr/>
            </a:lvl5pPr>
          </a:lstStyle>
          <a:p>
            <a:pPr lvl="0"/>
            <a:r>
              <a:rPr lang="en-US" dirty="0" smtClean="0"/>
              <a:t>Click to edit heading text</a:t>
            </a:r>
            <a:endParaRPr lang="en-US" dirty="0"/>
          </a:p>
        </p:txBody>
      </p:sp>
      <p:sp>
        <p:nvSpPr>
          <p:cNvPr id="13" name="Subtitle 2"/>
          <p:cNvSpPr>
            <a:spLocks noGrp="1"/>
          </p:cNvSpPr>
          <p:nvPr>
            <p:ph type="subTitle" idx="13"/>
          </p:nvPr>
        </p:nvSpPr>
        <p:spPr>
          <a:xfrm>
            <a:off x="630936" y="1006985"/>
            <a:ext cx="7187184" cy="258532"/>
          </a:xfrm>
        </p:spPr>
        <p:txBody>
          <a:bodyPr/>
          <a:lstStyle>
            <a:lvl1pPr marL="0" indent="0" algn="l">
              <a:buNone/>
              <a:defRPr sz="1600">
                <a:solidFill>
                  <a:schemeClr val="tx1"/>
                </a:solidFill>
                <a:latin typeface="Trebuchet MS" panose="020B0603020202020204" pitchFamily="34" charset="0"/>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smtClean="0"/>
              <a:t>Click to edit Master subtitle style</a:t>
            </a:r>
            <a:endParaRPr lang="en-US" dirty="0"/>
          </a:p>
        </p:txBody>
      </p:sp>
    </p:spTree>
    <p:extLst>
      <p:ext uri="{BB962C8B-B14F-4D97-AF65-F5344CB8AC3E}">
        <p14:creationId xmlns:p14="http://schemas.microsoft.com/office/powerpoint/2010/main" val="2578340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 Sectio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88001680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44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grpSp>
        <p:nvGrpSpPr>
          <p:cNvPr id="5" name="Group 4"/>
          <p:cNvGrpSpPr/>
          <p:nvPr/>
        </p:nvGrpSpPr>
        <p:grpSpPr bwMode="ltGray">
          <a:xfrm rot="10800000">
            <a:off x="3048002" y="0"/>
            <a:ext cx="9148014" cy="6858000"/>
            <a:chOff x="615180" y="0"/>
            <a:chExt cx="9148014" cy="6858000"/>
          </a:xfrm>
        </p:grpSpPr>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1731" t="8741" r="102" b="27"/>
            <a:stretch/>
          </p:blipFill>
          <p:spPr bwMode="ltGray">
            <a:xfrm>
              <a:off x="9182621" y="0"/>
              <a:ext cx="580573" cy="6858000"/>
            </a:xfrm>
            <a:prstGeom prst="rect">
              <a:avLst/>
            </a:prstGeom>
          </p:spPr>
        </p:pic>
        <p:sp>
          <p:nvSpPr>
            <p:cNvPr id="7" name="Rectangle 6"/>
            <p:cNvSpPr/>
            <p:nvPr/>
          </p:nvSpPr>
          <p:spPr bwMode="ltGray">
            <a:xfrm rot="10800000">
              <a:off x="615180" y="0"/>
              <a:ext cx="8770120" cy="6858000"/>
            </a:xfrm>
            <a:prstGeom prst="rect">
              <a:avLst/>
            </a:prstGeom>
            <a:gradFill flip="none" rotWithShape="1">
              <a:gsLst>
                <a:gs pos="0">
                  <a:schemeClr val="tx2"/>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a:endParaRPr lang="en-US" sz="975" dirty="0">
                <a:solidFill>
                  <a:prstClr val="white"/>
                </a:solidFill>
                <a:latin typeface="Trebuchet MS" panose="020B0603020202020204" pitchFamily="34" charset="0"/>
                <a:sym typeface="Trebuchet MS" panose="020B0603020202020204" pitchFamily="34" charset="0"/>
              </a:endParaRPr>
            </a:p>
          </p:txBody>
        </p:sp>
      </p:grpSp>
      <p:sp>
        <p:nvSpPr>
          <p:cNvPr id="2" name="Title 1"/>
          <p:cNvSpPr>
            <a:spLocks noGrp="1"/>
          </p:cNvSpPr>
          <p:nvPr>
            <p:ph type="title"/>
          </p:nvPr>
        </p:nvSpPr>
        <p:spPr>
          <a:xfrm>
            <a:off x="612074" y="2730658"/>
            <a:ext cx="2645018" cy="1231742"/>
          </a:xfrm>
        </p:spPr>
        <p:txBody>
          <a:bodyPr anchor="ctr"/>
          <a:lstStyle>
            <a:lvl1pPr>
              <a:defRPr sz="2600" b="1">
                <a:solidFill>
                  <a:schemeClr val="tx2"/>
                </a:solidFill>
                <a:latin typeface="Trebuchet MS" panose="020B0603020202020204" pitchFamily="34" charset="0"/>
                <a:sym typeface="Trebuchet MS" panose="020B0603020202020204" pitchFamily="34" charset="0"/>
              </a:defRPr>
            </a:lvl1pPr>
          </a:lstStyle>
          <a:p>
            <a:r>
              <a:rPr lang="en-US" dirty="0" smtClean="0"/>
              <a:t>Click to edit Master title style</a:t>
            </a:r>
            <a:endParaRPr lang="en-US" dirty="0"/>
          </a:p>
        </p:txBody>
      </p:sp>
      <p:sp>
        <p:nvSpPr>
          <p:cNvPr id="57" name="TextBox 56"/>
          <p:cNvSpPr txBox="1"/>
          <p:nvPr/>
        </p:nvSpPr>
        <p:spPr>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smtClean="0">
                <a:solidFill>
                  <a:prstClr val="white"/>
                </a:solidFill>
                <a:latin typeface="Trebuchet MS" panose="020B0603020202020204" pitchFamily="34" charset="0"/>
                <a:sym typeface="Trebuchet MS" panose="020B0603020202020204" pitchFamily="34" charset="0"/>
              </a:rPr>
              <a:t>Copyright © 2015 by The Boston Consulting Group, Inc. All rights reserved.</a:t>
            </a:r>
            <a:endParaRPr lang="en-US" sz="569" dirty="0">
              <a:solidFill>
                <a:prstClr val="white"/>
              </a:solidFill>
              <a:latin typeface="Trebuchet MS" panose="020B0603020202020204" pitchFamily="34" charset="0"/>
              <a:sym typeface="Trebuchet MS" panose="020B0603020202020204" pitchFamily="34" charset="0"/>
            </a:endParaRPr>
          </a:p>
        </p:txBody>
      </p:sp>
      <p:sp>
        <p:nvSpPr>
          <p:cNvPr id="10"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bg1"/>
                </a:solidFill>
                <a:latin typeface="Trebuchet MS" panose="020B0603020202020204" pitchFamily="34" charset="0"/>
                <a:sym typeface="Trebuchet MS" panose="020B0603020202020204" pitchFamily="34" charset="0"/>
              </a:defRPr>
            </a:lvl1pPr>
          </a:lstStyle>
          <a:p>
            <a:endParaRPr lang="en-US" dirty="0">
              <a:solidFill>
                <a:prstClr val="white"/>
              </a:solidFill>
            </a:endParaRPr>
          </a:p>
        </p:txBody>
      </p:sp>
      <p:sp>
        <p:nvSpPr>
          <p:cNvPr id="13" name="TextBox 12"/>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prstClr val="white"/>
                </a:solidFill>
                <a:latin typeface="Trebuchet MS" panose="020B0603020202020204" pitchFamily="34" charset="0"/>
                <a:sym typeface="Trebuchet MS" panose="020B0603020202020204" pitchFamily="34" charset="0"/>
              </a:rPr>
              <a:pPr algn="r">
                <a:defRPr/>
              </a:pPr>
              <a:t>‹#›</a:t>
            </a:fld>
            <a:endParaRPr lang="en-US" sz="650" dirty="0">
              <a:solidFill>
                <a:prstClr val="white"/>
              </a:solidFill>
              <a:latin typeface="Trebuchet MS" panose="020B0603020202020204" pitchFamily="34" charset="0"/>
              <a:sym typeface="Trebuchet MS" panose="020B0603020202020204" pitchFamily="34" charset="0"/>
            </a:endParaRPr>
          </a:p>
        </p:txBody>
      </p:sp>
    </p:spTree>
    <p:extLst>
      <p:ext uri="{BB962C8B-B14F-4D97-AF65-F5344CB8AC3E}">
        <p14:creationId xmlns:p14="http://schemas.microsoft.com/office/powerpoint/2010/main" val="474201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emf"/><Relationship Id="rId10" Type="http://schemas.openxmlformats.org/officeDocument/2006/relationships/slideLayout" Target="../slideLayouts/slideLayout10.xml"/><Relationship Id="rId19"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20"/>
            </p:custDataLst>
            <p:extLst>
              <p:ext uri="{D42A27DB-BD31-4B8C-83A1-F6EECF244321}">
                <p14:modId xmlns:p14="http://schemas.microsoft.com/office/powerpoint/2010/main" val="646482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86" name="think-cell Slide" r:id="rId21" imgW="270" imgH="270" progId="TCLayout.ActiveDocument.1">
                  <p:embed/>
                </p:oleObj>
              </mc:Choice>
              <mc:Fallback>
                <p:oleObj name="think-cell Slide" r:id="rId21" imgW="270" imgH="270" progId="TCLayout.ActiveDocument.1">
                  <p:embed/>
                  <p:pic>
                    <p:nvPicPr>
                      <p:cNvPr id="0" name=""/>
                      <p:cNvPicPr/>
                      <p:nvPr/>
                    </p:nvPicPr>
                    <p:blipFill>
                      <a:blip r:embed="rId22"/>
                      <a:stretch>
                        <a:fillRect/>
                      </a:stretch>
                    </p:blipFill>
                    <p:spPr>
                      <a:xfrm>
                        <a:off x="1588" y="1588"/>
                        <a:ext cx="1587" cy="1587"/>
                      </a:xfrm>
                      <a:prstGeom prst="rect">
                        <a:avLst/>
                      </a:prstGeom>
                    </p:spPr>
                  </p:pic>
                </p:oleObj>
              </mc:Fallback>
            </mc:AlternateContent>
          </a:graphicData>
        </a:graphic>
      </p:graphicFrame>
      <p:pic>
        <p:nvPicPr>
          <p:cNvPr id="6" name="Object 5"/>
          <p:cNvPicPr>
            <a:picLocks noChangeAspect="1"/>
          </p:cNvPicPr>
          <p:nvPr/>
        </p:nvPicPr>
        <p:blipFill>
          <a:blip r:embed="rId23"/>
          <a:srcRect/>
          <a:stretch>
            <a:fillRect/>
          </a:stretch>
        </p:blipFill>
        <p:spPr bwMode="auto">
          <a:xfrm>
            <a:off x="1590" y="1590"/>
            <a:ext cx="1586" cy="1587"/>
          </a:xfrm>
          <a:prstGeom prst="rect">
            <a:avLst/>
          </a:prstGeom>
          <a:noFill/>
        </p:spPr>
      </p:pic>
      <p:sp>
        <p:nvSpPr>
          <p:cNvPr id="2" name="Title Placeholder 1"/>
          <p:cNvSpPr>
            <a:spLocks noGrp="1"/>
          </p:cNvSpPr>
          <p:nvPr>
            <p:ph type="title"/>
          </p:nvPr>
        </p:nvSpPr>
        <p:spPr>
          <a:xfrm>
            <a:off x="625125" y="677672"/>
            <a:ext cx="10923747" cy="329184"/>
          </a:xfrm>
          <a:prstGeom prst="rect">
            <a:avLst/>
          </a:prstGeom>
        </p:spPr>
        <p:txBody>
          <a:bodyPr vert="horz" wrap="square" lIns="0" tIns="0" rIns="0" bIns="0" rtlCol="0" anchor="b">
            <a:noAutofit/>
          </a:bodyPr>
          <a:lstStyle/>
          <a:p>
            <a:r>
              <a:rPr lang="en-US" dirty="0"/>
              <a:t>Click to edit document title</a:t>
            </a:r>
          </a:p>
        </p:txBody>
      </p:sp>
      <p:sp>
        <p:nvSpPr>
          <p:cNvPr id="3" name="Text Placeholder 2"/>
          <p:cNvSpPr>
            <a:spLocks noGrp="1"/>
          </p:cNvSpPr>
          <p:nvPr>
            <p:ph type="body" idx="1"/>
          </p:nvPr>
        </p:nvSpPr>
        <p:spPr>
          <a:xfrm>
            <a:off x="630937" y="2084831"/>
            <a:ext cx="10917936" cy="978473"/>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269199" y="6434731"/>
            <a:ext cx="922476" cy="100027"/>
          </a:xfrm>
          <a:prstGeom prst="rect">
            <a:avLst/>
          </a:prstGeom>
        </p:spPr>
        <p:txBody>
          <a:bodyPr vert="horz" wrap="square" lIns="0" tIns="0" rIns="0" bIns="0" rtlCol="0" anchor="b">
            <a:spAutoFit/>
          </a:bodyPr>
          <a:lstStyle>
            <a:lvl1pPr algn="r"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5" name="Footer Placeholder 4"/>
          <p:cNvSpPr>
            <a:spLocks noGrp="1"/>
          </p:cNvSpPr>
          <p:nvPr>
            <p:ph type="ftr" sz="quarter" idx="3"/>
          </p:nvPr>
        </p:nvSpPr>
        <p:spPr>
          <a:xfrm>
            <a:off x="634651" y="6434731"/>
            <a:ext cx="9112247" cy="100027"/>
          </a:xfrm>
          <a:prstGeom prst="rect">
            <a:avLst/>
          </a:prstGeom>
        </p:spPr>
        <p:txBody>
          <a:bodyPr vert="horz" wrap="square" lIns="0" tIns="0" rIns="0" bIns="0" rtlCol="0" anchor="b">
            <a:spAutoFit/>
          </a:bodyPr>
          <a:lstStyle>
            <a:lvl1pPr algn="l" eaLnBrk="1">
              <a:defRPr sz="650">
                <a:solidFill>
                  <a:schemeClr val="tx1"/>
                </a:solidFill>
                <a:latin typeface="Trebuchet MS" panose="020B0603020202020204" pitchFamily="34" charset="0"/>
                <a:sym typeface="Trebuchet MS" panose="020B0603020202020204" pitchFamily="34" charset="0"/>
              </a:defRPr>
            </a:lvl1pPr>
          </a:lstStyle>
          <a:p>
            <a:endParaRPr lang="en-US" dirty="0">
              <a:solidFill>
                <a:srgbClr val="6E6F73"/>
              </a:solidFill>
            </a:endParaRPr>
          </a:p>
        </p:txBody>
      </p:sp>
      <p:sp>
        <p:nvSpPr>
          <p:cNvPr id="11" name="TextBox 10"/>
          <p:cNvSpPr txBox="1"/>
          <p:nvPr/>
        </p:nvSpPr>
        <p:spPr>
          <a:xfrm>
            <a:off x="11167872" y="6434731"/>
            <a:ext cx="381001" cy="100027"/>
          </a:xfrm>
          <a:prstGeom prst="rect">
            <a:avLst/>
          </a:prstGeom>
          <a:noFill/>
        </p:spPr>
        <p:txBody>
          <a:bodyPr wrap="square" lIns="0" tIns="0" rIns="0" bIns="0" rtlCol="0" anchor="b">
            <a:spAutoFit/>
          </a:bodyPr>
          <a:lstStyle/>
          <a:p>
            <a:pPr algn="r">
              <a:defRPr/>
            </a:pPr>
            <a:fld id="{DFCF27A5-1A5B-48D3-A060-2758FFBB1ADD}" type="slidenum">
              <a:rPr lang="en-US" sz="650" smtClean="0">
                <a:solidFill>
                  <a:srgbClr val="6E6F73"/>
                </a:solidFill>
                <a:latin typeface="Trebuchet MS" panose="020B0603020202020204" pitchFamily="34" charset="0"/>
                <a:sym typeface="Trebuchet MS" panose="020B0603020202020204" pitchFamily="34" charset="0"/>
              </a:rPr>
              <a:pPr algn="r">
                <a:defRPr/>
              </a:pPr>
              <a:t>‹#›</a:t>
            </a:fld>
            <a:endParaRPr lang="en-US" sz="650" dirty="0">
              <a:solidFill>
                <a:srgbClr val="6E6F73"/>
              </a:solidFill>
              <a:latin typeface="Trebuchet MS" panose="020B0603020202020204" pitchFamily="34" charset="0"/>
              <a:sym typeface="Trebuchet MS" panose="020B0603020202020204" pitchFamily="34" charset="0"/>
            </a:endParaRPr>
          </a:p>
        </p:txBody>
      </p:sp>
      <p:sp>
        <p:nvSpPr>
          <p:cNvPr id="12" name="TextBox 11"/>
          <p:cNvSpPr txBox="1"/>
          <p:nvPr/>
        </p:nvSpPr>
        <p:spPr>
          <a:xfrm rot="16200000">
            <a:off x="9486902" y="3902196"/>
            <a:ext cx="5133975" cy="78804"/>
          </a:xfrm>
          <a:prstGeom prst="rect">
            <a:avLst/>
          </a:prstGeom>
          <a:noFill/>
        </p:spPr>
        <p:txBody>
          <a:bodyPr wrap="square" lIns="0" tIns="0" rIns="0" bIns="0" rtlCol="0" anchor="t">
            <a:spAutoFit/>
          </a:bodyPr>
          <a:lstStyle/>
          <a:p>
            <a:pPr>
              <a:lnSpc>
                <a:spcPct val="90000"/>
              </a:lnSpc>
              <a:spcAft>
                <a:spcPts val="488"/>
              </a:spcAft>
            </a:pPr>
            <a:r>
              <a:rPr lang="en-US" sz="569" dirty="0">
                <a:solidFill>
                  <a:prstClr val="white">
                    <a:lumMod val="65000"/>
                  </a:prstClr>
                </a:solidFill>
                <a:latin typeface="Trebuchet MS" panose="020B0603020202020204" pitchFamily="34" charset="0"/>
                <a:sym typeface="Trebuchet MS" panose="020B0603020202020204" pitchFamily="34" charset="0"/>
              </a:rPr>
              <a:t>Copyright © 2016 by The Boston Consulting Group, Inc. All rights reserved.</a:t>
            </a:r>
          </a:p>
        </p:txBody>
      </p:sp>
    </p:spTree>
    <p:extLst>
      <p:ext uri="{BB962C8B-B14F-4D97-AF65-F5344CB8AC3E}">
        <p14:creationId xmlns:p14="http://schemas.microsoft.com/office/powerpoint/2010/main" val="1191304444"/>
      </p:ext>
    </p:extLst>
  </p:cSld>
  <p:clrMap bg1="lt1" tx1="dk1" bg2="lt2" tx2="dk2" accent1="accent1" accent2="accent2" accent3="accent3" accent4="accent4" accent5="accent5" accent6="accent6" hlink="hlink" folHlink="folHlink"/>
  <p:sldLayoutIdLst>
    <p:sldLayoutId id="2147483692" r:id="rId1"/>
    <p:sldLayoutId id="2147483699" r:id="rId2"/>
    <p:sldLayoutId id="2147483701"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7" r:id="rId12"/>
    <p:sldLayoutId id="2147483747" r:id="rId13"/>
    <p:sldLayoutId id="2147483749" r:id="rId14"/>
    <p:sldLayoutId id="2147483751" r:id="rId15"/>
    <p:sldLayoutId id="2147483752" r:id="rId16"/>
    <p:sldLayoutId id="2147483756"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742950" rtl="0" eaLnBrk="1" latinLnBrk="0" hangingPunct="1">
        <a:lnSpc>
          <a:spcPct val="104000"/>
        </a:lnSpc>
        <a:spcBef>
          <a:spcPct val="0"/>
        </a:spcBef>
        <a:buNone/>
        <a:defRPr sz="2400" kern="1200">
          <a:solidFill>
            <a:srgbClr val="6E6F73"/>
          </a:solidFill>
          <a:latin typeface="Trebuchet MS" panose="020B0603020202020204" pitchFamily="34" charset="0"/>
          <a:ea typeface="+mj-ea"/>
          <a:cs typeface="+mj-cs"/>
          <a:sym typeface="Trebuchet MS" panose="020B0603020202020204" pitchFamily="34" charset="0"/>
        </a:defRPr>
      </a:lvl1pPr>
    </p:titleStyle>
    <p:body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vmlDrawing" Target="../drawings/vmlDrawing19.vml"/><Relationship Id="rId6" Type="http://schemas.openxmlformats.org/officeDocument/2006/relationships/image" Target="../media/image1.emf"/><Relationship Id="rId5" Type="http://schemas.openxmlformats.org/officeDocument/2006/relationships/oleObject" Target="../embeddings/oleObject19.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3" Type="http://schemas.openxmlformats.org/officeDocument/2006/relationships/slideLayout" Target="../slideLayouts/slideLayout14.xml"/><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tags" Target="../tags/tag98.xml"/><Relationship Id="rId1" Type="http://schemas.openxmlformats.org/officeDocument/2006/relationships/vmlDrawing" Target="../drawings/vmlDrawing26.vml"/><Relationship Id="rId6" Type="http://schemas.openxmlformats.org/officeDocument/2006/relationships/image" Target="../media/image6.emf"/><Relationship Id="rId11" Type="http://schemas.openxmlformats.org/officeDocument/2006/relationships/image" Target="../media/image92.png"/><Relationship Id="rId5" Type="http://schemas.openxmlformats.org/officeDocument/2006/relationships/oleObject" Target="../embeddings/oleObject28.bin"/><Relationship Id="rId10" Type="http://schemas.openxmlformats.org/officeDocument/2006/relationships/image" Target="../media/image91.png"/><Relationship Id="rId4" Type="http://schemas.openxmlformats.org/officeDocument/2006/relationships/notesSlide" Target="../notesSlides/notesSlide10.xml"/><Relationship Id="rId9" Type="http://schemas.openxmlformats.org/officeDocument/2006/relationships/image" Target="../media/image90.png"/><Relationship Id="rId14" Type="http://schemas.openxmlformats.org/officeDocument/2006/relationships/image" Target="../media/image9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99.xml"/><Relationship Id="rId1" Type="http://schemas.openxmlformats.org/officeDocument/2006/relationships/vmlDrawing" Target="../drawings/vmlDrawing27.vml"/><Relationship Id="rId6" Type="http://schemas.openxmlformats.org/officeDocument/2006/relationships/image" Target="../media/image6.emf"/><Relationship Id="rId5" Type="http://schemas.openxmlformats.org/officeDocument/2006/relationships/oleObject" Target="../embeddings/oleObject29.bin"/><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0.xml"/><Relationship Id="rId1" Type="http://schemas.openxmlformats.org/officeDocument/2006/relationships/vmlDrawing" Target="../drawings/vmlDrawing28.vml"/><Relationship Id="rId6" Type="http://schemas.openxmlformats.org/officeDocument/2006/relationships/image" Target="../media/image6.emf"/><Relationship Id="rId5" Type="http://schemas.openxmlformats.org/officeDocument/2006/relationships/oleObject" Target="../embeddings/oleObject30.bin"/><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1.xml"/><Relationship Id="rId1" Type="http://schemas.openxmlformats.org/officeDocument/2006/relationships/vmlDrawing" Target="../drawings/vmlDrawing29.vml"/><Relationship Id="rId6" Type="http://schemas.openxmlformats.org/officeDocument/2006/relationships/image" Target="../media/image6.emf"/><Relationship Id="rId5" Type="http://schemas.openxmlformats.org/officeDocument/2006/relationships/oleObject" Target="../embeddings/oleObject31.bin"/><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02.xml"/><Relationship Id="rId1" Type="http://schemas.openxmlformats.org/officeDocument/2006/relationships/vmlDrawing" Target="../drawings/vmlDrawing30.vml"/><Relationship Id="rId6" Type="http://schemas.openxmlformats.org/officeDocument/2006/relationships/image" Target="../media/image6.emf"/><Relationship Id="rId5" Type="http://schemas.openxmlformats.org/officeDocument/2006/relationships/oleObject" Target="../embeddings/oleObject32.bin"/><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slideLayout" Target="../slideLayouts/slideLayout8.xml"/><Relationship Id="rId7" Type="http://schemas.openxmlformats.org/officeDocument/2006/relationships/image" Target="../media/image85.png"/><Relationship Id="rId2" Type="http://schemas.openxmlformats.org/officeDocument/2006/relationships/tags" Target="../tags/tag103.xml"/><Relationship Id="rId1" Type="http://schemas.openxmlformats.org/officeDocument/2006/relationships/vmlDrawing" Target="../drawings/vmlDrawing31.vml"/><Relationship Id="rId6" Type="http://schemas.openxmlformats.org/officeDocument/2006/relationships/image" Target="../media/image1.emf"/><Relationship Id="rId11" Type="http://schemas.openxmlformats.org/officeDocument/2006/relationships/image" Target="../media/image99.png"/><Relationship Id="rId5" Type="http://schemas.openxmlformats.org/officeDocument/2006/relationships/oleObject" Target="../embeddings/oleObject33.bin"/><Relationship Id="rId10" Type="http://schemas.openxmlformats.org/officeDocument/2006/relationships/image" Target="../media/image98.png"/><Relationship Id="rId4" Type="http://schemas.openxmlformats.org/officeDocument/2006/relationships/notesSlide" Target="../notesSlides/notesSlide16.xml"/><Relationship Id="rId9" Type="http://schemas.openxmlformats.org/officeDocument/2006/relationships/image" Target="../media/image97.png"/></Relationships>
</file>

<file path=ppt/slides/_rels/slide17.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slideLayout" Target="../slideLayouts/slideLayout14.xml"/><Relationship Id="rId7" Type="http://schemas.openxmlformats.org/officeDocument/2006/relationships/image" Target="../media/image100.png"/><Relationship Id="rId2" Type="http://schemas.openxmlformats.org/officeDocument/2006/relationships/tags" Target="../tags/tag104.xml"/><Relationship Id="rId1" Type="http://schemas.openxmlformats.org/officeDocument/2006/relationships/vmlDrawing" Target="../drawings/vmlDrawing32.v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02.png"/><Relationship Id="rId2" Type="http://schemas.openxmlformats.org/officeDocument/2006/relationships/tags" Target="../tags/tag105.xml"/><Relationship Id="rId1" Type="http://schemas.openxmlformats.org/officeDocument/2006/relationships/vmlDrawing" Target="../drawings/vmlDrawing33.vml"/><Relationship Id="rId6" Type="http://schemas.openxmlformats.org/officeDocument/2006/relationships/image" Target="../media/image6.emf"/><Relationship Id="rId5" Type="http://schemas.openxmlformats.org/officeDocument/2006/relationships/oleObject" Target="../embeddings/oleObject35.bin"/><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6.xml"/><Relationship Id="rId1" Type="http://schemas.openxmlformats.org/officeDocument/2006/relationships/vmlDrawing" Target="../drawings/vmlDrawing34.vml"/><Relationship Id="rId6" Type="http://schemas.openxmlformats.org/officeDocument/2006/relationships/image" Target="../media/image1.emf"/><Relationship Id="rId5" Type="http://schemas.openxmlformats.org/officeDocument/2006/relationships/oleObject" Target="../embeddings/oleObject36.bin"/><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1.emf"/><Relationship Id="rId2" Type="http://schemas.openxmlformats.org/officeDocument/2006/relationships/tags" Target="../tags/tag21.xml"/><Relationship Id="rId1" Type="http://schemas.openxmlformats.org/officeDocument/2006/relationships/vmlDrawing" Target="../drawings/vmlDrawing20.vml"/><Relationship Id="rId6" Type="http://schemas.openxmlformats.org/officeDocument/2006/relationships/oleObject" Target="../embeddings/oleObject20.bin"/><Relationship Id="rId5" Type="http://schemas.openxmlformats.org/officeDocument/2006/relationships/notesSlide" Target="../notesSlides/notesSlide2.xml"/><Relationship Id="rId4"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07.xml"/><Relationship Id="rId1" Type="http://schemas.openxmlformats.org/officeDocument/2006/relationships/vmlDrawing" Target="../drawings/vmlDrawing35.vml"/><Relationship Id="rId6" Type="http://schemas.openxmlformats.org/officeDocument/2006/relationships/image" Target="../media/image1.emf"/><Relationship Id="rId5" Type="http://schemas.openxmlformats.org/officeDocument/2006/relationships/oleObject" Target="../embeddings/oleObject37.bin"/><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4.xml"/><Relationship Id="rId7" Type="http://schemas.openxmlformats.org/officeDocument/2006/relationships/image" Target="../media/image7.png"/><Relationship Id="rId2" Type="http://schemas.openxmlformats.org/officeDocument/2006/relationships/tags" Target="../tags/tag23.xml"/><Relationship Id="rId1" Type="http://schemas.openxmlformats.org/officeDocument/2006/relationships/vmlDrawing" Target="../drawings/vmlDrawing21.vml"/><Relationship Id="rId6" Type="http://schemas.openxmlformats.org/officeDocument/2006/relationships/image" Target="../media/image1.emf"/><Relationship Id="rId11" Type="http://schemas.openxmlformats.org/officeDocument/2006/relationships/image" Target="../media/image11.png"/><Relationship Id="rId5" Type="http://schemas.openxmlformats.org/officeDocument/2006/relationships/oleObject" Target="../embeddings/oleObject21.bin"/><Relationship Id="rId10" Type="http://schemas.openxmlformats.org/officeDocument/2006/relationships/image" Target="../media/image10.png"/><Relationship Id="rId4" Type="http://schemas.openxmlformats.org/officeDocument/2006/relationships/notesSlide" Target="../notesSlides/notesSlide3.xml"/><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39" Type="http://schemas.openxmlformats.org/officeDocument/2006/relationships/tags" Target="../tags/tag61.xml"/><Relationship Id="rId21" Type="http://schemas.openxmlformats.org/officeDocument/2006/relationships/tags" Target="../tags/tag43.xml"/><Relationship Id="rId34" Type="http://schemas.openxmlformats.org/officeDocument/2006/relationships/tags" Target="../tags/tag56.xml"/><Relationship Id="rId42" Type="http://schemas.openxmlformats.org/officeDocument/2006/relationships/tags" Target="../tags/tag64.xml"/><Relationship Id="rId47" Type="http://schemas.openxmlformats.org/officeDocument/2006/relationships/tags" Target="../tags/tag69.xml"/><Relationship Id="rId50" Type="http://schemas.openxmlformats.org/officeDocument/2006/relationships/tags" Target="../tags/tag72.xml"/><Relationship Id="rId55" Type="http://schemas.openxmlformats.org/officeDocument/2006/relationships/tags" Target="../tags/tag77.xml"/><Relationship Id="rId63" Type="http://schemas.openxmlformats.org/officeDocument/2006/relationships/tags" Target="../tags/tag85.xml"/><Relationship Id="rId68" Type="http://schemas.openxmlformats.org/officeDocument/2006/relationships/notesSlide" Target="../notesSlides/notesSlide5.xml"/><Relationship Id="rId7" Type="http://schemas.openxmlformats.org/officeDocument/2006/relationships/tags" Target="../tags/tag29.xml"/><Relationship Id="rId71" Type="http://schemas.openxmlformats.org/officeDocument/2006/relationships/oleObject" Target="../embeddings/oleObject23.bin"/><Relationship Id="rId2" Type="http://schemas.openxmlformats.org/officeDocument/2006/relationships/tags" Target="../tags/tag24.xml"/><Relationship Id="rId16" Type="http://schemas.openxmlformats.org/officeDocument/2006/relationships/tags" Target="../tags/tag38.xml"/><Relationship Id="rId29" Type="http://schemas.openxmlformats.org/officeDocument/2006/relationships/tags" Target="../tags/tag51.xml"/><Relationship Id="rId1" Type="http://schemas.openxmlformats.org/officeDocument/2006/relationships/vmlDrawing" Target="../drawings/vmlDrawing22.v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32" Type="http://schemas.openxmlformats.org/officeDocument/2006/relationships/tags" Target="../tags/tag54.xml"/><Relationship Id="rId37" Type="http://schemas.openxmlformats.org/officeDocument/2006/relationships/tags" Target="../tags/tag59.xml"/><Relationship Id="rId40" Type="http://schemas.openxmlformats.org/officeDocument/2006/relationships/tags" Target="../tags/tag62.xml"/><Relationship Id="rId45" Type="http://schemas.openxmlformats.org/officeDocument/2006/relationships/tags" Target="../tags/tag67.xml"/><Relationship Id="rId53" Type="http://schemas.openxmlformats.org/officeDocument/2006/relationships/tags" Target="../tags/tag75.xml"/><Relationship Id="rId58" Type="http://schemas.openxmlformats.org/officeDocument/2006/relationships/tags" Target="../tags/tag80.xml"/><Relationship Id="rId66" Type="http://schemas.openxmlformats.org/officeDocument/2006/relationships/tags" Target="../tags/tag88.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36" Type="http://schemas.openxmlformats.org/officeDocument/2006/relationships/tags" Target="../tags/tag58.xml"/><Relationship Id="rId49" Type="http://schemas.openxmlformats.org/officeDocument/2006/relationships/tags" Target="../tags/tag71.xml"/><Relationship Id="rId57" Type="http://schemas.openxmlformats.org/officeDocument/2006/relationships/tags" Target="../tags/tag79.xml"/><Relationship Id="rId61" Type="http://schemas.openxmlformats.org/officeDocument/2006/relationships/tags" Target="../tags/tag83.xml"/><Relationship Id="rId10" Type="http://schemas.openxmlformats.org/officeDocument/2006/relationships/tags" Target="../tags/tag32.xml"/><Relationship Id="rId19" Type="http://schemas.openxmlformats.org/officeDocument/2006/relationships/tags" Target="../tags/tag41.xml"/><Relationship Id="rId31" Type="http://schemas.openxmlformats.org/officeDocument/2006/relationships/tags" Target="../tags/tag53.xml"/><Relationship Id="rId44" Type="http://schemas.openxmlformats.org/officeDocument/2006/relationships/tags" Target="../tags/tag66.xml"/><Relationship Id="rId52" Type="http://schemas.openxmlformats.org/officeDocument/2006/relationships/tags" Target="../tags/tag74.xml"/><Relationship Id="rId60" Type="http://schemas.openxmlformats.org/officeDocument/2006/relationships/tags" Target="../tags/tag82.xml"/><Relationship Id="rId65" Type="http://schemas.openxmlformats.org/officeDocument/2006/relationships/tags" Target="../tags/tag87.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tags" Target="../tags/tag52.xml"/><Relationship Id="rId35" Type="http://schemas.openxmlformats.org/officeDocument/2006/relationships/tags" Target="../tags/tag57.xml"/><Relationship Id="rId43" Type="http://schemas.openxmlformats.org/officeDocument/2006/relationships/tags" Target="../tags/tag65.xml"/><Relationship Id="rId48" Type="http://schemas.openxmlformats.org/officeDocument/2006/relationships/tags" Target="../tags/tag70.xml"/><Relationship Id="rId56" Type="http://schemas.openxmlformats.org/officeDocument/2006/relationships/tags" Target="../tags/tag78.xml"/><Relationship Id="rId64" Type="http://schemas.openxmlformats.org/officeDocument/2006/relationships/tags" Target="../tags/tag86.xml"/><Relationship Id="rId69" Type="http://schemas.openxmlformats.org/officeDocument/2006/relationships/oleObject" Target="../embeddings/oleObject22.bin"/><Relationship Id="rId8" Type="http://schemas.openxmlformats.org/officeDocument/2006/relationships/tags" Target="../tags/tag30.xml"/><Relationship Id="rId51" Type="http://schemas.openxmlformats.org/officeDocument/2006/relationships/tags" Target="../tags/tag73.xml"/><Relationship Id="rId72" Type="http://schemas.openxmlformats.org/officeDocument/2006/relationships/image" Target="../media/image22.emf"/><Relationship Id="rId3" Type="http://schemas.openxmlformats.org/officeDocument/2006/relationships/tags" Target="../tags/tag25.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33" Type="http://schemas.openxmlformats.org/officeDocument/2006/relationships/tags" Target="../tags/tag55.xml"/><Relationship Id="rId38" Type="http://schemas.openxmlformats.org/officeDocument/2006/relationships/tags" Target="../tags/tag60.xml"/><Relationship Id="rId46" Type="http://schemas.openxmlformats.org/officeDocument/2006/relationships/tags" Target="../tags/tag68.xml"/><Relationship Id="rId59" Type="http://schemas.openxmlformats.org/officeDocument/2006/relationships/tags" Target="../tags/tag81.xml"/><Relationship Id="rId67" Type="http://schemas.openxmlformats.org/officeDocument/2006/relationships/slideLayout" Target="../slideLayouts/slideLayout15.xml"/><Relationship Id="rId20" Type="http://schemas.openxmlformats.org/officeDocument/2006/relationships/tags" Target="../tags/tag42.xml"/><Relationship Id="rId41" Type="http://schemas.openxmlformats.org/officeDocument/2006/relationships/tags" Target="../tags/tag63.xml"/><Relationship Id="rId54" Type="http://schemas.openxmlformats.org/officeDocument/2006/relationships/tags" Target="../tags/tag76.xml"/><Relationship Id="rId62" Type="http://schemas.openxmlformats.org/officeDocument/2006/relationships/tags" Target="../tags/tag84.xml"/><Relationship Id="rId70" Type="http://schemas.openxmlformats.org/officeDocument/2006/relationships/image" Target="../media/image21.emf"/></Relationships>
</file>

<file path=ppt/slides/_rels/slide6.xml.rels><?xml version="1.0" encoding="UTF-8" standalone="yes"?>
<Relationships xmlns="http://schemas.openxmlformats.org/package/2006/relationships"><Relationship Id="rId13" Type="http://schemas.openxmlformats.org/officeDocument/2006/relationships/image" Target="../media/image29.png"/><Relationship Id="rId18" Type="http://schemas.openxmlformats.org/officeDocument/2006/relationships/image" Target="../media/image34.png"/><Relationship Id="rId26" Type="http://schemas.openxmlformats.org/officeDocument/2006/relationships/image" Target="../media/image42.png"/><Relationship Id="rId39" Type="http://schemas.openxmlformats.org/officeDocument/2006/relationships/image" Target="../media/image55.png"/><Relationship Id="rId21" Type="http://schemas.openxmlformats.org/officeDocument/2006/relationships/image" Target="../media/image37.png"/><Relationship Id="rId34" Type="http://schemas.openxmlformats.org/officeDocument/2006/relationships/image" Target="../media/image50.png"/><Relationship Id="rId42" Type="http://schemas.openxmlformats.org/officeDocument/2006/relationships/image" Target="../media/image58.png"/><Relationship Id="rId47" Type="http://schemas.openxmlformats.org/officeDocument/2006/relationships/image" Target="../media/image63.png"/><Relationship Id="rId50" Type="http://schemas.openxmlformats.org/officeDocument/2006/relationships/image" Target="../media/image66.png"/><Relationship Id="rId55" Type="http://schemas.openxmlformats.org/officeDocument/2006/relationships/image" Target="../media/image71.png"/><Relationship Id="rId7" Type="http://schemas.openxmlformats.org/officeDocument/2006/relationships/image" Target="../media/image23.jpeg"/><Relationship Id="rId2" Type="http://schemas.openxmlformats.org/officeDocument/2006/relationships/tags" Target="../tags/tag89.xml"/><Relationship Id="rId16" Type="http://schemas.openxmlformats.org/officeDocument/2006/relationships/image" Target="../media/image32.png"/><Relationship Id="rId20" Type="http://schemas.openxmlformats.org/officeDocument/2006/relationships/image" Target="../media/image36.png"/><Relationship Id="rId29" Type="http://schemas.openxmlformats.org/officeDocument/2006/relationships/image" Target="../media/image45.png"/><Relationship Id="rId41" Type="http://schemas.openxmlformats.org/officeDocument/2006/relationships/image" Target="../media/image57.png"/><Relationship Id="rId54" Type="http://schemas.openxmlformats.org/officeDocument/2006/relationships/image" Target="../media/image70.png"/><Relationship Id="rId1" Type="http://schemas.openxmlformats.org/officeDocument/2006/relationships/vmlDrawing" Target="../drawings/vmlDrawing23.vml"/><Relationship Id="rId6" Type="http://schemas.openxmlformats.org/officeDocument/2006/relationships/image" Target="../media/image1.emf"/><Relationship Id="rId11" Type="http://schemas.openxmlformats.org/officeDocument/2006/relationships/image" Target="../media/image27.png"/><Relationship Id="rId24" Type="http://schemas.openxmlformats.org/officeDocument/2006/relationships/image" Target="../media/image40.png"/><Relationship Id="rId32" Type="http://schemas.openxmlformats.org/officeDocument/2006/relationships/image" Target="../media/image48.png"/><Relationship Id="rId37" Type="http://schemas.openxmlformats.org/officeDocument/2006/relationships/image" Target="../media/image53.png"/><Relationship Id="rId40" Type="http://schemas.openxmlformats.org/officeDocument/2006/relationships/image" Target="../media/image56.png"/><Relationship Id="rId45" Type="http://schemas.openxmlformats.org/officeDocument/2006/relationships/image" Target="../media/image61.png"/><Relationship Id="rId53" Type="http://schemas.openxmlformats.org/officeDocument/2006/relationships/image" Target="../media/image69.png"/><Relationship Id="rId58" Type="http://schemas.openxmlformats.org/officeDocument/2006/relationships/image" Target="../media/image74.png"/><Relationship Id="rId5" Type="http://schemas.openxmlformats.org/officeDocument/2006/relationships/oleObject" Target="../embeddings/oleObject24.bin"/><Relationship Id="rId15" Type="http://schemas.openxmlformats.org/officeDocument/2006/relationships/image" Target="../media/image31.png"/><Relationship Id="rId23" Type="http://schemas.openxmlformats.org/officeDocument/2006/relationships/image" Target="../media/image39.png"/><Relationship Id="rId28" Type="http://schemas.openxmlformats.org/officeDocument/2006/relationships/image" Target="../media/image44.png"/><Relationship Id="rId36" Type="http://schemas.openxmlformats.org/officeDocument/2006/relationships/image" Target="../media/image52.png"/><Relationship Id="rId49" Type="http://schemas.openxmlformats.org/officeDocument/2006/relationships/image" Target="../media/image65.jpeg"/><Relationship Id="rId57" Type="http://schemas.openxmlformats.org/officeDocument/2006/relationships/image" Target="../media/image73.png"/><Relationship Id="rId61" Type="http://schemas.openxmlformats.org/officeDocument/2006/relationships/image" Target="../media/image76.png"/><Relationship Id="rId10" Type="http://schemas.openxmlformats.org/officeDocument/2006/relationships/image" Target="../media/image26.png"/><Relationship Id="rId19" Type="http://schemas.openxmlformats.org/officeDocument/2006/relationships/image" Target="../media/image35.png"/><Relationship Id="rId31" Type="http://schemas.openxmlformats.org/officeDocument/2006/relationships/image" Target="../media/image47.png"/><Relationship Id="rId44" Type="http://schemas.openxmlformats.org/officeDocument/2006/relationships/image" Target="../media/image60.jpeg"/><Relationship Id="rId52" Type="http://schemas.openxmlformats.org/officeDocument/2006/relationships/image" Target="../media/image68.png"/><Relationship Id="rId60" Type="http://schemas.openxmlformats.org/officeDocument/2006/relationships/image" Target="../media/image16.png"/><Relationship Id="rId4" Type="http://schemas.openxmlformats.org/officeDocument/2006/relationships/notesSlide" Target="../notesSlides/notesSlide6.xml"/><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 Id="rId27" Type="http://schemas.openxmlformats.org/officeDocument/2006/relationships/image" Target="../media/image43.png"/><Relationship Id="rId30" Type="http://schemas.openxmlformats.org/officeDocument/2006/relationships/image" Target="../media/image46.png"/><Relationship Id="rId35" Type="http://schemas.openxmlformats.org/officeDocument/2006/relationships/image" Target="../media/image51.png"/><Relationship Id="rId43" Type="http://schemas.openxmlformats.org/officeDocument/2006/relationships/image" Target="../media/image59.png"/><Relationship Id="rId48" Type="http://schemas.openxmlformats.org/officeDocument/2006/relationships/image" Target="../media/image64.png"/><Relationship Id="rId56" Type="http://schemas.openxmlformats.org/officeDocument/2006/relationships/image" Target="../media/image72.png"/><Relationship Id="rId8" Type="http://schemas.openxmlformats.org/officeDocument/2006/relationships/image" Target="../media/image24.png"/><Relationship Id="rId51" Type="http://schemas.openxmlformats.org/officeDocument/2006/relationships/image" Target="../media/image67.png"/><Relationship Id="rId3" Type="http://schemas.openxmlformats.org/officeDocument/2006/relationships/slideLayout" Target="../slideLayouts/slideLayout3.xml"/><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33" Type="http://schemas.openxmlformats.org/officeDocument/2006/relationships/image" Target="../media/image49.png"/><Relationship Id="rId38" Type="http://schemas.openxmlformats.org/officeDocument/2006/relationships/image" Target="../media/image54.jpeg"/><Relationship Id="rId46" Type="http://schemas.openxmlformats.org/officeDocument/2006/relationships/image" Target="../media/image62.png"/><Relationship Id="rId59" Type="http://schemas.openxmlformats.org/officeDocument/2006/relationships/image" Target="../media/image75.png"/></Relationships>
</file>

<file path=ppt/slides/_rels/slide7.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image" Target="../media/image78.png"/><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21.emf"/><Relationship Id="rId17" Type="http://schemas.openxmlformats.org/officeDocument/2006/relationships/image" Target="../media/image80.png"/><Relationship Id="rId2" Type="http://schemas.openxmlformats.org/officeDocument/2006/relationships/tags" Target="../tags/tag90.xml"/><Relationship Id="rId16" Type="http://schemas.openxmlformats.org/officeDocument/2006/relationships/image" Target="../media/image77.emf"/><Relationship Id="rId1" Type="http://schemas.openxmlformats.org/officeDocument/2006/relationships/vmlDrawing" Target="../drawings/vmlDrawing24.vml"/><Relationship Id="rId6" Type="http://schemas.openxmlformats.org/officeDocument/2006/relationships/tags" Target="../tags/tag94.xml"/><Relationship Id="rId11" Type="http://schemas.openxmlformats.org/officeDocument/2006/relationships/oleObject" Target="../embeddings/oleObject25.bin"/><Relationship Id="rId5" Type="http://schemas.openxmlformats.org/officeDocument/2006/relationships/tags" Target="../tags/tag93.xml"/><Relationship Id="rId15" Type="http://schemas.openxmlformats.org/officeDocument/2006/relationships/oleObject" Target="../embeddings/oleObject26.bin"/><Relationship Id="rId10" Type="http://schemas.openxmlformats.org/officeDocument/2006/relationships/notesSlide" Target="../notesSlides/notesSlide7.xml"/><Relationship Id="rId4" Type="http://schemas.openxmlformats.org/officeDocument/2006/relationships/tags" Target="../tags/tag92.xml"/><Relationship Id="rId9" Type="http://schemas.openxmlformats.org/officeDocument/2006/relationships/slideLayout" Target="../slideLayouts/slideLayout15.xml"/><Relationship Id="rId14" Type="http://schemas.openxmlformats.org/officeDocument/2006/relationships/image" Target="../media/image7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1.png"/><Relationship Id="rId2" Type="http://schemas.openxmlformats.org/officeDocument/2006/relationships/tags" Target="../tags/tag97.xml"/><Relationship Id="rId1" Type="http://schemas.openxmlformats.org/officeDocument/2006/relationships/vmlDrawing" Target="../drawings/vmlDrawing25.vml"/><Relationship Id="rId6" Type="http://schemas.openxmlformats.org/officeDocument/2006/relationships/image" Target="../media/image1.emf"/><Relationship Id="rId5" Type="http://schemas.openxmlformats.org/officeDocument/2006/relationships/oleObject" Target="../embeddings/oleObject27.bin"/><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85382720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3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9" name="Text Placeholder 8"/>
          <p:cNvSpPr>
            <a:spLocks noGrp="1"/>
          </p:cNvSpPr>
          <p:nvPr>
            <p:ph type="body" sz="quarter" idx="12"/>
          </p:nvPr>
        </p:nvSpPr>
        <p:spPr>
          <a:xfrm>
            <a:off x="948327" y="6292646"/>
            <a:ext cx="6900121" cy="157544"/>
          </a:xfrm>
        </p:spPr>
        <p:txBody>
          <a:bodyPr/>
          <a:lstStyle/>
          <a:p>
            <a:r>
              <a:rPr lang="en-US" dirty="0" smtClean="0">
                <a:solidFill>
                  <a:srgbClr val="4D4D4D"/>
                </a:solidFill>
              </a:rPr>
              <a:t>Ljubljana, September 4th, 2017</a:t>
            </a:r>
            <a:endParaRPr lang="en-US" dirty="0">
              <a:solidFill>
                <a:srgbClr val="4D4D4D"/>
              </a:solidFill>
            </a:endParaRPr>
          </a:p>
        </p:txBody>
      </p:sp>
      <p:sp>
        <p:nvSpPr>
          <p:cNvPr id="8" name="Subtitle 7"/>
          <p:cNvSpPr>
            <a:spLocks noGrp="1"/>
          </p:cNvSpPr>
          <p:nvPr>
            <p:ph type="subTitle" idx="1"/>
          </p:nvPr>
        </p:nvSpPr>
        <p:spPr>
          <a:xfrm>
            <a:off x="955655" y="5561455"/>
            <a:ext cx="6892793" cy="304699"/>
          </a:xfrm>
        </p:spPr>
        <p:txBody>
          <a:bodyPr/>
          <a:lstStyle/>
          <a:p>
            <a:r>
              <a:rPr lang="en-US" sz="1800" dirty="0" smtClean="0">
                <a:latin typeface="Trebuchet MS" panose="020B0603020202020204" pitchFamily="34" charset="0"/>
                <a:sym typeface="Trebuchet MS" panose="020B0603020202020204" pitchFamily="34" charset="0"/>
              </a:rPr>
              <a:t>Filip Glavan &amp; Ákos Újlaki</a:t>
            </a:r>
            <a:endParaRPr lang="en-US" sz="1800" dirty="0">
              <a:latin typeface="Trebuchet MS" panose="020B0603020202020204" pitchFamily="34" charset="0"/>
              <a:sym typeface="Trebuchet MS" panose="020B0603020202020204" pitchFamily="34" charset="0"/>
            </a:endParaRPr>
          </a:p>
        </p:txBody>
      </p:sp>
      <p:sp>
        <p:nvSpPr>
          <p:cNvPr id="7" name="Title 6"/>
          <p:cNvSpPr>
            <a:spLocks noGrp="1"/>
          </p:cNvSpPr>
          <p:nvPr>
            <p:ph type="ctrTitle"/>
          </p:nvPr>
        </p:nvSpPr>
        <p:spPr/>
        <p:txBody>
          <a:bodyPr/>
          <a:lstStyle/>
          <a:p>
            <a:r>
              <a:rPr lang="en-US" dirty="0" smtClean="0"/>
              <a:t>The Role of The Regulator in Enabling Digitization of The Insurance Industry</a:t>
            </a:r>
            <a:endParaRPr lang="en-US" dirty="0"/>
          </a:p>
        </p:txBody>
      </p:sp>
    </p:spTree>
    <p:extLst>
      <p:ext uri="{BB962C8B-B14F-4D97-AF65-F5344CB8AC3E}">
        <p14:creationId xmlns:p14="http://schemas.microsoft.com/office/powerpoint/2010/main" val="289453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296145" y="106498"/>
          <a:ext cx="1538" cy="1538"/>
        </p:xfrm>
        <a:graphic>
          <a:graphicData uri="http://schemas.openxmlformats.org/presentationml/2006/ole">
            <mc:AlternateContent xmlns:mc="http://schemas.openxmlformats.org/markup-compatibility/2006">
              <mc:Choice xmlns:v="urn:schemas-microsoft-com:vml" Requires="v">
                <p:oleObj spid="_x0000_s83973" name="think-cell Slide" r:id="rId5" imgW="360" imgH="360" progId="TCLayout.ActiveDocument.1">
                  <p:embed/>
                </p:oleObj>
              </mc:Choice>
              <mc:Fallback>
                <p:oleObj name="think-cell Slide" r:id="rId5" imgW="360" imgH="360" progId="TCLayout.ActiveDocument.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6145" y="106498"/>
                        <a:ext cx="1538" cy="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4"/>
          <p:cNvSpPr>
            <a:spLocks noGrp="1"/>
          </p:cNvSpPr>
          <p:nvPr>
            <p:ph type="title"/>
          </p:nvPr>
        </p:nvSpPr>
        <p:spPr>
          <a:xfrm>
            <a:off x="625125" y="677672"/>
            <a:ext cx="10923747" cy="329184"/>
          </a:xfrm>
        </p:spPr>
        <p:txBody>
          <a:bodyPr vert="horz" wrap="square" lIns="0" tIns="0" rIns="0" bIns="0" rtlCol="0" anchor="b">
            <a:noAutofit/>
          </a:bodyPr>
          <a:lstStyle/>
          <a:p>
            <a:r>
              <a:rPr lang="en-US" dirty="0"/>
              <a:t>Regulatory obstacles delay digitalization in SEE &amp; CEE as well</a:t>
            </a:r>
          </a:p>
        </p:txBody>
      </p:sp>
      <p:grpSp>
        <p:nvGrpSpPr>
          <p:cNvPr id="86" name="Group 85"/>
          <p:cNvGrpSpPr/>
          <p:nvPr/>
        </p:nvGrpSpPr>
        <p:grpSpPr>
          <a:xfrm>
            <a:off x="5848747" y="6278581"/>
            <a:ext cx="5755659" cy="314615"/>
            <a:chOff x="911612" y="4958165"/>
            <a:chExt cx="5937396" cy="324549"/>
          </a:xfrm>
        </p:grpSpPr>
        <p:sp>
          <p:nvSpPr>
            <p:cNvPr id="78" name="TextBox 77"/>
            <p:cNvSpPr txBox="1"/>
            <p:nvPr/>
          </p:nvSpPr>
          <p:spPr>
            <a:xfrm>
              <a:off x="911612" y="4965769"/>
              <a:ext cx="1440180" cy="304868"/>
            </a:xfrm>
            <a:prstGeom prst="rect">
              <a:avLst/>
            </a:prstGeom>
            <a:noFill/>
          </p:spPr>
          <p:txBody>
            <a:bodyPr wrap="square" tIns="87245" bIns="87245" rtlCol="0" anchor="t">
              <a:spAutoFit/>
            </a:bodyPr>
            <a:lstStyle/>
            <a:p>
              <a:pPr algn="ctr"/>
              <a:r>
                <a:rPr lang="en-US" sz="776" dirty="0">
                  <a:solidFill>
                    <a:srgbClr val="000000"/>
                  </a:solidFill>
                  <a:latin typeface="Trebuchet MS" panose="020B0603020202020204" pitchFamily="34" charset="0"/>
                  <a:cs typeface="Arial" pitchFamily="34" charset="0"/>
                  <a:sym typeface="Trebuchet MS" panose="020B0603020202020204" pitchFamily="34" charset="0"/>
                </a:rPr>
                <a:t>It is possible</a:t>
              </a:r>
            </a:p>
          </p:txBody>
        </p:sp>
        <p:sp>
          <p:nvSpPr>
            <p:cNvPr id="80" name="Rectangle 79"/>
            <p:cNvSpPr/>
            <p:nvPr/>
          </p:nvSpPr>
          <p:spPr>
            <a:xfrm>
              <a:off x="2009786" y="4971651"/>
              <a:ext cx="1305885" cy="311063"/>
            </a:xfrm>
            <a:prstGeom prst="rect">
              <a:avLst/>
            </a:prstGeom>
            <a:noFill/>
          </p:spPr>
          <p:txBody>
            <a:bodyPr wrap="square" tIns="87245" bIns="87245" rtlCol="0" anchor="t">
              <a:spAutoFit/>
            </a:bodyPr>
            <a:lstStyle/>
            <a:p>
              <a:pPr algn="ctr"/>
              <a:r>
                <a:rPr lang="en-US" sz="776" dirty="0">
                  <a:solidFill>
                    <a:srgbClr val="000000"/>
                  </a:solidFill>
                  <a:latin typeface="Trebuchet MS" panose="020B0603020202020204" pitchFamily="34" charset="0"/>
                  <a:cs typeface="Arial" pitchFamily="34" charset="0"/>
                  <a:sym typeface="Trebuchet MS" panose="020B0603020202020204" pitchFamily="34" charset="0"/>
                </a:rPr>
                <a:t>It is not possible</a:t>
              </a:r>
            </a:p>
          </p:txBody>
        </p:sp>
        <p:sp>
          <p:nvSpPr>
            <p:cNvPr id="82" name="Rectangle 81"/>
            <p:cNvSpPr/>
            <p:nvPr/>
          </p:nvSpPr>
          <p:spPr>
            <a:xfrm>
              <a:off x="3170536" y="4958165"/>
              <a:ext cx="3678472" cy="304867"/>
            </a:xfrm>
            <a:prstGeom prst="rect">
              <a:avLst/>
            </a:prstGeom>
            <a:noFill/>
          </p:spPr>
          <p:txBody>
            <a:bodyPr wrap="square" tIns="87245" bIns="87245" rtlCol="0" anchor="t">
              <a:spAutoFit/>
            </a:bodyPr>
            <a:lstStyle/>
            <a:p>
              <a:pPr algn="ctr"/>
              <a:r>
                <a:rPr lang="en-US" sz="776" dirty="0">
                  <a:solidFill>
                    <a:srgbClr val="000000"/>
                  </a:solidFill>
                  <a:latin typeface="Trebuchet MS" panose="020B0603020202020204" pitchFamily="34" charset="0"/>
                  <a:cs typeface="Arial" pitchFamily="34" charset="0"/>
                  <a:sym typeface="Trebuchet MS" panose="020B0603020202020204" pitchFamily="34" charset="0"/>
                </a:rPr>
                <a:t>No adequate data/regulation was found to answer the question</a:t>
              </a:r>
            </a:p>
          </p:txBody>
        </p:sp>
      </p:grpSp>
      <p:sp>
        <p:nvSpPr>
          <p:cNvPr id="89"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a:t>Source: BCG Analysis</a:t>
            </a:r>
          </a:p>
        </p:txBody>
      </p:sp>
      <p:pic>
        <p:nvPicPr>
          <p:cNvPr id="267" name="flag_slovenia" descr="Datei:Flag of Slovenia.svg"/>
          <p:cNvPicPr>
            <a:picLocks noChangeAspect="1" noChangeArrowheads="1"/>
          </p:cNvPicPr>
          <p:nvPr/>
        </p:nvPicPr>
        <p:blipFill>
          <a:blip r:embed="rId7" cstate="print"/>
          <a:srcRect l="5723" r="19277"/>
          <a:stretch>
            <a:fillRect/>
          </a:stretch>
        </p:blipFill>
        <p:spPr bwMode="auto">
          <a:xfrm>
            <a:off x="4879612" y="1508572"/>
            <a:ext cx="522466" cy="348310"/>
          </a:xfrm>
          <a:prstGeom prst="rect">
            <a:avLst/>
          </a:prstGeom>
          <a:noFill/>
          <a:ln w="3175">
            <a:solidFill>
              <a:schemeClr val="bg2"/>
            </a:solidFill>
          </a:ln>
        </p:spPr>
      </p:pic>
      <p:pic>
        <p:nvPicPr>
          <p:cNvPr id="269" name="flag_serbia" descr="Datei:Flag of Serbia.svg"/>
          <p:cNvPicPr>
            <a:picLocks noChangeAspect="1" noChangeArrowheads="1"/>
          </p:cNvPicPr>
          <p:nvPr/>
        </p:nvPicPr>
        <p:blipFill>
          <a:blip r:embed="rId8" cstate="print"/>
          <a:srcRect/>
          <a:stretch>
            <a:fillRect/>
          </a:stretch>
        </p:blipFill>
        <p:spPr bwMode="auto">
          <a:xfrm>
            <a:off x="6903695" y="1508572"/>
            <a:ext cx="522792" cy="348310"/>
          </a:xfrm>
          <a:prstGeom prst="rect">
            <a:avLst/>
          </a:prstGeom>
          <a:noFill/>
          <a:ln w="3175">
            <a:solidFill>
              <a:schemeClr val="bg2"/>
            </a:solidFill>
          </a:ln>
        </p:spPr>
      </p:pic>
      <p:grpSp>
        <p:nvGrpSpPr>
          <p:cNvPr id="290" name="Group 289"/>
          <p:cNvGrpSpPr/>
          <p:nvPr/>
        </p:nvGrpSpPr>
        <p:grpSpPr>
          <a:xfrm>
            <a:off x="6013208" y="6351585"/>
            <a:ext cx="173851" cy="168611"/>
            <a:chOff x="9878680" y="2041567"/>
            <a:chExt cx="695404" cy="674443"/>
          </a:xfrm>
        </p:grpSpPr>
        <p:sp>
          <p:nvSpPr>
            <p:cNvPr id="291" name="Rectangle 290"/>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225" dirty="0" smtClean="0">
                <a:solidFill>
                  <a:schemeClr val="tx1"/>
                </a:solidFill>
                <a:latin typeface="Trebuchet MS" panose="020B0603020202020204" pitchFamily="34" charset="0"/>
                <a:sym typeface="Trebuchet MS" panose="020B0603020202020204" pitchFamily="34" charset="0"/>
              </a:endParaRPr>
            </a:p>
          </p:txBody>
        </p:sp>
        <p:pic>
          <p:nvPicPr>
            <p:cNvPr id="292" name="Picture 29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sp>
        <p:nvSpPr>
          <p:cNvPr id="293" name="Rectangle 292"/>
          <p:cNvSpPr/>
          <p:nvPr/>
        </p:nvSpPr>
        <p:spPr>
          <a:xfrm>
            <a:off x="8102957" y="6351585"/>
            <a:ext cx="173851" cy="168611"/>
          </a:xfrm>
          <a:prstGeom prst="rect">
            <a:avLst/>
          </a:prstGeom>
          <a:solidFill>
            <a:srgbClr val="295E7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spcAft>
                <a:spcPts val="1000"/>
              </a:spcAft>
            </a:pPr>
            <a:r>
              <a:rPr lang="en-US" sz="700" dirty="0" smtClean="0">
                <a:solidFill>
                  <a:schemeClr val="bg1"/>
                </a:solidFill>
                <a:latin typeface="Arial" panose="020B0604020202020204" pitchFamily="34" charset="0"/>
                <a:cs typeface="Arial" panose="020B0604020202020204" pitchFamily="34" charset="0"/>
                <a:sym typeface="Trebuchet MS" panose="020B0603020202020204" pitchFamily="34" charset="0"/>
              </a:rPr>
              <a:t>N.A</a:t>
            </a:r>
          </a:p>
        </p:txBody>
      </p:sp>
      <p:sp>
        <p:nvSpPr>
          <p:cNvPr id="294" name="Rectangle 293"/>
          <p:cNvSpPr/>
          <p:nvPr/>
        </p:nvSpPr>
        <p:spPr>
          <a:xfrm>
            <a:off x="6954322" y="6351585"/>
            <a:ext cx="173851" cy="16861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sz="850" dirty="0" smtClean="0">
                <a:solidFill>
                  <a:schemeClr val="bg1"/>
                </a:solidFill>
                <a:latin typeface="Trebuchet MS" panose="020B0603020202020204" pitchFamily="34" charset="0"/>
                <a:sym typeface="Trebuchet MS" panose="020B0603020202020204" pitchFamily="34" charset="0"/>
              </a:rPr>
              <a:t>×</a:t>
            </a:r>
          </a:p>
        </p:txBody>
      </p:sp>
      <p:pic>
        <p:nvPicPr>
          <p:cNvPr id="58" name="flag_poland" descr="Datei:Flag of Poland.svg"/>
          <p:cNvPicPr>
            <a:picLocks noChangeAspect="1" noChangeArrowheads="1"/>
          </p:cNvPicPr>
          <p:nvPr/>
        </p:nvPicPr>
        <p:blipFill>
          <a:blip r:embed="rId10" cstate="print"/>
          <a:srcRect r="6250"/>
          <a:stretch>
            <a:fillRect/>
          </a:stretch>
        </p:blipFill>
        <p:spPr bwMode="auto">
          <a:xfrm>
            <a:off x="7911257" y="1508571"/>
            <a:ext cx="522467" cy="348311"/>
          </a:xfrm>
          <a:prstGeom prst="rect">
            <a:avLst/>
          </a:prstGeom>
          <a:noFill/>
          <a:ln w="3175">
            <a:solidFill>
              <a:schemeClr val="bg2"/>
            </a:solidFill>
          </a:ln>
        </p:spPr>
      </p:pic>
      <p:pic>
        <p:nvPicPr>
          <p:cNvPr id="60" name="flag_slovakia" descr="Datei:Flag of Slovakia.svg"/>
          <p:cNvPicPr>
            <a:picLocks noChangeAspect="1" noChangeArrowheads="1"/>
          </p:cNvPicPr>
          <p:nvPr/>
        </p:nvPicPr>
        <p:blipFill>
          <a:blip r:embed="rId11" cstate="print"/>
          <a:srcRect/>
          <a:stretch>
            <a:fillRect/>
          </a:stretch>
        </p:blipFill>
        <p:spPr bwMode="auto">
          <a:xfrm>
            <a:off x="10995471" y="1508571"/>
            <a:ext cx="522467" cy="348311"/>
          </a:xfrm>
          <a:prstGeom prst="rect">
            <a:avLst/>
          </a:prstGeom>
          <a:noFill/>
          <a:ln w="3175">
            <a:solidFill>
              <a:schemeClr val="bg2"/>
            </a:solidFill>
          </a:ln>
        </p:spPr>
      </p:pic>
      <p:pic>
        <p:nvPicPr>
          <p:cNvPr id="56" name="flag_czechrepublic" descr="Datei:Flag of the Czech Republic.svg"/>
          <p:cNvPicPr>
            <a:picLocks noChangeAspect="1" noChangeArrowheads="1"/>
          </p:cNvPicPr>
          <p:nvPr/>
        </p:nvPicPr>
        <p:blipFill>
          <a:blip r:embed="rId12" cstate="print"/>
          <a:srcRect/>
          <a:stretch>
            <a:fillRect/>
          </a:stretch>
        </p:blipFill>
        <p:spPr bwMode="auto">
          <a:xfrm>
            <a:off x="8944499" y="1508787"/>
            <a:ext cx="522467" cy="348095"/>
          </a:xfrm>
          <a:prstGeom prst="rect">
            <a:avLst/>
          </a:prstGeom>
          <a:noFill/>
          <a:ln w="3175">
            <a:solidFill>
              <a:schemeClr val="bg2"/>
            </a:solidFill>
          </a:ln>
        </p:spPr>
      </p:pic>
      <p:pic>
        <p:nvPicPr>
          <p:cNvPr id="54" name="flag_hungary" descr="Datei:Flag of Hungary.svg"/>
          <p:cNvPicPr>
            <a:picLocks noChangeAspect="1" noChangeArrowheads="1"/>
          </p:cNvPicPr>
          <p:nvPr/>
        </p:nvPicPr>
        <p:blipFill>
          <a:blip r:embed="rId13" cstate="print"/>
          <a:srcRect r="25000"/>
          <a:stretch>
            <a:fillRect/>
          </a:stretch>
        </p:blipFill>
        <p:spPr bwMode="auto">
          <a:xfrm>
            <a:off x="9964764" y="1508572"/>
            <a:ext cx="522467" cy="348310"/>
          </a:xfrm>
          <a:prstGeom prst="rect">
            <a:avLst/>
          </a:prstGeom>
          <a:noFill/>
          <a:ln w="3175">
            <a:solidFill>
              <a:schemeClr val="bg2"/>
            </a:solidFill>
          </a:ln>
        </p:spPr>
      </p:pic>
      <p:sp>
        <p:nvSpPr>
          <p:cNvPr id="16" name="Rectangle 15"/>
          <p:cNvSpPr/>
          <p:nvPr/>
        </p:nvSpPr>
        <p:spPr>
          <a:xfrm>
            <a:off x="628344" y="2136567"/>
            <a:ext cx="3983536" cy="674443"/>
          </a:xfrm>
          <a:prstGeom prst="rect">
            <a:avLst/>
          </a:prstGeom>
          <a:solidFill>
            <a:schemeClr val="bg2"/>
          </a:solidFill>
          <a:ln w="9525">
            <a:solidFill>
              <a:srgbClr val="E7E7E7"/>
            </a:solidFill>
          </a:ln>
          <a:effectLst/>
        </p:spPr>
        <p:style>
          <a:lnRef idx="2">
            <a:schemeClr val="accent1">
              <a:shade val="50000"/>
            </a:schemeClr>
          </a:lnRef>
          <a:fillRef idx="1">
            <a:schemeClr val="accent1"/>
          </a:fillRef>
          <a:effectRef idx="0">
            <a:schemeClr val="accent1"/>
          </a:effectRef>
          <a:fontRef idx="minor">
            <a:schemeClr val="lt1"/>
          </a:fontRef>
        </p:style>
        <p:txBody>
          <a:bodyPr tIns="87245" bIns="87245" rtlCol="0" anchor="ctr" anchorCtr="0"/>
          <a:lstStyle/>
          <a:p>
            <a:r>
              <a:rPr lang="en-US" dirty="0" smtClean="0">
                <a:solidFill>
                  <a:srgbClr val="000000"/>
                </a:solidFill>
                <a:latin typeface="Trebuchet MS" panose="020B0603020202020204" pitchFamily="34" charset="0"/>
                <a:sym typeface="Trebuchet MS" panose="020B0603020202020204" pitchFamily="34" charset="0"/>
              </a:rPr>
              <a:t>Usage of e-signature</a:t>
            </a:r>
            <a:endParaRPr lang="en-US" dirty="0">
              <a:solidFill>
                <a:srgbClr val="000000"/>
              </a:solidFill>
              <a:latin typeface="Trebuchet MS" panose="020B0603020202020204" pitchFamily="34" charset="0"/>
              <a:cs typeface="Arial" pitchFamily="34" charset="0"/>
              <a:sym typeface="Trebuchet MS" panose="020B0603020202020204" pitchFamily="34" charset="0"/>
            </a:endParaRPr>
          </a:p>
        </p:txBody>
      </p:sp>
      <p:grpSp>
        <p:nvGrpSpPr>
          <p:cNvPr id="179" name="Group 178"/>
          <p:cNvGrpSpPr/>
          <p:nvPr/>
        </p:nvGrpSpPr>
        <p:grpSpPr>
          <a:xfrm>
            <a:off x="4793144" y="2136567"/>
            <a:ext cx="695404" cy="674443"/>
            <a:chOff x="9878680" y="2041567"/>
            <a:chExt cx="695404" cy="674443"/>
          </a:xfrm>
        </p:grpSpPr>
        <p:sp>
          <p:nvSpPr>
            <p:cNvPr id="180" name="Rectangle 179"/>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81" name="Picture 1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8" name="Group 7"/>
          <p:cNvGrpSpPr/>
          <p:nvPr/>
        </p:nvGrpSpPr>
        <p:grpSpPr>
          <a:xfrm>
            <a:off x="7824788" y="2136567"/>
            <a:ext cx="695404" cy="674443"/>
            <a:chOff x="9878680" y="2041567"/>
            <a:chExt cx="695404" cy="674443"/>
          </a:xfrm>
        </p:grpSpPr>
        <p:sp>
          <p:nvSpPr>
            <p:cNvPr id="162" name="Rectangle 161"/>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63" name="Picture 1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167" name="Group 166"/>
          <p:cNvGrpSpPr/>
          <p:nvPr/>
        </p:nvGrpSpPr>
        <p:grpSpPr>
          <a:xfrm>
            <a:off x="10909002" y="2136567"/>
            <a:ext cx="695404" cy="674443"/>
            <a:chOff x="9878680" y="2041567"/>
            <a:chExt cx="695404" cy="674443"/>
          </a:xfrm>
        </p:grpSpPr>
        <p:sp>
          <p:nvSpPr>
            <p:cNvPr id="168" name="Rectangle 167"/>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69" name="Picture 16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170" name="Group 169"/>
          <p:cNvGrpSpPr/>
          <p:nvPr/>
        </p:nvGrpSpPr>
        <p:grpSpPr>
          <a:xfrm>
            <a:off x="8858031" y="2136567"/>
            <a:ext cx="695404" cy="674443"/>
            <a:chOff x="9878680" y="2041567"/>
            <a:chExt cx="695404" cy="674443"/>
          </a:xfrm>
        </p:grpSpPr>
        <p:sp>
          <p:nvSpPr>
            <p:cNvPr id="171" name="Rectangle 170"/>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72" name="Picture 17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173" name="Group 172"/>
          <p:cNvGrpSpPr/>
          <p:nvPr/>
        </p:nvGrpSpPr>
        <p:grpSpPr>
          <a:xfrm>
            <a:off x="9878297" y="2136567"/>
            <a:ext cx="695404" cy="674443"/>
            <a:chOff x="9878680" y="2041567"/>
            <a:chExt cx="695404" cy="674443"/>
          </a:xfrm>
        </p:grpSpPr>
        <p:sp>
          <p:nvSpPr>
            <p:cNvPr id="174" name="Rectangle 173"/>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75" name="Picture 1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176" name="Group 175"/>
          <p:cNvGrpSpPr/>
          <p:nvPr/>
        </p:nvGrpSpPr>
        <p:grpSpPr>
          <a:xfrm>
            <a:off x="5800542" y="2136567"/>
            <a:ext cx="695404" cy="674443"/>
            <a:chOff x="9878680" y="2041567"/>
            <a:chExt cx="695404" cy="674443"/>
          </a:xfrm>
        </p:grpSpPr>
        <p:sp>
          <p:nvSpPr>
            <p:cNvPr id="177" name="Rectangle 176"/>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78" name="Picture 1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pic>
        <p:nvPicPr>
          <p:cNvPr id="268" name="flag_croatia" descr="Datei:Flag of Croatia.svg"/>
          <p:cNvPicPr>
            <a:picLocks noChangeAspect="1" noChangeArrowheads="1"/>
          </p:cNvPicPr>
          <p:nvPr/>
        </p:nvPicPr>
        <p:blipFill>
          <a:blip r:embed="rId14" cstate="print"/>
          <a:srcRect l="12479" r="12521"/>
          <a:stretch>
            <a:fillRect/>
          </a:stretch>
        </p:blipFill>
        <p:spPr bwMode="auto">
          <a:xfrm>
            <a:off x="5887014" y="1508572"/>
            <a:ext cx="522466" cy="348310"/>
          </a:xfrm>
          <a:prstGeom prst="rect">
            <a:avLst/>
          </a:prstGeom>
          <a:noFill/>
          <a:ln>
            <a:solidFill>
              <a:schemeClr val="bg2"/>
            </a:solidFill>
          </a:ln>
        </p:spPr>
      </p:pic>
      <p:sp>
        <p:nvSpPr>
          <p:cNvPr id="17" name="Rectangle 16"/>
          <p:cNvSpPr/>
          <p:nvPr/>
        </p:nvSpPr>
        <p:spPr>
          <a:xfrm>
            <a:off x="628341" y="3317743"/>
            <a:ext cx="3983535" cy="674443"/>
          </a:xfrm>
          <a:prstGeom prst="rect">
            <a:avLst/>
          </a:prstGeom>
          <a:solidFill>
            <a:schemeClr val="bg2"/>
          </a:solidFill>
          <a:ln w="9525">
            <a:solidFill>
              <a:srgbClr val="E7E7E7"/>
            </a:solidFill>
          </a:ln>
          <a:effectLst/>
        </p:spPr>
        <p:style>
          <a:lnRef idx="2">
            <a:schemeClr val="accent1">
              <a:shade val="50000"/>
            </a:schemeClr>
          </a:lnRef>
          <a:fillRef idx="1">
            <a:schemeClr val="accent1"/>
          </a:fillRef>
          <a:effectRef idx="0">
            <a:schemeClr val="accent1"/>
          </a:effectRef>
          <a:fontRef idx="minor">
            <a:schemeClr val="lt1"/>
          </a:fontRef>
        </p:style>
        <p:txBody>
          <a:bodyPr tIns="87245" bIns="87245" rtlCol="0" anchor="ctr" anchorCtr="0"/>
          <a:lstStyle/>
          <a:p>
            <a:r>
              <a:rPr lang="en-US" dirty="0" smtClean="0">
                <a:solidFill>
                  <a:srgbClr val="000000"/>
                </a:solidFill>
                <a:latin typeface="Trebuchet MS" panose="020B0603020202020204" pitchFamily="34" charset="0"/>
                <a:sym typeface="Trebuchet MS" panose="020B0603020202020204" pitchFamily="34" charset="0"/>
              </a:rPr>
              <a:t>Use of digital archiving</a:t>
            </a:r>
            <a:endParaRPr lang="en-US" dirty="0">
              <a:solidFill>
                <a:srgbClr val="000000"/>
              </a:solidFill>
              <a:latin typeface="Trebuchet MS" panose="020B0603020202020204" pitchFamily="34" charset="0"/>
              <a:cs typeface="Arial" pitchFamily="34" charset="0"/>
              <a:sym typeface="Trebuchet MS" panose="020B0603020202020204" pitchFamily="34" charset="0"/>
            </a:endParaRPr>
          </a:p>
        </p:txBody>
      </p:sp>
      <p:grpSp>
        <p:nvGrpSpPr>
          <p:cNvPr id="200" name="Group 199"/>
          <p:cNvGrpSpPr/>
          <p:nvPr/>
        </p:nvGrpSpPr>
        <p:grpSpPr>
          <a:xfrm>
            <a:off x="4793144" y="3317743"/>
            <a:ext cx="695404" cy="674443"/>
            <a:chOff x="9878680" y="2041567"/>
            <a:chExt cx="695404" cy="674443"/>
          </a:xfrm>
        </p:grpSpPr>
        <p:sp>
          <p:nvSpPr>
            <p:cNvPr id="201" name="Rectangle 200"/>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202" name="Picture 20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sp>
        <p:nvSpPr>
          <p:cNvPr id="186" name="Rectangle 185"/>
          <p:cNvSpPr/>
          <p:nvPr/>
        </p:nvSpPr>
        <p:spPr>
          <a:xfrm>
            <a:off x="6817390" y="3317743"/>
            <a:ext cx="695404" cy="674443"/>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sz="3400" dirty="0" smtClean="0">
                <a:solidFill>
                  <a:schemeClr val="bg1"/>
                </a:solidFill>
                <a:latin typeface="Trebuchet MS" panose="020B0603020202020204" pitchFamily="34" charset="0"/>
                <a:sym typeface="Trebuchet MS" panose="020B0603020202020204" pitchFamily="34" charset="0"/>
              </a:rPr>
              <a:t>×</a:t>
            </a:r>
          </a:p>
        </p:txBody>
      </p:sp>
      <p:grpSp>
        <p:nvGrpSpPr>
          <p:cNvPr id="88" name="Group 87"/>
          <p:cNvGrpSpPr/>
          <p:nvPr/>
        </p:nvGrpSpPr>
        <p:grpSpPr>
          <a:xfrm>
            <a:off x="7824788" y="3317743"/>
            <a:ext cx="695404" cy="674443"/>
            <a:chOff x="9878680" y="2041567"/>
            <a:chExt cx="695404" cy="674443"/>
          </a:xfrm>
        </p:grpSpPr>
        <p:sp>
          <p:nvSpPr>
            <p:cNvPr id="90" name="Rectangle 89"/>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91" name="Picture 9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92" name="Group 91"/>
          <p:cNvGrpSpPr/>
          <p:nvPr/>
        </p:nvGrpSpPr>
        <p:grpSpPr>
          <a:xfrm>
            <a:off x="10904588" y="3317743"/>
            <a:ext cx="695404" cy="674443"/>
            <a:chOff x="9878680" y="2041567"/>
            <a:chExt cx="695404" cy="674443"/>
          </a:xfrm>
        </p:grpSpPr>
        <p:sp>
          <p:nvSpPr>
            <p:cNvPr id="93" name="Rectangle 92"/>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94" name="Picture 9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95" name="Group 94"/>
          <p:cNvGrpSpPr/>
          <p:nvPr/>
        </p:nvGrpSpPr>
        <p:grpSpPr>
          <a:xfrm>
            <a:off x="8870899" y="3317743"/>
            <a:ext cx="695404" cy="674443"/>
            <a:chOff x="9878680" y="2041567"/>
            <a:chExt cx="695404" cy="674443"/>
          </a:xfrm>
        </p:grpSpPr>
        <p:sp>
          <p:nvSpPr>
            <p:cNvPr id="96" name="Rectangle 95"/>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97" name="Picture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pic>
        <p:nvPicPr>
          <p:cNvPr id="196" name="Picture 19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0673" y="3621534"/>
            <a:ext cx="370652" cy="370652"/>
          </a:xfrm>
          <a:prstGeom prst="rect">
            <a:avLst/>
          </a:prstGeom>
          <a:ln>
            <a:noFill/>
          </a:ln>
          <a:extLst>
            <a:ext uri="{91240B29-F687-4F45-9708-019B960494DF}">
              <a14:hiddenLine xmlns:a14="http://schemas.microsoft.com/office/drawing/2010/main">
                <a:solidFill>
                  <a:srgbClr val="FFFFFF"/>
                </a:solidFill>
              </a14:hiddenLine>
            </a:ext>
          </a:extLst>
        </p:spPr>
      </p:pic>
      <p:grpSp>
        <p:nvGrpSpPr>
          <p:cNvPr id="98" name="Group 97"/>
          <p:cNvGrpSpPr/>
          <p:nvPr/>
        </p:nvGrpSpPr>
        <p:grpSpPr>
          <a:xfrm>
            <a:off x="9897188" y="3317743"/>
            <a:ext cx="695404" cy="674443"/>
            <a:chOff x="9878680" y="2041567"/>
            <a:chExt cx="695404" cy="674443"/>
          </a:xfrm>
        </p:grpSpPr>
        <p:sp>
          <p:nvSpPr>
            <p:cNvPr id="99" name="Rectangle 98"/>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00" name="Picture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101" name="Group 100"/>
          <p:cNvGrpSpPr/>
          <p:nvPr/>
        </p:nvGrpSpPr>
        <p:grpSpPr>
          <a:xfrm>
            <a:off x="5809990" y="3317743"/>
            <a:ext cx="695404" cy="674443"/>
            <a:chOff x="9878680" y="2041567"/>
            <a:chExt cx="695404" cy="674443"/>
          </a:xfrm>
        </p:grpSpPr>
        <p:sp>
          <p:nvSpPr>
            <p:cNvPr id="102" name="Rectangle 101"/>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03" name="Picture 10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sp>
        <p:nvSpPr>
          <p:cNvPr id="18" name="Rectangle 17"/>
          <p:cNvSpPr/>
          <p:nvPr/>
        </p:nvSpPr>
        <p:spPr>
          <a:xfrm>
            <a:off x="628341" y="4466292"/>
            <a:ext cx="3983535" cy="674443"/>
          </a:xfrm>
          <a:prstGeom prst="rect">
            <a:avLst/>
          </a:prstGeom>
          <a:solidFill>
            <a:schemeClr val="bg2"/>
          </a:solidFill>
          <a:ln w="9525">
            <a:solidFill>
              <a:srgbClr val="E7E7E7"/>
            </a:solidFill>
          </a:ln>
          <a:effectLst/>
        </p:spPr>
        <p:style>
          <a:lnRef idx="2">
            <a:schemeClr val="accent1">
              <a:shade val="50000"/>
            </a:schemeClr>
          </a:lnRef>
          <a:fillRef idx="1">
            <a:schemeClr val="accent1"/>
          </a:fillRef>
          <a:effectRef idx="0">
            <a:schemeClr val="accent1"/>
          </a:effectRef>
          <a:fontRef idx="minor">
            <a:schemeClr val="lt1"/>
          </a:fontRef>
        </p:style>
        <p:txBody>
          <a:bodyPr tIns="87245" bIns="87245" rtlCol="0" anchor="ctr" anchorCtr="0"/>
          <a:lstStyle/>
          <a:p>
            <a:r>
              <a:rPr lang="en-US" dirty="0" smtClean="0">
                <a:solidFill>
                  <a:srgbClr val="000000"/>
                </a:solidFill>
                <a:latin typeface="Trebuchet MS" panose="020B0603020202020204" pitchFamily="34" charset="0"/>
                <a:sym typeface="Trebuchet MS" panose="020B0603020202020204" pitchFamily="34" charset="0"/>
              </a:rPr>
              <a:t>Identify the clients remotely (e-KYC)</a:t>
            </a:r>
            <a:endParaRPr lang="en-US" dirty="0">
              <a:solidFill>
                <a:srgbClr val="000000"/>
              </a:solidFill>
              <a:latin typeface="Trebuchet MS" panose="020B0603020202020204" pitchFamily="34" charset="0"/>
              <a:cs typeface="Arial" pitchFamily="34" charset="0"/>
              <a:sym typeface="Trebuchet MS" panose="020B0603020202020204" pitchFamily="34" charset="0"/>
            </a:endParaRPr>
          </a:p>
        </p:txBody>
      </p:sp>
      <p:grpSp>
        <p:nvGrpSpPr>
          <p:cNvPr id="221" name="Group 220"/>
          <p:cNvGrpSpPr/>
          <p:nvPr/>
        </p:nvGrpSpPr>
        <p:grpSpPr>
          <a:xfrm>
            <a:off x="4793144" y="4466292"/>
            <a:ext cx="695404" cy="674443"/>
            <a:chOff x="9878680" y="2041567"/>
            <a:chExt cx="695404" cy="674443"/>
          </a:xfrm>
        </p:grpSpPr>
        <p:sp>
          <p:nvSpPr>
            <p:cNvPr id="222" name="Rectangle 221"/>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223" name="Picture 2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206" name="Group 205"/>
          <p:cNvGrpSpPr/>
          <p:nvPr/>
        </p:nvGrpSpPr>
        <p:grpSpPr>
          <a:xfrm>
            <a:off x="6817389" y="4466292"/>
            <a:ext cx="695404" cy="674443"/>
            <a:chOff x="10853468" y="2041567"/>
            <a:chExt cx="695404" cy="674443"/>
          </a:xfrm>
        </p:grpSpPr>
        <p:sp>
          <p:nvSpPr>
            <p:cNvPr id="207" name="Rectangle 206"/>
            <p:cNvSpPr/>
            <p:nvPr/>
          </p:nvSpPr>
          <p:spPr>
            <a:xfrm>
              <a:off x="10853468"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208" name="Picture 20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015844" y="2193462"/>
              <a:ext cx="370652" cy="370652"/>
            </a:xfrm>
            <a:prstGeom prst="rect">
              <a:avLst/>
            </a:prstGeom>
          </p:spPr>
        </p:pic>
      </p:grpSp>
      <p:grpSp>
        <p:nvGrpSpPr>
          <p:cNvPr id="203" name="Group 202"/>
          <p:cNvGrpSpPr/>
          <p:nvPr/>
        </p:nvGrpSpPr>
        <p:grpSpPr>
          <a:xfrm>
            <a:off x="7824788" y="4466292"/>
            <a:ext cx="695404" cy="674443"/>
            <a:chOff x="9878680" y="2041567"/>
            <a:chExt cx="695404" cy="674443"/>
          </a:xfrm>
        </p:grpSpPr>
        <p:sp>
          <p:nvSpPr>
            <p:cNvPr id="204" name="Rectangle 203"/>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205" name="Picture 20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nvGrpSpPr>
          <p:cNvPr id="209" name="Group 208"/>
          <p:cNvGrpSpPr/>
          <p:nvPr/>
        </p:nvGrpSpPr>
        <p:grpSpPr>
          <a:xfrm>
            <a:off x="10909002" y="4466292"/>
            <a:ext cx="695404" cy="674443"/>
            <a:chOff x="9878680" y="2041567"/>
            <a:chExt cx="695404" cy="674443"/>
          </a:xfrm>
        </p:grpSpPr>
        <p:sp>
          <p:nvSpPr>
            <p:cNvPr id="210" name="Rectangle 209"/>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211" name="Picture 2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sp>
        <p:nvSpPr>
          <p:cNvPr id="213" name="Rectangle 212"/>
          <p:cNvSpPr/>
          <p:nvPr/>
        </p:nvSpPr>
        <p:spPr>
          <a:xfrm>
            <a:off x="8858031" y="4466292"/>
            <a:ext cx="695404" cy="674443"/>
          </a:xfrm>
          <a:prstGeom prst="rect">
            <a:avLst/>
          </a:prstGeom>
          <a:solidFill>
            <a:srgbClr val="295E7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sz="1600" dirty="0" smtClean="0">
                <a:solidFill>
                  <a:schemeClr val="bg1"/>
                </a:solidFill>
                <a:latin typeface="Arial" panose="020B0604020202020204" pitchFamily="34" charset="0"/>
                <a:cs typeface="Arial" panose="020B0604020202020204" pitchFamily="34" charset="0"/>
                <a:sym typeface="Trebuchet MS" panose="020B0603020202020204" pitchFamily="34" charset="0"/>
              </a:rPr>
              <a:t>N.A</a:t>
            </a:r>
            <a:endParaRPr lang="en-US" sz="3200" dirty="0">
              <a:solidFill>
                <a:schemeClr val="bg1"/>
              </a:solidFill>
              <a:latin typeface="Arial" panose="020B0604020202020204" pitchFamily="34" charset="0"/>
              <a:cs typeface="Arial" panose="020B0604020202020204" pitchFamily="34" charset="0"/>
              <a:sym typeface="Trebuchet MS" panose="020B0603020202020204" pitchFamily="34" charset="0"/>
            </a:endParaRPr>
          </a:p>
        </p:txBody>
      </p:sp>
      <p:grpSp>
        <p:nvGrpSpPr>
          <p:cNvPr id="15" name="Group 14"/>
          <p:cNvGrpSpPr/>
          <p:nvPr/>
        </p:nvGrpSpPr>
        <p:grpSpPr>
          <a:xfrm>
            <a:off x="9897188" y="4466293"/>
            <a:ext cx="695404" cy="674443"/>
            <a:chOff x="9897188" y="4466293"/>
            <a:chExt cx="695404" cy="674443"/>
          </a:xfrm>
        </p:grpSpPr>
        <p:pic>
          <p:nvPicPr>
            <p:cNvPr id="217" name="Picture 2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0673" y="4617887"/>
              <a:ext cx="370652" cy="370652"/>
            </a:xfrm>
            <a:prstGeom prst="rect">
              <a:avLst/>
            </a:prstGeom>
          </p:spPr>
        </p:pic>
        <p:grpSp>
          <p:nvGrpSpPr>
            <p:cNvPr id="104" name="Group 103"/>
            <p:cNvGrpSpPr/>
            <p:nvPr/>
          </p:nvGrpSpPr>
          <p:grpSpPr>
            <a:xfrm>
              <a:off x="9897188" y="4466293"/>
              <a:ext cx="695404" cy="674443"/>
              <a:chOff x="9878680" y="2041567"/>
              <a:chExt cx="695404" cy="674443"/>
            </a:xfrm>
          </p:grpSpPr>
          <p:sp>
            <p:nvSpPr>
              <p:cNvPr id="105" name="Rectangle 104"/>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106" name="Picture 10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grpSp>
      <p:sp>
        <p:nvSpPr>
          <p:cNvPr id="107" name="Rectangle 106"/>
          <p:cNvSpPr/>
          <p:nvPr/>
        </p:nvSpPr>
        <p:spPr>
          <a:xfrm>
            <a:off x="5803542" y="4466292"/>
            <a:ext cx="695404" cy="674443"/>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sz="3400" dirty="0" smtClean="0">
                <a:solidFill>
                  <a:schemeClr val="bg1"/>
                </a:solidFill>
                <a:latin typeface="Trebuchet MS" panose="020B0603020202020204" pitchFamily="34" charset="0"/>
                <a:sym typeface="Trebuchet MS" panose="020B0603020202020204" pitchFamily="34" charset="0"/>
              </a:rPr>
              <a:t>×</a:t>
            </a:r>
          </a:p>
        </p:txBody>
      </p:sp>
      <p:grpSp>
        <p:nvGrpSpPr>
          <p:cNvPr id="83" name="Group 82"/>
          <p:cNvGrpSpPr/>
          <p:nvPr/>
        </p:nvGrpSpPr>
        <p:grpSpPr>
          <a:xfrm>
            <a:off x="6813293" y="2137071"/>
            <a:ext cx="695404" cy="674443"/>
            <a:chOff x="9878680" y="2041567"/>
            <a:chExt cx="695404" cy="674443"/>
          </a:xfrm>
        </p:grpSpPr>
        <p:sp>
          <p:nvSpPr>
            <p:cNvPr id="84" name="Rectangle 83"/>
            <p:cNvSpPr/>
            <p:nvPr/>
          </p:nvSpPr>
          <p:spPr>
            <a:xfrm>
              <a:off x="9878680" y="2041567"/>
              <a:ext cx="695404" cy="674443"/>
            </a:xfrm>
            <a:prstGeom prst="rect">
              <a:avLst/>
            </a:prstGeom>
            <a:solidFill>
              <a:srgbClr val="3EAD9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endParaRPr lang="en-US" sz="900" dirty="0" smtClean="0">
                <a:solidFill>
                  <a:schemeClr val="tx1"/>
                </a:solidFill>
                <a:latin typeface="Trebuchet MS" panose="020B0603020202020204" pitchFamily="34" charset="0"/>
                <a:sym typeface="Trebuchet MS" panose="020B0603020202020204" pitchFamily="34" charset="0"/>
              </a:endParaRPr>
            </a:p>
          </p:txBody>
        </p:sp>
        <p:pic>
          <p:nvPicPr>
            <p:cNvPr id="85" name="Picture 8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41056" y="2193462"/>
              <a:ext cx="370652" cy="370652"/>
            </a:xfrm>
            <a:prstGeom prst="rect">
              <a:avLst/>
            </a:prstGeom>
          </p:spPr>
        </p:pic>
      </p:grpSp>
    </p:spTree>
    <p:extLst>
      <p:ext uri="{BB962C8B-B14F-4D97-AF65-F5344CB8AC3E}">
        <p14:creationId xmlns:p14="http://schemas.microsoft.com/office/powerpoint/2010/main" val="23084912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Object 33"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57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3" name="object 3"/>
          <p:cNvSpPr txBox="1"/>
          <p:nvPr/>
        </p:nvSpPr>
        <p:spPr>
          <a:xfrm>
            <a:off x="11470640" y="6368288"/>
            <a:ext cx="92075" cy="166071"/>
          </a:xfrm>
          <a:prstGeom prst="rect">
            <a:avLst/>
          </a:prstGeom>
        </p:spPr>
        <p:txBody>
          <a:bodyPr vert="horz" wrap="square" lIns="0" tIns="12065" rIns="0" bIns="0" rtlCol="0">
            <a:spAutoFit/>
          </a:bodyPr>
          <a:lstStyle/>
          <a:p>
            <a:pPr marL="12700">
              <a:lnSpc>
                <a:spcPct val="100000"/>
              </a:lnSpc>
              <a:spcBef>
                <a:spcPts val="95"/>
              </a:spcBef>
            </a:pPr>
            <a:r>
              <a:rPr lang="en-US" sz="1000" spc="-5" dirty="0" smtClean="0">
                <a:solidFill>
                  <a:srgbClr val="A6A6A6"/>
                </a:solidFill>
                <a:latin typeface="Trebuchet MS"/>
                <a:cs typeface="Trebuchet MS"/>
              </a:rPr>
              <a:t>2</a:t>
            </a:r>
            <a:endParaRPr lang="en-US" sz="1000" dirty="0">
              <a:latin typeface="Trebuchet MS"/>
              <a:cs typeface="Trebuchet MS"/>
            </a:endParaRPr>
          </a:p>
        </p:txBody>
      </p:sp>
      <p:sp>
        <p:nvSpPr>
          <p:cNvPr id="4" name="object 4"/>
          <p:cNvSpPr txBox="1"/>
          <p:nvPr/>
        </p:nvSpPr>
        <p:spPr>
          <a:xfrm>
            <a:off x="11986574" y="3294053"/>
            <a:ext cx="107722" cy="3228975"/>
          </a:xfrm>
          <a:prstGeom prst="rect">
            <a:avLst/>
          </a:prstGeom>
        </p:spPr>
        <p:txBody>
          <a:bodyPr vert="vert270" wrap="square" lIns="0" tIns="6350" rIns="0" bIns="0" rtlCol="0">
            <a:spAutoFit/>
          </a:bodyPr>
          <a:lstStyle/>
          <a:p>
            <a:pPr marL="12700">
              <a:lnSpc>
                <a:spcPct val="100000"/>
              </a:lnSpc>
              <a:spcBef>
                <a:spcPts val="50"/>
              </a:spcBef>
            </a:pPr>
            <a:r>
              <a:rPr lang="en-US" sz="700" dirty="0" smtClean="0">
                <a:solidFill>
                  <a:srgbClr val="A6A6A6"/>
                </a:solidFill>
                <a:latin typeface="Trebuchet MS"/>
                <a:cs typeface="Trebuchet MS"/>
              </a:rPr>
              <a:t>Co</a:t>
            </a:r>
            <a:r>
              <a:rPr lang="en-US" sz="700" spc="-10" dirty="0" smtClean="0">
                <a:solidFill>
                  <a:srgbClr val="A6A6A6"/>
                </a:solidFill>
                <a:latin typeface="Trebuchet MS"/>
                <a:cs typeface="Trebuchet MS"/>
              </a:rPr>
              <a:t>p</a:t>
            </a:r>
            <a:r>
              <a:rPr lang="en-US" sz="700" dirty="0" smtClean="0">
                <a:solidFill>
                  <a:srgbClr val="A6A6A6"/>
                </a:solidFill>
                <a:latin typeface="Trebuchet MS"/>
                <a:cs typeface="Trebuchet MS"/>
              </a:rPr>
              <a:t>y</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ight © </a:t>
            </a:r>
            <a:r>
              <a:rPr lang="en-US" sz="700" spc="-10" dirty="0" smtClean="0">
                <a:solidFill>
                  <a:srgbClr val="A6A6A6"/>
                </a:solidFill>
                <a:latin typeface="Trebuchet MS"/>
                <a:cs typeface="Trebuchet MS"/>
              </a:rPr>
              <a:t>201</a:t>
            </a:r>
            <a:r>
              <a:rPr lang="en-US" sz="700" dirty="0" smtClean="0">
                <a:solidFill>
                  <a:srgbClr val="A6A6A6"/>
                </a:solidFill>
                <a:latin typeface="Trebuchet MS"/>
                <a:cs typeface="Trebuchet MS"/>
              </a:rPr>
              <a:t>6</a:t>
            </a:r>
            <a:r>
              <a:rPr lang="en-US" sz="700" spc="-5" dirty="0" smtClean="0">
                <a:solidFill>
                  <a:srgbClr val="A6A6A6"/>
                </a:solidFill>
                <a:latin typeface="Trebuchet MS"/>
                <a:cs typeface="Trebuchet MS"/>
              </a:rPr>
              <a:t>-</a:t>
            </a:r>
            <a:r>
              <a:rPr lang="en-US" sz="700" spc="-10" dirty="0" smtClean="0">
                <a:solidFill>
                  <a:srgbClr val="A6A6A6"/>
                </a:solidFill>
                <a:latin typeface="Trebuchet MS"/>
                <a:cs typeface="Trebuchet MS"/>
              </a:rPr>
              <a:t>201</a:t>
            </a:r>
            <a:r>
              <a:rPr lang="en-US" sz="700" dirty="0" smtClean="0">
                <a:solidFill>
                  <a:srgbClr val="A6A6A6"/>
                </a:solidFill>
                <a:latin typeface="Trebuchet MS"/>
                <a:cs typeface="Trebuchet MS"/>
              </a:rPr>
              <a:t>7</a:t>
            </a:r>
            <a:r>
              <a:rPr lang="en-US" sz="700" spc="15" dirty="0" smtClean="0">
                <a:solidFill>
                  <a:srgbClr val="A6A6A6"/>
                </a:solidFill>
                <a:latin typeface="Trebuchet MS"/>
                <a:cs typeface="Trebuchet MS"/>
              </a:rPr>
              <a:t> </a:t>
            </a:r>
            <a:r>
              <a:rPr lang="en-US" sz="700" spc="-5" dirty="0" smtClean="0">
                <a:solidFill>
                  <a:srgbClr val="A6A6A6"/>
                </a:solidFill>
                <a:latin typeface="Trebuchet MS"/>
                <a:cs typeface="Trebuchet MS"/>
              </a:rPr>
              <a:t>b</a:t>
            </a:r>
            <a:r>
              <a:rPr lang="en-US" sz="700" dirty="0" smtClean="0">
                <a:solidFill>
                  <a:srgbClr val="A6A6A6"/>
                </a:solidFill>
                <a:latin typeface="Trebuchet MS"/>
                <a:cs typeface="Trebuchet MS"/>
              </a:rPr>
              <a:t>y</a:t>
            </a:r>
            <a:r>
              <a:rPr lang="en-US" sz="700" spc="15" dirty="0" smtClean="0">
                <a:solidFill>
                  <a:srgbClr val="A6A6A6"/>
                </a:solidFill>
                <a:latin typeface="Trebuchet MS"/>
                <a:cs typeface="Trebuchet MS"/>
              </a:rPr>
              <a:t> </a:t>
            </a:r>
            <a:r>
              <a:rPr lang="en-US" sz="700" dirty="0" smtClean="0">
                <a:solidFill>
                  <a:srgbClr val="A6A6A6"/>
                </a:solidFill>
                <a:latin typeface="Trebuchet MS"/>
                <a:cs typeface="Trebuchet MS"/>
              </a:rPr>
              <a:t>The</a:t>
            </a:r>
            <a:r>
              <a:rPr lang="en-US" sz="700" spc="0" dirty="0" smtClean="0">
                <a:solidFill>
                  <a:srgbClr val="A6A6A6"/>
                </a:solidFill>
                <a:latin typeface="Trebuchet MS"/>
                <a:cs typeface="Trebuchet MS"/>
              </a:rPr>
              <a:t> </a:t>
            </a:r>
            <a:r>
              <a:rPr lang="en-US" sz="700" dirty="0" smtClean="0">
                <a:solidFill>
                  <a:srgbClr val="A6A6A6"/>
                </a:solidFill>
                <a:latin typeface="Trebuchet MS"/>
                <a:cs typeface="Trebuchet MS"/>
              </a:rPr>
              <a:t>Bo</a:t>
            </a:r>
            <a:r>
              <a:rPr lang="en-US" sz="700" spc="-10" dirty="0" smtClean="0">
                <a:solidFill>
                  <a:srgbClr val="A6A6A6"/>
                </a:solidFill>
                <a:latin typeface="Trebuchet MS"/>
                <a:cs typeface="Trebuchet MS"/>
              </a:rPr>
              <a:t>s</a:t>
            </a:r>
            <a:r>
              <a:rPr lang="en-US" sz="700" spc="-5" dirty="0" smtClean="0">
                <a:solidFill>
                  <a:srgbClr val="A6A6A6"/>
                </a:solidFill>
                <a:latin typeface="Trebuchet MS"/>
                <a:cs typeface="Trebuchet MS"/>
              </a:rPr>
              <a:t>to</a:t>
            </a:r>
            <a:r>
              <a:rPr lang="en-US" sz="700" dirty="0" smtClean="0">
                <a:solidFill>
                  <a:srgbClr val="A6A6A6"/>
                </a:solidFill>
                <a:latin typeface="Trebuchet MS"/>
                <a:cs typeface="Trebuchet MS"/>
              </a:rPr>
              <a:t>n</a:t>
            </a:r>
            <a:r>
              <a:rPr lang="en-US" sz="700" spc="25" dirty="0" smtClean="0">
                <a:solidFill>
                  <a:srgbClr val="A6A6A6"/>
                </a:solidFill>
                <a:latin typeface="Trebuchet MS"/>
                <a:cs typeface="Trebuchet MS"/>
              </a:rPr>
              <a:t> </a:t>
            </a:r>
            <a:r>
              <a:rPr lang="en-US" sz="700" dirty="0" smtClean="0">
                <a:solidFill>
                  <a:srgbClr val="A6A6A6"/>
                </a:solidFill>
                <a:latin typeface="Trebuchet MS"/>
                <a:cs typeface="Trebuchet MS"/>
              </a:rPr>
              <a:t>Con</a:t>
            </a:r>
            <a:r>
              <a:rPr lang="en-US" sz="700" spc="-10" dirty="0" smtClean="0">
                <a:solidFill>
                  <a:srgbClr val="A6A6A6"/>
                </a:solidFill>
                <a:latin typeface="Trebuchet MS"/>
                <a:cs typeface="Trebuchet MS"/>
              </a:rPr>
              <a:t>s</a:t>
            </a:r>
            <a:r>
              <a:rPr lang="en-US" sz="700" dirty="0" smtClean="0">
                <a:solidFill>
                  <a:srgbClr val="A6A6A6"/>
                </a:solidFill>
                <a:latin typeface="Trebuchet MS"/>
                <a:cs typeface="Trebuchet MS"/>
              </a:rPr>
              <a:t>ulting</a:t>
            </a:r>
            <a:r>
              <a:rPr lang="en-US" sz="700" spc="25" dirty="0" smtClean="0">
                <a:solidFill>
                  <a:srgbClr val="A6A6A6"/>
                </a:solidFill>
                <a:latin typeface="Trebuchet MS"/>
                <a:cs typeface="Trebuchet MS"/>
              </a:rPr>
              <a:t> </a:t>
            </a:r>
            <a:r>
              <a:rPr lang="en-US" sz="700" spc="-5" dirty="0" smtClean="0">
                <a:solidFill>
                  <a:srgbClr val="A6A6A6"/>
                </a:solidFill>
                <a:latin typeface="Trebuchet MS"/>
                <a:cs typeface="Trebuchet MS"/>
              </a:rPr>
              <a:t>G</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ou</a:t>
            </a:r>
            <a:r>
              <a:rPr lang="en-US" sz="700" spc="-5" dirty="0" smtClean="0">
                <a:solidFill>
                  <a:srgbClr val="A6A6A6"/>
                </a:solidFill>
                <a:latin typeface="Trebuchet MS"/>
                <a:cs typeface="Trebuchet MS"/>
              </a:rPr>
              <a:t>p</a:t>
            </a:r>
            <a:r>
              <a:rPr lang="en-US" sz="700" dirty="0" smtClean="0">
                <a:solidFill>
                  <a:srgbClr val="A6A6A6"/>
                </a:solidFill>
                <a:latin typeface="Trebuchet MS"/>
                <a:cs typeface="Trebuchet MS"/>
              </a:rPr>
              <a:t>,</a:t>
            </a:r>
            <a:r>
              <a:rPr lang="en-US" sz="700" spc="5" dirty="0" smtClean="0">
                <a:solidFill>
                  <a:srgbClr val="A6A6A6"/>
                </a:solidFill>
                <a:latin typeface="Trebuchet MS"/>
                <a:cs typeface="Trebuchet MS"/>
              </a:rPr>
              <a:t> </a:t>
            </a:r>
            <a:r>
              <a:rPr lang="en-US" sz="700" spc="-5" dirty="0" smtClean="0">
                <a:solidFill>
                  <a:srgbClr val="A6A6A6"/>
                </a:solidFill>
                <a:latin typeface="Trebuchet MS"/>
                <a:cs typeface="Trebuchet MS"/>
              </a:rPr>
              <a:t>I</a:t>
            </a:r>
            <a:r>
              <a:rPr lang="en-US" sz="700" dirty="0" smtClean="0">
                <a:solidFill>
                  <a:srgbClr val="A6A6A6"/>
                </a:solidFill>
                <a:latin typeface="Trebuchet MS"/>
                <a:cs typeface="Trebuchet MS"/>
              </a:rPr>
              <a:t>nc.</a:t>
            </a:r>
            <a:r>
              <a:rPr lang="en-US" sz="700" spc="15" dirty="0" smtClean="0">
                <a:solidFill>
                  <a:srgbClr val="A6A6A6"/>
                </a:solidFill>
                <a:latin typeface="Trebuchet MS"/>
                <a:cs typeface="Trebuchet MS"/>
              </a:rPr>
              <a:t> </a:t>
            </a:r>
            <a:r>
              <a:rPr lang="en-US" sz="700" spc="-5" dirty="0" smtClean="0">
                <a:solidFill>
                  <a:srgbClr val="A6A6A6"/>
                </a:solidFill>
                <a:latin typeface="Trebuchet MS"/>
                <a:cs typeface="Trebuchet MS"/>
              </a:rPr>
              <a:t>A</a:t>
            </a:r>
            <a:r>
              <a:rPr lang="en-US" sz="700" dirty="0" smtClean="0">
                <a:solidFill>
                  <a:srgbClr val="A6A6A6"/>
                </a:solidFill>
                <a:latin typeface="Trebuchet MS"/>
                <a:cs typeface="Trebuchet MS"/>
              </a:rPr>
              <a:t>ll</a:t>
            </a:r>
            <a:r>
              <a:rPr lang="en-US" sz="700" spc="25" dirty="0" smtClean="0">
                <a:solidFill>
                  <a:srgbClr val="A6A6A6"/>
                </a:solidFill>
                <a:latin typeface="Trebuchet MS"/>
                <a:cs typeface="Trebuchet MS"/>
              </a:rPr>
              <a:t> </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igh</a:t>
            </a:r>
            <a:r>
              <a:rPr lang="en-US" sz="700" spc="-5" dirty="0" smtClean="0">
                <a:solidFill>
                  <a:srgbClr val="A6A6A6"/>
                </a:solidFill>
                <a:latin typeface="Trebuchet MS"/>
                <a:cs typeface="Trebuchet MS"/>
              </a:rPr>
              <a:t>t</a:t>
            </a:r>
            <a:r>
              <a:rPr lang="en-US" sz="700" dirty="0" smtClean="0">
                <a:solidFill>
                  <a:srgbClr val="A6A6A6"/>
                </a:solidFill>
                <a:latin typeface="Trebuchet MS"/>
                <a:cs typeface="Trebuchet MS"/>
              </a:rPr>
              <a:t>s</a:t>
            </a:r>
            <a:r>
              <a:rPr lang="en-US" sz="700" spc="-5" dirty="0" smtClean="0">
                <a:solidFill>
                  <a:srgbClr val="A6A6A6"/>
                </a:solidFill>
                <a:latin typeface="Trebuchet MS"/>
                <a:cs typeface="Trebuchet MS"/>
              </a:rPr>
              <a:t> </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e</a:t>
            </a:r>
            <a:r>
              <a:rPr lang="en-US" sz="700" spc="-10" dirty="0" smtClean="0">
                <a:solidFill>
                  <a:srgbClr val="A6A6A6"/>
                </a:solidFill>
                <a:latin typeface="Trebuchet MS"/>
                <a:cs typeface="Trebuchet MS"/>
              </a:rPr>
              <a:t>s</a:t>
            </a:r>
            <a:r>
              <a:rPr lang="en-US" sz="700" dirty="0" smtClean="0">
                <a:solidFill>
                  <a:srgbClr val="A6A6A6"/>
                </a:solidFill>
                <a:latin typeface="Trebuchet MS"/>
                <a:cs typeface="Trebuchet MS"/>
              </a:rPr>
              <a:t>e</a:t>
            </a:r>
            <a:r>
              <a:rPr lang="en-US" sz="700" spc="0" dirty="0" smtClean="0">
                <a:solidFill>
                  <a:srgbClr val="A6A6A6"/>
                </a:solidFill>
                <a:latin typeface="Trebuchet MS"/>
                <a:cs typeface="Trebuchet MS"/>
              </a:rPr>
              <a:t>r</a:t>
            </a:r>
            <a:r>
              <a:rPr lang="en-US" sz="700" spc="-5" dirty="0" smtClean="0">
                <a:solidFill>
                  <a:srgbClr val="A6A6A6"/>
                </a:solidFill>
                <a:latin typeface="Trebuchet MS"/>
                <a:cs typeface="Trebuchet MS"/>
              </a:rPr>
              <a:t>v</a:t>
            </a:r>
            <a:r>
              <a:rPr lang="en-US" sz="700" dirty="0" smtClean="0">
                <a:solidFill>
                  <a:srgbClr val="A6A6A6"/>
                </a:solidFill>
                <a:latin typeface="Trebuchet MS"/>
                <a:cs typeface="Trebuchet MS"/>
              </a:rPr>
              <a:t>e</a:t>
            </a:r>
            <a:r>
              <a:rPr lang="en-US" sz="700" spc="-5" dirty="0" smtClean="0">
                <a:solidFill>
                  <a:srgbClr val="A6A6A6"/>
                </a:solidFill>
                <a:latin typeface="Trebuchet MS"/>
                <a:cs typeface="Trebuchet MS"/>
              </a:rPr>
              <a:t>d</a:t>
            </a:r>
            <a:r>
              <a:rPr lang="en-US" sz="700" dirty="0" smtClean="0">
                <a:solidFill>
                  <a:srgbClr val="A6A6A6"/>
                </a:solidFill>
                <a:latin typeface="Trebuchet MS"/>
                <a:cs typeface="Trebuchet MS"/>
              </a:rPr>
              <a:t>.</a:t>
            </a:r>
            <a:endParaRPr lang="en-US" sz="700" dirty="0">
              <a:latin typeface="Trebuchet MS"/>
              <a:cs typeface="Trebuchet MS"/>
            </a:endParaRPr>
          </a:p>
        </p:txBody>
      </p:sp>
      <p:sp>
        <p:nvSpPr>
          <p:cNvPr id="37" name="Title 1"/>
          <p:cNvSpPr txBox="1">
            <a:spLocks/>
          </p:cNvSpPr>
          <p:nvPr/>
        </p:nvSpPr>
        <p:spPr>
          <a:xfrm>
            <a:off x="625125" y="677672"/>
            <a:ext cx="10923747" cy="329184"/>
          </a:xfrm>
          <a:prstGeom prst="rect">
            <a:avLst/>
          </a:prstGeom>
        </p:spPr>
        <p:txBody>
          <a:bodyPr vert="horz" wrap="square" lIns="0" tIns="0" rIns="0" bIns="0" rtlCol="0" anchor="b">
            <a:noAutofit/>
          </a:bodyPr>
          <a:lstStyle>
            <a:lvl1pPr defTabSz="742950">
              <a:lnSpc>
                <a:spcPct val="104000"/>
              </a:lnSpc>
              <a:spcBef>
                <a:spcPct val="0"/>
              </a:spcBef>
              <a:buNone/>
              <a:defRPr sz="2400">
                <a:solidFill>
                  <a:srgbClr val="6E6F73"/>
                </a:solidFill>
                <a:latin typeface="Trebuchet MS" panose="020B0603020202020204" pitchFamily="34" charset="0"/>
                <a:ea typeface="+mj-ea"/>
                <a:cs typeface="+mj-cs"/>
                <a:sym typeface="Trebuchet MS" panose="020B0603020202020204" pitchFamily="34" charset="0"/>
              </a:defRPr>
            </a:lvl1pPr>
          </a:lstStyle>
          <a:p>
            <a:r>
              <a:rPr lang="en-US" dirty="0"/>
              <a:t>We see three main roles of the regulator in </a:t>
            </a:r>
            <a:r>
              <a:rPr lang="en-US" dirty="0" smtClean="0"/>
              <a:t>digital</a:t>
            </a:r>
            <a:endParaRPr lang="en-US" dirty="0"/>
          </a:p>
        </p:txBody>
      </p:sp>
      <p:sp>
        <p:nvSpPr>
          <p:cNvPr id="39" name="Rectangle 38"/>
          <p:cNvSpPr/>
          <p:nvPr/>
        </p:nvSpPr>
        <p:spPr>
          <a:xfrm>
            <a:off x="916648" y="2299889"/>
            <a:ext cx="3211858" cy="3191246"/>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0687" rIns="0" bIns="30687" numCol="1" spcCol="0" rtlCol="0" fromWordArt="0" anchor="b" anchorCtr="0" forceAA="0" compatLnSpc="1">
            <a:prstTxWarp prst="textNoShape">
              <a:avLst/>
            </a:prstTxWarp>
            <a:noAutofit/>
          </a:bodyPr>
          <a:lstStyle/>
          <a:p>
            <a:pPr algn="ctr">
              <a:buClr>
                <a:prstClr val="white"/>
              </a:buClr>
            </a:pPr>
            <a:r>
              <a:rPr lang="en-US" sz="2100" dirty="0" smtClean="0">
                <a:solidFill>
                  <a:srgbClr val="2FC77E"/>
                </a:solidFill>
                <a:latin typeface="Trebuchet MS" pitchFamily="34" charset="0"/>
              </a:rPr>
              <a:t>Enable digitalization of</a:t>
            </a:r>
            <a:br>
              <a:rPr lang="en-US" sz="2100" dirty="0" smtClean="0">
                <a:solidFill>
                  <a:srgbClr val="2FC77E"/>
                </a:solidFill>
                <a:latin typeface="Trebuchet MS" pitchFamily="34" charset="0"/>
              </a:rPr>
            </a:br>
            <a:r>
              <a:rPr lang="en-US" sz="2100" dirty="0" smtClean="0">
                <a:solidFill>
                  <a:srgbClr val="2FC77E"/>
                </a:solidFill>
                <a:latin typeface="Trebuchet MS" pitchFamily="34" charset="0"/>
              </a:rPr>
              <a:t>the core</a:t>
            </a:r>
            <a:endParaRPr lang="en-US" sz="2100" dirty="0">
              <a:solidFill>
                <a:srgbClr val="2FC77E"/>
              </a:solidFill>
              <a:latin typeface="Trebuchet MS" pitchFamily="34" charset="0"/>
            </a:endParaRPr>
          </a:p>
        </p:txBody>
      </p:sp>
      <p:grpSp>
        <p:nvGrpSpPr>
          <p:cNvPr id="43" name="Group 42"/>
          <p:cNvGrpSpPr/>
          <p:nvPr/>
        </p:nvGrpSpPr>
        <p:grpSpPr>
          <a:xfrm>
            <a:off x="1592122" y="2374917"/>
            <a:ext cx="1772257" cy="2073589"/>
            <a:chOff x="4278606" y="2608515"/>
            <a:chExt cx="1072220" cy="1296010"/>
          </a:xfrm>
        </p:grpSpPr>
        <p:grpSp>
          <p:nvGrpSpPr>
            <p:cNvPr id="66" name="Group 249"/>
            <p:cNvGrpSpPr>
              <a:grpSpLocks noChangeAspect="1"/>
            </p:cNvGrpSpPr>
            <p:nvPr/>
          </p:nvGrpSpPr>
          <p:grpSpPr bwMode="auto">
            <a:xfrm>
              <a:off x="4278606" y="2608515"/>
              <a:ext cx="973257" cy="984553"/>
              <a:chOff x="1682" y="0"/>
              <a:chExt cx="4316" cy="4320"/>
            </a:xfrm>
          </p:grpSpPr>
          <p:sp>
            <p:nvSpPr>
              <p:cNvPr id="75"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6" name="Freeform 5"/>
              <p:cNvSpPr>
                <a:spLocks noEditPoints="1"/>
              </p:cNvSpPr>
              <p:nvPr/>
            </p:nvSpPr>
            <p:spPr bwMode="auto">
              <a:xfrm>
                <a:off x="4276" y="849"/>
                <a:ext cx="1540" cy="1515"/>
              </a:xfrm>
              <a:custGeom>
                <a:avLst/>
                <a:gdLst>
                  <a:gd name="T0" fmla="*/ 816 w 822"/>
                  <a:gd name="T1" fmla="*/ 362 h 808"/>
                  <a:gd name="T2" fmla="*/ 758 w 822"/>
                  <a:gd name="T3" fmla="*/ 327 h 808"/>
                  <a:gd name="T4" fmla="*/ 736 w 822"/>
                  <a:gd name="T5" fmla="*/ 261 h 808"/>
                  <a:gd name="T6" fmla="*/ 701 w 822"/>
                  <a:gd name="T7" fmla="*/ 196 h 808"/>
                  <a:gd name="T8" fmla="*/ 714 w 822"/>
                  <a:gd name="T9" fmla="*/ 130 h 808"/>
                  <a:gd name="T10" fmla="*/ 575 w 822"/>
                  <a:gd name="T11" fmla="*/ 28 h 808"/>
                  <a:gd name="T12" fmla="*/ 515 w 822"/>
                  <a:gd name="T13" fmla="*/ 62 h 808"/>
                  <a:gd name="T14" fmla="*/ 384 w 822"/>
                  <a:gd name="T15" fmla="*/ 47 h 808"/>
                  <a:gd name="T16" fmla="*/ 333 w 822"/>
                  <a:gd name="T17" fmla="*/ 0 h 808"/>
                  <a:gd name="T18" fmla="*/ 249 w 822"/>
                  <a:gd name="T19" fmla="*/ 26 h 808"/>
                  <a:gd name="T20" fmla="*/ 173 w 822"/>
                  <a:gd name="T21" fmla="*/ 69 h 808"/>
                  <a:gd name="T22" fmla="*/ 173 w 822"/>
                  <a:gd name="T23" fmla="*/ 140 h 808"/>
                  <a:gd name="T24" fmla="*/ 92 w 822"/>
                  <a:gd name="T25" fmla="*/ 246 h 808"/>
                  <a:gd name="T26" fmla="*/ 27 w 822"/>
                  <a:gd name="T27" fmla="*/ 267 h 808"/>
                  <a:gd name="T28" fmla="*/ 4 w 822"/>
                  <a:gd name="T29" fmla="*/ 441 h 808"/>
                  <a:gd name="T30" fmla="*/ 62 w 822"/>
                  <a:gd name="T31" fmla="*/ 475 h 808"/>
                  <a:gd name="T32" fmla="*/ 85 w 822"/>
                  <a:gd name="T33" fmla="*/ 546 h 808"/>
                  <a:gd name="T34" fmla="*/ 118 w 822"/>
                  <a:gd name="T35" fmla="*/ 607 h 808"/>
                  <a:gd name="T36" fmla="*/ 102 w 822"/>
                  <a:gd name="T37" fmla="*/ 673 h 808"/>
                  <a:gd name="T38" fmla="*/ 237 w 822"/>
                  <a:gd name="T39" fmla="*/ 777 h 808"/>
                  <a:gd name="T40" fmla="*/ 295 w 822"/>
                  <a:gd name="T41" fmla="*/ 743 h 808"/>
                  <a:gd name="T42" fmla="*/ 442 w 822"/>
                  <a:gd name="T43" fmla="*/ 762 h 808"/>
                  <a:gd name="T44" fmla="*/ 493 w 822"/>
                  <a:gd name="T45" fmla="*/ 808 h 808"/>
                  <a:gd name="T46" fmla="*/ 572 w 822"/>
                  <a:gd name="T47" fmla="*/ 783 h 808"/>
                  <a:gd name="T48" fmla="*/ 646 w 822"/>
                  <a:gd name="T49" fmla="*/ 741 h 808"/>
                  <a:gd name="T50" fmla="*/ 646 w 822"/>
                  <a:gd name="T51" fmla="*/ 673 h 808"/>
                  <a:gd name="T52" fmla="*/ 734 w 822"/>
                  <a:gd name="T53" fmla="*/ 552 h 808"/>
                  <a:gd name="T54" fmla="*/ 797 w 822"/>
                  <a:gd name="T55" fmla="*/ 532 h 808"/>
                  <a:gd name="T56" fmla="*/ 816 w 822"/>
                  <a:gd name="T57" fmla="*/ 362 h 808"/>
                  <a:gd name="T58" fmla="*/ 482 w 822"/>
                  <a:gd name="T59" fmla="*/ 569 h 808"/>
                  <a:gd name="T60" fmla="*/ 247 w 822"/>
                  <a:gd name="T61" fmla="*/ 475 h 808"/>
                  <a:gd name="T62" fmla="*/ 339 w 822"/>
                  <a:gd name="T63" fmla="*/ 239 h 808"/>
                  <a:gd name="T64" fmla="*/ 573 w 822"/>
                  <a:gd name="T65" fmla="*/ 333 h 808"/>
                  <a:gd name="T66" fmla="*/ 482 w 822"/>
                  <a:gd name="T67" fmla="*/ 56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2" h="808">
                    <a:moveTo>
                      <a:pt x="816" y="362"/>
                    </a:moveTo>
                    <a:cubicBezTo>
                      <a:pt x="758" y="327"/>
                      <a:pt x="758" y="327"/>
                      <a:pt x="758" y="327"/>
                    </a:cubicBezTo>
                    <a:cubicBezTo>
                      <a:pt x="753" y="305"/>
                      <a:pt x="745" y="283"/>
                      <a:pt x="736" y="261"/>
                    </a:cubicBezTo>
                    <a:cubicBezTo>
                      <a:pt x="727" y="239"/>
                      <a:pt x="714" y="217"/>
                      <a:pt x="701" y="196"/>
                    </a:cubicBezTo>
                    <a:cubicBezTo>
                      <a:pt x="714" y="130"/>
                      <a:pt x="714" y="130"/>
                      <a:pt x="714" y="130"/>
                    </a:cubicBezTo>
                    <a:cubicBezTo>
                      <a:pt x="676" y="87"/>
                      <a:pt x="627" y="51"/>
                      <a:pt x="575" y="28"/>
                    </a:cubicBezTo>
                    <a:cubicBezTo>
                      <a:pt x="515" y="62"/>
                      <a:pt x="515" y="62"/>
                      <a:pt x="515" y="62"/>
                    </a:cubicBezTo>
                    <a:cubicBezTo>
                      <a:pt x="472" y="48"/>
                      <a:pt x="429" y="43"/>
                      <a:pt x="384" y="47"/>
                    </a:cubicBezTo>
                    <a:cubicBezTo>
                      <a:pt x="333" y="0"/>
                      <a:pt x="333" y="0"/>
                      <a:pt x="333" y="0"/>
                    </a:cubicBezTo>
                    <a:cubicBezTo>
                      <a:pt x="305" y="6"/>
                      <a:pt x="277" y="13"/>
                      <a:pt x="249" y="26"/>
                    </a:cubicBezTo>
                    <a:cubicBezTo>
                      <a:pt x="222" y="38"/>
                      <a:pt x="195" y="53"/>
                      <a:pt x="173" y="69"/>
                    </a:cubicBezTo>
                    <a:cubicBezTo>
                      <a:pt x="173" y="140"/>
                      <a:pt x="173" y="140"/>
                      <a:pt x="173" y="140"/>
                    </a:cubicBezTo>
                    <a:cubicBezTo>
                      <a:pt x="139" y="171"/>
                      <a:pt x="111" y="206"/>
                      <a:pt x="92" y="246"/>
                    </a:cubicBezTo>
                    <a:cubicBezTo>
                      <a:pt x="27" y="267"/>
                      <a:pt x="27" y="267"/>
                      <a:pt x="27" y="267"/>
                    </a:cubicBezTo>
                    <a:cubicBezTo>
                      <a:pt x="7" y="321"/>
                      <a:pt x="0" y="380"/>
                      <a:pt x="4" y="441"/>
                    </a:cubicBezTo>
                    <a:cubicBezTo>
                      <a:pt x="62" y="475"/>
                      <a:pt x="62" y="475"/>
                      <a:pt x="62" y="475"/>
                    </a:cubicBezTo>
                    <a:cubicBezTo>
                      <a:pt x="67" y="498"/>
                      <a:pt x="74" y="523"/>
                      <a:pt x="85" y="546"/>
                    </a:cubicBezTo>
                    <a:cubicBezTo>
                      <a:pt x="95" y="567"/>
                      <a:pt x="105" y="588"/>
                      <a:pt x="118" y="607"/>
                    </a:cubicBezTo>
                    <a:cubicBezTo>
                      <a:pt x="102" y="673"/>
                      <a:pt x="102" y="673"/>
                      <a:pt x="102" y="673"/>
                    </a:cubicBezTo>
                    <a:cubicBezTo>
                      <a:pt x="140" y="718"/>
                      <a:pt x="186" y="752"/>
                      <a:pt x="237" y="777"/>
                    </a:cubicBezTo>
                    <a:cubicBezTo>
                      <a:pt x="295" y="743"/>
                      <a:pt x="295" y="743"/>
                      <a:pt x="295" y="743"/>
                    </a:cubicBezTo>
                    <a:cubicBezTo>
                      <a:pt x="342" y="760"/>
                      <a:pt x="391" y="766"/>
                      <a:pt x="442" y="762"/>
                    </a:cubicBezTo>
                    <a:cubicBezTo>
                      <a:pt x="493" y="808"/>
                      <a:pt x="493" y="808"/>
                      <a:pt x="493" y="808"/>
                    </a:cubicBezTo>
                    <a:cubicBezTo>
                      <a:pt x="518" y="802"/>
                      <a:pt x="546" y="794"/>
                      <a:pt x="572" y="783"/>
                    </a:cubicBezTo>
                    <a:cubicBezTo>
                      <a:pt x="598" y="771"/>
                      <a:pt x="622" y="757"/>
                      <a:pt x="646" y="741"/>
                    </a:cubicBezTo>
                    <a:cubicBezTo>
                      <a:pt x="646" y="673"/>
                      <a:pt x="646" y="673"/>
                      <a:pt x="646" y="673"/>
                    </a:cubicBezTo>
                    <a:cubicBezTo>
                      <a:pt x="683" y="639"/>
                      <a:pt x="713" y="597"/>
                      <a:pt x="734" y="552"/>
                    </a:cubicBezTo>
                    <a:cubicBezTo>
                      <a:pt x="797" y="532"/>
                      <a:pt x="797" y="532"/>
                      <a:pt x="797" y="532"/>
                    </a:cubicBezTo>
                    <a:cubicBezTo>
                      <a:pt x="816" y="479"/>
                      <a:pt x="822" y="420"/>
                      <a:pt x="816" y="362"/>
                    </a:cubicBezTo>
                    <a:close/>
                    <a:moveTo>
                      <a:pt x="482" y="569"/>
                    </a:moveTo>
                    <a:cubicBezTo>
                      <a:pt x="391" y="610"/>
                      <a:pt x="286" y="566"/>
                      <a:pt x="247" y="475"/>
                    </a:cubicBezTo>
                    <a:cubicBezTo>
                      <a:pt x="208" y="383"/>
                      <a:pt x="249" y="278"/>
                      <a:pt x="339" y="239"/>
                    </a:cubicBezTo>
                    <a:cubicBezTo>
                      <a:pt x="430" y="199"/>
                      <a:pt x="536" y="242"/>
                      <a:pt x="573" y="333"/>
                    </a:cubicBezTo>
                    <a:cubicBezTo>
                      <a:pt x="613" y="424"/>
                      <a:pt x="572" y="531"/>
                      <a:pt x="482" y="569"/>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7" name="Freeform 6"/>
              <p:cNvSpPr>
                <a:spLocks noEditPoints="1"/>
              </p:cNvSpPr>
              <p:nvPr/>
            </p:nvSpPr>
            <p:spPr bwMode="auto">
              <a:xfrm>
                <a:off x="1864" y="936"/>
                <a:ext cx="2551" cy="2527"/>
              </a:xfrm>
              <a:custGeom>
                <a:avLst/>
                <a:gdLst>
                  <a:gd name="T0" fmla="*/ 638 w 1362"/>
                  <a:gd name="T1" fmla="*/ 1242 h 1348"/>
                  <a:gd name="T2" fmla="*/ 448 w 1362"/>
                  <a:gd name="T3" fmla="*/ 1319 h 1348"/>
                  <a:gd name="T4" fmla="*/ 352 w 1362"/>
                  <a:gd name="T5" fmla="*/ 1146 h 1348"/>
                  <a:gd name="T6" fmla="*/ 141 w 1362"/>
                  <a:gd name="T7" fmla="*/ 1095 h 1348"/>
                  <a:gd name="T8" fmla="*/ 46 w 1362"/>
                  <a:gd name="T9" fmla="*/ 928 h 1348"/>
                  <a:gd name="T10" fmla="*/ 0 w 1362"/>
                  <a:gd name="T11" fmla="*/ 664 h 1348"/>
                  <a:gd name="T12" fmla="*/ 32 w 1362"/>
                  <a:gd name="T13" fmla="*/ 474 h 1348"/>
                  <a:gd name="T14" fmla="*/ 212 w 1362"/>
                  <a:gd name="T15" fmla="*/ 351 h 1348"/>
                  <a:gd name="T16" fmla="*/ 244 w 1362"/>
                  <a:gd name="T17" fmla="*/ 159 h 1348"/>
                  <a:gd name="T18" fmla="*/ 451 w 1362"/>
                  <a:gd name="T19" fmla="*/ 167 h 1348"/>
                  <a:gd name="T20" fmla="*/ 592 w 1362"/>
                  <a:gd name="T21" fmla="*/ 5 h 1348"/>
                  <a:gd name="T22" fmla="*/ 784 w 1362"/>
                  <a:gd name="T23" fmla="*/ 6 h 1348"/>
                  <a:gd name="T24" fmla="*/ 1036 w 1362"/>
                  <a:gd name="T25" fmla="*/ 98 h 1348"/>
                  <a:gd name="T26" fmla="*/ 1184 w 1362"/>
                  <a:gd name="T27" fmla="*/ 220 h 1348"/>
                  <a:gd name="T28" fmla="*/ 1206 w 1362"/>
                  <a:gd name="T29" fmla="*/ 440 h 1348"/>
                  <a:gd name="T30" fmla="*/ 1351 w 1362"/>
                  <a:gd name="T31" fmla="*/ 562 h 1348"/>
                  <a:gd name="T32" fmla="*/ 1262 w 1362"/>
                  <a:gd name="T33" fmla="*/ 724 h 1348"/>
                  <a:gd name="T34" fmla="*/ 1310 w 1362"/>
                  <a:gd name="T35" fmla="*/ 940 h 1348"/>
                  <a:gd name="T36" fmla="*/ 1213 w 1362"/>
                  <a:gd name="T37" fmla="*/ 1106 h 1348"/>
                  <a:gd name="T38" fmla="*/ 1008 w 1362"/>
                  <a:gd name="T39" fmla="*/ 1278 h 1348"/>
                  <a:gd name="T40" fmla="*/ 828 w 1362"/>
                  <a:gd name="T41" fmla="*/ 1345 h 1348"/>
                  <a:gd name="T42" fmla="*/ 830 w 1362"/>
                  <a:gd name="T43" fmla="*/ 1299 h 1348"/>
                  <a:gd name="T44" fmla="*/ 965 w 1362"/>
                  <a:gd name="T45" fmla="*/ 1122 h 1348"/>
                  <a:gd name="T46" fmla="*/ 1072 w 1362"/>
                  <a:gd name="T47" fmla="*/ 1038 h 1348"/>
                  <a:gd name="T48" fmla="*/ 1264 w 1362"/>
                  <a:gd name="T49" fmla="*/ 935 h 1348"/>
                  <a:gd name="T50" fmla="*/ 1219 w 1362"/>
                  <a:gd name="T51" fmla="*/ 710 h 1348"/>
                  <a:gd name="T52" fmla="*/ 1308 w 1362"/>
                  <a:gd name="T53" fmla="*/ 570 h 1348"/>
                  <a:gd name="T54" fmla="*/ 1171 w 1362"/>
                  <a:gd name="T55" fmla="*/ 469 h 1348"/>
                  <a:gd name="T56" fmla="*/ 1142 w 1362"/>
                  <a:gd name="T57" fmla="*/ 241 h 1348"/>
                  <a:gd name="T58" fmla="*/ 915 w 1362"/>
                  <a:gd name="T59" fmla="*/ 217 h 1348"/>
                  <a:gd name="T60" fmla="*/ 802 w 1362"/>
                  <a:gd name="T61" fmla="*/ 179 h 1348"/>
                  <a:gd name="T62" fmla="*/ 610 w 1362"/>
                  <a:gd name="T63" fmla="*/ 47 h 1348"/>
                  <a:gd name="T64" fmla="*/ 458 w 1362"/>
                  <a:gd name="T65" fmla="*/ 212 h 1348"/>
                  <a:gd name="T66" fmla="*/ 272 w 1362"/>
                  <a:gd name="T67" fmla="*/ 192 h 1348"/>
                  <a:gd name="T68" fmla="*/ 254 w 1362"/>
                  <a:gd name="T69" fmla="*/ 369 h 1348"/>
                  <a:gd name="T70" fmla="*/ 70 w 1362"/>
                  <a:gd name="T71" fmla="*/ 500 h 1348"/>
                  <a:gd name="T72" fmla="*/ 143 w 1362"/>
                  <a:gd name="T73" fmla="*/ 698 h 1348"/>
                  <a:gd name="T74" fmla="*/ 170 w 1362"/>
                  <a:gd name="T75" fmla="*/ 846 h 1348"/>
                  <a:gd name="T76" fmla="*/ 168 w 1362"/>
                  <a:gd name="T77" fmla="*/ 1058 h 1348"/>
                  <a:gd name="T78" fmla="*/ 386 w 1362"/>
                  <a:gd name="T79" fmla="*/ 1115 h 1348"/>
                  <a:gd name="T80" fmla="*/ 463 w 1362"/>
                  <a:gd name="T81" fmla="*/ 1278 h 1348"/>
                  <a:gd name="T82" fmla="*/ 630 w 1362"/>
                  <a:gd name="T83" fmla="*/ 1198 h 1348"/>
                  <a:gd name="T84" fmla="*/ 742 w 1362"/>
                  <a:gd name="T85" fmla="*/ 1197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2" h="1348">
                    <a:moveTo>
                      <a:pt x="815" y="1348"/>
                    </a:moveTo>
                    <a:cubicBezTo>
                      <a:pt x="724" y="1242"/>
                      <a:pt x="724" y="1242"/>
                      <a:pt x="724" y="1242"/>
                    </a:cubicBezTo>
                    <a:cubicBezTo>
                      <a:pt x="695" y="1244"/>
                      <a:pt x="666" y="1244"/>
                      <a:pt x="638" y="1242"/>
                    </a:cubicBezTo>
                    <a:cubicBezTo>
                      <a:pt x="547" y="1348"/>
                      <a:pt x="547" y="1348"/>
                      <a:pt x="547" y="1348"/>
                    </a:cubicBezTo>
                    <a:cubicBezTo>
                      <a:pt x="534" y="1345"/>
                      <a:pt x="534" y="1345"/>
                      <a:pt x="534" y="1345"/>
                    </a:cubicBezTo>
                    <a:cubicBezTo>
                      <a:pt x="494" y="1336"/>
                      <a:pt x="450" y="1320"/>
                      <a:pt x="448" y="1319"/>
                    </a:cubicBezTo>
                    <a:cubicBezTo>
                      <a:pt x="446" y="1318"/>
                      <a:pt x="402" y="1302"/>
                      <a:pt x="366" y="1284"/>
                    </a:cubicBezTo>
                    <a:cubicBezTo>
                      <a:pt x="354" y="1278"/>
                      <a:pt x="354" y="1278"/>
                      <a:pt x="354" y="1278"/>
                    </a:cubicBezTo>
                    <a:cubicBezTo>
                      <a:pt x="352" y="1146"/>
                      <a:pt x="352" y="1146"/>
                      <a:pt x="352" y="1146"/>
                    </a:cubicBezTo>
                    <a:cubicBezTo>
                      <a:pt x="325" y="1128"/>
                      <a:pt x="299" y="1107"/>
                      <a:pt x="275" y="1085"/>
                    </a:cubicBezTo>
                    <a:cubicBezTo>
                      <a:pt x="149" y="1105"/>
                      <a:pt x="149" y="1105"/>
                      <a:pt x="149" y="1105"/>
                    </a:cubicBezTo>
                    <a:cubicBezTo>
                      <a:pt x="141" y="1095"/>
                      <a:pt x="141" y="1095"/>
                      <a:pt x="141" y="1095"/>
                    </a:cubicBezTo>
                    <a:cubicBezTo>
                      <a:pt x="116" y="1062"/>
                      <a:pt x="93" y="1022"/>
                      <a:pt x="92" y="1020"/>
                    </a:cubicBezTo>
                    <a:cubicBezTo>
                      <a:pt x="91" y="1018"/>
                      <a:pt x="67" y="977"/>
                      <a:pt x="51" y="940"/>
                    </a:cubicBezTo>
                    <a:cubicBezTo>
                      <a:pt x="46" y="928"/>
                      <a:pt x="46" y="928"/>
                      <a:pt x="46" y="928"/>
                    </a:cubicBezTo>
                    <a:cubicBezTo>
                      <a:pt x="121" y="836"/>
                      <a:pt x="121" y="836"/>
                      <a:pt x="121" y="836"/>
                    </a:cubicBezTo>
                    <a:cubicBezTo>
                      <a:pt x="110" y="799"/>
                      <a:pt x="104" y="762"/>
                      <a:pt x="101" y="724"/>
                    </a:cubicBezTo>
                    <a:cubicBezTo>
                      <a:pt x="0" y="664"/>
                      <a:pt x="0" y="664"/>
                      <a:pt x="0" y="664"/>
                    </a:cubicBezTo>
                    <a:cubicBezTo>
                      <a:pt x="1" y="650"/>
                      <a:pt x="1" y="650"/>
                      <a:pt x="1" y="650"/>
                    </a:cubicBezTo>
                    <a:cubicBezTo>
                      <a:pt x="3" y="610"/>
                      <a:pt x="11" y="564"/>
                      <a:pt x="11" y="562"/>
                    </a:cubicBezTo>
                    <a:cubicBezTo>
                      <a:pt x="12" y="560"/>
                      <a:pt x="20" y="513"/>
                      <a:pt x="32" y="474"/>
                    </a:cubicBezTo>
                    <a:cubicBezTo>
                      <a:pt x="35" y="462"/>
                      <a:pt x="35" y="462"/>
                      <a:pt x="35" y="462"/>
                    </a:cubicBezTo>
                    <a:cubicBezTo>
                      <a:pt x="157" y="439"/>
                      <a:pt x="157" y="439"/>
                      <a:pt x="157" y="439"/>
                    </a:cubicBezTo>
                    <a:cubicBezTo>
                      <a:pt x="173" y="408"/>
                      <a:pt x="191" y="378"/>
                      <a:pt x="212" y="351"/>
                    </a:cubicBezTo>
                    <a:cubicBezTo>
                      <a:pt x="170" y="230"/>
                      <a:pt x="170" y="230"/>
                      <a:pt x="170" y="230"/>
                    </a:cubicBezTo>
                    <a:cubicBezTo>
                      <a:pt x="179" y="220"/>
                      <a:pt x="179" y="220"/>
                      <a:pt x="179" y="220"/>
                    </a:cubicBezTo>
                    <a:cubicBezTo>
                      <a:pt x="206" y="190"/>
                      <a:pt x="243" y="160"/>
                      <a:pt x="244" y="159"/>
                    </a:cubicBezTo>
                    <a:cubicBezTo>
                      <a:pt x="246" y="157"/>
                      <a:pt x="282" y="127"/>
                      <a:pt x="316" y="105"/>
                    </a:cubicBezTo>
                    <a:cubicBezTo>
                      <a:pt x="327" y="98"/>
                      <a:pt x="327" y="98"/>
                      <a:pt x="327" y="98"/>
                    </a:cubicBezTo>
                    <a:cubicBezTo>
                      <a:pt x="451" y="167"/>
                      <a:pt x="451" y="167"/>
                      <a:pt x="451" y="167"/>
                    </a:cubicBezTo>
                    <a:cubicBezTo>
                      <a:pt x="476" y="157"/>
                      <a:pt x="502" y="148"/>
                      <a:pt x="528" y="142"/>
                    </a:cubicBezTo>
                    <a:cubicBezTo>
                      <a:pt x="579" y="6"/>
                      <a:pt x="579" y="6"/>
                      <a:pt x="579" y="6"/>
                    </a:cubicBezTo>
                    <a:cubicBezTo>
                      <a:pt x="592" y="5"/>
                      <a:pt x="592" y="5"/>
                      <a:pt x="592" y="5"/>
                    </a:cubicBezTo>
                    <a:cubicBezTo>
                      <a:pt x="632" y="0"/>
                      <a:pt x="679" y="0"/>
                      <a:pt x="681" y="0"/>
                    </a:cubicBezTo>
                    <a:cubicBezTo>
                      <a:pt x="683" y="0"/>
                      <a:pt x="730" y="0"/>
                      <a:pt x="771" y="5"/>
                    </a:cubicBezTo>
                    <a:cubicBezTo>
                      <a:pt x="784" y="6"/>
                      <a:pt x="784" y="6"/>
                      <a:pt x="784" y="6"/>
                    </a:cubicBezTo>
                    <a:cubicBezTo>
                      <a:pt x="835" y="142"/>
                      <a:pt x="835" y="142"/>
                      <a:pt x="835" y="142"/>
                    </a:cubicBezTo>
                    <a:cubicBezTo>
                      <a:pt x="861" y="149"/>
                      <a:pt x="887" y="157"/>
                      <a:pt x="912" y="168"/>
                    </a:cubicBezTo>
                    <a:cubicBezTo>
                      <a:pt x="1036" y="98"/>
                      <a:pt x="1036" y="98"/>
                      <a:pt x="1036" y="98"/>
                    </a:cubicBezTo>
                    <a:cubicBezTo>
                      <a:pt x="1047" y="105"/>
                      <a:pt x="1047" y="105"/>
                      <a:pt x="1047" y="105"/>
                    </a:cubicBezTo>
                    <a:cubicBezTo>
                      <a:pt x="1081" y="128"/>
                      <a:pt x="1117" y="158"/>
                      <a:pt x="1118" y="159"/>
                    </a:cubicBezTo>
                    <a:cubicBezTo>
                      <a:pt x="1120" y="160"/>
                      <a:pt x="1156" y="191"/>
                      <a:pt x="1184" y="220"/>
                    </a:cubicBezTo>
                    <a:cubicBezTo>
                      <a:pt x="1193" y="230"/>
                      <a:pt x="1193" y="230"/>
                      <a:pt x="1193" y="230"/>
                    </a:cubicBezTo>
                    <a:cubicBezTo>
                      <a:pt x="1151" y="351"/>
                      <a:pt x="1151" y="351"/>
                      <a:pt x="1151" y="351"/>
                    </a:cubicBezTo>
                    <a:cubicBezTo>
                      <a:pt x="1172" y="379"/>
                      <a:pt x="1190" y="408"/>
                      <a:pt x="1206" y="440"/>
                    </a:cubicBezTo>
                    <a:cubicBezTo>
                      <a:pt x="1327" y="462"/>
                      <a:pt x="1327" y="462"/>
                      <a:pt x="1327" y="462"/>
                    </a:cubicBezTo>
                    <a:cubicBezTo>
                      <a:pt x="1331" y="475"/>
                      <a:pt x="1331" y="475"/>
                      <a:pt x="1331" y="475"/>
                    </a:cubicBezTo>
                    <a:cubicBezTo>
                      <a:pt x="1342" y="514"/>
                      <a:pt x="1351" y="560"/>
                      <a:pt x="1351" y="562"/>
                    </a:cubicBezTo>
                    <a:cubicBezTo>
                      <a:pt x="1351" y="564"/>
                      <a:pt x="1359" y="611"/>
                      <a:pt x="1362" y="651"/>
                    </a:cubicBezTo>
                    <a:cubicBezTo>
                      <a:pt x="1362" y="664"/>
                      <a:pt x="1362" y="664"/>
                      <a:pt x="1362" y="664"/>
                    </a:cubicBezTo>
                    <a:cubicBezTo>
                      <a:pt x="1262" y="724"/>
                      <a:pt x="1262" y="724"/>
                      <a:pt x="1262" y="724"/>
                    </a:cubicBezTo>
                    <a:cubicBezTo>
                      <a:pt x="1259" y="762"/>
                      <a:pt x="1252" y="800"/>
                      <a:pt x="1241" y="837"/>
                    </a:cubicBezTo>
                    <a:cubicBezTo>
                      <a:pt x="1316" y="928"/>
                      <a:pt x="1316" y="928"/>
                      <a:pt x="1316" y="928"/>
                    </a:cubicBezTo>
                    <a:cubicBezTo>
                      <a:pt x="1310" y="940"/>
                      <a:pt x="1310" y="940"/>
                      <a:pt x="1310" y="940"/>
                    </a:cubicBezTo>
                    <a:cubicBezTo>
                      <a:pt x="1294" y="978"/>
                      <a:pt x="1271" y="1019"/>
                      <a:pt x="1270" y="1020"/>
                    </a:cubicBezTo>
                    <a:cubicBezTo>
                      <a:pt x="1269" y="1022"/>
                      <a:pt x="1245" y="1063"/>
                      <a:pt x="1221" y="1095"/>
                    </a:cubicBezTo>
                    <a:cubicBezTo>
                      <a:pt x="1213" y="1106"/>
                      <a:pt x="1213" y="1106"/>
                      <a:pt x="1213" y="1106"/>
                    </a:cubicBezTo>
                    <a:cubicBezTo>
                      <a:pt x="1087" y="1085"/>
                      <a:pt x="1087" y="1085"/>
                      <a:pt x="1087" y="1085"/>
                    </a:cubicBezTo>
                    <a:cubicBezTo>
                      <a:pt x="1063" y="1108"/>
                      <a:pt x="1037" y="1128"/>
                      <a:pt x="1009" y="1147"/>
                    </a:cubicBezTo>
                    <a:cubicBezTo>
                      <a:pt x="1008" y="1278"/>
                      <a:pt x="1008" y="1278"/>
                      <a:pt x="1008" y="1278"/>
                    </a:cubicBezTo>
                    <a:cubicBezTo>
                      <a:pt x="996" y="1284"/>
                      <a:pt x="996" y="1284"/>
                      <a:pt x="996" y="1284"/>
                    </a:cubicBezTo>
                    <a:cubicBezTo>
                      <a:pt x="959" y="1302"/>
                      <a:pt x="915" y="1319"/>
                      <a:pt x="913" y="1319"/>
                    </a:cubicBezTo>
                    <a:cubicBezTo>
                      <a:pt x="911" y="1320"/>
                      <a:pt x="867" y="1336"/>
                      <a:pt x="828" y="1345"/>
                    </a:cubicBezTo>
                    <a:lnTo>
                      <a:pt x="815" y="1348"/>
                    </a:lnTo>
                    <a:close/>
                    <a:moveTo>
                      <a:pt x="742" y="1197"/>
                    </a:moveTo>
                    <a:cubicBezTo>
                      <a:pt x="830" y="1299"/>
                      <a:pt x="830" y="1299"/>
                      <a:pt x="830" y="1299"/>
                    </a:cubicBezTo>
                    <a:cubicBezTo>
                      <a:pt x="864" y="1290"/>
                      <a:pt x="898" y="1278"/>
                      <a:pt x="898" y="1278"/>
                    </a:cubicBezTo>
                    <a:cubicBezTo>
                      <a:pt x="899" y="1278"/>
                      <a:pt x="933" y="1265"/>
                      <a:pt x="964" y="1251"/>
                    </a:cubicBezTo>
                    <a:cubicBezTo>
                      <a:pt x="965" y="1122"/>
                      <a:pt x="965" y="1122"/>
                      <a:pt x="965" y="1122"/>
                    </a:cubicBezTo>
                    <a:cubicBezTo>
                      <a:pt x="976" y="1116"/>
                      <a:pt x="976" y="1116"/>
                      <a:pt x="976" y="1116"/>
                    </a:cubicBezTo>
                    <a:cubicBezTo>
                      <a:pt x="1008" y="1096"/>
                      <a:pt x="1037" y="1072"/>
                      <a:pt x="1064" y="1046"/>
                    </a:cubicBezTo>
                    <a:cubicBezTo>
                      <a:pt x="1072" y="1038"/>
                      <a:pt x="1072" y="1038"/>
                      <a:pt x="1072" y="1038"/>
                    </a:cubicBezTo>
                    <a:cubicBezTo>
                      <a:pt x="1193" y="1058"/>
                      <a:pt x="1193" y="1058"/>
                      <a:pt x="1193" y="1058"/>
                    </a:cubicBezTo>
                    <a:cubicBezTo>
                      <a:pt x="1213" y="1030"/>
                      <a:pt x="1232" y="999"/>
                      <a:pt x="1232" y="998"/>
                    </a:cubicBezTo>
                    <a:cubicBezTo>
                      <a:pt x="1232" y="998"/>
                      <a:pt x="1250" y="967"/>
                      <a:pt x="1264" y="935"/>
                    </a:cubicBezTo>
                    <a:cubicBezTo>
                      <a:pt x="1192" y="847"/>
                      <a:pt x="1192" y="847"/>
                      <a:pt x="1192" y="847"/>
                    </a:cubicBezTo>
                    <a:cubicBezTo>
                      <a:pt x="1196" y="835"/>
                      <a:pt x="1196" y="835"/>
                      <a:pt x="1196" y="835"/>
                    </a:cubicBezTo>
                    <a:cubicBezTo>
                      <a:pt x="1209" y="795"/>
                      <a:pt x="1217" y="753"/>
                      <a:pt x="1219" y="710"/>
                    </a:cubicBezTo>
                    <a:cubicBezTo>
                      <a:pt x="1219" y="698"/>
                      <a:pt x="1219" y="698"/>
                      <a:pt x="1219" y="698"/>
                    </a:cubicBezTo>
                    <a:cubicBezTo>
                      <a:pt x="1317" y="640"/>
                      <a:pt x="1317" y="640"/>
                      <a:pt x="1317" y="640"/>
                    </a:cubicBezTo>
                    <a:cubicBezTo>
                      <a:pt x="1314" y="606"/>
                      <a:pt x="1308" y="570"/>
                      <a:pt x="1308" y="570"/>
                    </a:cubicBezTo>
                    <a:cubicBezTo>
                      <a:pt x="1307" y="569"/>
                      <a:pt x="1301" y="534"/>
                      <a:pt x="1292" y="501"/>
                    </a:cubicBezTo>
                    <a:cubicBezTo>
                      <a:pt x="1176" y="479"/>
                      <a:pt x="1176" y="479"/>
                      <a:pt x="1176" y="479"/>
                    </a:cubicBezTo>
                    <a:cubicBezTo>
                      <a:pt x="1171" y="469"/>
                      <a:pt x="1171" y="469"/>
                      <a:pt x="1171" y="469"/>
                    </a:cubicBezTo>
                    <a:cubicBezTo>
                      <a:pt x="1154" y="433"/>
                      <a:pt x="1133" y="400"/>
                      <a:pt x="1109" y="369"/>
                    </a:cubicBezTo>
                    <a:cubicBezTo>
                      <a:pt x="1101" y="359"/>
                      <a:pt x="1101" y="359"/>
                      <a:pt x="1101" y="359"/>
                    </a:cubicBezTo>
                    <a:cubicBezTo>
                      <a:pt x="1142" y="241"/>
                      <a:pt x="1142" y="241"/>
                      <a:pt x="1142" y="241"/>
                    </a:cubicBezTo>
                    <a:cubicBezTo>
                      <a:pt x="1118" y="216"/>
                      <a:pt x="1090" y="193"/>
                      <a:pt x="1090" y="193"/>
                    </a:cubicBezTo>
                    <a:cubicBezTo>
                      <a:pt x="1090" y="193"/>
                      <a:pt x="1062" y="169"/>
                      <a:pt x="1034" y="150"/>
                    </a:cubicBezTo>
                    <a:cubicBezTo>
                      <a:pt x="915" y="217"/>
                      <a:pt x="915" y="217"/>
                      <a:pt x="915" y="217"/>
                    </a:cubicBezTo>
                    <a:cubicBezTo>
                      <a:pt x="905" y="212"/>
                      <a:pt x="905" y="212"/>
                      <a:pt x="905" y="212"/>
                    </a:cubicBezTo>
                    <a:cubicBezTo>
                      <a:pt x="875" y="199"/>
                      <a:pt x="845" y="189"/>
                      <a:pt x="813" y="182"/>
                    </a:cubicBezTo>
                    <a:cubicBezTo>
                      <a:pt x="802" y="179"/>
                      <a:pt x="802" y="179"/>
                      <a:pt x="802" y="179"/>
                    </a:cubicBezTo>
                    <a:cubicBezTo>
                      <a:pt x="752" y="47"/>
                      <a:pt x="752" y="47"/>
                      <a:pt x="752" y="47"/>
                    </a:cubicBezTo>
                    <a:cubicBezTo>
                      <a:pt x="718" y="44"/>
                      <a:pt x="682" y="44"/>
                      <a:pt x="681" y="44"/>
                    </a:cubicBezTo>
                    <a:cubicBezTo>
                      <a:pt x="681" y="44"/>
                      <a:pt x="645" y="44"/>
                      <a:pt x="610" y="47"/>
                    </a:cubicBezTo>
                    <a:cubicBezTo>
                      <a:pt x="561" y="179"/>
                      <a:pt x="561" y="179"/>
                      <a:pt x="561" y="179"/>
                    </a:cubicBezTo>
                    <a:cubicBezTo>
                      <a:pt x="549" y="182"/>
                      <a:pt x="549" y="182"/>
                      <a:pt x="549" y="182"/>
                    </a:cubicBezTo>
                    <a:cubicBezTo>
                      <a:pt x="518" y="189"/>
                      <a:pt x="488" y="199"/>
                      <a:pt x="458" y="212"/>
                    </a:cubicBezTo>
                    <a:cubicBezTo>
                      <a:pt x="448" y="217"/>
                      <a:pt x="448" y="217"/>
                      <a:pt x="448" y="217"/>
                    </a:cubicBezTo>
                    <a:cubicBezTo>
                      <a:pt x="329" y="149"/>
                      <a:pt x="329" y="149"/>
                      <a:pt x="329" y="149"/>
                    </a:cubicBezTo>
                    <a:cubicBezTo>
                      <a:pt x="300" y="169"/>
                      <a:pt x="273" y="192"/>
                      <a:pt x="272" y="192"/>
                    </a:cubicBezTo>
                    <a:cubicBezTo>
                      <a:pt x="272" y="193"/>
                      <a:pt x="244" y="216"/>
                      <a:pt x="220" y="241"/>
                    </a:cubicBezTo>
                    <a:cubicBezTo>
                      <a:pt x="262" y="359"/>
                      <a:pt x="262" y="359"/>
                      <a:pt x="262" y="359"/>
                    </a:cubicBezTo>
                    <a:cubicBezTo>
                      <a:pt x="254" y="369"/>
                      <a:pt x="254" y="369"/>
                      <a:pt x="254" y="369"/>
                    </a:cubicBezTo>
                    <a:cubicBezTo>
                      <a:pt x="229" y="399"/>
                      <a:pt x="209" y="433"/>
                      <a:pt x="192" y="468"/>
                    </a:cubicBezTo>
                    <a:cubicBezTo>
                      <a:pt x="187" y="478"/>
                      <a:pt x="187" y="478"/>
                      <a:pt x="187" y="478"/>
                    </a:cubicBezTo>
                    <a:cubicBezTo>
                      <a:pt x="70" y="500"/>
                      <a:pt x="70" y="500"/>
                      <a:pt x="70" y="500"/>
                    </a:cubicBezTo>
                    <a:cubicBezTo>
                      <a:pt x="61" y="533"/>
                      <a:pt x="55" y="569"/>
                      <a:pt x="55" y="569"/>
                    </a:cubicBezTo>
                    <a:cubicBezTo>
                      <a:pt x="55" y="570"/>
                      <a:pt x="48" y="605"/>
                      <a:pt x="45" y="640"/>
                    </a:cubicBezTo>
                    <a:cubicBezTo>
                      <a:pt x="143" y="698"/>
                      <a:pt x="143" y="698"/>
                      <a:pt x="143" y="698"/>
                    </a:cubicBezTo>
                    <a:cubicBezTo>
                      <a:pt x="144" y="709"/>
                      <a:pt x="144" y="709"/>
                      <a:pt x="144" y="709"/>
                    </a:cubicBezTo>
                    <a:cubicBezTo>
                      <a:pt x="146" y="752"/>
                      <a:pt x="154" y="794"/>
                      <a:pt x="167" y="834"/>
                    </a:cubicBezTo>
                    <a:cubicBezTo>
                      <a:pt x="170" y="846"/>
                      <a:pt x="170" y="846"/>
                      <a:pt x="170" y="846"/>
                    </a:cubicBezTo>
                    <a:cubicBezTo>
                      <a:pt x="97" y="935"/>
                      <a:pt x="97" y="935"/>
                      <a:pt x="97" y="935"/>
                    </a:cubicBezTo>
                    <a:cubicBezTo>
                      <a:pt x="112" y="966"/>
                      <a:pt x="130" y="997"/>
                      <a:pt x="130" y="998"/>
                    </a:cubicBezTo>
                    <a:cubicBezTo>
                      <a:pt x="130" y="998"/>
                      <a:pt x="148" y="1029"/>
                      <a:pt x="168" y="1058"/>
                    </a:cubicBezTo>
                    <a:cubicBezTo>
                      <a:pt x="290" y="1038"/>
                      <a:pt x="290" y="1038"/>
                      <a:pt x="290" y="1038"/>
                    </a:cubicBezTo>
                    <a:cubicBezTo>
                      <a:pt x="298" y="1045"/>
                      <a:pt x="298" y="1045"/>
                      <a:pt x="298" y="1045"/>
                    </a:cubicBezTo>
                    <a:cubicBezTo>
                      <a:pt x="324" y="1072"/>
                      <a:pt x="354" y="1095"/>
                      <a:pt x="386" y="1115"/>
                    </a:cubicBezTo>
                    <a:cubicBezTo>
                      <a:pt x="396" y="1121"/>
                      <a:pt x="396" y="1121"/>
                      <a:pt x="396" y="1121"/>
                    </a:cubicBezTo>
                    <a:cubicBezTo>
                      <a:pt x="397" y="1250"/>
                      <a:pt x="397" y="1250"/>
                      <a:pt x="397" y="1250"/>
                    </a:cubicBezTo>
                    <a:cubicBezTo>
                      <a:pt x="429" y="1265"/>
                      <a:pt x="463" y="1278"/>
                      <a:pt x="463" y="1278"/>
                    </a:cubicBezTo>
                    <a:cubicBezTo>
                      <a:pt x="463" y="1278"/>
                      <a:pt x="498" y="1290"/>
                      <a:pt x="531" y="1299"/>
                    </a:cubicBezTo>
                    <a:cubicBezTo>
                      <a:pt x="619" y="1197"/>
                      <a:pt x="619" y="1197"/>
                      <a:pt x="619" y="1197"/>
                    </a:cubicBezTo>
                    <a:cubicBezTo>
                      <a:pt x="630" y="1198"/>
                      <a:pt x="630" y="1198"/>
                      <a:pt x="630" y="1198"/>
                    </a:cubicBezTo>
                    <a:cubicBezTo>
                      <a:pt x="647" y="1199"/>
                      <a:pt x="665" y="1200"/>
                      <a:pt x="681" y="1200"/>
                    </a:cubicBezTo>
                    <a:cubicBezTo>
                      <a:pt x="698" y="1200"/>
                      <a:pt x="714" y="1199"/>
                      <a:pt x="731" y="1198"/>
                    </a:cubicBezTo>
                    <a:lnTo>
                      <a:pt x="742" y="119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8" name="Oval 7"/>
              <p:cNvSpPr>
                <a:spLocks noChangeArrowheads="1"/>
              </p:cNvSpPr>
              <p:nvPr/>
            </p:nvSpPr>
            <p:spPr bwMode="auto">
              <a:xfrm>
                <a:off x="2789" y="1864"/>
                <a:ext cx="703" cy="70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9" name="Freeform 8"/>
              <p:cNvSpPr>
                <a:spLocks noEditPoints="1"/>
              </p:cNvSpPr>
              <p:nvPr/>
            </p:nvSpPr>
            <p:spPr bwMode="auto">
              <a:xfrm>
                <a:off x="2343" y="1418"/>
                <a:ext cx="1594" cy="1595"/>
              </a:xfrm>
              <a:custGeom>
                <a:avLst/>
                <a:gdLst>
                  <a:gd name="T0" fmla="*/ 425 w 851"/>
                  <a:gd name="T1" fmla="*/ 851 h 851"/>
                  <a:gd name="T2" fmla="*/ 0 w 851"/>
                  <a:gd name="T3" fmla="*/ 426 h 851"/>
                  <a:gd name="T4" fmla="*/ 425 w 851"/>
                  <a:gd name="T5" fmla="*/ 0 h 851"/>
                  <a:gd name="T6" fmla="*/ 851 w 851"/>
                  <a:gd name="T7" fmla="*/ 426 h 851"/>
                  <a:gd name="T8" fmla="*/ 425 w 851"/>
                  <a:gd name="T9" fmla="*/ 851 h 851"/>
                  <a:gd name="T10" fmla="*/ 425 w 851"/>
                  <a:gd name="T11" fmla="*/ 44 h 851"/>
                  <a:gd name="T12" fmla="*/ 44 w 851"/>
                  <a:gd name="T13" fmla="*/ 426 h 851"/>
                  <a:gd name="T14" fmla="*/ 425 w 851"/>
                  <a:gd name="T15" fmla="*/ 807 h 851"/>
                  <a:gd name="T16" fmla="*/ 807 w 851"/>
                  <a:gd name="T17" fmla="*/ 426 h 851"/>
                  <a:gd name="T18" fmla="*/ 425 w 851"/>
                  <a:gd name="T19" fmla="*/ 44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51">
                    <a:moveTo>
                      <a:pt x="425" y="851"/>
                    </a:moveTo>
                    <a:cubicBezTo>
                      <a:pt x="191" y="851"/>
                      <a:pt x="0" y="660"/>
                      <a:pt x="0" y="426"/>
                    </a:cubicBezTo>
                    <a:cubicBezTo>
                      <a:pt x="0" y="191"/>
                      <a:pt x="191" y="0"/>
                      <a:pt x="425" y="0"/>
                    </a:cubicBezTo>
                    <a:cubicBezTo>
                      <a:pt x="660" y="0"/>
                      <a:pt x="851" y="191"/>
                      <a:pt x="851" y="426"/>
                    </a:cubicBezTo>
                    <a:cubicBezTo>
                      <a:pt x="851" y="660"/>
                      <a:pt x="660" y="851"/>
                      <a:pt x="425" y="851"/>
                    </a:cubicBezTo>
                    <a:close/>
                    <a:moveTo>
                      <a:pt x="425" y="44"/>
                    </a:moveTo>
                    <a:cubicBezTo>
                      <a:pt x="215" y="44"/>
                      <a:pt x="44" y="216"/>
                      <a:pt x="44" y="426"/>
                    </a:cubicBezTo>
                    <a:cubicBezTo>
                      <a:pt x="44" y="636"/>
                      <a:pt x="215" y="807"/>
                      <a:pt x="425" y="807"/>
                    </a:cubicBezTo>
                    <a:cubicBezTo>
                      <a:pt x="636" y="807"/>
                      <a:pt x="807" y="636"/>
                      <a:pt x="807" y="426"/>
                    </a:cubicBezTo>
                    <a:cubicBezTo>
                      <a:pt x="807" y="216"/>
                      <a:pt x="636" y="44"/>
                      <a:pt x="425" y="44"/>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nvGrpSpPr>
            <p:cNvPr id="67" name="Group 4"/>
            <p:cNvGrpSpPr>
              <a:grpSpLocks noChangeAspect="1"/>
            </p:cNvGrpSpPr>
            <p:nvPr/>
          </p:nvGrpSpPr>
          <p:grpSpPr bwMode="auto">
            <a:xfrm>
              <a:off x="4620031" y="3165247"/>
              <a:ext cx="730795" cy="739278"/>
              <a:chOff x="1682" y="0"/>
              <a:chExt cx="4316" cy="4320"/>
            </a:xfrm>
          </p:grpSpPr>
          <p:sp>
            <p:nvSpPr>
              <p:cNvPr id="68"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9" name="Freeform 5"/>
              <p:cNvSpPr>
                <a:spLocks/>
              </p:cNvSpPr>
              <p:nvPr/>
            </p:nvSpPr>
            <p:spPr bwMode="auto">
              <a:xfrm>
                <a:off x="4136" y="570"/>
                <a:ext cx="1510" cy="1701"/>
              </a:xfrm>
              <a:custGeom>
                <a:avLst/>
                <a:gdLst>
                  <a:gd name="T0" fmla="*/ 798 w 806"/>
                  <a:gd name="T1" fmla="*/ 773 h 907"/>
                  <a:gd name="T2" fmla="*/ 767 w 806"/>
                  <a:gd name="T3" fmla="*/ 772 h 907"/>
                  <a:gd name="T4" fmla="*/ 707 w 806"/>
                  <a:gd name="T5" fmla="*/ 831 h 907"/>
                  <a:gd name="T6" fmla="*/ 513 w 806"/>
                  <a:gd name="T7" fmla="*/ 302 h 907"/>
                  <a:gd name="T8" fmla="*/ 28 w 806"/>
                  <a:gd name="T9" fmla="*/ 3 h 907"/>
                  <a:gd name="T10" fmla="*/ 2 w 806"/>
                  <a:gd name="T11" fmla="*/ 19 h 907"/>
                  <a:gd name="T12" fmla="*/ 19 w 806"/>
                  <a:gd name="T13" fmla="*/ 46 h 907"/>
                  <a:gd name="T14" fmla="*/ 663 w 806"/>
                  <a:gd name="T15" fmla="*/ 832 h 907"/>
                  <a:gd name="T16" fmla="*/ 602 w 806"/>
                  <a:gd name="T17" fmla="*/ 770 h 907"/>
                  <a:gd name="T18" fmla="*/ 571 w 806"/>
                  <a:gd name="T19" fmla="*/ 770 h 907"/>
                  <a:gd name="T20" fmla="*/ 571 w 806"/>
                  <a:gd name="T21" fmla="*/ 801 h 907"/>
                  <a:gd name="T22" fmla="*/ 667 w 806"/>
                  <a:gd name="T23" fmla="*/ 900 h 907"/>
                  <a:gd name="T24" fmla="*/ 683 w 806"/>
                  <a:gd name="T25" fmla="*/ 907 h 907"/>
                  <a:gd name="T26" fmla="*/ 699 w 806"/>
                  <a:gd name="T27" fmla="*/ 900 h 907"/>
                  <a:gd name="T28" fmla="*/ 798 w 806"/>
                  <a:gd name="T29" fmla="*/ 804 h 907"/>
                  <a:gd name="T30" fmla="*/ 798 w 806"/>
                  <a:gd name="T31" fmla="*/ 773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6" h="907">
                    <a:moveTo>
                      <a:pt x="798" y="773"/>
                    </a:moveTo>
                    <a:cubicBezTo>
                      <a:pt x="790" y="764"/>
                      <a:pt x="776" y="764"/>
                      <a:pt x="767" y="772"/>
                    </a:cubicBezTo>
                    <a:cubicBezTo>
                      <a:pt x="707" y="831"/>
                      <a:pt x="707" y="831"/>
                      <a:pt x="707" y="831"/>
                    </a:cubicBezTo>
                    <a:cubicBezTo>
                      <a:pt x="703" y="639"/>
                      <a:pt x="635" y="451"/>
                      <a:pt x="513" y="302"/>
                    </a:cubicBezTo>
                    <a:cubicBezTo>
                      <a:pt x="390" y="151"/>
                      <a:pt x="218" y="44"/>
                      <a:pt x="28" y="3"/>
                    </a:cubicBezTo>
                    <a:cubicBezTo>
                      <a:pt x="17" y="0"/>
                      <a:pt x="5" y="8"/>
                      <a:pt x="2" y="19"/>
                    </a:cubicBezTo>
                    <a:cubicBezTo>
                      <a:pt x="0" y="31"/>
                      <a:pt x="7" y="43"/>
                      <a:pt x="19" y="46"/>
                    </a:cubicBezTo>
                    <a:cubicBezTo>
                      <a:pt x="387" y="127"/>
                      <a:pt x="655" y="456"/>
                      <a:pt x="663" y="832"/>
                    </a:cubicBezTo>
                    <a:cubicBezTo>
                      <a:pt x="602" y="770"/>
                      <a:pt x="602" y="770"/>
                      <a:pt x="602" y="770"/>
                    </a:cubicBezTo>
                    <a:cubicBezTo>
                      <a:pt x="594" y="762"/>
                      <a:pt x="580" y="761"/>
                      <a:pt x="571" y="770"/>
                    </a:cubicBezTo>
                    <a:cubicBezTo>
                      <a:pt x="563" y="778"/>
                      <a:pt x="562" y="792"/>
                      <a:pt x="571" y="801"/>
                    </a:cubicBezTo>
                    <a:cubicBezTo>
                      <a:pt x="667" y="900"/>
                      <a:pt x="667" y="900"/>
                      <a:pt x="667" y="900"/>
                    </a:cubicBezTo>
                    <a:cubicBezTo>
                      <a:pt x="672" y="904"/>
                      <a:pt x="677" y="907"/>
                      <a:pt x="683" y="907"/>
                    </a:cubicBezTo>
                    <a:cubicBezTo>
                      <a:pt x="689" y="907"/>
                      <a:pt x="694" y="905"/>
                      <a:pt x="699" y="900"/>
                    </a:cubicBezTo>
                    <a:cubicBezTo>
                      <a:pt x="798" y="804"/>
                      <a:pt x="798" y="804"/>
                      <a:pt x="798" y="804"/>
                    </a:cubicBezTo>
                    <a:cubicBezTo>
                      <a:pt x="806" y="795"/>
                      <a:pt x="806" y="781"/>
                      <a:pt x="798" y="773"/>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0" name="Freeform 6"/>
              <p:cNvSpPr>
                <a:spLocks/>
              </p:cNvSpPr>
              <p:nvPr/>
            </p:nvSpPr>
            <p:spPr bwMode="auto">
              <a:xfrm>
                <a:off x="3724" y="2458"/>
                <a:ext cx="1703" cy="1508"/>
              </a:xfrm>
              <a:custGeom>
                <a:avLst/>
                <a:gdLst>
                  <a:gd name="T0" fmla="*/ 890 w 909"/>
                  <a:gd name="T1" fmla="*/ 2 h 804"/>
                  <a:gd name="T2" fmla="*/ 863 w 909"/>
                  <a:gd name="T3" fmla="*/ 19 h 804"/>
                  <a:gd name="T4" fmla="*/ 77 w 909"/>
                  <a:gd name="T5" fmla="*/ 663 h 804"/>
                  <a:gd name="T6" fmla="*/ 139 w 909"/>
                  <a:gd name="T7" fmla="*/ 602 h 804"/>
                  <a:gd name="T8" fmla="*/ 139 w 909"/>
                  <a:gd name="T9" fmla="*/ 571 h 804"/>
                  <a:gd name="T10" fmla="*/ 108 w 909"/>
                  <a:gd name="T11" fmla="*/ 571 h 804"/>
                  <a:gd name="T12" fmla="*/ 9 w 909"/>
                  <a:gd name="T13" fmla="*/ 667 h 804"/>
                  <a:gd name="T14" fmla="*/ 9 w 909"/>
                  <a:gd name="T15" fmla="*/ 699 h 804"/>
                  <a:gd name="T16" fmla="*/ 105 w 909"/>
                  <a:gd name="T17" fmla="*/ 798 h 804"/>
                  <a:gd name="T18" fmla="*/ 121 w 909"/>
                  <a:gd name="T19" fmla="*/ 804 h 804"/>
                  <a:gd name="T20" fmla="*/ 136 w 909"/>
                  <a:gd name="T21" fmla="*/ 798 h 804"/>
                  <a:gd name="T22" fmla="*/ 137 w 909"/>
                  <a:gd name="T23" fmla="*/ 767 h 804"/>
                  <a:gd name="T24" fmla="*/ 78 w 909"/>
                  <a:gd name="T25" fmla="*/ 707 h 804"/>
                  <a:gd name="T26" fmla="*/ 607 w 909"/>
                  <a:gd name="T27" fmla="*/ 513 h 804"/>
                  <a:gd name="T28" fmla="*/ 906 w 909"/>
                  <a:gd name="T29" fmla="*/ 28 h 804"/>
                  <a:gd name="T30" fmla="*/ 890 w 909"/>
                  <a:gd name="T31" fmla="*/ 2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9" h="804">
                    <a:moveTo>
                      <a:pt x="890" y="2"/>
                    </a:moveTo>
                    <a:cubicBezTo>
                      <a:pt x="878" y="0"/>
                      <a:pt x="866" y="7"/>
                      <a:pt x="863" y="19"/>
                    </a:cubicBezTo>
                    <a:cubicBezTo>
                      <a:pt x="782" y="387"/>
                      <a:pt x="453" y="655"/>
                      <a:pt x="77" y="663"/>
                    </a:cubicBezTo>
                    <a:cubicBezTo>
                      <a:pt x="139" y="602"/>
                      <a:pt x="139" y="602"/>
                      <a:pt x="139" y="602"/>
                    </a:cubicBezTo>
                    <a:cubicBezTo>
                      <a:pt x="147" y="594"/>
                      <a:pt x="148" y="580"/>
                      <a:pt x="139" y="571"/>
                    </a:cubicBezTo>
                    <a:cubicBezTo>
                      <a:pt x="131" y="563"/>
                      <a:pt x="117" y="562"/>
                      <a:pt x="108" y="571"/>
                    </a:cubicBezTo>
                    <a:cubicBezTo>
                      <a:pt x="9" y="667"/>
                      <a:pt x="9" y="667"/>
                      <a:pt x="9" y="667"/>
                    </a:cubicBezTo>
                    <a:cubicBezTo>
                      <a:pt x="0" y="676"/>
                      <a:pt x="0" y="690"/>
                      <a:pt x="9" y="699"/>
                    </a:cubicBezTo>
                    <a:cubicBezTo>
                      <a:pt x="105" y="798"/>
                      <a:pt x="105" y="798"/>
                      <a:pt x="105" y="798"/>
                    </a:cubicBezTo>
                    <a:cubicBezTo>
                      <a:pt x="109" y="802"/>
                      <a:pt x="115" y="804"/>
                      <a:pt x="121" y="804"/>
                    </a:cubicBezTo>
                    <a:cubicBezTo>
                      <a:pt x="126" y="804"/>
                      <a:pt x="132" y="802"/>
                      <a:pt x="136" y="798"/>
                    </a:cubicBezTo>
                    <a:cubicBezTo>
                      <a:pt x="145" y="790"/>
                      <a:pt x="145" y="776"/>
                      <a:pt x="137" y="767"/>
                    </a:cubicBezTo>
                    <a:cubicBezTo>
                      <a:pt x="78" y="707"/>
                      <a:pt x="78" y="707"/>
                      <a:pt x="78" y="707"/>
                    </a:cubicBezTo>
                    <a:cubicBezTo>
                      <a:pt x="270" y="703"/>
                      <a:pt x="458" y="635"/>
                      <a:pt x="607" y="513"/>
                    </a:cubicBezTo>
                    <a:cubicBezTo>
                      <a:pt x="758" y="390"/>
                      <a:pt x="865" y="218"/>
                      <a:pt x="906" y="28"/>
                    </a:cubicBezTo>
                    <a:cubicBezTo>
                      <a:pt x="909" y="17"/>
                      <a:pt x="902" y="5"/>
                      <a:pt x="890" y="2"/>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1" name="Freeform 7"/>
              <p:cNvSpPr>
                <a:spLocks/>
              </p:cNvSpPr>
              <p:nvPr/>
            </p:nvSpPr>
            <p:spPr bwMode="auto">
              <a:xfrm>
                <a:off x="2030" y="2046"/>
                <a:ext cx="1510" cy="1700"/>
              </a:xfrm>
              <a:custGeom>
                <a:avLst/>
                <a:gdLst>
                  <a:gd name="T0" fmla="*/ 787 w 806"/>
                  <a:gd name="T1" fmla="*/ 864 h 907"/>
                  <a:gd name="T2" fmla="*/ 143 w 806"/>
                  <a:gd name="T3" fmla="*/ 77 h 907"/>
                  <a:gd name="T4" fmla="*/ 204 w 806"/>
                  <a:gd name="T5" fmla="*/ 139 h 907"/>
                  <a:gd name="T6" fmla="*/ 219 w 806"/>
                  <a:gd name="T7" fmla="*/ 145 h 907"/>
                  <a:gd name="T8" fmla="*/ 235 w 806"/>
                  <a:gd name="T9" fmla="*/ 139 h 907"/>
                  <a:gd name="T10" fmla="*/ 235 w 806"/>
                  <a:gd name="T11" fmla="*/ 108 h 907"/>
                  <a:gd name="T12" fmla="*/ 139 w 806"/>
                  <a:gd name="T13" fmla="*/ 9 h 907"/>
                  <a:gd name="T14" fmla="*/ 107 w 806"/>
                  <a:gd name="T15" fmla="*/ 9 h 907"/>
                  <a:gd name="T16" fmla="*/ 8 w 806"/>
                  <a:gd name="T17" fmla="*/ 105 h 907"/>
                  <a:gd name="T18" fmla="*/ 8 w 806"/>
                  <a:gd name="T19" fmla="*/ 136 h 907"/>
                  <a:gd name="T20" fmla="*/ 39 w 806"/>
                  <a:gd name="T21" fmla="*/ 137 h 907"/>
                  <a:gd name="T22" fmla="*/ 99 w 806"/>
                  <a:gd name="T23" fmla="*/ 78 h 907"/>
                  <a:gd name="T24" fmla="*/ 293 w 806"/>
                  <a:gd name="T25" fmla="*/ 607 h 907"/>
                  <a:gd name="T26" fmla="*/ 778 w 806"/>
                  <a:gd name="T27" fmla="*/ 906 h 907"/>
                  <a:gd name="T28" fmla="*/ 782 w 806"/>
                  <a:gd name="T29" fmla="*/ 907 h 907"/>
                  <a:gd name="T30" fmla="*/ 804 w 806"/>
                  <a:gd name="T31" fmla="*/ 890 h 907"/>
                  <a:gd name="T32" fmla="*/ 787 w 806"/>
                  <a:gd name="T33" fmla="*/ 864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6" h="907">
                    <a:moveTo>
                      <a:pt x="787" y="864"/>
                    </a:moveTo>
                    <a:cubicBezTo>
                      <a:pt x="419" y="782"/>
                      <a:pt x="151" y="453"/>
                      <a:pt x="143" y="77"/>
                    </a:cubicBezTo>
                    <a:cubicBezTo>
                      <a:pt x="204" y="139"/>
                      <a:pt x="204" y="139"/>
                      <a:pt x="204" y="139"/>
                    </a:cubicBezTo>
                    <a:cubicBezTo>
                      <a:pt x="208" y="143"/>
                      <a:pt x="214" y="145"/>
                      <a:pt x="219" y="145"/>
                    </a:cubicBezTo>
                    <a:cubicBezTo>
                      <a:pt x="225" y="145"/>
                      <a:pt x="230" y="143"/>
                      <a:pt x="235" y="139"/>
                    </a:cubicBezTo>
                    <a:cubicBezTo>
                      <a:pt x="243" y="131"/>
                      <a:pt x="244" y="117"/>
                      <a:pt x="235" y="108"/>
                    </a:cubicBezTo>
                    <a:cubicBezTo>
                      <a:pt x="139" y="9"/>
                      <a:pt x="139" y="9"/>
                      <a:pt x="139" y="9"/>
                    </a:cubicBezTo>
                    <a:cubicBezTo>
                      <a:pt x="130" y="0"/>
                      <a:pt x="116" y="0"/>
                      <a:pt x="107" y="9"/>
                    </a:cubicBezTo>
                    <a:cubicBezTo>
                      <a:pt x="8" y="105"/>
                      <a:pt x="8" y="105"/>
                      <a:pt x="8" y="105"/>
                    </a:cubicBezTo>
                    <a:cubicBezTo>
                      <a:pt x="0" y="114"/>
                      <a:pt x="0" y="128"/>
                      <a:pt x="8" y="136"/>
                    </a:cubicBezTo>
                    <a:cubicBezTo>
                      <a:pt x="16" y="145"/>
                      <a:pt x="30" y="145"/>
                      <a:pt x="39" y="137"/>
                    </a:cubicBezTo>
                    <a:cubicBezTo>
                      <a:pt x="99" y="78"/>
                      <a:pt x="99" y="78"/>
                      <a:pt x="99" y="78"/>
                    </a:cubicBezTo>
                    <a:cubicBezTo>
                      <a:pt x="103" y="270"/>
                      <a:pt x="172" y="458"/>
                      <a:pt x="293" y="607"/>
                    </a:cubicBezTo>
                    <a:cubicBezTo>
                      <a:pt x="416" y="758"/>
                      <a:pt x="588" y="865"/>
                      <a:pt x="778" y="906"/>
                    </a:cubicBezTo>
                    <a:cubicBezTo>
                      <a:pt x="779" y="907"/>
                      <a:pt x="781" y="907"/>
                      <a:pt x="782" y="907"/>
                    </a:cubicBezTo>
                    <a:cubicBezTo>
                      <a:pt x="792" y="907"/>
                      <a:pt x="802" y="900"/>
                      <a:pt x="804" y="890"/>
                    </a:cubicBezTo>
                    <a:cubicBezTo>
                      <a:pt x="806" y="878"/>
                      <a:pt x="799" y="866"/>
                      <a:pt x="787" y="864"/>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2" name="Freeform 8"/>
              <p:cNvSpPr>
                <a:spLocks/>
              </p:cNvSpPr>
              <p:nvPr/>
            </p:nvSpPr>
            <p:spPr bwMode="auto">
              <a:xfrm>
                <a:off x="2250" y="351"/>
                <a:ext cx="1702" cy="1507"/>
              </a:xfrm>
              <a:custGeom>
                <a:avLst/>
                <a:gdLst>
                  <a:gd name="T0" fmla="*/ 900 w 909"/>
                  <a:gd name="T1" fmla="*/ 107 h 804"/>
                  <a:gd name="T2" fmla="*/ 804 w 909"/>
                  <a:gd name="T3" fmla="*/ 8 h 804"/>
                  <a:gd name="T4" fmla="*/ 773 w 909"/>
                  <a:gd name="T5" fmla="*/ 8 h 804"/>
                  <a:gd name="T6" fmla="*/ 772 w 909"/>
                  <a:gd name="T7" fmla="*/ 39 h 804"/>
                  <a:gd name="T8" fmla="*/ 831 w 909"/>
                  <a:gd name="T9" fmla="*/ 99 h 804"/>
                  <a:gd name="T10" fmla="*/ 302 w 909"/>
                  <a:gd name="T11" fmla="*/ 293 h 804"/>
                  <a:gd name="T12" fmla="*/ 3 w 909"/>
                  <a:gd name="T13" fmla="*/ 778 h 804"/>
                  <a:gd name="T14" fmla="*/ 19 w 909"/>
                  <a:gd name="T15" fmla="*/ 804 h 804"/>
                  <a:gd name="T16" fmla="*/ 24 w 909"/>
                  <a:gd name="T17" fmla="*/ 804 h 804"/>
                  <a:gd name="T18" fmla="*/ 46 w 909"/>
                  <a:gd name="T19" fmla="*/ 787 h 804"/>
                  <a:gd name="T20" fmla="*/ 832 w 909"/>
                  <a:gd name="T21" fmla="*/ 143 h 804"/>
                  <a:gd name="T22" fmla="*/ 770 w 909"/>
                  <a:gd name="T23" fmla="*/ 204 h 804"/>
                  <a:gd name="T24" fmla="*/ 770 w 909"/>
                  <a:gd name="T25" fmla="*/ 235 h 804"/>
                  <a:gd name="T26" fmla="*/ 786 w 909"/>
                  <a:gd name="T27" fmla="*/ 241 h 804"/>
                  <a:gd name="T28" fmla="*/ 801 w 909"/>
                  <a:gd name="T29" fmla="*/ 235 h 804"/>
                  <a:gd name="T30" fmla="*/ 900 w 909"/>
                  <a:gd name="T31" fmla="*/ 139 h 804"/>
                  <a:gd name="T32" fmla="*/ 900 w 909"/>
                  <a:gd name="T33" fmla="*/ 10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9" h="804">
                    <a:moveTo>
                      <a:pt x="900" y="107"/>
                    </a:moveTo>
                    <a:cubicBezTo>
                      <a:pt x="804" y="8"/>
                      <a:pt x="804" y="8"/>
                      <a:pt x="804" y="8"/>
                    </a:cubicBezTo>
                    <a:cubicBezTo>
                      <a:pt x="795" y="0"/>
                      <a:pt x="782" y="0"/>
                      <a:pt x="773" y="8"/>
                    </a:cubicBezTo>
                    <a:cubicBezTo>
                      <a:pt x="764" y="16"/>
                      <a:pt x="764" y="30"/>
                      <a:pt x="772" y="39"/>
                    </a:cubicBezTo>
                    <a:cubicBezTo>
                      <a:pt x="831" y="99"/>
                      <a:pt x="831" y="99"/>
                      <a:pt x="831" y="99"/>
                    </a:cubicBezTo>
                    <a:cubicBezTo>
                      <a:pt x="639" y="103"/>
                      <a:pt x="451" y="172"/>
                      <a:pt x="302" y="293"/>
                    </a:cubicBezTo>
                    <a:cubicBezTo>
                      <a:pt x="151" y="416"/>
                      <a:pt x="44" y="588"/>
                      <a:pt x="3" y="778"/>
                    </a:cubicBezTo>
                    <a:cubicBezTo>
                      <a:pt x="0" y="789"/>
                      <a:pt x="7" y="801"/>
                      <a:pt x="19" y="804"/>
                    </a:cubicBezTo>
                    <a:cubicBezTo>
                      <a:pt x="21" y="804"/>
                      <a:pt x="23" y="804"/>
                      <a:pt x="24" y="804"/>
                    </a:cubicBezTo>
                    <a:cubicBezTo>
                      <a:pt x="34" y="804"/>
                      <a:pt x="43" y="797"/>
                      <a:pt x="46" y="787"/>
                    </a:cubicBezTo>
                    <a:cubicBezTo>
                      <a:pt x="127" y="419"/>
                      <a:pt x="456" y="151"/>
                      <a:pt x="832" y="143"/>
                    </a:cubicBezTo>
                    <a:cubicBezTo>
                      <a:pt x="770" y="204"/>
                      <a:pt x="770" y="204"/>
                      <a:pt x="770" y="204"/>
                    </a:cubicBezTo>
                    <a:cubicBezTo>
                      <a:pt x="762" y="212"/>
                      <a:pt x="761" y="226"/>
                      <a:pt x="770" y="235"/>
                    </a:cubicBezTo>
                    <a:cubicBezTo>
                      <a:pt x="774" y="239"/>
                      <a:pt x="780" y="241"/>
                      <a:pt x="786" y="241"/>
                    </a:cubicBezTo>
                    <a:cubicBezTo>
                      <a:pt x="791" y="241"/>
                      <a:pt x="797" y="239"/>
                      <a:pt x="801" y="235"/>
                    </a:cubicBezTo>
                    <a:cubicBezTo>
                      <a:pt x="900" y="139"/>
                      <a:pt x="900" y="139"/>
                      <a:pt x="900" y="139"/>
                    </a:cubicBezTo>
                    <a:cubicBezTo>
                      <a:pt x="909" y="130"/>
                      <a:pt x="909" y="116"/>
                      <a:pt x="900" y="107"/>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3" name="Freeform 9"/>
              <p:cNvSpPr>
                <a:spLocks noEditPoints="1"/>
              </p:cNvSpPr>
              <p:nvPr/>
            </p:nvSpPr>
            <p:spPr bwMode="auto">
              <a:xfrm>
                <a:off x="2776" y="1502"/>
                <a:ext cx="2132" cy="1455"/>
              </a:xfrm>
              <a:custGeom>
                <a:avLst/>
                <a:gdLst>
                  <a:gd name="T0" fmla="*/ 729 w 1138"/>
                  <a:gd name="T1" fmla="*/ 776 h 776"/>
                  <a:gd name="T2" fmla="*/ 408 w 1138"/>
                  <a:gd name="T3" fmla="*/ 776 h 776"/>
                  <a:gd name="T4" fmla="*/ 388 w 1138"/>
                  <a:gd name="T5" fmla="*/ 762 h 776"/>
                  <a:gd name="T6" fmla="*/ 394 w 1138"/>
                  <a:gd name="T7" fmla="*/ 738 h 776"/>
                  <a:gd name="T8" fmla="*/ 473 w 1138"/>
                  <a:gd name="T9" fmla="*/ 668 h 776"/>
                  <a:gd name="T10" fmla="*/ 473 w 1138"/>
                  <a:gd name="T11" fmla="*/ 654 h 776"/>
                  <a:gd name="T12" fmla="*/ 22 w 1138"/>
                  <a:gd name="T13" fmla="*/ 654 h 776"/>
                  <a:gd name="T14" fmla="*/ 0 w 1138"/>
                  <a:gd name="T15" fmla="*/ 632 h 776"/>
                  <a:gd name="T16" fmla="*/ 0 w 1138"/>
                  <a:gd name="T17" fmla="*/ 22 h 776"/>
                  <a:gd name="T18" fmla="*/ 22 w 1138"/>
                  <a:gd name="T19" fmla="*/ 0 h 776"/>
                  <a:gd name="T20" fmla="*/ 1116 w 1138"/>
                  <a:gd name="T21" fmla="*/ 0 h 776"/>
                  <a:gd name="T22" fmla="*/ 1138 w 1138"/>
                  <a:gd name="T23" fmla="*/ 22 h 776"/>
                  <a:gd name="T24" fmla="*/ 1138 w 1138"/>
                  <a:gd name="T25" fmla="*/ 632 h 776"/>
                  <a:gd name="T26" fmla="*/ 1116 w 1138"/>
                  <a:gd name="T27" fmla="*/ 654 h 776"/>
                  <a:gd name="T28" fmla="*/ 664 w 1138"/>
                  <a:gd name="T29" fmla="*/ 654 h 776"/>
                  <a:gd name="T30" fmla="*/ 664 w 1138"/>
                  <a:gd name="T31" fmla="*/ 668 h 776"/>
                  <a:gd name="T32" fmla="*/ 744 w 1138"/>
                  <a:gd name="T33" fmla="*/ 738 h 776"/>
                  <a:gd name="T34" fmla="*/ 750 w 1138"/>
                  <a:gd name="T35" fmla="*/ 762 h 776"/>
                  <a:gd name="T36" fmla="*/ 729 w 1138"/>
                  <a:gd name="T37" fmla="*/ 776 h 776"/>
                  <a:gd name="T38" fmla="*/ 467 w 1138"/>
                  <a:gd name="T39" fmla="*/ 732 h 776"/>
                  <a:gd name="T40" fmla="*/ 670 w 1138"/>
                  <a:gd name="T41" fmla="*/ 732 h 776"/>
                  <a:gd name="T42" fmla="*/ 628 w 1138"/>
                  <a:gd name="T43" fmla="*/ 695 h 776"/>
                  <a:gd name="T44" fmla="*/ 620 w 1138"/>
                  <a:gd name="T45" fmla="*/ 679 h 776"/>
                  <a:gd name="T46" fmla="*/ 620 w 1138"/>
                  <a:gd name="T47" fmla="*/ 632 h 776"/>
                  <a:gd name="T48" fmla="*/ 642 w 1138"/>
                  <a:gd name="T49" fmla="*/ 610 h 776"/>
                  <a:gd name="T50" fmla="*/ 1094 w 1138"/>
                  <a:gd name="T51" fmla="*/ 610 h 776"/>
                  <a:gd name="T52" fmla="*/ 1094 w 1138"/>
                  <a:gd name="T53" fmla="*/ 44 h 776"/>
                  <a:gd name="T54" fmla="*/ 44 w 1138"/>
                  <a:gd name="T55" fmla="*/ 44 h 776"/>
                  <a:gd name="T56" fmla="*/ 44 w 1138"/>
                  <a:gd name="T57" fmla="*/ 610 h 776"/>
                  <a:gd name="T58" fmla="*/ 495 w 1138"/>
                  <a:gd name="T59" fmla="*/ 610 h 776"/>
                  <a:gd name="T60" fmla="*/ 517 w 1138"/>
                  <a:gd name="T61" fmla="*/ 632 h 776"/>
                  <a:gd name="T62" fmla="*/ 517 w 1138"/>
                  <a:gd name="T63" fmla="*/ 679 h 776"/>
                  <a:gd name="T64" fmla="*/ 510 w 1138"/>
                  <a:gd name="T65" fmla="*/ 695 h 776"/>
                  <a:gd name="T66" fmla="*/ 467 w 1138"/>
                  <a:gd name="T67" fmla="*/ 732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8" h="776">
                    <a:moveTo>
                      <a:pt x="729" y="776"/>
                    </a:moveTo>
                    <a:cubicBezTo>
                      <a:pt x="408" y="776"/>
                      <a:pt x="408" y="776"/>
                      <a:pt x="408" y="776"/>
                    </a:cubicBezTo>
                    <a:cubicBezTo>
                      <a:pt x="399" y="776"/>
                      <a:pt x="391" y="770"/>
                      <a:pt x="388" y="762"/>
                    </a:cubicBezTo>
                    <a:cubicBezTo>
                      <a:pt x="385" y="753"/>
                      <a:pt x="387" y="744"/>
                      <a:pt x="394" y="738"/>
                    </a:cubicBezTo>
                    <a:cubicBezTo>
                      <a:pt x="473" y="668"/>
                      <a:pt x="473" y="668"/>
                      <a:pt x="473" y="668"/>
                    </a:cubicBezTo>
                    <a:cubicBezTo>
                      <a:pt x="473" y="654"/>
                      <a:pt x="473" y="654"/>
                      <a:pt x="473" y="654"/>
                    </a:cubicBezTo>
                    <a:cubicBezTo>
                      <a:pt x="22" y="654"/>
                      <a:pt x="22" y="654"/>
                      <a:pt x="22" y="654"/>
                    </a:cubicBezTo>
                    <a:cubicBezTo>
                      <a:pt x="10" y="654"/>
                      <a:pt x="0" y="644"/>
                      <a:pt x="0" y="632"/>
                    </a:cubicBezTo>
                    <a:cubicBezTo>
                      <a:pt x="0" y="22"/>
                      <a:pt x="0" y="22"/>
                      <a:pt x="0" y="22"/>
                    </a:cubicBezTo>
                    <a:cubicBezTo>
                      <a:pt x="0" y="10"/>
                      <a:pt x="10" y="0"/>
                      <a:pt x="22" y="0"/>
                    </a:cubicBezTo>
                    <a:cubicBezTo>
                      <a:pt x="1116" y="0"/>
                      <a:pt x="1116" y="0"/>
                      <a:pt x="1116" y="0"/>
                    </a:cubicBezTo>
                    <a:cubicBezTo>
                      <a:pt x="1128" y="0"/>
                      <a:pt x="1138" y="10"/>
                      <a:pt x="1138" y="22"/>
                    </a:cubicBezTo>
                    <a:cubicBezTo>
                      <a:pt x="1138" y="632"/>
                      <a:pt x="1138" y="632"/>
                      <a:pt x="1138" y="632"/>
                    </a:cubicBezTo>
                    <a:cubicBezTo>
                      <a:pt x="1138" y="644"/>
                      <a:pt x="1128" y="654"/>
                      <a:pt x="1116" y="654"/>
                    </a:cubicBezTo>
                    <a:cubicBezTo>
                      <a:pt x="664" y="654"/>
                      <a:pt x="664" y="654"/>
                      <a:pt x="664" y="654"/>
                    </a:cubicBezTo>
                    <a:cubicBezTo>
                      <a:pt x="664" y="668"/>
                      <a:pt x="664" y="668"/>
                      <a:pt x="664" y="668"/>
                    </a:cubicBezTo>
                    <a:cubicBezTo>
                      <a:pt x="744" y="738"/>
                      <a:pt x="744" y="738"/>
                      <a:pt x="744" y="738"/>
                    </a:cubicBezTo>
                    <a:cubicBezTo>
                      <a:pt x="751" y="744"/>
                      <a:pt x="753" y="753"/>
                      <a:pt x="750" y="762"/>
                    </a:cubicBezTo>
                    <a:cubicBezTo>
                      <a:pt x="747" y="770"/>
                      <a:pt x="739" y="776"/>
                      <a:pt x="729" y="776"/>
                    </a:cubicBezTo>
                    <a:close/>
                    <a:moveTo>
                      <a:pt x="467" y="732"/>
                    </a:moveTo>
                    <a:cubicBezTo>
                      <a:pt x="670" y="732"/>
                      <a:pt x="670" y="732"/>
                      <a:pt x="670" y="732"/>
                    </a:cubicBezTo>
                    <a:cubicBezTo>
                      <a:pt x="628" y="695"/>
                      <a:pt x="628" y="695"/>
                      <a:pt x="628" y="695"/>
                    </a:cubicBezTo>
                    <a:cubicBezTo>
                      <a:pt x="623" y="691"/>
                      <a:pt x="620" y="685"/>
                      <a:pt x="620" y="679"/>
                    </a:cubicBezTo>
                    <a:cubicBezTo>
                      <a:pt x="620" y="632"/>
                      <a:pt x="620" y="632"/>
                      <a:pt x="620" y="632"/>
                    </a:cubicBezTo>
                    <a:cubicBezTo>
                      <a:pt x="620" y="620"/>
                      <a:pt x="630" y="610"/>
                      <a:pt x="642" y="610"/>
                    </a:cubicBezTo>
                    <a:cubicBezTo>
                      <a:pt x="1094" y="610"/>
                      <a:pt x="1094" y="610"/>
                      <a:pt x="1094" y="610"/>
                    </a:cubicBezTo>
                    <a:cubicBezTo>
                      <a:pt x="1094" y="44"/>
                      <a:pt x="1094" y="44"/>
                      <a:pt x="1094" y="44"/>
                    </a:cubicBezTo>
                    <a:cubicBezTo>
                      <a:pt x="44" y="44"/>
                      <a:pt x="44" y="44"/>
                      <a:pt x="44" y="44"/>
                    </a:cubicBezTo>
                    <a:cubicBezTo>
                      <a:pt x="44" y="610"/>
                      <a:pt x="44" y="610"/>
                      <a:pt x="44" y="610"/>
                    </a:cubicBezTo>
                    <a:cubicBezTo>
                      <a:pt x="495" y="610"/>
                      <a:pt x="495" y="610"/>
                      <a:pt x="495" y="610"/>
                    </a:cubicBezTo>
                    <a:cubicBezTo>
                      <a:pt x="508" y="610"/>
                      <a:pt x="517" y="620"/>
                      <a:pt x="517" y="632"/>
                    </a:cubicBezTo>
                    <a:cubicBezTo>
                      <a:pt x="517" y="679"/>
                      <a:pt x="517" y="679"/>
                      <a:pt x="517" y="679"/>
                    </a:cubicBezTo>
                    <a:cubicBezTo>
                      <a:pt x="517" y="685"/>
                      <a:pt x="515" y="691"/>
                      <a:pt x="510" y="695"/>
                    </a:cubicBezTo>
                    <a:lnTo>
                      <a:pt x="467" y="732"/>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4" name="Freeform 10"/>
              <p:cNvSpPr>
                <a:spLocks/>
              </p:cNvSpPr>
              <p:nvPr/>
            </p:nvSpPr>
            <p:spPr bwMode="auto">
              <a:xfrm>
                <a:off x="2941" y="1669"/>
                <a:ext cx="1798" cy="892"/>
              </a:xfrm>
              <a:custGeom>
                <a:avLst/>
                <a:gdLst>
                  <a:gd name="T0" fmla="*/ 420 w 960"/>
                  <a:gd name="T1" fmla="*/ 476 h 476"/>
                  <a:gd name="T2" fmla="*/ 541 w 960"/>
                  <a:gd name="T3" fmla="*/ 476 h 476"/>
                  <a:gd name="T4" fmla="*/ 951 w 960"/>
                  <a:gd name="T5" fmla="*/ 476 h 476"/>
                  <a:gd name="T6" fmla="*/ 960 w 960"/>
                  <a:gd name="T7" fmla="*/ 466 h 476"/>
                  <a:gd name="T8" fmla="*/ 960 w 960"/>
                  <a:gd name="T9" fmla="*/ 10 h 476"/>
                  <a:gd name="T10" fmla="*/ 951 w 960"/>
                  <a:gd name="T11" fmla="*/ 0 h 476"/>
                  <a:gd name="T12" fmla="*/ 10 w 960"/>
                  <a:gd name="T13" fmla="*/ 0 h 476"/>
                  <a:gd name="T14" fmla="*/ 0 w 960"/>
                  <a:gd name="T15" fmla="*/ 10 h 476"/>
                  <a:gd name="T16" fmla="*/ 0 w 960"/>
                  <a:gd name="T17" fmla="*/ 466 h 476"/>
                  <a:gd name="T18" fmla="*/ 10 w 960"/>
                  <a:gd name="T19" fmla="*/ 476 h 476"/>
                  <a:gd name="T20" fmla="*/ 420 w 960"/>
                  <a:gd name="T21" fmla="*/ 47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476">
                    <a:moveTo>
                      <a:pt x="420" y="476"/>
                    </a:moveTo>
                    <a:cubicBezTo>
                      <a:pt x="451" y="476"/>
                      <a:pt x="510" y="476"/>
                      <a:pt x="541" y="476"/>
                    </a:cubicBezTo>
                    <a:cubicBezTo>
                      <a:pt x="951" y="476"/>
                      <a:pt x="951" y="476"/>
                      <a:pt x="951" y="476"/>
                    </a:cubicBezTo>
                    <a:cubicBezTo>
                      <a:pt x="956" y="476"/>
                      <a:pt x="960" y="472"/>
                      <a:pt x="960" y="466"/>
                    </a:cubicBezTo>
                    <a:cubicBezTo>
                      <a:pt x="960" y="10"/>
                      <a:pt x="960" y="10"/>
                      <a:pt x="960" y="10"/>
                    </a:cubicBezTo>
                    <a:cubicBezTo>
                      <a:pt x="960" y="4"/>
                      <a:pt x="956" y="0"/>
                      <a:pt x="951" y="0"/>
                    </a:cubicBezTo>
                    <a:cubicBezTo>
                      <a:pt x="10" y="0"/>
                      <a:pt x="10" y="0"/>
                      <a:pt x="10" y="0"/>
                    </a:cubicBezTo>
                    <a:cubicBezTo>
                      <a:pt x="5" y="0"/>
                      <a:pt x="0" y="4"/>
                      <a:pt x="0" y="10"/>
                    </a:cubicBezTo>
                    <a:cubicBezTo>
                      <a:pt x="0" y="466"/>
                      <a:pt x="0" y="466"/>
                      <a:pt x="0" y="466"/>
                    </a:cubicBezTo>
                    <a:cubicBezTo>
                      <a:pt x="0" y="472"/>
                      <a:pt x="5" y="476"/>
                      <a:pt x="10" y="476"/>
                    </a:cubicBezTo>
                    <a:lnTo>
                      <a:pt x="420" y="476"/>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sp>
        <p:nvSpPr>
          <p:cNvPr id="47" name="NumberBall"/>
          <p:cNvSpPr>
            <a:spLocks noChangeArrowheads="1"/>
          </p:cNvSpPr>
          <p:nvPr/>
        </p:nvSpPr>
        <p:spPr bwMode="gray">
          <a:xfrm>
            <a:off x="976160" y="2020825"/>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a:solidFill>
                  <a:srgbClr val="FFFFFF"/>
                </a:solidFill>
                <a:latin typeface="Arial" pitchFamily="34" charset="0"/>
                <a:cs typeface="Arial" pitchFamily="34" charset="0"/>
              </a:rPr>
              <a:t>1</a:t>
            </a:r>
          </a:p>
        </p:txBody>
      </p:sp>
      <p:sp>
        <p:nvSpPr>
          <p:cNvPr id="41" name="Rectangle 40"/>
          <p:cNvSpPr/>
          <p:nvPr/>
        </p:nvSpPr>
        <p:spPr>
          <a:xfrm>
            <a:off x="4512416" y="2299889"/>
            <a:ext cx="3211858" cy="3191246"/>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376" tIns="30688" rIns="61376" bIns="30688" numCol="1" spcCol="0" rtlCol="0" fromWordArt="0" anchor="b" anchorCtr="0" forceAA="0" compatLnSpc="1">
            <a:prstTxWarp prst="textNoShape">
              <a:avLst/>
            </a:prstTxWarp>
            <a:noAutofit/>
          </a:bodyPr>
          <a:lstStyle/>
          <a:p>
            <a:pPr algn="ctr">
              <a:buClr>
                <a:prstClr val="white"/>
              </a:buClr>
            </a:pPr>
            <a:r>
              <a:rPr lang="en-US" sz="2100" dirty="0" smtClean="0">
                <a:solidFill>
                  <a:srgbClr val="2FC77E"/>
                </a:solidFill>
                <a:latin typeface="Trebuchet MS" pitchFamily="34" charset="0"/>
              </a:rPr>
              <a:t>Steer insurers' focus on new digital risks</a:t>
            </a:r>
            <a:endParaRPr lang="en-US" sz="2100" dirty="0">
              <a:solidFill>
                <a:srgbClr val="2FC77E"/>
              </a:solidFill>
              <a:latin typeface="Trebuchet MS" pitchFamily="34" charset="0"/>
            </a:endParaRPr>
          </a:p>
        </p:txBody>
      </p:sp>
      <p:grpSp>
        <p:nvGrpSpPr>
          <p:cNvPr id="44" name="Group 43"/>
          <p:cNvGrpSpPr/>
          <p:nvPr/>
        </p:nvGrpSpPr>
        <p:grpSpPr>
          <a:xfrm>
            <a:off x="5447391" y="2582115"/>
            <a:ext cx="1586813" cy="1493197"/>
            <a:chOff x="7313986" y="2780666"/>
            <a:chExt cx="994062" cy="1005945"/>
          </a:xfrm>
        </p:grpSpPr>
        <p:sp>
          <p:nvSpPr>
            <p:cNvPr id="50" name="Freeform 51"/>
            <p:cNvSpPr>
              <a:spLocks noEditPoints="1"/>
            </p:cNvSpPr>
            <p:nvPr/>
          </p:nvSpPr>
          <p:spPr bwMode="auto">
            <a:xfrm>
              <a:off x="7857034" y="3270578"/>
              <a:ext cx="451014" cy="516033"/>
            </a:xfrm>
            <a:custGeom>
              <a:avLst/>
              <a:gdLst>
                <a:gd name="T0" fmla="*/ 649 w 764"/>
                <a:gd name="T1" fmla="*/ 331 h 864"/>
                <a:gd name="T2" fmla="*/ 247 w 764"/>
                <a:gd name="T3" fmla="*/ 316 h 864"/>
                <a:gd name="T4" fmla="*/ 54 w 764"/>
                <a:gd name="T5" fmla="*/ 123 h 864"/>
                <a:gd name="T6" fmla="*/ 88 w 764"/>
                <a:gd name="T7" fmla="*/ 22 h 864"/>
                <a:gd name="T8" fmla="*/ 66 w 764"/>
                <a:gd name="T9" fmla="*/ 0 h 864"/>
                <a:gd name="T10" fmla="*/ 44 w 764"/>
                <a:gd name="T11" fmla="*/ 22 h 864"/>
                <a:gd name="T12" fmla="*/ 8 w 764"/>
                <a:gd name="T13" fmla="*/ 108 h 864"/>
                <a:gd name="T14" fmla="*/ 8 w 764"/>
                <a:gd name="T15" fmla="*/ 139 h 864"/>
                <a:gd name="T16" fmla="*/ 216 w 764"/>
                <a:gd name="T17" fmla="*/ 347 h 864"/>
                <a:gd name="T18" fmla="*/ 231 w 764"/>
                <a:gd name="T19" fmla="*/ 749 h 864"/>
                <a:gd name="T20" fmla="*/ 649 w 764"/>
                <a:gd name="T21" fmla="*/ 749 h 864"/>
                <a:gd name="T22" fmla="*/ 649 w 764"/>
                <a:gd name="T23" fmla="*/ 331 h 864"/>
                <a:gd name="T24" fmla="*/ 617 w 764"/>
                <a:gd name="T25" fmla="*/ 651 h 864"/>
                <a:gd name="T26" fmla="*/ 569 w 764"/>
                <a:gd name="T27" fmla="*/ 698 h 864"/>
                <a:gd name="T28" fmla="*/ 560 w 764"/>
                <a:gd name="T29" fmla="*/ 704 h 864"/>
                <a:gd name="T30" fmla="*/ 550 w 764"/>
                <a:gd name="T31" fmla="*/ 708 h 864"/>
                <a:gd name="T32" fmla="*/ 548 w 764"/>
                <a:gd name="T33" fmla="*/ 708 h 864"/>
                <a:gd name="T34" fmla="*/ 543 w 764"/>
                <a:gd name="T35" fmla="*/ 708 h 864"/>
                <a:gd name="T36" fmla="*/ 521 w 764"/>
                <a:gd name="T37" fmla="*/ 706 h 864"/>
                <a:gd name="T38" fmla="*/ 484 w 764"/>
                <a:gd name="T39" fmla="*/ 694 h 864"/>
                <a:gd name="T40" fmla="*/ 433 w 764"/>
                <a:gd name="T41" fmla="*/ 666 h 864"/>
                <a:gd name="T42" fmla="*/ 373 w 764"/>
                <a:gd name="T43" fmla="*/ 616 h 864"/>
                <a:gd name="T44" fmla="*/ 331 w 764"/>
                <a:gd name="T45" fmla="*/ 568 h 864"/>
                <a:gd name="T46" fmla="*/ 305 w 764"/>
                <a:gd name="T47" fmla="*/ 526 h 864"/>
                <a:gd name="T48" fmla="*/ 290 w 764"/>
                <a:gd name="T49" fmla="*/ 491 h 864"/>
                <a:gd name="T50" fmla="*/ 283 w 764"/>
                <a:gd name="T51" fmla="*/ 464 h 864"/>
                <a:gd name="T52" fmla="*/ 281 w 764"/>
                <a:gd name="T53" fmla="*/ 446 h 864"/>
                <a:gd name="T54" fmla="*/ 282 w 764"/>
                <a:gd name="T55" fmla="*/ 439 h 864"/>
                <a:gd name="T56" fmla="*/ 285 w 764"/>
                <a:gd name="T57" fmla="*/ 429 h 864"/>
                <a:gd name="T58" fmla="*/ 291 w 764"/>
                <a:gd name="T59" fmla="*/ 420 h 864"/>
                <a:gd name="T60" fmla="*/ 339 w 764"/>
                <a:gd name="T61" fmla="*/ 372 h 864"/>
                <a:gd name="T62" fmla="*/ 351 w 764"/>
                <a:gd name="T63" fmla="*/ 367 h 864"/>
                <a:gd name="T64" fmla="*/ 359 w 764"/>
                <a:gd name="T65" fmla="*/ 370 h 864"/>
                <a:gd name="T66" fmla="*/ 365 w 764"/>
                <a:gd name="T67" fmla="*/ 377 h 864"/>
                <a:gd name="T68" fmla="*/ 404 w 764"/>
                <a:gd name="T69" fmla="*/ 450 h 864"/>
                <a:gd name="T70" fmla="*/ 405 w 764"/>
                <a:gd name="T71" fmla="*/ 463 h 864"/>
                <a:gd name="T72" fmla="*/ 399 w 764"/>
                <a:gd name="T73" fmla="*/ 474 h 864"/>
                <a:gd name="T74" fmla="*/ 382 w 764"/>
                <a:gd name="T75" fmla="*/ 492 h 864"/>
                <a:gd name="T76" fmla="*/ 380 w 764"/>
                <a:gd name="T77" fmla="*/ 494 h 864"/>
                <a:gd name="T78" fmla="*/ 380 w 764"/>
                <a:gd name="T79" fmla="*/ 497 h 864"/>
                <a:gd name="T80" fmla="*/ 386 w 764"/>
                <a:gd name="T81" fmla="*/ 514 h 864"/>
                <a:gd name="T82" fmla="*/ 400 w 764"/>
                <a:gd name="T83" fmla="*/ 535 h 864"/>
                <a:gd name="T84" fmla="*/ 425 w 764"/>
                <a:gd name="T85" fmla="*/ 564 h 864"/>
                <a:gd name="T86" fmla="*/ 454 w 764"/>
                <a:gd name="T87" fmla="*/ 590 h 864"/>
                <a:gd name="T88" fmla="*/ 475 w 764"/>
                <a:gd name="T89" fmla="*/ 603 h 864"/>
                <a:gd name="T90" fmla="*/ 488 w 764"/>
                <a:gd name="T91" fmla="*/ 609 h 864"/>
                <a:gd name="T92" fmla="*/ 493 w 764"/>
                <a:gd name="T93" fmla="*/ 609 h 864"/>
                <a:gd name="T94" fmla="*/ 495 w 764"/>
                <a:gd name="T95" fmla="*/ 609 h 864"/>
                <a:gd name="T96" fmla="*/ 497 w 764"/>
                <a:gd name="T97" fmla="*/ 608 h 864"/>
                <a:gd name="T98" fmla="*/ 518 w 764"/>
                <a:gd name="T99" fmla="*/ 587 h 864"/>
                <a:gd name="T100" fmla="*/ 533 w 764"/>
                <a:gd name="T101" fmla="*/ 581 h 864"/>
                <a:gd name="T102" fmla="*/ 543 w 764"/>
                <a:gd name="T103" fmla="*/ 583 h 864"/>
                <a:gd name="T104" fmla="*/ 543 w 764"/>
                <a:gd name="T105" fmla="*/ 583 h 864"/>
                <a:gd name="T106" fmla="*/ 613 w 764"/>
                <a:gd name="T107" fmla="*/ 624 h 864"/>
                <a:gd name="T108" fmla="*/ 622 w 764"/>
                <a:gd name="T109" fmla="*/ 636 h 864"/>
                <a:gd name="T110" fmla="*/ 617 w 764"/>
                <a:gd name="T111" fmla="*/ 651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64">
                  <a:moveTo>
                    <a:pt x="649" y="331"/>
                  </a:moveTo>
                  <a:cubicBezTo>
                    <a:pt x="539" y="221"/>
                    <a:pt x="363" y="216"/>
                    <a:pt x="247" y="316"/>
                  </a:cubicBezTo>
                  <a:cubicBezTo>
                    <a:pt x="54" y="123"/>
                    <a:pt x="54" y="123"/>
                    <a:pt x="54" y="123"/>
                  </a:cubicBezTo>
                  <a:cubicBezTo>
                    <a:pt x="76" y="94"/>
                    <a:pt x="88" y="59"/>
                    <a:pt x="88" y="22"/>
                  </a:cubicBezTo>
                  <a:cubicBezTo>
                    <a:pt x="88" y="10"/>
                    <a:pt x="78" y="0"/>
                    <a:pt x="66" y="0"/>
                  </a:cubicBezTo>
                  <a:cubicBezTo>
                    <a:pt x="54" y="0"/>
                    <a:pt x="44" y="10"/>
                    <a:pt x="44" y="22"/>
                  </a:cubicBezTo>
                  <a:cubicBezTo>
                    <a:pt x="44" y="55"/>
                    <a:pt x="31" y="85"/>
                    <a:pt x="8" y="108"/>
                  </a:cubicBezTo>
                  <a:cubicBezTo>
                    <a:pt x="0" y="117"/>
                    <a:pt x="0" y="131"/>
                    <a:pt x="8" y="139"/>
                  </a:cubicBezTo>
                  <a:cubicBezTo>
                    <a:pt x="216" y="347"/>
                    <a:pt x="216" y="347"/>
                    <a:pt x="216" y="347"/>
                  </a:cubicBezTo>
                  <a:cubicBezTo>
                    <a:pt x="116" y="463"/>
                    <a:pt x="121" y="639"/>
                    <a:pt x="231" y="749"/>
                  </a:cubicBezTo>
                  <a:cubicBezTo>
                    <a:pt x="346" y="864"/>
                    <a:pt x="533" y="864"/>
                    <a:pt x="649" y="749"/>
                  </a:cubicBezTo>
                  <a:cubicBezTo>
                    <a:pt x="764" y="633"/>
                    <a:pt x="764" y="446"/>
                    <a:pt x="649" y="331"/>
                  </a:cubicBezTo>
                  <a:close/>
                  <a:moveTo>
                    <a:pt x="617" y="651"/>
                  </a:moveTo>
                  <a:cubicBezTo>
                    <a:pt x="569" y="698"/>
                    <a:pt x="569" y="698"/>
                    <a:pt x="569" y="698"/>
                  </a:cubicBezTo>
                  <a:cubicBezTo>
                    <a:pt x="567" y="701"/>
                    <a:pt x="564" y="703"/>
                    <a:pt x="560" y="704"/>
                  </a:cubicBezTo>
                  <a:cubicBezTo>
                    <a:pt x="557" y="706"/>
                    <a:pt x="554" y="707"/>
                    <a:pt x="550" y="708"/>
                  </a:cubicBezTo>
                  <a:cubicBezTo>
                    <a:pt x="550" y="708"/>
                    <a:pt x="549" y="708"/>
                    <a:pt x="548" y="708"/>
                  </a:cubicBezTo>
                  <a:cubicBezTo>
                    <a:pt x="547" y="708"/>
                    <a:pt x="545" y="708"/>
                    <a:pt x="543" y="708"/>
                  </a:cubicBezTo>
                  <a:cubicBezTo>
                    <a:pt x="539" y="708"/>
                    <a:pt x="531" y="707"/>
                    <a:pt x="521" y="706"/>
                  </a:cubicBezTo>
                  <a:cubicBezTo>
                    <a:pt x="511" y="704"/>
                    <a:pt x="498" y="700"/>
                    <a:pt x="484" y="694"/>
                  </a:cubicBezTo>
                  <a:cubicBezTo>
                    <a:pt x="469" y="688"/>
                    <a:pt x="452" y="679"/>
                    <a:pt x="433" y="666"/>
                  </a:cubicBezTo>
                  <a:cubicBezTo>
                    <a:pt x="414" y="654"/>
                    <a:pt x="394" y="637"/>
                    <a:pt x="373" y="616"/>
                  </a:cubicBezTo>
                  <a:cubicBezTo>
                    <a:pt x="356" y="599"/>
                    <a:pt x="343" y="583"/>
                    <a:pt x="331" y="568"/>
                  </a:cubicBezTo>
                  <a:cubicBezTo>
                    <a:pt x="320" y="553"/>
                    <a:pt x="311" y="539"/>
                    <a:pt x="305" y="526"/>
                  </a:cubicBezTo>
                  <a:cubicBezTo>
                    <a:pt x="298" y="513"/>
                    <a:pt x="293" y="502"/>
                    <a:pt x="290" y="491"/>
                  </a:cubicBezTo>
                  <a:cubicBezTo>
                    <a:pt x="286" y="481"/>
                    <a:pt x="284" y="472"/>
                    <a:pt x="283" y="464"/>
                  </a:cubicBezTo>
                  <a:cubicBezTo>
                    <a:pt x="282" y="457"/>
                    <a:pt x="281" y="451"/>
                    <a:pt x="281" y="446"/>
                  </a:cubicBezTo>
                  <a:cubicBezTo>
                    <a:pt x="282" y="442"/>
                    <a:pt x="282" y="440"/>
                    <a:pt x="282" y="439"/>
                  </a:cubicBezTo>
                  <a:cubicBezTo>
                    <a:pt x="282" y="436"/>
                    <a:pt x="283" y="432"/>
                    <a:pt x="285" y="429"/>
                  </a:cubicBezTo>
                  <a:cubicBezTo>
                    <a:pt x="287" y="425"/>
                    <a:pt x="289" y="422"/>
                    <a:pt x="291" y="420"/>
                  </a:cubicBezTo>
                  <a:cubicBezTo>
                    <a:pt x="339" y="372"/>
                    <a:pt x="339" y="372"/>
                    <a:pt x="339" y="372"/>
                  </a:cubicBezTo>
                  <a:cubicBezTo>
                    <a:pt x="342" y="369"/>
                    <a:pt x="346" y="367"/>
                    <a:pt x="351" y="367"/>
                  </a:cubicBezTo>
                  <a:cubicBezTo>
                    <a:pt x="354" y="367"/>
                    <a:pt x="356" y="368"/>
                    <a:pt x="359" y="370"/>
                  </a:cubicBezTo>
                  <a:cubicBezTo>
                    <a:pt x="361" y="372"/>
                    <a:pt x="363" y="374"/>
                    <a:pt x="365" y="377"/>
                  </a:cubicBezTo>
                  <a:cubicBezTo>
                    <a:pt x="404" y="450"/>
                    <a:pt x="404" y="450"/>
                    <a:pt x="404" y="450"/>
                  </a:cubicBezTo>
                  <a:cubicBezTo>
                    <a:pt x="406" y="454"/>
                    <a:pt x="406" y="458"/>
                    <a:pt x="405" y="463"/>
                  </a:cubicBezTo>
                  <a:cubicBezTo>
                    <a:pt x="404" y="467"/>
                    <a:pt x="402" y="471"/>
                    <a:pt x="399" y="474"/>
                  </a:cubicBezTo>
                  <a:cubicBezTo>
                    <a:pt x="382" y="492"/>
                    <a:pt x="382" y="492"/>
                    <a:pt x="382" y="492"/>
                  </a:cubicBezTo>
                  <a:cubicBezTo>
                    <a:pt x="381" y="492"/>
                    <a:pt x="381" y="493"/>
                    <a:pt x="380" y="494"/>
                  </a:cubicBezTo>
                  <a:cubicBezTo>
                    <a:pt x="380" y="495"/>
                    <a:pt x="380" y="496"/>
                    <a:pt x="380" y="497"/>
                  </a:cubicBezTo>
                  <a:cubicBezTo>
                    <a:pt x="381" y="502"/>
                    <a:pt x="383" y="508"/>
                    <a:pt x="386" y="514"/>
                  </a:cubicBezTo>
                  <a:cubicBezTo>
                    <a:pt x="389" y="520"/>
                    <a:pt x="394" y="527"/>
                    <a:pt x="400" y="535"/>
                  </a:cubicBezTo>
                  <a:cubicBezTo>
                    <a:pt x="406" y="544"/>
                    <a:pt x="414" y="553"/>
                    <a:pt x="425" y="564"/>
                  </a:cubicBezTo>
                  <a:cubicBezTo>
                    <a:pt x="436" y="575"/>
                    <a:pt x="446" y="584"/>
                    <a:pt x="454" y="590"/>
                  </a:cubicBezTo>
                  <a:cubicBezTo>
                    <a:pt x="463" y="596"/>
                    <a:pt x="470" y="600"/>
                    <a:pt x="475" y="603"/>
                  </a:cubicBezTo>
                  <a:cubicBezTo>
                    <a:pt x="481" y="606"/>
                    <a:pt x="485" y="608"/>
                    <a:pt x="488" y="609"/>
                  </a:cubicBezTo>
                  <a:cubicBezTo>
                    <a:pt x="493" y="609"/>
                    <a:pt x="493" y="609"/>
                    <a:pt x="493" y="609"/>
                  </a:cubicBezTo>
                  <a:cubicBezTo>
                    <a:pt x="493" y="609"/>
                    <a:pt x="494" y="609"/>
                    <a:pt x="495" y="609"/>
                  </a:cubicBezTo>
                  <a:cubicBezTo>
                    <a:pt x="496" y="609"/>
                    <a:pt x="497" y="608"/>
                    <a:pt x="497" y="608"/>
                  </a:cubicBezTo>
                  <a:cubicBezTo>
                    <a:pt x="518" y="587"/>
                    <a:pt x="518" y="587"/>
                    <a:pt x="518" y="587"/>
                  </a:cubicBezTo>
                  <a:cubicBezTo>
                    <a:pt x="522" y="583"/>
                    <a:pt x="527" y="581"/>
                    <a:pt x="533" y="581"/>
                  </a:cubicBezTo>
                  <a:cubicBezTo>
                    <a:pt x="537" y="581"/>
                    <a:pt x="541" y="582"/>
                    <a:pt x="543" y="583"/>
                  </a:cubicBezTo>
                  <a:cubicBezTo>
                    <a:pt x="543" y="583"/>
                    <a:pt x="543" y="583"/>
                    <a:pt x="543" y="583"/>
                  </a:cubicBezTo>
                  <a:cubicBezTo>
                    <a:pt x="613" y="624"/>
                    <a:pt x="613" y="624"/>
                    <a:pt x="613" y="624"/>
                  </a:cubicBezTo>
                  <a:cubicBezTo>
                    <a:pt x="618" y="627"/>
                    <a:pt x="621" y="631"/>
                    <a:pt x="622" y="636"/>
                  </a:cubicBezTo>
                  <a:cubicBezTo>
                    <a:pt x="623" y="642"/>
                    <a:pt x="621" y="647"/>
                    <a:pt x="617" y="651"/>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1" name="Oval 52"/>
            <p:cNvSpPr>
              <a:spLocks noChangeArrowheads="1"/>
            </p:cNvSpPr>
            <p:nvPr/>
          </p:nvSpPr>
          <p:spPr bwMode="auto">
            <a:xfrm>
              <a:off x="7492062" y="3673211"/>
              <a:ext cx="25529" cy="2548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2" name="Freeform 53"/>
            <p:cNvSpPr>
              <a:spLocks/>
            </p:cNvSpPr>
            <p:nvPr/>
          </p:nvSpPr>
          <p:spPr bwMode="auto">
            <a:xfrm>
              <a:off x="7454555" y="3484955"/>
              <a:ext cx="102117" cy="170100"/>
            </a:xfrm>
            <a:custGeom>
              <a:avLst/>
              <a:gdLst>
                <a:gd name="T0" fmla="*/ 167 w 173"/>
                <a:gd name="T1" fmla="*/ 0 h 285"/>
                <a:gd name="T2" fmla="*/ 6 w 173"/>
                <a:gd name="T3" fmla="*/ 0 h 285"/>
                <a:gd name="T4" fmla="*/ 0 w 173"/>
                <a:gd name="T5" fmla="*/ 7 h 285"/>
                <a:gd name="T6" fmla="*/ 0 w 173"/>
                <a:gd name="T7" fmla="*/ 279 h 285"/>
                <a:gd name="T8" fmla="*/ 6 w 173"/>
                <a:gd name="T9" fmla="*/ 285 h 285"/>
                <a:gd name="T10" fmla="*/ 167 w 173"/>
                <a:gd name="T11" fmla="*/ 285 h 285"/>
                <a:gd name="T12" fmla="*/ 173 w 173"/>
                <a:gd name="T13" fmla="*/ 279 h 285"/>
                <a:gd name="T14" fmla="*/ 173 w 173"/>
                <a:gd name="T15" fmla="*/ 7 h 285"/>
                <a:gd name="T16" fmla="*/ 167 w 173"/>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285">
                  <a:moveTo>
                    <a:pt x="167" y="0"/>
                  </a:moveTo>
                  <a:cubicBezTo>
                    <a:pt x="6" y="0"/>
                    <a:pt x="6" y="0"/>
                    <a:pt x="6" y="0"/>
                  </a:cubicBezTo>
                  <a:cubicBezTo>
                    <a:pt x="3" y="0"/>
                    <a:pt x="0" y="3"/>
                    <a:pt x="0" y="7"/>
                  </a:cubicBezTo>
                  <a:cubicBezTo>
                    <a:pt x="0" y="279"/>
                    <a:pt x="0" y="279"/>
                    <a:pt x="0" y="279"/>
                  </a:cubicBezTo>
                  <a:cubicBezTo>
                    <a:pt x="0" y="282"/>
                    <a:pt x="3" y="285"/>
                    <a:pt x="6" y="285"/>
                  </a:cubicBezTo>
                  <a:cubicBezTo>
                    <a:pt x="167" y="285"/>
                    <a:pt x="167" y="285"/>
                    <a:pt x="167" y="285"/>
                  </a:cubicBezTo>
                  <a:cubicBezTo>
                    <a:pt x="170" y="285"/>
                    <a:pt x="173" y="282"/>
                    <a:pt x="173" y="279"/>
                  </a:cubicBezTo>
                  <a:cubicBezTo>
                    <a:pt x="173" y="7"/>
                    <a:pt x="173" y="7"/>
                    <a:pt x="173" y="7"/>
                  </a:cubicBezTo>
                  <a:cubicBezTo>
                    <a:pt x="173" y="3"/>
                    <a:pt x="170" y="0"/>
                    <a:pt x="167" y="0"/>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3" name="Freeform 54"/>
            <p:cNvSpPr>
              <a:spLocks noEditPoints="1"/>
            </p:cNvSpPr>
            <p:nvPr/>
          </p:nvSpPr>
          <p:spPr bwMode="auto">
            <a:xfrm>
              <a:off x="7313987" y="3330144"/>
              <a:ext cx="509954" cy="455829"/>
            </a:xfrm>
            <a:custGeom>
              <a:avLst/>
              <a:gdLst>
                <a:gd name="T0" fmla="*/ 842 w 864"/>
                <a:gd name="T1" fmla="*/ 44 h 763"/>
                <a:gd name="T2" fmla="*/ 756 w 864"/>
                <a:gd name="T3" fmla="*/ 8 h 763"/>
                <a:gd name="T4" fmla="*/ 725 w 864"/>
                <a:gd name="T5" fmla="*/ 8 h 763"/>
                <a:gd name="T6" fmla="*/ 517 w 864"/>
                <a:gd name="T7" fmla="*/ 216 h 763"/>
                <a:gd name="T8" fmla="*/ 115 w 864"/>
                <a:gd name="T9" fmla="*/ 230 h 763"/>
                <a:gd name="T10" fmla="*/ 115 w 864"/>
                <a:gd name="T11" fmla="*/ 648 h 763"/>
                <a:gd name="T12" fmla="*/ 533 w 864"/>
                <a:gd name="T13" fmla="*/ 648 h 763"/>
                <a:gd name="T14" fmla="*/ 548 w 864"/>
                <a:gd name="T15" fmla="*/ 247 h 763"/>
                <a:gd name="T16" fmla="*/ 741 w 864"/>
                <a:gd name="T17" fmla="*/ 54 h 763"/>
                <a:gd name="T18" fmla="*/ 842 w 864"/>
                <a:gd name="T19" fmla="*/ 88 h 763"/>
                <a:gd name="T20" fmla="*/ 864 w 864"/>
                <a:gd name="T21" fmla="*/ 66 h 763"/>
                <a:gd name="T22" fmla="*/ 842 w 864"/>
                <a:gd name="T23" fmla="*/ 44 h 763"/>
                <a:gd name="T24" fmla="*/ 439 w 864"/>
                <a:gd name="T25" fmla="*/ 631 h 763"/>
                <a:gd name="T26" fmla="*/ 424 w 864"/>
                <a:gd name="T27" fmla="*/ 646 h 763"/>
                <a:gd name="T28" fmla="*/ 223 w 864"/>
                <a:gd name="T29" fmla="*/ 646 h 763"/>
                <a:gd name="T30" fmla="*/ 208 w 864"/>
                <a:gd name="T31" fmla="*/ 631 h 763"/>
                <a:gd name="T32" fmla="*/ 208 w 864"/>
                <a:gd name="T33" fmla="*/ 244 h 763"/>
                <a:gd name="T34" fmla="*/ 223 w 864"/>
                <a:gd name="T35" fmla="*/ 229 h 763"/>
                <a:gd name="T36" fmla="*/ 424 w 864"/>
                <a:gd name="T37" fmla="*/ 229 h 763"/>
                <a:gd name="T38" fmla="*/ 439 w 864"/>
                <a:gd name="T39" fmla="*/ 244 h 763"/>
                <a:gd name="T40" fmla="*/ 439 w 864"/>
                <a:gd name="T41" fmla="*/ 63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4" h="763">
                  <a:moveTo>
                    <a:pt x="842" y="44"/>
                  </a:moveTo>
                  <a:cubicBezTo>
                    <a:pt x="809" y="44"/>
                    <a:pt x="779" y="31"/>
                    <a:pt x="756" y="8"/>
                  </a:cubicBezTo>
                  <a:cubicBezTo>
                    <a:pt x="747" y="0"/>
                    <a:pt x="733" y="0"/>
                    <a:pt x="725" y="8"/>
                  </a:cubicBezTo>
                  <a:cubicBezTo>
                    <a:pt x="517" y="216"/>
                    <a:pt x="517" y="216"/>
                    <a:pt x="517" y="216"/>
                  </a:cubicBezTo>
                  <a:cubicBezTo>
                    <a:pt x="401" y="115"/>
                    <a:pt x="225" y="120"/>
                    <a:pt x="115" y="230"/>
                  </a:cubicBezTo>
                  <a:cubicBezTo>
                    <a:pt x="0" y="346"/>
                    <a:pt x="0" y="533"/>
                    <a:pt x="115" y="648"/>
                  </a:cubicBezTo>
                  <a:cubicBezTo>
                    <a:pt x="231" y="763"/>
                    <a:pt x="418" y="763"/>
                    <a:pt x="533" y="648"/>
                  </a:cubicBezTo>
                  <a:cubicBezTo>
                    <a:pt x="643" y="538"/>
                    <a:pt x="648" y="363"/>
                    <a:pt x="548" y="247"/>
                  </a:cubicBezTo>
                  <a:cubicBezTo>
                    <a:pt x="741" y="54"/>
                    <a:pt x="741" y="54"/>
                    <a:pt x="741" y="54"/>
                  </a:cubicBezTo>
                  <a:cubicBezTo>
                    <a:pt x="770" y="76"/>
                    <a:pt x="805" y="88"/>
                    <a:pt x="842" y="88"/>
                  </a:cubicBezTo>
                  <a:cubicBezTo>
                    <a:pt x="854" y="88"/>
                    <a:pt x="864" y="78"/>
                    <a:pt x="864" y="66"/>
                  </a:cubicBezTo>
                  <a:cubicBezTo>
                    <a:pt x="864" y="54"/>
                    <a:pt x="854" y="44"/>
                    <a:pt x="842" y="44"/>
                  </a:cubicBezTo>
                  <a:close/>
                  <a:moveTo>
                    <a:pt x="439" y="631"/>
                  </a:moveTo>
                  <a:cubicBezTo>
                    <a:pt x="439" y="640"/>
                    <a:pt x="432" y="646"/>
                    <a:pt x="424" y="646"/>
                  </a:cubicBezTo>
                  <a:cubicBezTo>
                    <a:pt x="223" y="646"/>
                    <a:pt x="223" y="646"/>
                    <a:pt x="223" y="646"/>
                  </a:cubicBezTo>
                  <a:cubicBezTo>
                    <a:pt x="215" y="646"/>
                    <a:pt x="208" y="640"/>
                    <a:pt x="208" y="631"/>
                  </a:cubicBezTo>
                  <a:cubicBezTo>
                    <a:pt x="208" y="244"/>
                    <a:pt x="208" y="244"/>
                    <a:pt x="208" y="244"/>
                  </a:cubicBezTo>
                  <a:cubicBezTo>
                    <a:pt x="208" y="236"/>
                    <a:pt x="215" y="229"/>
                    <a:pt x="223" y="229"/>
                  </a:cubicBezTo>
                  <a:cubicBezTo>
                    <a:pt x="424" y="229"/>
                    <a:pt x="424" y="229"/>
                    <a:pt x="424" y="229"/>
                  </a:cubicBezTo>
                  <a:cubicBezTo>
                    <a:pt x="432" y="229"/>
                    <a:pt x="439" y="236"/>
                    <a:pt x="439" y="244"/>
                  </a:cubicBezTo>
                  <a:lnTo>
                    <a:pt x="439" y="631"/>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4" name="Freeform 55"/>
            <p:cNvSpPr>
              <a:spLocks/>
            </p:cNvSpPr>
            <p:nvPr/>
          </p:nvSpPr>
          <p:spPr bwMode="auto">
            <a:xfrm>
              <a:off x="7406648" y="2911586"/>
              <a:ext cx="196039" cy="98428"/>
            </a:xfrm>
            <a:custGeom>
              <a:avLst/>
              <a:gdLst>
                <a:gd name="T0" fmla="*/ 329 w 332"/>
                <a:gd name="T1" fmla="*/ 0 h 165"/>
                <a:gd name="T2" fmla="*/ 4 w 332"/>
                <a:gd name="T3" fmla="*/ 0 h 165"/>
                <a:gd name="T4" fmla="*/ 0 w 332"/>
                <a:gd name="T5" fmla="*/ 4 h 165"/>
                <a:gd name="T6" fmla="*/ 0 w 332"/>
                <a:gd name="T7" fmla="*/ 162 h 165"/>
                <a:gd name="T8" fmla="*/ 4 w 332"/>
                <a:gd name="T9" fmla="*/ 165 h 165"/>
                <a:gd name="T10" fmla="*/ 145 w 332"/>
                <a:gd name="T11" fmla="*/ 165 h 165"/>
                <a:gd name="T12" fmla="*/ 187 w 332"/>
                <a:gd name="T13" fmla="*/ 165 h 165"/>
                <a:gd name="T14" fmla="*/ 329 w 332"/>
                <a:gd name="T15" fmla="*/ 165 h 165"/>
                <a:gd name="T16" fmla="*/ 332 w 332"/>
                <a:gd name="T17" fmla="*/ 162 h 165"/>
                <a:gd name="T18" fmla="*/ 332 w 332"/>
                <a:gd name="T19" fmla="*/ 4 h 165"/>
                <a:gd name="T20" fmla="*/ 329 w 332"/>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165">
                  <a:moveTo>
                    <a:pt x="329" y="0"/>
                  </a:moveTo>
                  <a:cubicBezTo>
                    <a:pt x="4" y="0"/>
                    <a:pt x="4" y="0"/>
                    <a:pt x="4" y="0"/>
                  </a:cubicBezTo>
                  <a:cubicBezTo>
                    <a:pt x="2" y="0"/>
                    <a:pt x="0" y="2"/>
                    <a:pt x="0" y="4"/>
                  </a:cubicBezTo>
                  <a:cubicBezTo>
                    <a:pt x="0" y="162"/>
                    <a:pt x="0" y="162"/>
                    <a:pt x="0" y="162"/>
                  </a:cubicBezTo>
                  <a:cubicBezTo>
                    <a:pt x="0" y="163"/>
                    <a:pt x="2" y="165"/>
                    <a:pt x="4" y="165"/>
                  </a:cubicBezTo>
                  <a:cubicBezTo>
                    <a:pt x="145" y="165"/>
                    <a:pt x="145" y="165"/>
                    <a:pt x="145" y="165"/>
                  </a:cubicBezTo>
                  <a:cubicBezTo>
                    <a:pt x="156" y="165"/>
                    <a:pt x="176" y="165"/>
                    <a:pt x="187" y="165"/>
                  </a:cubicBezTo>
                  <a:cubicBezTo>
                    <a:pt x="329" y="165"/>
                    <a:pt x="329" y="165"/>
                    <a:pt x="329" y="165"/>
                  </a:cubicBezTo>
                  <a:cubicBezTo>
                    <a:pt x="330" y="165"/>
                    <a:pt x="332" y="163"/>
                    <a:pt x="332" y="162"/>
                  </a:cubicBezTo>
                  <a:cubicBezTo>
                    <a:pt x="332" y="4"/>
                    <a:pt x="332" y="4"/>
                    <a:pt x="332" y="4"/>
                  </a:cubicBezTo>
                  <a:cubicBezTo>
                    <a:pt x="332" y="2"/>
                    <a:pt x="330" y="0"/>
                    <a:pt x="329" y="0"/>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5" name="Freeform 56"/>
            <p:cNvSpPr>
              <a:spLocks noEditPoints="1"/>
            </p:cNvSpPr>
            <p:nvPr/>
          </p:nvSpPr>
          <p:spPr bwMode="auto">
            <a:xfrm>
              <a:off x="7313986" y="2780666"/>
              <a:ext cx="451014" cy="516033"/>
            </a:xfrm>
            <a:custGeom>
              <a:avLst/>
              <a:gdLst>
                <a:gd name="T0" fmla="*/ 756 w 764"/>
                <a:gd name="T1" fmla="*/ 725 h 864"/>
                <a:gd name="T2" fmla="*/ 548 w 764"/>
                <a:gd name="T3" fmla="*/ 517 h 864"/>
                <a:gd name="T4" fmla="*/ 533 w 764"/>
                <a:gd name="T5" fmla="*/ 115 h 864"/>
                <a:gd name="T6" fmla="*/ 115 w 764"/>
                <a:gd name="T7" fmla="*/ 115 h 864"/>
                <a:gd name="T8" fmla="*/ 115 w 764"/>
                <a:gd name="T9" fmla="*/ 533 h 864"/>
                <a:gd name="T10" fmla="*/ 517 w 764"/>
                <a:gd name="T11" fmla="*/ 548 h 864"/>
                <a:gd name="T12" fmla="*/ 710 w 764"/>
                <a:gd name="T13" fmla="*/ 741 h 864"/>
                <a:gd name="T14" fmla="*/ 676 w 764"/>
                <a:gd name="T15" fmla="*/ 842 h 864"/>
                <a:gd name="T16" fmla="*/ 698 w 764"/>
                <a:gd name="T17" fmla="*/ 864 h 864"/>
                <a:gd name="T18" fmla="*/ 720 w 764"/>
                <a:gd name="T19" fmla="*/ 842 h 864"/>
                <a:gd name="T20" fmla="*/ 756 w 764"/>
                <a:gd name="T21" fmla="*/ 756 h 864"/>
                <a:gd name="T22" fmla="*/ 756 w 764"/>
                <a:gd name="T23" fmla="*/ 725 h 864"/>
                <a:gd name="T24" fmla="*/ 520 w 764"/>
                <a:gd name="T25" fmla="*/ 407 h 864"/>
                <a:gd name="T26" fmla="*/ 512 w 764"/>
                <a:gd name="T27" fmla="*/ 415 h 864"/>
                <a:gd name="T28" fmla="*/ 356 w 764"/>
                <a:gd name="T29" fmla="*/ 415 h 864"/>
                <a:gd name="T30" fmla="*/ 356 w 764"/>
                <a:gd name="T31" fmla="*/ 420 h 864"/>
                <a:gd name="T32" fmla="*/ 384 w 764"/>
                <a:gd name="T33" fmla="*/ 444 h 864"/>
                <a:gd name="T34" fmla="*/ 386 w 764"/>
                <a:gd name="T35" fmla="*/ 452 h 864"/>
                <a:gd name="T36" fmla="*/ 379 w 764"/>
                <a:gd name="T37" fmla="*/ 457 h 864"/>
                <a:gd name="T38" fmla="*/ 268 w 764"/>
                <a:gd name="T39" fmla="*/ 457 h 864"/>
                <a:gd name="T40" fmla="*/ 261 w 764"/>
                <a:gd name="T41" fmla="*/ 452 h 864"/>
                <a:gd name="T42" fmla="*/ 263 w 764"/>
                <a:gd name="T43" fmla="*/ 444 h 864"/>
                <a:gd name="T44" fmla="*/ 290 w 764"/>
                <a:gd name="T45" fmla="*/ 420 h 864"/>
                <a:gd name="T46" fmla="*/ 290 w 764"/>
                <a:gd name="T47" fmla="*/ 415 h 864"/>
                <a:gd name="T48" fmla="*/ 134 w 764"/>
                <a:gd name="T49" fmla="*/ 415 h 864"/>
                <a:gd name="T50" fmla="*/ 127 w 764"/>
                <a:gd name="T51" fmla="*/ 407 h 864"/>
                <a:gd name="T52" fmla="*/ 127 w 764"/>
                <a:gd name="T53" fmla="*/ 196 h 864"/>
                <a:gd name="T54" fmla="*/ 134 w 764"/>
                <a:gd name="T55" fmla="*/ 189 h 864"/>
                <a:gd name="T56" fmla="*/ 512 w 764"/>
                <a:gd name="T57" fmla="*/ 189 h 864"/>
                <a:gd name="T58" fmla="*/ 520 w 764"/>
                <a:gd name="T59" fmla="*/ 196 h 864"/>
                <a:gd name="T60" fmla="*/ 520 w 764"/>
                <a:gd name="T61" fmla="*/ 407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4" h="864">
                  <a:moveTo>
                    <a:pt x="756" y="725"/>
                  </a:moveTo>
                  <a:cubicBezTo>
                    <a:pt x="548" y="517"/>
                    <a:pt x="548" y="517"/>
                    <a:pt x="548" y="517"/>
                  </a:cubicBezTo>
                  <a:cubicBezTo>
                    <a:pt x="648" y="401"/>
                    <a:pt x="643" y="225"/>
                    <a:pt x="533" y="115"/>
                  </a:cubicBezTo>
                  <a:cubicBezTo>
                    <a:pt x="418" y="0"/>
                    <a:pt x="231" y="0"/>
                    <a:pt x="115" y="115"/>
                  </a:cubicBezTo>
                  <a:cubicBezTo>
                    <a:pt x="0" y="231"/>
                    <a:pt x="0" y="418"/>
                    <a:pt x="115" y="533"/>
                  </a:cubicBezTo>
                  <a:cubicBezTo>
                    <a:pt x="225" y="643"/>
                    <a:pt x="401" y="648"/>
                    <a:pt x="517" y="548"/>
                  </a:cubicBezTo>
                  <a:cubicBezTo>
                    <a:pt x="710" y="741"/>
                    <a:pt x="710" y="741"/>
                    <a:pt x="710" y="741"/>
                  </a:cubicBezTo>
                  <a:cubicBezTo>
                    <a:pt x="688" y="770"/>
                    <a:pt x="676" y="805"/>
                    <a:pt x="676" y="842"/>
                  </a:cubicBezTo>
                  <a:cubicBezTo>
                    <a:pt x="676" y="854"/>
                    <a:pt x="686" y="864"/>
                    <a:pt x="698" y="864"/>
                  </a:cubicBezTo>
                  <a:cubicBezTo>
                    <a:pt x="710" y="864"/>
                    <a:pt x="720" y="854"/>
                    <a:pt x="720" y="842"/>
                  </a:cubicBezTo>
                  <a:cubicBezTo>
                    <a:pt x="720" y="809"/>
                    <a:pt x="733" y="779"/>
                    <a:pt x="756" y="756"/>
                  </a:cubicBezTo>
                  <a:cubicBezTo>
                    <a:pt x="764" y="747"/>
                    <a:pt x="764" y="733"/>
                    <a:pt x="756" y="725"/>
                  </a:cubicBezTo>
                  <a:close/>
                  <a:moveTo>
                    <a:pt x="520" y="407"/>
                  </a:moveTo>
                  <a:cubicBezTo>
                    <a:pt x="520" y="411"/>
                    <a:pt x="516" y="415"/>
                    <a:pt x="512" y="415"/>
                  </a:cubicBezTo>
                  <a:cubicBezTo>
                    <a:pt x="356" y="415"/>
                    <a:pt x="356" y="415"/>
                    <a:pt x="356" y="415"/>
                  </a:cubicBezTo>
                  <a:cubicBezTo>
                    <a:pt x="356" y="420"/>
                    <a:pt x="356" y="420"/>
                    <a:pt x="356" y="420"/>
                  </a:cubicBezTo>
                  <a:cubicBezTo>
                    <a:pt x="384" y="444"/>
                    <a:pt x="384" y="444"/>
                    <a:pt x="384" y="444"/>
                  </a:cubicBezTo>
                  <a:cubicBezTo>
                    <a:pt x="386" y="446"/>
                    <a:pt x="387" y="449"/>
                    <a:pt x="386" y="452"/>
                  </a:cubicBezTo>
                  <a:cubicBezTo>
                    <a:pt x="385" y="455"/>
                    <a:pt x="382" y="457"/>
                    <a:pt x="379" y="457"/>
                  </a:cubicBezTo>
                  <a:cubicBezTo>
                    <a:pt x="268" y="457"/>
                    <a:pt x="268" y="457"/>
                    <a:pt x="268" y="457"/>
                  </a:cubicBezTo>
                  <a:cubicBezTo>
                    <a:pt x="265" y="457"/>
                    <a:pt x="262" y="455"/>
                    <a:pt x="261" y="452"/>
                  </a:cubicBezTo>
                  <a:cubicBezTo>
                    <a:pt x="260" y="449"/>
                    <a:pt x="260" y="446"/>
                    <a:pt x="263" y="444"/>
                  </a:cubicBezTo>
                  <a:cubicBezTo>
                    <a:pt x="290" y="420"/>
                    <a:pt x="290" y="420"/>
                    <a:pt x="290" y="420"/>
                  </a:cubicBezTo>
                  <a:cubicBezTo>
                    <a:pt x="290" y="415"/>
                    <a:pt x="290" y="415"/>
                    <a:pt x="290" y="415"/>
                  </a:cubicBezTo>
                  <a:cubicBezTo>
                    <a:pt x="134" y="415"/>
                    <a:pt x="134" y="415"/>
                    <a:pt x="134" y="415"/>
                  </a:cubicBezTo>
                  <a:cubicBezTo>
                    <a:pt x="130" y="415"/>
                    <a:pt x="127" y="411"/>
                    <a:pt x="127" y="407"/>
                  </a:cubicBezTo>
                  <a:cubicBezTo>
                    <a:pt x="127" y="196"/>
                    <a:pt x="127" y="196"/>
                    <a:pt x="127" y="196"/>
                  </a:cubicBezTo>
                  <a:cubicBezTo>
                    <a:pt x="127" y="192"/>
                    <a:pt x="130" y="189"/>
                    <a:pt x="134" y="189"/>
                  </a:cubicBezTo>
                  <a:cubicBezTo>
                    <a:pt x="512" y="189"/>
                    <a:pt x="512" y="189"/>
                    <a:pt x="512" y="189"/>
                  </a:cubicBezTo>
                  <a:cubicBezTo>
                    <a:pt x="516" y="189"/>
                    <a:pt x="520" y="192"/>
                    <a:pt x="520" y="196"/>
                  </a:cubicBezTo>
                  <a:lnTo>
                    <a:pt x="520" y="40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6" name="Freeform 57"/>
            <p:cNvSpPr>
              <a:spLocks noEditPoints="1"/>
            </p:cNvSpPr>
            <p:nvPr/>
          </p:nvSpPr>
          <p:spPr bwMode="auto">
            <a:xfrm>
              <a:off x="7798099" y="2783214"/>
              <a:ext cx="507117" cy="452643"/>
            </a:xfrm>
            <a:custGeom>
              <a:avLst/>
              <a:gdLst>
                <a:gd name="T0" fmla="*/ 326 w 859"/>
                <a:gd name="T1" fmla="*/ 115 h 758"/>
                <a:gd name="T2" fmla="*/ 123 w 859"/>
                <a:gd name="T3" fmla="*/ 706 h 758"/>
                <a:gd name="T4" fmla="*/ 0 w 859"/>
                <a:gd name="T5" fmla="*/ 694 h 758"/>
                <a:gd name="T6" fmla="*/ 108 w 859"/>
                <a:gd name="T7" fmla="*/ 752 h 758"/>
                <a:gd name="T8" fmla="*/ 139 w 859"/>
                <a:gd name="T9" fmla="*/ 752 h 758"/>
                <a:gd name="T10" fmla="*/ 744 w 859"/>
                <a:gd name="T11" fmla="*/ 533 h 758"/>
                <a:gd name="T12" fmla="*/ 399 w 859"/>
                <a:gd name="T13" fmla="*/ 471 h 758"/>
                <a:gd name="T14" fmla="*/ 377 w 859"/>
                <a:gd name="T15" fmla="*/ 471 h 758"/>
                <a:gd name="T16" fmla="*/ 377 w 859"/>
                <a:gd name="T17" fmla="*/ 174 h 758"/>
                <a:gd name="T18" fmla="*/ 399 w 859"/>
                <a:gd name="T19" fmla="*/ 197 h 758"/>
                <a:gd name="T20" fmla="*/ 399 w 859"/>
                <a:gd name="T21" fmla="*/ 448 h 758"/>
                <a:gd name="T22" fmla="*/ 444 w 859"/>
                <a:gd name="T23" fmla="*/ 426 h 758"/>
                <a:gd name="T24" fmla="*/ 422 w 859"/>
                <a:gd name="T25" fmla="*/ 426 h 758"/>
                <a:gd name="T26" fmla="*/ 422 w 859"/>
                <a:gd name="T27" fmla="*/ 219 h 758"/>
                <a:gd name="T28" fmla="*/ 444 w 859"/>
                <a:gd name="T29" fmla="*/ 241 h 758"/>
                <a:gd name="T30" fmla="*/ 444 w 859"/>
                <a:gd name="T31" fmla="*/ 404 h 758"/>
                <a:gd name="T32" fmla="*/ 487 w 859"/>
                <a:gd name="T33" fmla="*/ 384 h 758"/>
                <a:gd name="T34" fmla="*/ 464 w 859"/>
                <a:gd name="T35" fmla="*/ 384 h 758"/>
                <a:gd name="T36" fmla="*/ 464 w 859"/>
                <a:gd name="T37" fmla="*/ 261 h 758"/>
                <a:gd name="T38" fmla="*/ 487 w 859"/>
                <a:gd name="T39" fmla="*/ 284 h 758"/>
                <a:gd name="T40" fmla="*/ 487 w 859"/>
                <a:gd name="T41" fmla="*/ 361 h 758"/>
                <a:gd name="T42" fmla="*/ 535 w 859"/>
                <a:gd name="T43" fmla="*/ 351 h 758"/>
                <a:gd name="T44" fmla="*/ 535 w 859"/>
                <a:gd name="T45" fmla="*/ 294 h 758"/>
                <a:gd name="T46" fmla="*/ 535 w 859"/>
                <a:gd name="T47" fmla="*/ 351 h 758"/>
                <a:gd name="T48" fmla="*/ 582 w 859"/>
                <a:gd name="T49" fmla="*/ 384 h 758"/>
                <a:gd name="T50" fmla="*/ 599 w 859"/>
                <a:gd name="T51" fmla="*/ 323 h 758"/>
                <a:gd name="T52" fmla="*/ 582 w 859"/>
                <a:gd name="T53" fmla="*/ 261 h 758"/>
                <a:gd name="T54" fmla="*/ 631 w 859"/>
                <a:gd name="T55" fmla="*/ 323 h 758"/>
                <a:gd name="T56" fmla="*/ 594 w 859"/>
                <a:gd name="T57" fmla="*/ 389 h 758"/>
                <a:gd name="T58" fmla="*/ 625 w 859"/>
                <a:gd name="T59" fmla="*/ 426 h 758"/>
                <a:gd name="T60" fmla="*/ 658 w 859"/>
                <a:gd name="T61" fmla="*/ 323 h 758"/>
                <a:gd name="T62" fmla="*/ 625 w 859"/>
                <a:gd name="T63" fmla="*/ 219 h 758"/>
                <a:gd name="T64" fmla="*/ 690 w 859"/>
                <a:gd name="T65" fmla="*/ 323 h 758"/>
                <a:gd name="T66" fmla="*/ 636 w 859"/>
                <a:gd name="T67" fmla="*/ 431 h 758"/>
                <a:gd name="T68" fmla="*/ 681 w 859"/>
                <a:gd name="T69" fmla="*/ 476 h 758"/>
                <a:gd name="T70" fmla="*/ 670 w 859"/>
                <a:gd name="T71" fmla="*/ 448 h 758"/>
                <a:gd name="T72" fmla="*/ 670 w 859"/>
                <a:gd name="T73" fmla="*/ 197 h 758"/>
                <a:gd name="T74" fmla="*/ 692 w 859"/>
                <a:gd name="T75" fmla="*/ 174 h 758"/>
                <a:gd name="T76" fmla="*/ 692 w 859"/>
                <a:gd name="T77" fmla="*/ 471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9" h="758">
                  <a:moveTo>
                    <a:pt x="744" y="115"/>
                  </a:moveTo>
                  <a:cubicBezTo>
                    <a:pt x="629" y="0"/>
                    <a:pt x="442" y="0"/>
                    <a:pt x="326" y="115"/>
                  </a:cubicBezTo>
                  <a:cubicBezTo>
                    <a:pt x="216" y="225"/>
                    <a:pt x="211" y="401"/>
                    <a:pt x="312" y="517"/>
                  </a:cubicBezTo>
                  <a:cubicBezTo>
                    <a:pt x="123" y="706"/>
                    <a:pt x="123" y="706"/>
                    <a:pt x="123" y="706"/>
                  </a:cubicBezTo>
                  <a:cubicBezTo>
                    <a:pt x="94" y="684"/>
                    <a:pt x="59" y="672"/>
                    <a:pt x="22" y="672"/>
                  </a:cubicBezTo>
                  <a:cubicBezTo>
                    <a:pt x="10" y="672"/>
                    <a:pt x="0" y="682"/>
                    <a:pt x="0" y="694"/>
                  </a:cubicBezTo>
                  <a:cubicBezTo>
                    <a:pt x="0" y="706"/>
                    <a:pt x="10" y="716"/>
                    <a:pt x="22" y="716"/>
                  </a:cubicBezTo>
                  <a:cubicBezTo>
                    <a:pt x="55" y="716"/>
                    <a:pt x="85" y="729"/>
                    <a:pt x="108" y="752"/>
                  </a:cubicBezTo>
                  <a:cubicBezTo>
                    <a:pt x="113" y="756"/>
                    <a:pt x="118" y="758"/>
                    <a:pt x="124" y="758"/>
                  </a:cubicBezTo>
                  <a:cubicBezTo>
                    <a:pt x="129" y="758"/>
                    <a:pt x="135" y="756"/>
                    <a:pt x="139" y="752"/>
                  </a:cubicBezTo>
                  <a:cubicBezTo>
                    <a:pt x="343" y="548"/>
                    <a:pt x="343" y="548"/>
                    <a:pt x="343" y="548"/>
                  </a:cubicBezTo>
                  <a:cubicBezTo>
                    <a:pt x="459" y="648"/>
                    <a:pt x="634" y="643"/>
                    <a:pt x="744" y="533"/>
                  </a:cubicBezTo>
                  <a:cubicBezTo>
                    <a:pt x="859" y="417"/>
                    <a:pt x="859" y="230"/>
                    <a:pt x="744" y="115"/>
                  </a:cubicBezTo>
                  <a:close/>
                  <a:moveTo>
                    <a:pt x="399" y="471"/>
                  </a:moveTo>
                  <a:cubicBezTo>
                    <a:pt x="396" y="474"/>
                    <a:pt x="392" y="476"/>
                    <a:pt x="388" y="476"/>
                  </a:cubicBezTo>
                  <a:cubicBezTo>
                    <a:pt x="384" y="476"/>
                    <a:pt x="380" y="474"/>
                    <a:pt x="377" y="471"/>
                  </a:cubicBezTo>
                  <a:cubicBezTo>
                    <a:pt x="337" y="431"/>
                    <a:pt x="315" y="379"/>
                    <a:pt x="315" y="323"/>
                  </a:cubicBezTo>
                  <a:cubicBezTo>
                    <a:pt x="315" y="266"/>
                    <a:pt x="337" y="214"/>
                    <a:pt x="377" y="174"/>
                  </a:cubicBezTo>
                  <a:cubicBezTo>
                    <a:pt x="383" y="168"/>
                    <a:pt x="393" y="168"/>
                    <a:pt x="399" y="174"/>
                  </a:cubicBezTo>
                  <a:cubicBezTo>
                    <a:pt x="406" y="180"/>
                    <a:pt x="406" y="190"/>
                    <a:pt x="399" y="197"/>
                  </a:cubicBezTo>
                  <a:cubicBezTo>
                    <a:pt x="366" y="230"/>
                    <a:pt x="347" y="275"/>
                    <a:pt x="347" y="323"/>
                  </a:cubicBezTo>
                  <a:cubicBezTo>
                    <a:pt x="347" y="370"/>
                    <a:pt x="366" y="415"/>
                    <a:pt x="399" y="448"/>
                  </a:cubicBezTo>
                  <a:cubicBezTo>
                    <a:pt x="406" y="455"/>
                    <a:pt x="406" y="465"/>
                    <a:pt x="399" y="471"/>
                  </a:cubicBezTo>
                  <a:close/>
                  <a:moveTo>
                    <a:pt x="444" y="426"/>
                  </a:moveTo>
                  <a:cubicBezTo>
                    <a:pt x="441" y="429"/>
                    <a:pt x="437" y="431"/>
                    <a:pt x="433" y="431"/>
                  </a:cubicBezTo>
                  <a:cubicBezTo>
                    <a:pt x="429" y="431"/>
                    <a:pt x="425" y="429"/>
                    <a:pt x="422" y="426"/>
                  </a:cubicBezTo>
                  <a:cubicBezTo>
                    <a:pt x="394" y="399"/>
                    <a:pt x="379" y="362"/>
                    <a:pt x="379" y="323"/>
                  </a:cubicBezTo>
                  <a:cubicBezTo>
                    <a:pt x="379" y="283"/>
                    <a:pt x="394" y="247"/>
                    <a:pt x="422" y="219"/>
                  </a:cubicBezTo>
                  <a:cubicBezTo>
                    <a:pt x="428" y="213"/>
                    <a:pt x="438" y="213"/>
                    <a:pt x="444" y="219"/>
                  </a:cubicBezTo>
                  <a:cubicBezTo>
                    <a:pt x="450" y="225"/>
                    <a:pt x="450" y="235"/>
                    <a:pt x="444" y="241"/>
                  </a:cubicBezTo>
                  <a:cubicBezTo>
                    <a:pt x="423" y="263"/>
                    <a:pt x="411" y="292"/>
                    <a:pt x="411" y="323"/>
                  </a:cubicBezTo>
                  <a:cubicBezTo>
                    <a:pt x="411" y="353"/>
                    <a:pt x="423" y="382"/>
                    <a:pt x="444" y="404"/>
                  </a:cubicBezTo>
                  <a:cubicBezTo>
                    <a:pt x="450" y="410"/>
                    <a:pt x="450" y="420"/>
                    <a:pt x="444" y="426"/>
                  </a:cubicBezTo>
                  <a:close/>
                  <a:moveTo>
                    <a:pt x="487" y="384"/>
                  </a:moveTo>
                  <a:cubicBezTo>
                    <a:pt x="483" y="387"/>
                    <a:pt x="479" y="389"/>
                    <a:pt x="475" y="389"/>
                  </a:cubicBezTo>
                  <a:cubicBezTo>
                    <a:pt x="471" y="389"/>
                    <a:pt x="467" y="387"/>
                    <a:pt x="464" y="384"/>
                  </a:cubicBezTo>
                  <a:cubicBezTo>
                    <a:pt x="448" y="368"/>
                    <a:pt x="439" y="346"/>
                    <a:pt x="439" y="323"/>
                  </a:cubicBezTo>
                  <a:cubicBezTo>
                    <a:pt x="439" y="299"/>
                    <a:pt x="448" y="278"/>
                    <a:pt x="464" y="261"/>
                  </a:cubicBezTo>
                  <a:cubicBezTo>
                    <a:pt x="470" y="255"/>
                    <a:pt x="480" y="255"/>
                    <a:pt x="487" y="261"/>
                  </a:cubicBezTo>
                  <a:cubicBezTo>
                    <a:pt x="493" y="267"/>
                    <a:pt x="493" y="278"/>
                    <a:pt x="487" y="284"/>
                  </a:cubicBezTo>
                  <a:cubicBezTo>
                    <a:pt x="476" y="294"/>
                    <a:pt x="471" y="308"/>
                    <a:pt x="471" y="323"/>
                  </a:cubicBezTo>
                  <a:cubicBezTo>
                    <a:pt x="471" y="337"/>
                    <a:pt x="476" y="351"/>
                    <a:pt x="487" y="361"/>
                  </a:cubicBezTo>
                  <a:cubicBezTo>
                    <a:pt x="493" y="368"/>
                    <a:pt x="493" y="378"/>
                    <a:pt x="487" y="384"/>
                  </a:cubicBezTo>
                  <a:close/>
                  <a:moveTo>
                    <a:pt x="535" y="351"/>
                  </a:moveTo>
                  <a:cubicBezTo>
                    <a:pt x="519" y="351"/>
                    <a:pt x="506" y="338"/>
                    <a:pt x="506" y="323"/>
                  </a:cubicBezTo>
                  <a:cubicBezTo>
                    <a:pt x="506" y="307"/>
                    <a:pt x="519" y="294"/>
                    <a:pt x="535" y="294"/>
                  </a:cubicBezTo>
                  <a:cubicBezTo>
                    <a:pt x="550" y="294"/>
                    <a:pt x="563" y="307"/>
                    <a:pt x="563" y="323"/>
                  </a:cubicBezTo>
                  <a:cubicBezTo>
                    <a:pt x="563" y="338"/>
                    <a:pt x="550" y="351"/>
                    <a:pt x="535" y="351"/>
                  </a:cubicBezTo>
                  <a:close/>
                  <a:moveTo>
                    <a:pt x="594" y="389"/>
                  </a:moveTo>
                  <a:cubicBezTo>
                    <a:pt x="590" y="389"/>
                    <a:pt x="586" y="387"/>
                    <a:pt x="582" y="384"/>
                  </a:cubicBezTo>
                  <a:cubicBezTo>
                    <a:pt x="576" y="378"/>
                    <a:pt x="576" y="368"/>
                    <a:pt x="582" y="361"/>
                  </a:cubicBezTo>
                  <a:cubicBezTo>
                    <a:pt x="593" y="351"/>
                    <a:pt x="599" y="337"/>
                    <a:pt x="599" y="323"/>
                  </a:cubicBezTo>
                  <a:cubicBezTo>
                    <a:pt x="599" y="308"/>
                    <a:pt x="593" y="294"/>
                    <a:pt x="582" y="284"/>
                  </a:cubicBezTo>
                  <a:cubicBezTo>
                    <a:pt x="576" y="278"/>
                    <a:pt x="576" y="267"/>
                    <a:pt x="582" y="261"/>
                  </a:cubicBezTo>
                  <a:cubicBezTo>
                    <a:pt x="589" y="255"/>
                    <a:pt x="599" y="255"/>
                    <a:pt x="605" y="261"/>
                  </a:cubicBezTo>
                  <a:cubicBezTo>
                    <a:pt x="621" y="278"/>
                    <a:pt x="631" y="299"/>
                    <a:pt x="631" y="323"/>
                  </a:cubicBezTo>
                  <a:cubicBezTo>
                    <a:pt x="631" y="346"/>
                    <a:pt x="621" y="368"/>
                    <a:pt x="605" y="384"/>
                  </a:cubicBezTo>
                  <a:cubicBezTo>
                    <a:pt x="602" y="387"/>
                    <a:pt x="598" y="389"/>
                    <a:pt x="594" y="389"/>
                  </a:cubicBezTo>
                  <a:close/>
                  <a:moveTo>
                    <a:pt x="636" y="431"/>
                  </a:moveTo>
                  <a:cubicBezTo>
                    <a:pt x="632" y="431"/>
                    <a:pt x="628" y="429"/>
                    <a:pt x="625" y="426"/>
                  </a:cubicBezTo>
                  <a:cubicBezTo>
                    <a:pt x="619" y="420"/>
                    <a:pt x="619" y="410"/>
                    <a:pt x="625" y="404"/>
                  </a:cubicBezTo>
                  <a:cubicBezTo>
                    <a:pt x="646" y="382"/>
                    <a:pt x="658" y="353"/>
                    <a:pt x="658" y="323"/>
                  </a:cubicBezTo>
                  <a:cubicBezTo>
                    <a:pt x="658" y="292"/>
                    <a:pt x="646" y="263"/>
                    <a:pt x="625" y="241"/>
                  </a:cubicBezTo>
                  <a:cubicBezTo>
                    <a:pt x="619" y="235"/>
                    <a:pt x="619" y="225"/>
                    <a:pt x="625" y="219"/>
                  </a:cubicBezTo>
                  <a:cubicBezTo>
                    <a:pt x="631" y="213"/>
                    <a:pt x="641" y="213"/>
                    <a:pt x="647" y="219"/>
                  </a:cubicBezTo>
                  <a:cubicBezTo>
                    <a:pt x="675" y="247"/>
                    <a:pt x="690" y="283"/>
                    <a:pt x="690" y="323"/>
                  </a:cubicBezTo>
                  <a:cubicBezTo>
                    <a:pt x="690" y="362"/>
                    <a:pt x="675" y="399"/>
                    <a:pt x="647" y="426"/>
                  </a:cubicBezTo>
                  <a:cubicBezTo>
                    <a:pt x="644" y="429"/>
                    <a:pt x="640" y="431"/>
                    <a:pt x="636" y="431"/>
                  </a:cubicBezTo>
                  <a:close/>
                  <a:moveTo>
                    <a:pt x="692" y="471"/>
                  </a:moveTo>
                  <a:cubicBezTo>
                    <a:pt x="689" y="474"/>
                    <a:pt x="685" y="476"/>
                    <a:pt x="681" y="476"/>
                  </a:cubicBezTo>
                  <a:cubicBezTo>
                    <a:pt x="677" y="476"/>
                    <a:pt x="673" y="474"/>
                    <a:pt x="670" y="471"/>
                  </a:cubicBezTo>
                  <a:cubicBezTo>
                    <a:pt x="663" y="465"/>
                    <a:pt x="663" y="455"/>
                    <a:pt x="670" y="448"/>
                  </a:cubicBezTo>
                  <a:cubicBezTo>
                    <a:pt x="703" y="415"/>
                    <a:pt x="722" y="370"/>
                    <a:pt x="722" y="323"/>
                  </a:cubicBezTo>
                  <a:cubicBezTo>
                    <a:pt x="722" y="275"/>
                    <a:pt x="703" y="230"/>
                    <a:pt x="670" y="197"/>
                  </a:cubicBezTo>
                  <a:cubicBezTo>
                    <a:pt x="663" y="190"/>
                    <a:pt x="663" y="180"/>
                    <a:pt x="670" y="174"/>
                  </a:cubicBezTo>
                  <a:cubicBezTo>
                    <a:pt x="676" y="168"/>
                    <a:pt x="686" y="168"/>
                    <a:pt x="692" y="174"/>
                  </a:cubicBezTo>
                  <a:cubicBezTo>
                    <a:pt x="732" y="214"/>
                    <a:pt x="754" y="266"/>
                    <a:pt x="754" y="323"/>
                  </a:cubicBezTo>
                  <a:cubicBezTo>
                    <a:pt x="754" y="379"/>
                    <a:pt x="732" y="431"/>
                    <a:pt x="692" y="471"/>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7" name="Oval 58"/>
            <p:cNvSpPr>
              <a:spLocks noChangeArrowheads="1"/>
            </p:cNvSpPr>
            <p:nvPr/>
          </p:nvSpPr>
          <p:spPr bwMode="auto">
            <a:xfrm>
              <a:off x="7771943" y="3244140"/>
              <a:ext cx="78163" cy="78997"/>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8" name="Oval 57"/>
            <p:cNvSpPr/>
            <p:nvPr/>
          </p:nvSpPr>
          <p:spPr>
            <a:xfrm>
              <a:off x="7947519" y="2796935"/>
              <a:ext cx="334667" cy="338239"/>
            </a:xfrm>
            <a:prstGeom prst="ellipse">
              <a:avLst/>
            </a:prstGeom>
            <a:solidFill>
              <a:srgbClr val="29BA74"/>
            </a:solidFill>
            <a:ln w="9525" cap="flat" cmpd="sng" algn="ctr">
              <a:noFill/>
              <a:prstDash val="solid"/>
              <a:miter lim="800000"/>
            </a:ln>
            <a:effectLst/>
          </p:spPr>
          <p:txBody>
            <a:bodyPr rot="0" spcFirstLastPara="0" vertOverflow="overflow" horzOverflow="overflow" vert="horz" wrap="square" lIns="72021" tIns="36010" rIns="72021" bIns="36010" numCol="1" spcCol="0" rtlCol="0" fromWordArt="0" anchor="ctr" anchorCtr="1" forceAA="0" compatLnSpc="1">
              <a:prstTxWarp prst="textNoShape">
                <a:avLst/>
              </a:prstTxWarp>
              <a:noAutofit/>
            </a:bodyPr>
            <a:lstStyle/>
            <a:p>
              <a:pPr defTabSz="960303">
                <a:lnSpc>
                  <a:spcPct val="90000"/>
                </a:lnSpc>
                <a:spcAft>
                  <a:spcPts val="1050"/>
                </a:spcAft>
                <a:defRPr/>
              </a:pPr>
              <a:endParaRPr lang="en-US" sz="2520" kern="0" dirty="0">
                <a:solidFill>
                  <a:srgbClr val="FFFFFF"/>
                </a:solidFill>
                <a:latin typeface="Trebuchet MS"/>
              </a:endParaRPr>
            </a:p>
          </p:txBody>
        </p:sp>
        <p:sp>
          <p:nvSpPr>
            <p:cNvPr id="59" name="AutoShape 15"/>
            <p:cNvSpPr>
              <a:spLocks noChangeAspect="1" noChangeArrowheads="1" noTextEdit="1"/>
            </p:cNvSpPr>
            <p:nvPr/>
          </p:nvSpPr>
          <p:spPr bwMode="auto">
            <a:xfrm>
              <a:off x="7964702" y="2840952"/>
              <a:ext cx="283563" cy="28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0" name="Freeform 17"/>
            <p:cNvSpPr>
              <a:spLocks noEditPoints="1"/>
            </p:cNvSpPr>
            <p:nvPr/>
          </p:nvSpPr>
          <p:spPr bwMode="auto">
            <a:xfrm>
              <a:off x="8037946" y="2905824"/>
              <a:ext cx="176077" cy="104981"/>
            </a:xfrm>
            <a:custGeom>
              <a:avLst/>
              <a:gdLst>
                <a:gd name="T0" fmla="*/ 1431 w 1431"/>
                <a:gd name="T1" fmla="*/ 32 h 843"/>
                <a:gd name="T2" fmla="*/ 1400 w 1431"/>
                <a:gd name="T3" fmla="*/ 0 h 843"/>
                <a:gd name="T4" fmla="*/ 0 w 1431"/>
                <a:gd name="T5" fmla="*/ 31 h 843"/>
                <a:gd name="T6" fmla="*/ 15 w 1431"/>
                <a:gd name="T7" fmla="*/ 114 h 843"/>
                <a:gd name="T8" fmla="*/ 334 w 1431"/>
                <a:gd name="T9" fmla="*/ 123 h 843"/>
                <a:gd name="T10" fmla="*/ 345 w 1431"/>
                <a:gd name="T11" fmla="*/ 223 h 843"/>
                <a:gd name="T12" fmla="*/ 49 w 1431"/>
                <a:gd name="T13" fmla="*/ 233 h 843"/>
                <a:gd name="T14" fmla="*/ 58 w 1431"/>
                <a:gd name="T15" fmla="*/ 353 h 843"/>
                <a:gd name="T16" fmla="*/ 334 w 1431"/>
                <a:gd name="T17" fmla="*/ 362 h 843"/>
                <a:gd name="T18" fmla="*/ 345 w 1431"/>
                <a:gd name="T19" fmla="*/ 462 h 843"/>
                <a:gd name="T20" fmla="*/ 91 w 1431"/>
                <a:gd name="T21" fmla="*/ 472 h 843"/>
                <a:gd name="T22" fmla="*/ 101 w 1431"/>
                <a:gd name="T23" fmla="*/ 592 h 843"/>
                <a:gd name="T24" fmla="*/ 334 w 1431"/>
                <a:gd name="T25" fmla="*/ 601 h 843"/>
                <a:gd name="T26" fmla="*/ 345 w 1431"/>
                <a:gd name="T27" fmla="*/ 701 h 843"/>
                <a:gd name="T28" fmla="*/ 132 w 1431"/>
                <a:gd name="T29" fmla="*/ 711 h 843"/>
                <a:gd name="T30" fmla="*/ 138 w 1431"/>
                <a:gd name="T31" fmla="*/ 811 h 843"/>
                <a:gd name="T32" fmla="*/ 168 w 1431"/>
                <a:gd name="T33" fmla="*/ 843 h 843"/>
                <a:gd name="T34" fmla="*/ 1312 w 1431"/>
                <a:gd name="T35" fmla="*/ 811 h 843"/>
                <a:gd name="T36" fmla="*/ 1315 w 1431"/>
                <a:gd name="T37" fmla="*/ 711 h 843"/>
                <a:gd name="T38" fmla="*/ 1102 w 1431"/>
                <a:gd name="T39" fmla="*/ 701 h 843"/>
                <a:gd name="T40" fmla="*/ 1112 w 1431"/>
                <a:gd name="T41" fmla="*/ 601 h 843"/>
                <a:gd name="T42" fmla="*/ 1347 w 1431"/>
                <a:gd name="T43" fmla="*/ 592 h 843"/>
                <a:gd name="T44" fmla="*/ 1353 w 1431"/>
                <a:gd name="T45" fmla="*/ 472 h 843"/>
                <a:gd name="T46" fmla="*/ 1102 w 1431"/>
                <a:gd name="T47" fmla="*/ 462 h 843"/>
                <a:gd name="T48" fmla="*/ 1112 w 1431"/>
                <a:gd name="T49" fmla="*/ 362 h 843"/>
                <a:gd name="T50" fmla="*/ 1383 w 1431"/>
                <a:gd name="T51" fmla="*/ 353 h 843"/>
                <a:gd name="T52" fmla="*/ 1389 w 1431"/>
                <a:gd name="T53" fmla="*/ 233 h 843"/>
                <a:gd name="T54" fmla="*/ 1102 w 1431"/>
                <a:gd name="T55" fmla="*/ 223 h 843"/>
                <a:gd name="T56" fmla="*/ 1112 w 1431"/>
                <a:gd name="T57" fmla="*/ 123 h 843"/>
                <a:gd name="T58" fmla="*/ 1418 w 1431"/>
                <a:gd name="T59" fmla="*/ 114 h 843"/>
                <a:gd name="T60" fmla="*/ 671 w 1431"/>
                <a:gd name="T61" fmla="*/ 123 h 843"/>
                <a:gd name="T62" fmla="*/ 681 w 1431"/>
                <a:gd name="T63" fmla="*/ 223 h 843"/>
                <a:gd name="T64" fmla="*/ 440 w 1431"/>
                <a:gd name="T65" fmla="*/ 233 h 843"/>
                <a:gd name="T66" fmla="*/ 430 w 1431"/>
                <a:gd name="T67" fmla="*/ 133 h 843"/>
                <a:gd name="T68" fmla="*/ 440 w 1431"/>
                <a:gd name="T69" fmla="*/ 362 h 843"/>
                <a:gd name="T70" fmla="*/ 681 w 1431"/>
                <a:gd name="T71" fmla="*/ 372 h 843"/>
                <a:gd name="T72" fmla="*/ 671 w 1431"/>
                <a:gd name="T73" fmla="*/ 472 h 843"/>
                <a:gd name="T74" fmla="*/ 430 w 1431"/>
                <a:gd name="T75" fmla="*/ 462 h 843"/>
                <a:gd name="T76" fmla="*/ 440 w 1431"/>
                <a:gd name="T77" fmla="*/ 362 h 843"/>
                <a:gd name="T78" fmla="*/ 671 w 1431"/>
                <a:gd name="T79" fmla="*/ 601 h 843"/>
                <a:gd name="T80" fmla="*/ 681 w 1431"/>
                <a:gd name="T81" fmla="*/ 701 h 843"/>
                <a:gd name="T82" fmla="*/ 440 w 1431"/>
                <a:gd name="T83" fmla="*/ 711 h 843"/>
                <a:gd name="T84" fmla="*/ 430 w 1431"/>
                <a:gd name="T85" fmla="*/ 611 h 843"/>
                <a:gd name="T86" fmla="*/ 1007 w 1431"/>
                <a:gd name="T87" fmla="*/ 711 h 843"/>
                <a:gd name="T88" fmla="*/ 766 w 1431"/>
                <a:gd name="T89" fmla="*/ 701 h 843"/>
                <a:gd name="T90" fmla="*/ 776 w 1431"/>
                <a:gd name="T91" fmla="*/ 601 h 843"/>
                <a:gd name="T92" fmla="*/ 1017 w 1431"/>
                <a:gd name="T93" fmla="*/ 611 h 843"/>
                <a:gd name="T94" fmla="*/ 1007 w 1431"/>
                <a:gd name="T95" fmla="*/ 711 h 843"/>
                <a:gd name="T96" fmla="*/ 776 w 1431"/>
                <a:gd name="T97" fmla="*/ 472 h 843"/>
                <a:gd name="T98" fmla="*/ 766 w 1431"/>
                <a:gd name="T99" fmla="*/ 372 h 843"/>
                <a:gd name="T100" fmla="*/ 1007 w 1431"/>
                <a:gd name="T101" fmla="*/ 362 h 843"/>
                <a:gd name="T102" fmla="*/ 1017 w 1431"/>
                <a:gd name="T103" fmla="*/ 462 h 843"/>
                <a:gd name="T104" fmla="*/ 1007 w 1431"/>
                <a:gd name="T105" fmla="*/ 233 h 843"/>
                <a:gd name="T106" fmla="*/ 766 w 1431"/>
                <a:gd name="T107" fmla="*/ 223 h 843"/>
                <a:gd name="T108" fmla="*/ 776 w 1431"/>
                <a:gd name="T109" fmla="*/ 123 h 843"/>
                <a:gd name="T110" fmla="*/ 1017 w 1431"/>
                <a:gd name="T111" fmla="*/ 133 h 843"/>
                <a:gd name="T112" fmla="*/ 1007 w 1431"/>
                <a:gd name="T113" fmla="*/ 23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1" h="843">
                  <a:moveTo>
                    <a:pt x="1418" y="114"/>
                  </a:moveTo>
                  <a:cubicBezTo>
                    <a:pt x="1431" y="32"/>
                    <a:pt x="1431" y="32"/>
                    <a:pt x="1431" y="32"/>
                  </a:cubicBezTo>
                  <a:cubicBezTo>
                    <a:pt x="1431" y="32"/>
                    <a:pt x="1431" y="32"/>
                    <a:pt x="1431" y="31"/>
                  </a:cubicBezTo>
                  <a:cubicBezTo>
                    <a:pt x="1430" y="14"/>
                    <a:pt x="1416" y="0"/>
                    <a:pt x="1400" y="0"/>
                  </a:cubicBezTo>
                  <a:cubicBezTo>
                    <a:pt x="31" y="0"/>
                    <a:pt x="31" y="0"/>
                    <a:pt x="31" y="0"/>
                  </a:cubicBezTo>
                  <a:cubicBezTo>
                    <a:pt x="15" y="0"/>
                    <a:pt x="1" y="14"/>
                    <a:pt x="0" y="31"/>
                  </a:cubicBezTo>
                  <a:cubicBezTo>
                    <a:pt x="0" y="32"/>
                    <a:pt x="0" y="32"/>
                    <a:pt x="0" y="33"/>
                  </a:cubicBezTo>
                  <a:cubicBezTo>
                    <a:pt x="15" y="114"/>
                    <a:pt x="15" y="114"/>
                    <a:pt x="15" y="114"/>
                  </a:cubicBezTo>
                  <a:cubicBezTo>
                    <a:pt x="15" y="120"/>
                    <a:pt x="20" y="123"/>
                    <a:pt x="25" y="123"/>
                  </a:cubicBezTo>
                  <a:cubicBezTo>
                    <a:pt x="334" y="123"/>
                    <a:pt x="334" y="123"/>
                    <a:pt x="334" y="123"/>
                  </a:cubicBezTo>
                  <a:cubicBezTo>
                    <a:pt x="340" y="123"/>
                    <a:pt x="345" y="127"/>
                    <a:pt x="345" y="133"/>
                  </a:cubicBezTo>
                  <a:cubicBezTo>
                    <a:pt x="345" y="223"/>
                    <a:pt x="345" y="223"/>
                    <a:pt x="345" y="223"/>
                  </a:cubicBezTo>
                  <a:cubicBezTo>
                    <a:pt x="345" y="229"/>
                    <a:pt x="340" y="233"/>
                    <a:pt x="334" y="233"/>
                  </a:cubicBezTo>
                  <a:cubicBezTo>
                    <a:pt x="49" y="233"/>
                    <a:pt x="49" y="233"/>
                    <a:pt x="49" y="233"/>
                  </a:cubicBezTo>
                  <a:cubicBezTo>
                    <a:pt x="42" y="233"/>
                    <a:pt x="38" y="239"/>
                    <a:pt x="38" y="245"/>
                  </a:cubicBezTo>
                  <a:cubicBezTo>
                    <a:pt x="58" y="353"/>
                    <a:pt x="58" y="353"/>
                    <a:pt x="58" y="353"/>
                  </a:cubicBezTo>
                  <a:cubicBezTo>
                    <a:pt x="59" y="358"/>
                    <a:pt x="63" y="362"/>
                    <a:pt x="68" y="362"/>
                  </a:cubicBezTo>
                  <a:cubicBezTo>
                    <a:pt x="334" y="362"/>
                    <a:pt x="334" y="362"/>
                    <a:pt x="334" y="362"/>
                  </a:cubicBezTo>
                  <a:cubicBezTo>
                    <a:pt x="340" y="362"/>
                    <a:pt x="345" y="366"/>
                    <a:pt x="345" y="372"/>
                  </a:cubicBezTo>
                  <a:cubicBezTo>
                    <a:pt x="345" y="462"/>
                    <a:pt x="345" y="462"/>
                    <a:pt x="345" y="462"/>
                  </a:cubicBezTo>
                  <a:cubicBezTo>
                    <a:pt x="345" y="468"/>
                    <a:pt x="340" y="472"/>
                    <a:pt x="334" y="472"/>
                  </a:cubicBezTo>
                  <a:cubicBezTo>
                    <a:pt x="91" y="472"/>
                    <a:pt x="91" y="472"/>
                    <a:pt x="91" y="472"/>
                  </a:cubicBezTo>
                  <a:cubicBezTo>
                    <a:pt x="85" y="472"/>
                    <a:pt x="80" y="478"/>
                    <a:pt x="81" y="484"/>
                  </a:cubicBezTo>
                  <a:cubicBezTo>
                    <a:pt x="101" y="592"/>
                    <a:pt x="101" y="592"/>
                    <a:pt x="101" y="592"/>
                  </a:cubicBezTo>
                  <a:cubicBezTo>
                    <a:pt x="102" y="597"/>
                    <a:pt x="106" y="601"/>
                    <a:pt x="111" y="601"/>
                  </a:cubicBezTo>
                  <a:cubicBezTo>
                    <a:pt x="334" y="601"/>
                    <a:pt x="334" y="601"/>
                    <a:pt x="334" y="601"/>
                  </a:cubicBezTo>
                  <a:cubicBezTo>
                    <a:pt x="340" y="601"/>
                    <a:pt x="345" y="605"/>
                    <a:pt x="345" y="611"/>
                  </a:cubicBezTo>
                  <a:cubicBezTo>
                    <a:pt x="345" y="701"/>
                    <a:pt x="345" y="701"/>
                    <a:pt x="345" y="701"/>
                  </a:cubicBezTo>
                  <a:cubicBezTo>
                    <a:pt x="345" y="707"/>
                    <a:pt x="340" y="711"/>
                    <a:pt x="334" y="711"/>
                  </a:cubicBezTo>
                  <a:cubicBezTo>
                    <a:pt x="132" y="711"/>
                    <a:pt x="132" y="711"/>
                    <a:pt x="132" y="711"/>
                  </a:cubicBezTo>
                  <a:cubicBezTo>
                    <a:pt x="125" y="711"/>
                    <a:pt x="121" y="717"/>
                    <a:pt x="122" y="723"/>
                  </a:cubicBezTo>
                  <a:cubicBezTo>
                    <a:pt x="138" y="811"/>
                    <a:pt x="138" y="811"/>
                    <a:pt x="138" y="811"/>
                  </a:cubicBezTo>
                  <a:cubicBezTo>
                    <a:pt x="138" y="811"/>
                    <a:pt x="138" y="811"/>
                    <a:pt x="138" y="812"/>
                  </a:cubicBezTo>
                  <a:cubicBezTo>
                    <a:pt x="138" y="829"/>
                    <a:pt x="152" y="843"/>
                    <a:pt x="168" y="843"/>
                  </a:cubicBezTo>
                  <a:cubicBezTo>
                    <a:pt x="1282" y="843"/>
                    <a:pt x="1282" y="843"/>
                    <a:pt x="1282" y="843"/>
                  </a:cubicBezTo>
                  <a:cubicBezTo>
                    <a:pt x="1298" y="843"/>
                    <a:pt x="1312" y="829"/>
                    <a:pt x="1312" y="811"/>
                  </a:cubicBezTo>
                  <a:cubicBezTo>
                    <a:pt x="1326" y="723"/>
                    <a:pt x="1326" y="723"/>
                    <a:pt x="1326" y="723"/>
                  </a:cubicBezTo>
                  <a:cubicBezTo>
                    <a:pt x="1326" y="717"/>
                    <a:pt x="1321" y="711"/>
                    <a:pt x="1315" y="711"/>
                  </a:cubicBezTo>
                  <a:cubicBezTo>
                    <a:pt x="1112" y="711"/>
                    <a:pt x="1112" y="711"/>
                    <a:pt x="1112" y="711"/>
                  </a:cubicBezTo>
                  <a:cubicBezTo>
                    <a:pt x="1106" y="711"/>
                    <a:pt x="1102" y="707"/>
                    <a:pt x="1102" y="701"/>
                  </a:cubicBezTo>
                  <a:cubicBezTo>
                    <a:pt x="1102" y="611"/>
                    <a:pt x="1102" y="611"/>
                    <a:pt x="1102" y="611"/>
                  </a:cubicBezTo>
                  <a:cubicBezTo>
                    <a:pt x="1102" y="605"/>
                    <a:pt x="1106" y="601"/>
                    <a:pt x="1112" y="601"/>
                  </a:cubicBezTo>
                  <a:cubicBezTo>
                    <a:pt x="1337" y="601"/>
                    <a:pt x="1337" y="601"/>
                    <a:pt x="1337" y="601"/>
                  </a:cubicBezTo>
                  <a:cubicBezTo>
                    <a:pt x="1342" y="601"/>
                    <a:pt x="1346" y="597"/>
                    <a:pt x="1347" y="592"/>
                  </a:cubicBezTo>
                  <a:cubicBezTo>
                    <a:pt x="1363" y="484"/>
                    <a:pt x="1363" y="484"/>
                    <a:pt x="1363" y="484"/>
                  </a:cubicBezTo>
                  <a:cubicBezTo>
                    <a:pt x="1364" y="478"/>
                    <a:pt x="1359" y="472"/>
                    <a:pt x="1353" y="472"/>
                  </a:cubicBezTo>
                  <a:cubicBezTo>
                    <a:pt x="1112" y="472"/>
                    <a:pt x="1112" y="472"/>
                    <a:pt x="1112" y="472"/>
                  </a:cubicBezTo>
                  <a:cubicBezTo>
                    <a:pt x="1106" y="472"/>
                    <a:pt x="1102" y="468"/>
                    <a:pt x="1102" y="462"/>
                  </a:cubicBezTo>
                  <a:cubicBezTo>
                    <a:pt x="1102" y="372"/>
                    <a:pt x="1102" y="372"/>
                    <a:pt x="1102" y="372"/>
                  </a:cubicBezTo>
                  <a:cubicBezTo>
                    <a:pt x="1102" y="366"/>
                    <a:pt x="1106" y="362"/>
                    <a:pt x="1112" y="362"/>
                  </a:cubicBezTo>
                  <a:cubicBezTo>
                    <a:pt x="1373" y="362"/>
                    <a:pt x="1373" y="362"/>
                    <a:pt x="1373" y="362"/>
                  </a:cubicBezTo>
                  <a:cubicBezTo>
                    <a:pt x="1378" y="362"/>
                    <a:pt x="1382" y="358"/>
                    <a:pt x="1383" y="353"/>
                  </a:cubicBezTo>
                  <a:cubicBezTo>
                    <a:pt x="1399" y="245"/>
                    <a:pt x="1399" y="245"/>
                    <a:pt x="1399" y="245"/>
                  </a:cubicBezTo>
                  <a:cubicBezTo>
                    <a:pt x="1400" y="239"/>
                    <a:pt x="1395" y="233"/>
                    <a:pt x="1389" y="233"/>
                  </a:cubicBezTo>
                  <a:cubicBezTo>
                    <a:pt x="1112" y="233"/>
                    <a:pt x="1112" y="233"/>
                    <a:pt x="1112" y="233"/>
                  </a:cubicBezTo>
                  <a:cubicBezTo>
                    <a:pt x="1106" y="233"/>
                    <a:pt x="1102" y="229"/>
                    <a:pt x="1102" y="223"/>
                  </a:cubicBezTo>
                  <a:cubicBezTo>
                    <a:pt x="1102" y="133"/>
                    <a:pt x="1102" y="133"/>
                    <a:pt x="1102" y="133"/>
                  </a:cubicBezTo>
                  <a:cubicBezTo>
                    <a:pt x="1102" y="127"/>
                    <a:pt x="1106" y="123"/>
                    <a:pt x="1112" y="123"/>
                  </a:cubicBezTo>
                  <a:cubicBezTo>
                    <a:pt x="1408" y="123"/>
                    <a:pt x="1408" y="123"/>
                    <a:pt x="1408" y="123"/>
                  </a:cubicBezTo>
                  <a:cubicBezTo>
                    <a:pt x="1413" y="123"/>
                    <a:pt x="1418" y="120"/>
                    <a:pt x="1418" y="114"/>
                  </a:cubicBezTo>
                  <a:close/>
                  <a:moveTo>
                    <a:pt x="440" y="123"/>
                  </a:moveTo>
                  <a:cubicBezTo>
                    <a:pt x="671" y="123"/>
                    <a:pt x="671" y="123"/>
                    <a:pt x="671" y="123"/>
                  </a:cubicBezTo>
                  <a:cubicBezTo>
                    <a:pt x="676" y="123"/>
                    <a:pt x="681" y="127"/>
                    <a:pt x="681" y="133"/>
                  </a:cubicBezTo>
                  <a:cubicBezTo>
                    <a:pt x="681" y="223"/>
                    <a:pt x="681" y="223"/>
                    <a:pt x="681" y="223"/>
                  </a:cubicBezTo>
                  <a:cubicBezTo>
                    <a:pt x="681" y="229"/>
                    <a:pt x="676" y="233"/>
                    <a:pt x="671" y="233"/>
                  </a:cubicBezTo>
                  <a:cubicBezTo>
                    <a:pt x="440" y="233"/>
                    <a:pt x="440" y="233"/>
                    <a:pt x="440" y="233"/>
                  </a:cubicBezTo>
                  <a:cubicBezTo>
                    <a:pt x="435" y="233"/>
                    <a:pt x="430" y="229"/>
                    <a:pt x="430" y="223"/>
                  </a:cubicBezTo>
                  <a:cubicBezTo>
                    <a:pt x="430" y="133"/>
                    <a:pt x="430" y="133"/>
                    <a:pt x="430" y="133"/>
                  </a:cubicBezTo>
                  <a:cubicBezTo>
                    <a:pt x="430" y="127"/>
                    <a:pt x="435" y="123"/>
                    <a:pt x="440" y="123"/>
                  </a:cubicBezTo>
                  <a:close/>
                  <a:moveTo>
                    <a:pt x="440" y="362"/>
                  </a:moveTo>
                  <a:cubicBezTo>
                    <a:pt x="671" y="362"/>
                    <a:pt x="671" y="362"/>
                    <a:pt x="671" y="362"/>
                  </a:cubicBezTo>
                  <a:cubicBezTo>
                    <a:pt x="676" y="362"/>
                    <a:pt x="681" y="366"/>
                    <a:pt x="681" y="372"/>
                  </a:cubicBezTo>
                  <a:cubicBezTo>
                    <a:pt x="681" y="462"/>
                    <a:pt x="681" y="462"/>
                    <a:pt x="681" y="462"/>
                  </a:cubicBezTo>
                  <a:cubicBezTo>
                    <a:pt x="681" y="468"/>
                    <a:pt x="676" y="472"/>
                    <a:pt x="671" y="472"/>
                  </a:cubicBezTo>
                  <a:cubicBezTo>
                    <a:pt x="440" y="472"/>
                    <a:pt x="440" y="472"/>
                    <a:pt x="440" y="472"/>
                  </a:cubicBezTo>
                  <a:cubicBezTo>
                    <a:pt x="435" y="472"/>
                    <a:pt x="430" y="468"/>
                    <a:pt x="430" y="462"/>
                  </a:cubicBezTo>
                  <a:cubicBezTo>
                    <a:pt x="430" y="372"/>
                    <a:pt x="430" y="372"/>
                    <a:pt x="430" y="372"/>
                  </a:cubicBezTo>
                  <a:cubicBezTo>
                    <a:pt x="430" y="366"/>
                    <a:pt x="435" y="362"/>
                    <a:pt x="440" y="362"/>
                  </a:cubicBezTo>
                  <a:close/>
                  <a:moveTo>
                    <a:pt x="440" y="601"/>
                  </a:moveTo>
                  <a:cubicBezTo>
                    <a:pt x="671" y="601"/>
                    <a:pt x="671" y="601"/>
                    <a:pt x="671" y="601"/>
                  </a:cubicBezTo>
                  <a:cubicBezTo>
                    <a:pt x="676" y="601"/>
                    <a:pt x="681" y="605"/>
                    <a:pt x="681" y="611"/>
                  </a:cubicBezTo>
                  <a:cubicBezTo>
                    <a:pt x="681" y="701"/>
                    <a:pt x="681" y="701"/>
                    <a:pt x="681" y="701"/>
                  </a:cubicBezTo>
                  <a:cubicBezTo>
                    <a:pt x="681" y="707"/>
                    <a:pt x="676" y="711"/>
                    <a:pt x="671" y="711"/>
                  </a:cubicBezTo>
                  <a:cubicBezTo>
                    <a:pt x="440" y="711"/>
                    <a:pt x="440" y="711"/>
                    <a:pt x="440" y="711"/>
                  </a:cubicBezTo>
                  <a:cubicBezTo>
                    <a:pt x="435" y="711"/>
                    <a:pt x="430" y="707"/>
                    <a:pt x="430" y="701"/>
                  </a:cubicBezTo>
                  <a:cubicBezTo>
                    <a:pt x="430" y="611"/>
                    <a:pt x="430" y="611"/>
                    <a:pt x="430" y="611"/>
                  </a:cubicBezTo>
                  <a:cubicBezTo>
                    <a:pt x="430" y="605"/>
                    <a:pt x="435" y="601"/>
                    <a:pt x="440" y="601"/>
                  </a:cubicBezTo>
                  <a:close/>
                  <a:moveTo>
                    <a:pt x="1007" y="711"/>
                  </a:moveTo>
                  <a:cubicBezTo>
                    <a:pt x="776" y="711"/>
                    <a:pt x="776" y="711"/>
                    <a:pt x="776" y="711"/>
                  </a:cubicBezTo>
                  <a:cubicBezTo>
                    <a:pt x="771" y="711"/>
                    <a:pt x="766" y="707"/>
                    <a:pt x="766" y="701"/>
                  </a:cubicBezTo>
                  <a:cubicBezTo>
                    <a:pt x="766" y="611"/>
                    <a:pt x="766" y="611"/>
                    <a:pt x="766" y="611"/>
                  </a:cubicBezTo>
                  <a:cubicBezTo>
                    <a:pt x="766" y="605"/>
                    <a:pt x="771" y="601"/>
                    <a:pt x="776" y="601"/>
                  </a:cubicBezTo>
                  <a:cubicBezTo>
                    <a:pt x="1007" y="601"/>
                    <a:pt x="1007" y="601"/>
                    <a:pt x="1007" y="601"/>
                  </a:cubicBezTo>
                  <a:cubicBezTo>
                    <a:pt x="1013" y="601"/>
                    <a:pt x="1017" y="605"/>
                    <a:pt x="1017" y="611"/>
                  </a:cubicBezTo>
                  <a:cubicBezTo>
                    <a:pt x="1017" y="701"/>
                    <a:pt x="1017" y="701"/>
                    <a:pt x="1017" y="701"/>
                  </a:cubicBezTo>
                  <a:cubicBezTo>
                    <a:pt x="1017" y="707"/>
                    <a:pt x="1013" y="711"/>
                    <a:pt x="1007" y="711"/>
                  </a:cubicBezTo>
                  <a:close/>
                  <a:moveTo>
                    <a:pt x="1007" y="472"/>
                  </a:moveTo>
                  <a:cubicBezTo>
                    <a:pt x="776" y="472"/>
                    <a:pt x="776" y="472"/>
                    <a:pt x="776" y="472"/>
                  </a:cubicBezTo>
                  <a:cubicBezTo>
                    <a:pt x="771" y="472"/>
                    <a:pt x="766" y="468"/>
                    <a:pt x="766" y="462"/>
                  </a:cubicBezTo>
                  <a:cubicBezTo>
                    <a:pt x="766" y="372"/>
                    <a:pt x="766" y="372"/>
                    <a:pt x="766" y="372"/>
                  </a:cubicBezTo>
                  <a:cubicBezTo>
                    <a:pt x="766" y="366"/>
                    <a:pt x="771" y="362"/>
                    <a:pt x="776" y="362"/>
                  </a:cubicBezTo>
                  <a:cubicBezTo>
                    <a:pt x="1007" y="362"/>
                    <a:pt x="1007" y="362"/>
                    <a:pt x="1007" y="362"/>
                  </a:cubicBezTo>
                  <a:cubicBezTo>
                    <a:pt x="1013" y="362"/>
                    <a:pt x="1017" y="366"/>
                    <a:pt x="1017" y="372"/>
                  </a:cubicBezTo>
                  <a:cubicBezTo>
                    <a:pt x="1017" y="462"/>
                    <a:pt x="1017" y="462"/>
                    <a:pt x="1017" y="462"/>
                  </a:cubicBezTo>
                  <a:cubicBezTo>
                    <a:pt x="1017" y="468"/>
                    <a:pt x="1013" y="472"/>
                    <a:pt x="1007" y="472"/>
                  </a:cubicBezTo>
                  <a:close/>
                  <a:moveTo>
                    <a:pt x="1007" y="233"/>
                  </a:moveTo>
                  <a:cubicBezTo>
                    <a:pt x="776" y="233"/>
                    <a:pt x="776" y="233"/>
                    <a:pt x="776" y="233"/>
                  </a:cubicBezTo>
                  <a:cubicBezTo>
                    <a:pt x="771" y="233"/>
                    <a:pt x="766" y="229"/>
                    <a:pt x="766" y="223"/>
                  </a:cubicBezTo>
                  <a:cubicBezTo>
                    <a:pt x="766" y="133"/>
                    <a:pt x="766" y="133"/>
                    <a:pt x="766" y="133"/>
                  </a:cubicBezTo>
                  <a:cubicBezTo>
                    <a:pt x="766" y="127"/>
                    <a:pt x="771" y="123"/>
                    <a:pt x="776" y="123"/>
                  </a:cubicBezTo>
                  <a:cubicBezTo>
                    <a:pt x="1007" y="123"/>
                    <a:pt x="1007" y="123"/>
                    <a:pt x="1007" y="123"/>
                  </a:cubicBezTo>
                  <a:cubicBezTo>
                    <a:pt x="1013" y="123"/>
                    <a:pt x="1017" y="127"/>
                    <a:pt x="1017" y="133"/>
                  </a:cubicBezTo>
                  <a:cubicBezTo>
                    <a:pt x="1017" y="223"/>
                    <a:pt x="1017" y="223"/>
                    <a:pt x="1017" y="223"/>
                  </a:cubicBezTo>
                  <a:cubicBezTo>
                    <a:pt x="1017" y="229"/>
                    <a:pt x="1013" y="233"/>
                    <a:pt x="1007"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1" name="Freeform 18"/>
            <p:cNvSpPr>
              <a:spLocks/>
            </p:cNvSpPr>
            <p:nvPr/>
          </p:nvSpPr>
          <p:spPr bwMode="auto">
            <a:xfrm>
              <a:off x="7988940" y="2886771"/>
              <a:ext cx="192832" cy="141701"/>
            </a:xfrm>
            <a:custGeom>
              <a:avLst/>
              <a:gdLst>
                <a:gd name="T0" fmla="*/ 1545 w 1567"/>
                <a:gd name="T1" fmla="*/ 1138 h 1138"/>
                <a:gd name="T2" fmla="*/ 453 w 1567"/>
                <a:gd name="T3" fmla="*/ 1138 h 1138"/>
                <a:gd name="T4" fmla="*/ 431 w 1567"/>
                <a:gd name="T5" fmla="*/ 1120 h 1138"/>
                <a:gd name="T6" fmla="*/ 245 w 1567"/>
                <a:gd name="T7" fmla="*/ 44 h 1138"/>
                <a:gd name="T8" fmla="*/ 22 w 1567"/>
                <a:gd name="T9" fmla="*/ 44 h 1138"/>
                <a:gd name="T10" fmla="*/ 0 w 1567"/>
                <a:gd name="T11" fmla="*/ 22 h 1138"/>
                <a:gd name="T12" fmla="*/ 22 w 1567"/>
                <a:gd name="T13" fmla="*/ 0 h 1138"/>
                <a:gd name="T14" fmla="*/ 263 w 1567"/>
                <a:gd name="T15" fmla="*/ 0 h 1138"/>
                <a:gd name="T16" fmla="*/ 285 w 1567"/>
                <a:gd name="T17" fmla="*/ 18 h 1138"/>
                <a:gd name="T18" fmla="*/ 471 w 1567"/>
                <a:gd name="T19" fmla="*/ 1094 h 1138"/>
                <a:gd name="T20" fmla="*/ 1545 w 1567"/>
                <a:gd name="T21" fmla="*/ 1094 h 1138"/>
                <a:gd name="T22" fmla="*/ 1567 w 1567"/>
                <a:gd name="T23" fmla="*/ 1116 h 1138"/>
                <a:gd name="T24" fmla="*/ 1545 w 1567"/>
                <a:gd name="T25"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7" h="1138">
                  <a:moveTo>
                    <a:pt x="1545" y="1138"/>
                  </a:moveTo>
                  <a:cubicBezTo>
                    <a:pt x="453" y="1138"/>
                    <a:pt x="453" y="1138"/>
                    <a:pt x="453" y="1138"/>
                  </a:cubicBezTo>
                  <a:cubicBezTo>
                    <a:pt x="442" y="1138"/>
                    <a:pt x="433" y="1130"/>
                    <a:pt x="431" y="1120"/>
                  </a:cubicBezTo>
                  <a:cubicBezTo>
                    <a:pt x="245" y="44"/>
                    <a:pt x="245" y="44"/>
                    <a:pt x="245" y="44"/>
                  </a:cubicBezTo>
                  <a:cubicBezTo>
                    <a:pt x="22" y="44"/>
                    <a:pt x="22" y="44"/>
                    <a:pt x="22" y="44"/>
                  </a:cubicBezTo>
                  <a:cubicBezTo>
                    <a:pt x="10" y="44"/>
                    <a:pt x="0" y="34"/>
                    <a:pt x="0" y="22"/>
                  </a:cubicBezTo>
                  <a:cubicBezTo>
                    <a:pt x="0" y="10"/>
                    <a:pt x="10" y="0"/>
                    <a:pt x="22" y="0"/>
                  </a:cubicBezTo>
                  <a:cubicBezTo>
                    <a:pt x="263" y="0"/>
                    <a:pt x="263" y="0"/>
                    <a:pt x="263" y="0"/>
                  </a:cubicBezTo>
                  <a:cubicBezTo>
                    <a:pt x="274" y="0"/>
                    <a:pt x="283" y="8"/>
                    <a:pt x="285" y="18"/>
                  </a:cubicBezTo>
                  <a:cubicBezTo>
                    <a:pt x="471" y="1094"/>
                    <a:pt x="471" y="1094"/>
                    <a:pt x="471" y="1094"/>
                  </a:cubicBezTo>
                  <a:cubicBezTo>
                    <a:pt x="1545" y="1094"/>
                    <a:pt x="1545" y="1094"/>
                    <a:pt x="1545" y="1094"/>
                  </a:cubicBezTo>
                  <a:cubicBezTo>
                    <a:pt x="1557" y="1094"/>
                    <a:pt x="1567" y="1104"/>
                    <a:pt x="1567" y="1116"/>
                  </a:cubicBezTo>
                  <a:cubicBezTo>
                    <a:pt x="1567" y="1128"/>
                    <a:pt x="1557" y="1138"/>
                    <a:pt x="1545" y="1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2" name="Freeform 19"/>
            <p:cNvSpPr>
              <a:spLocks noEditPoints="1"/>
            </p:cNvSpPr>
            <p:nvPr/>
          </p:nvSpPr>
          <p:spPr bwMode="auto">
            <a:xfrm>
              <a:off x="8146353" y="3045870"/>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6" y="0"/>
                    <a:pt x="278" y="63"/>
                    <a:pt x="278" y="139"/>
                  </a:cubicBezTo>
                  <a:cubicBezTo>
                    <a:pt x="278" y="216"/>
                    <a:pt x="216" y="278"/>
                    <a:pt x="139" y="278"/>
                  </a:cubicBezTo>
                  <a:close/>
                  <a:moveTo>
                    <a:pt x="139" y="44"/>
                  </a:moveTo>
                  <a:cubicBezTo>
                    <a:pt x="87" y="44"/>
                    <a:pt x="44" y="87"/>
                    <a:pt x="44" y="139"/>
                  </a:cubicBezTo>
                  <a:cubicBezTo>
                    <a:pt x="44" y="192"/>
                    <a:pt x="87"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3" name="Oval 20"/>
            <p:cNvSpPr>
              <a:spLocks noChangeArrowheads="1"/>
            </p:cNvSpPr>
            <p:nvPr/>
          </p:nvSpPr>
          <p:spPr bwMode="auto">
            <a:xfrm>
              <a:off x="8051809"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4" name="Oval 21"/>
            <p:cNvSpPr>
              <a:spLocks noChangeArrowheads="1"/>
            </p:cNvSpPr>
            <p:nvPr/>
          </p:nvSpPr>
          <p:spPr bwMode="auto">
            <a:xfrm>
              <a:off x="8155578"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5" name="Freeform 22"/>
            <p:cNvSpPr>
              <a:spLocks noEditPoints="1"/>
            </p:cNvSpPr>
            <p:nvPr/>
          </p:nvSpPr>
          <p:spPr bwMode="auto">
            <a:xfrm>
              <a:off x="8042630" y="3045866"/>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5" y="0"/>
                    <a:pt x="278" y="63"/>
                    <a:pt x="278" y="139"/>
                  </a:cubicBezTo>
                  <a:cubicBezTo>
                    <a:pt x="278" y="216"/>
                    <a:pt x="215" y="278"/>
                    <a:pt x="139" y="278"/>
                  </a:cubicBezTo>
                  <a:close/>
                  <a:moveTo>
                    <a:pt x="139" y="44"/>
                  </a:moveTo>
                  <a:cubicBezTo>
                    <a:pt x="86" y="44"/>
                    <a:pt x="44" y="87"/>
                    <a:pt x="44" y="139"/>
                  </a:cubicBezTo>
                  <a:cubicBezTo>
                    <a:pt x="44" y="192"/>
                    <a:pt x="86"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sp>
        <p:nvSpPr>
          <p:cNvPr id="49" name="NumberBall"/>
          <p:cNvSpPr>
            <a:spLocks noChangeArrowheads="1"/>
          </p:cNvSpPr>
          <p:nvPr/>
        </p:nvSpPr>
        <p:spPr bwMode="gray">
          <a:xfrm>
            <a:off x="4579413" y="2020825"/>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smtClean="0">
                <a:solidFill>
                  <a:srgbClr val="FFFFFF"/>
                </a:solidFill>
                <a:latin typeface="Arial" pitchFamily="34" charset="0"/>
                <a:cs typeface="Arial" pitchFamily="34" charset="0"/>
              </a:rPr>
              <a:t>2</a:t>
            </a:r>
            <a:endParaRPr lang="en-US" sz="2400" b="1" dirty="0">
              <a:solidFill>
                <a:srgbClr val="FFFFFF"/>
              </a:solidFill>
              <a:latin typeface="Arial" pitchFamily="34" charset="0"/>
              <a:cs typeface="Arial" pitchFamily="34" charset="0"/>
            </a:endParaRPr>
          </a:p>
        </p:txBody>
      </p:sp>
      <p:sp>
        <p:nvSpPr>
          <p:cNvPr id="40" name="Rectangle 39"/>
          <p:cNvSpPr/>
          <p:nvPr/>
        </p:nvSpPr>
        <p:spPr>
          <a:xfrm>
            <a:off x="8105033" y="2299889"/>
            <a:ext cx="3211858" cy="3191246"/>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376" tIns="30688" rIns="61376" bIns="30688" numCol="1" spcCol="0" rtlCol="0" fromWordArt="0" anchor="b" anchorCtr="0" forceAA="0" compatLnSpc="1">
            <a:prstTxWarp prst="textNoShape">
              <a:avLst/>
            </a:prstTxWarp>
            <a:noAutofit/>
          </a:bodyPr>
          <a:lstStyle/>
          <a:p>
            <a:pPr algn="ctr">
              <a:buClr>
                <a:prstClr val="white"/>
              </a:buClr>
            </a:pPr>
            <a:endParaRPr lang="en-US" sz="2100" dirty="0" smtClean="0">
              <a:solidFill>
                <a:srgbClr val="2FC77E"/>
              </a:solidFill>
              <a:latin typeface="Trebuchet MS" pitchFamily="34" charset="0"/>
            </a:endParaRPr>
          </a:p>
          <a:p>
            <a:pPr algn="ctr">
              <a:buClr>
                <a:prstClr val="white"/>
              </a:buClr>
            </a:pPr>
            <a:r>
              <a:rPr lang="en-US" sz="2100" dirty="0" smtClean="0">
                <a:solidFill>
                  <a:srgbClr val="2FC77E"/>
                </a:solidFill>
                <a:latin typeface="Trebuchet MS" pitchFamily="34" charset="0"/>
              </a:rPr>
              <a:t>Encourage genuine innovation</a:t>
            </a:r>
            <a:endParaRPr lang="en-US" sz="2100" dirty="0">
              <a:solidFill>
                <a:srgbClr val="2FC77E"/>
              </a:solidFill>
              <a:latin typeface="Trebuchet MS" pitchFamily="34" charset="0"/>
            </a:endParaRPr>
          </a:p>
        </p:txBody>
      </p:sp>
      <p:sp>
        <p:nvSpPr>
          <p:cNvPr id="48" name="NumberBall"/>
          <p:cNvSpPr>
            <a:spLocks noChangeArrowheads="1"/>
          </p:cNvSpPr>
          <p:nvPr/>
        </p:nvSpPr>
        <p:spPr bwMode="gray">
          <a:xfrm>
            <a:off x="8157528" y="2020825"/>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smtClean="0">
                <a:solidFill>
                  <a:srgbClr val="FFFFFF"/>
                </a:solidFill>
                <a:latin typeface="Arial" pitchFamily="34" charset="0"/>
                <a:cs typeface="Arial" pitchFamily="34" charset="0"/>
              </a:rPr>
              <a:t>3</a:t>
            </a:r>
            <a:endParaRPr lang="en-US" sz="2400" b="1" dirty="0">
              <a:solidFill>
                <a:srgbClr val="FFFFFF"/>
              </a:solidFill>
              <a:latin typeface="Arial" pitchFamily="34" charset="0"/>
              <a:cs typeface="Arial" pitchFamily="34" charset="0"/>
            </a:endParaRPr>
          </a:p>
        </p:txBody>
      </p:sp>
      <p:grpSp>
        <p:nvGrpSpPr>
          <p:cNvPr id="84" name="Group 83"/>
          <p:cNvGrpSpPr/>
          <p:nvPr/>
        </p:nvGrpSpPr>
        <p:grpSpPr>
          <a:xfrm>
            <a:off x="9000200" y="2838969"/>
            <a:ext cx="1421523" cy="1305919"/>
            <a:chOff x="1643063" y="1352550"/>
            <a:chExt cx="1211262" cy="979488"/>
          </a:xfrm>
        </p:grpSpPr>
        <p:sp>
          <p:nvSpPr>
            <p:cNvPr id="85" name="Freeform 10"/>
            <p:cNvSpPr>
              <a:spLocks/>
            </p:cNvSpPr>
            <p:nvPr/>
          </p:nvSpPr>
          <p:spPr bwMode="auto">
            <a:xfrm>
              <a:off x="1643063" y="1419225"/>
              <a:ext cx="295275" cy="554038"/>
            </a:xfrm>
            <a:custGeom>
              <a:avLst/>
              <a:gdLst>
                <a:gd name="T0" fmla="*/ 368 w 529"/>
                <a:gd name="T1" fmla="*/ 993 h 993"/>
                <a:gd name="T2" fmla="*/ 386 w 529"/>
                <a:gd name="T3" fmla="*/ 922 h 993"/>
                <a:gd name="T4" fmla="*/ 381 w 529"/>
                <a:gd name="T5" fmla="*/ 911 h 993"/>
                <a:gd name="T6" fmla="*/ 82 w 529"/>
                <a:gd name="T7" fmla="*/ 708 h 993"/>
                <a:gd name="T8" fmla="*/ 77 w 529"/>
                <a:gd name="T9" fmla="*/ 699 h 993"/>
                <a:gd name="T10" fmla="*/ 77 w 529"/>
                <a:gd name="T11" fmla="*/ 128 h 993"/>
                <a:gd name="T12" fmla="*/ 95 w 529"/>
                <a:gd name="T13" fmla="*/ 119 h 993"/>
                <a:gd name="T14" fmla="*/ 428 w 529"/>
                <a:gd name="T15" fmla="*/ 289 h 993"/>
                <a:gd name="T16" fmla="*/ 435 w 529"/>
                <a:gd name="T17" fmla="*/ 286 h 993"/>
                <a:gd name="T18" fmla="*/ 520 w 529"/>
                <a:gd name="T19" fmla="*/ 208 h 993"/>
                <a:gd name="T20" fmla="*/ 509 w 529"/>
                <a:gd name="T21" fmla="*/ 190 h 993"/>
                <a:gd name="T22" fmla="*/ 432 w 529"/>
                <a:gd name="T23" fmla="*/ 212 h 993"/>
                <a:gd name="T24" fmla="*/ 273 w 529"/>
                <a:gd name="T25" fmla="*/ 145 h 993"/>
                <a:gd name="T26" fmla="*/ 78 w 529"/>
                <a:gd name="T27" fmla="*/ 11 h 993"/>
                <a:gd name="T28" fmla="*/ 74 w 529"/>
                <a:gd name="T29" fmla="*/ 9 h 993"/>
                <a:gd name="T30" fmla="*/ 0 w 529"/>
                <a:gd name="T31" fmla="*/ 63 h 993"/>
                <a:gd name="T32" fmla="*/ 0 w 529"/>
                <a:gd name="T33" fmla="*/ 717 h 993"/>
                <a:gd name="T34" fmla="*/ 50 w 529"/>
                <a:gd name="T35" fmla="*/ 786 h 993"/>
                <a:gd name="T36" fmla="*/ 51 w 529"/>
                <a:gd name="T37" fmla="*/ 786 h 993"/>
                <a:gd name="T38" fmla="*/ 364 w 529"/>
                <a:gd name="T39" fmla="*/ 992 h 993"/>
                <a:gd name="T40" fmla="*/ 368 w 529"/>
                <a:gd name="T41" fmla="*/ 993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9" h="993">
                  <a:moveTo>
                    <a:pt x="368" y="993"/>
                  </a:moveTo>
                  <a:cubicBezTo>
                    <a:pt x="386" y="922"/>
                    <a:pt x="386" y="922"/>
                    <a:pt x="386" y="922"/>
                  </a:cubicBezTo>
                  <a:cubicBezTo>
                    <a:pt x="387" y="918"/>
                    <a:pt x="385" y="913"/>
                    <a:pt x="381" y="911"/>
                  </a:cubicBezTo>
                  <a:cubicBezTo>
                    <a:pt x="82" y="708"/>
                    <a:pt x="82" y="708"/>
                    <a:pt x="82" y="708"/>
                  </a:cubicBezTo>
                  <a:cubicBezTo>
                    <a:pt x="79" y="706"/>
                    <a:pt x="77" y="702"/>
                    <a:pt x="77" y="699"/>
                  </a:cubicBezTo>
                  <a:cubicBezTo>
                    <a:pt x="77" y="128"/>
                    <a:pt x="77" y="128"/>
                    <a:pt x="77" y="128"/>
                  </a:cubicBezTo>
                  <a:cubicBezTo>
                    <a:pt x="77" y="119"/>
                    <a:pt x="88" y="114"/>
                    <a:pt x="95" y="119"/>
                  </a:cubicBezTo>
                  <a:cubicBezTo>
                    <a:pt x="251" y="232"/>
                    <a:pt x="362" y="289"/>
                    <a:pt x="428" y="289"/>
                  </a:cubicBezTo>
                  <a:cubicBezTo>
                    <a:pt x="431" y="288"/>
                    <a:pt x="433" y="287"/>
                    <a:pt x="435" y="286"/>
                  </a:cubicBezTo>
                  <a:cubicBezTo>
                    <a:pt x="520" y="208"/>
                    <a:pt x="520" y="208"/>
                    <a:pt x="520" y="208"/>
                  </a:cubicBezTo>
                  <a:cubicBezTo>
                    <a:pt x="529" y="200"/>
                    <a:pt x="520" y="186"/>
                    <a:pt x="509" y="190"/>
                  </a:cubicBezTo>
                  <a:cubicBezTo>
                    <a:pt x="476" y="202"/>
                    <a:pt x="447" y="208"/>
                    <a:pt x="432" y="212"/>
                  </a:cubicBezTo>
                  <a:cubicBezTo>
                    <a:pt x="428" y="213"/>
                    <a:pt x="394" y="218"/>
                    <a:pt x="273" y="145"/>
                  </a:cubicBezTo>
                  <a:cubicBezTo>
                    <a:pt x="192" y="96"/>
                    <a:pt x="111" y="36"/>
                    <a:pt x="78" y="11"/>
                  </a:cubicBezTo>
                  <a:cubicBezTo>
                    <a:pt x="77" y="10"/>
                    <a:pt x="75" y="9"/>
                    <a:pt x="74" y="9"/>
                  </a:cubicBezTo>
                  <a:cubicBezTo>
                    <a:pt x="32" y="0"/>
                    <a:pt x="0" y="29"/>
                    <a:pt x="0" y="63"/>
                  </a:cubicBezTo>
                  <a:cubicBezTo>
                    <a:pt x="0" y="717"/>
                    <a:pt x="0" y="717"/>
                    <a:pt x="0" y="717"/>
                  </a:cubicBezTo>
                  <a:cubicBezTo>
                    <a:pt x="0" y="738"/>
                    <a:pt x="12" y="757"/>
                    <a:pt x="50" y="786"/>
                  </a:cubicBezTo>
                  <a:cubicBezTo>
                    <a:pt x="50" y="786"/>
                    <a:pt x="51" y="786"/>
                    <a:pt x="51" y="786"/>
                  </a:cubicBezTo>
                  <a:cubicBezTo>
                    <a:pt x="364" y="992"/>
                    <a:pt x="364" y="992"/>
                    <a:pt x="364" y="992"/>
                  </a:cubicBezTo>
                  <a:lnTo>
                    <a:pt x="368" y="99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11"/>
            <p:cNvSpPr>
              <a:spLocks/>
            </p:cNvSpPr>
            <p:nvPr/>
          </p:nvSpPr>
          <p:spPr bwMode="auto">
            <a:xfrm>
              <a:off x="2236788" y="1625600"/>
              <a:ext cx="571500" cy="706438"/>
            </a:xfrm>
            <a:custGeom>
              <a:avLst/>
              <a:gdLst>
                <a:gd name="T0" fmla="*/ 971 w 1024"/>
                <a:gd name="T1" fmla="*/ 560 h 1266"/>
                <a:gd name="T2" fmla="*/ 124 w 1024"/>
                <a:gd name="T3" fmla="*/ 27 h 1266"/>
                <a:gd name="T4" fmla="*/ 11 w 1024"/>
                <a:gd name="T5" fmla="*/ 23 h 1266"/>
                <a:gd name="T6" fmla="*/ 943 w 1024"/>
                <a:gd name="T7" fmla="*/ 645 h 1266"/>
                <a:gd name="T8" fmla="*/ 880 w 1024"/>
                <a:gd name="T9" fmla="*/ 760 h 1266"/>
                <a:gd name="T10" fmla="*/ 801 w 1024"/>
                <a:gd name="T11" fmla="*/ 721 h 1266"/>
                <a:gd name="T12" fmla="*/ 774 w 1024"/>
                <a:gd name="T13" fmla="*/ 697 h 1266"/>
                <a:gd name="T14" fmla="*/ 376 w 1024"/>
                <a:gd name="T15" fmla="*/ 452 h 1266"/>
                <a:gd name="T16" fmla="*/ 355 w 1024"/>
                <a:gd name="T17" fmla="*/ 521 h 1266"/>
                <a:gd name="T18" fmla="*/ 745 w 1024"/>
                <a:gd name="T19" fmla="*/ 780 h 1266"/>
                <a:gd name="T20" fmla="*/ 694 w 1024"/>
                <a:gd name="T21" fmla="*/ 878 h 1266"/>
                <a:gd name="T22" fmla="*/ 297 w 1024"/>
                <a:gd name="T23" fmla="*/ 657 h 1266"/>
                <a:gd name="T24" fmla="*/ 256 w 1024"/>
                <a:gd name="T25" fmla="*/ 716 h 1266"/>
                <a:gd name="T26" fmla="*/ 533 w 1024"/>
                <a:gd name="T27" fmla="*/ 909 h 1266"/>
                <a:gd name="T28" fmla="*/ 543 w 1024"/>
                <a:gd name="T29" fmla="*/ 955 h 1266"/>
                <a:gd name="T30" fmla="*/ 451 w 1024"/>
                <a:gd name="T31" fmla="*/ 1036 h 1266"/>
                <a:gd name="T32" fmla="*/ 184 w 1024"/>
                <a:gd name="T33" fmla="*/ 876 h 1266"/>
                <a:gd name="T34" fmla="*/ 163 w 1024"/>
                <a:gd name="T35" fmla="*/ 944 h 1266"/>
                <a:gd name="T36" fmla="*/ 357 w 1024"/>
                <a:gd name="T37" fmla="*/ 1085 h 1266"/>
                <a:gd name="T38" fmla="*/ 252 w 1024"/>
                <a:gd name="T39" fmla="*/ 1184 h 1266"/>
                <a:gd name="T40" fmla="*/ 86 w 1024"/>
                <a:gd name="T41" fmla="*/ 1090 h 1266"/>
                <a:gd name="T42" fmla="*/ 67 w 1024"/>
                <a:gd name="T43" fmla="*/ 1155 h 1266"/>
                <a:gd name="T44" fmla="*/ 270 w 1024"/>
                <a:gd name="T45" fmla="*/ 1266 h 1266"/>
                <a:gd name="T46" fmla="*/ 409 w 1024"/>
                <a:gd name="T47" fmla="*/ 1145 h 1266"/>
                <a:gd name="T48" fmla="*/ 435 w 1024"/>
                <a:gd name="T49" fmla="*/ 1113 h 1266"/>
                <a:gd name="T50" fmla="*/ 561 w 1024"/>
                <a:gd name="T51" fmla="*/ 1068 h 1266"/>
                <a:gd name="T52" fmla="*/ 620 w 1024"/>
                <a:gd name="T53" fmla="*/ 972 h 1266"/>
                <a:gd name="T54" fmla="*/ 667 w 1024"/>
                <a:gd name="T55" fmla="*/ 970 h 1266"/>
                <a:gd name="T56" fmla="*/ 805 w 1024"/>
                <a:gd name="T57" fmla="*/ 849 h 1266"/>
                <a:gd name="T58" fmla="*/ 814 w 1024"/>
                <a:gd name="T59" fmla="*/ 833 h 1266"/>
                <a:gd name="T60" fmla="*/ 864 w 1024"/>
                <a:gd name="T61" fmla="*/ 833 h 1266"/>
                <a:gd name="T62" fmla="*/ 1003 w 1024"/>
                <a:gd name="T63" fmla="*/ 71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4" h="1266">
                  <a:moveTo>
                    <a:pt x="1018" y="629"/>
                  </a:moveTo>
                  <a:cubicBezTo>
                    <a:pt x="1012" y="600"/>
                    <a:pt x="995" y="576"/>
                    <a:pt x="971" y="560"/>
                  </a:cubicBezTo>
                  <a:cubicBezTo>
                    <a:pt x="128" y="28"/>
                    <a:pt x="128" y="28"/>
                    <a:pt x="128" y="28"/>
                  </a:cubicBezTo>
                  <a:cubicBezTo>
                    <a:pt x="127" y="28"/>
                    <a:pt x="126" y="27"/>
                    <a:pt x="124" y="27"/>
                  </a:cubicBezTo>
                  <a:cubicBezTo>
                    <a:pt x="19" y="3"/>
                    <a:pt x="19" y="3"/>
                    <a:pt x="19" y="3"/>
                  </a:cubicBezTo>
                  <a:cubicBezTo>
                    <a:pt x="7" y="0"/>
                    <a:pt x="0" y="16"/>
                    <a:pt x="11" y="23"/>
                  </a:cubicBezTo>
                  <a:cubicBezTo>
                    <a:pt x="929" y="624"/>
                    <a:pt x="929" y="624"/>
                    <a:pt x="929" y="624"/>
                  </a:cubicBezTo>
                  <a:cubicBezTo>
                    <a:pt x="936" y="629"/>
                    <a:pt x="941" y="636"/>
                    <a:pt x="943" y="645"/>
                  </a:cubicBezTo>
                  <a:cubicBezTo>
                    <a:pt x="945" y="654"/>
                    <a:pt x="943" y="663"/>
                    <a:pt x="938" y="670"/>
                  </a:cubicBezTo>
                  <a:cubicBezTo>
                    <a:pt x="880" y="760"/>
                    <a:pt x="880" y="760"/>
                    <a:pt x="880" y="760"/>
                  </a:cubicBezTo>
                  <a:cubicBezTo>
                    <a:pt x="876" y="765"/>
                    <a:pt x="869" y="766"/>
                    <a:pt x="864" y="763"/>
                  </a:cubicBezTo>
                  <a:cubicBezTo>
                    <a:pt x="801" y="721"/>
                    <a:pt x="801" y="721"/>
                    <a:pt x="801" y="721"/>
                  </a:cubicBezTo>
                  <a:cubicBezTo>
                    <a:pt x="800" y="721"/>
                    <a:pt x="799" y="720"/>
                    <a:pt x="799" y="719"/>
                  </a:cubicBezTo>
                  <a:cubicBezTo>
                    <a:pt x="792" y="711"/>
                    <a:pt x="783" y="703"/>
                    <a:pt x="774" y="697"/>
                  </a:cubicBezTo>
                  <a:cubicBezTo>
                    <a:pt x="392" y="447"/>
                    <a:pt x="392" y="447"/>
                    <a:pt x="392" y="447"/>
                  </a:cubicBezTo>
                  <a:cubicBezTo>
                    <a:pt x="386" y="443"/>
                    <a:pt x="379" y="445"/>
                    <a:pt x="376" y="452"/>
                  </a:cubicBezTo>
                  <a:cubicBezTo>
                    <a:pt x="351" y="508"/>
                    <a:pt x="351" y="508"/>
                    <a:pt x="351" y="508"/>
                  </a:cubicBezTo>
                  <a:cubicBezTo>
                    <a:pt x="348" y="512"/>
                    <a:pt x="350" y="518"/>
                    <a:pt x="355" y="521"/>
                  </a:cubicBezTo>
                  <a:cubicBezTo>
                    <a:pt x="741" y="774"/>
                    <a:pt x="741" y="774"/>
                    <a:pt x="741" y="774"/>
                  </a:cubicBezTo>
                  <a:cubicBezTo>
                    <a:pt x="743" y="775"/>
                    <a:pt x="745" y="778"/>
                    <a:pt x="745" y="780"/>
                  </a:cubicBezTo>
                  <a:cubicBezTo>
                    <a:pt x="748" y="789"/>
                    <a:pt x="746" y="799"/>
                    <a:pt x="741" y="807"/>
                  </a:cubicBezTo>
                  <a:cubicBezTo>
                    <a:pt x="694" y="878"/>
                    <a:pt x="694" y="878"/>
                    <a:pt x="694" y="878"/>
                  </a:cubicBezTo>
                  <a:cubicBezTo>
                    <a:pt x="684" y="893"/>
                    <a:pt x="664" y="898"/>
                    <a:pt x="649" y="888"/>
                  </a:cubicBezTo>
                  <a:cubicBezTo>
                    <a:pt x="297" y="657"/>
                    <a:pt x="297" y="657"/>
                    <a:pt x="297" y="657"/>
                  </a:cubicBezTo>
                  <a:cubicBezTo>
                    <a:pt x="291" y="654"/>
                    <a:pt x="283" y="656"/>
                    <a:pt x="281" y="662"/>
                  </a:cubicBezTo>
                  <a:cubicBezTo>
                    <a:pt x="256" y="716"/>
                    <a:pt x="256" y="716"/>
                    <a:pt x="256" y="716"/>
                  </a:cubicBezTo>
                  <a:cubicBezTo>
                    <a:pt x="254" y="721"/>
                    <a:pt x="255" y="727"/>
                    <a:pt x="260" y="730"/>
                  </a:cubicBezTo>
                  <a:cubicBezTo>
                    <a:pt x="533" y="909"/>
                    <a:pt x="533" y="909"/>
                    <a:pt x="533" y="909"/>
                  </a:cubicBezTo>
                  <a:cubicBezTo>
                    <a:pt x="541" y="914"/>
                    <a:pt x="546" y="921"/>
                    <a:pt x="548" y="930"/>
                  </a:cubicBezTo>
                  <a:cubicBezTo>
                    <a:pt x="549" y="939"/>
                    <a:pt x="548" y="948"/>
                    <a:pt x="543" y="955"/>
                  </a:cubicBezTo>
                  <a:cubicBezTo>
                    <a:pt x="496" y="1026"/>
                    <a:pt x="496" y="1026"/>
                    <a:pt x="496" y="1026"/>
                  </a:cubicBezTo>
                  <a:cubicBezTo>
                    <a:pt x="486" y="1041"/>
                    <a:pt x="466" y="1046"/>
                    <a:pt x="451" y="1036"/>
                  </a:cubicBezTo>
                  <a:cubicBezTo>
                    <a:pt x="200" y="871"/>
                    <a:pt x="200" y="871"/>
                    <a:pt x="200" y="871"/>
                  </a:cubicBezTo>
                  <a:cubicBezTo>
                    <a:pt x="194" y="868"/>
                    <a:pt x="186" y="870"/>
                    <a:pt x="184" y="876"/>
                  </a:cubicBezTo>
                  <a:cubicBezTo>
                    <a:pt x="159" y="931"/>
                    <a:pt x="159" y="931"/>
                    <a:pt x="159" y="931"/>
                  </a:cubicBezTo>
                  <a:cubicBezTo>
                    <a:pt x="157" y="936"/>
                    <a:pt x="158" y="941"/>
                    <a:pt x="163" y="944"/>
                  </a:cubicBezTo>
                  <a:cubicBezTo>
                    <a:pt x="354" y="1069"/>
                    <a:pt x="354" y="1069"/>
                    <a:pt x="354" y="1069"/>
                  </a:cubicBezTo>
                  <a:cubicBezTo>
                    <a:pt x="359" y="1073"/>
                    <a:pt x="360" y="1079"/>
                    <a:pt x="357" y="1085"/>
                  </a:cubicBezTo>
                  <a:cubicBezTo>
                    <a:pt x="298" y="1174"/>
                    <a:pt x="298" y="1174"/>
                    <a:pt x="298" y="1174"/>
                  </a:cubicBezTo>
                  <a:cubicBezTo>
                    <a:pt x="288" y="1190"/>
                    <a:pt x="268" y="1194"/>
                    <a:pt x="252" y="1184"/>
                  </a:cubicBezTo>
                  <a:cubicBezTo>
                    <a:pt x="102" y="1086"/>
                    <a:pt x="102" y="1086"/>
                    <a:pt x="102" y="1086"/>
                  </a:cubicBezTo>
                  <a:cubicBezTo>
                    <a:pt x="97" y="1082"/>
                    <a:pt x="89" y="1084"/>
                    <a:pt x="86" y="1090"/>
                  </a:cubicBezTo>
                  <a:cubicBezTo>
                    <a:pt x="63" y="1141"/>
                    <a:pt x="63" y="1141"/>
                    <a:pt x="63" y="1141"/>
                  </a:cubicBezTo>
                  <a:cubicBezTo>
                    <a:pt x="61" y="1146"/>
                    <a:pt x="63" y="1152"/>
                    <a:pt x="67" y="1155"/>
                  </a:cubicBezTo>
                  <a:cubicBezTo>
                    <a:pt x="210" y="1248"/>
                    <a:pt x="210" y="1248"/>
                    <a:pt x="210" y="1248"/>
                  </a:cubicBezTo>
                  <a:cubicBezTo>
                    <a:pt x="229" y="1260"/>
                    <a:pt x="250" y="1266"/>
                    <a:pt x="270" y="1266"/>
                  </a:cubicBezTo>
                  <a:cubicBezTo>
                    <a:pt x="306" y="1266"/>
                    <a:pt x="342" y="1249"/>
                    <a:pt x="363" y="1216"/>
                  </a:cubicBezTo>
                  <a:cubicBezTo>
                    <a:pt x="409" y="1145"/>
                    <a:pt x="409" y="1145"/>
                    <a:pt x="409" y="1145"/>
                  </a:cubicBezTo>
                  <a:cubicBezTo>
                    <a:pt x="415" y="1137"/>
                    <a:pt x="419" y="1128"/>
                    <a:pt x="422" y="1120"/>
                  </a:cubicBezTo>
                  <a:cubicBezTo>
                    <a:pt x="423" y="1114"/>
                    <a:pt x="430" y="1111"/>
                    <a:pt x="435" y="1113"/>
                  </a:cubicBezTo>
                  <a:cubicBezTo>
                    <a:pt x="446" y="1116"/>
                    <a:pt x="457" y="1118"/>
                    <a:pt x="468" y="1118"/>
                  </a:cubicBezTo>
                  <a:cubicBezTo>
                    <a:pt x="504" y="1118"/>
                    <a:pt x="540" y="1101"/>
                    <a:pt x="561" y="1068"/>
                  </a:cubicBezTo>
                  <a:cubicBezTo>
                    <a:pt x="607" y="997"/>
                    <a:pt x="607" y="997"/>
                    <a:pt x="607" y="997"/>
                  </a:cubicBezTo>
                  <a:cubicBezTo>
                    <a:pt x="613" y="989"/>
                    <a:pt x="617" y="981"/>
                    <a:pt x="620" y="972"/>
                  </a:cubicBezTo>
                  <a:cubicBezTo>
                    <a:pt x="621" y="966"/>
                    <a:pt x="628" y="963"/>
                    <a:pt x="633" y="965"/>
                  </a:cubicBezTo>
                  <a:cubicBezTo>
                    <a:pt x="644" y="968"/>
                    <a:pt x="655" y="970"/>
                    <a:pt x="667" y="970"/>
                  </a:cubicBezTo>
                  <a:cubicBezTo>
                    <a:pt x="703" y="970"/>
                    <a:pt x="738" y="952"/>
                    <a:pt x="759" y="920"/>
                  </a:cubicBezTo>
                  <a:cubicBezTo>
                    <a:pt x="805" y="849"/>
                    <a:pt x="805" y="849"/>
                    <a:pt x="805" y="849"/>
                  </a:cubicBezTo>
                  <a:cubicBezTo>
                    <a:pt x="805" y="849"/>
                    <a:pt x="805" y="849"/>
                    <a:pt x="805" y="849"/>
                  </a:cubicBezTo>
                  <a:cubicBezTo>
                    <a:pt x="809" y="844"/>
                    <a:pt x="812" y="839"/>
                    <a:pt x="814" y="833"/>
                  </a:cubicBezTo>
                  <a:cubicBezTo>
                    <a:pt x="816" y="828"/>
                    <a:pt x="822" y="825"/>
                    <a:pt x="828" y="827"/>
                  </a:cubicBezTo>
                  <a:cubicBezTo>
                    <a:pt x="840" y="831"/>
                    <a:pt x="852" y="833"/>
                    <a:pt x="864" y="833"/>
                  </a:cubicBezTo>
                  <a:cubicBezTo>
                    <a:pt x="900" y="833"/>
                    <a:pt x="935" y="816"/>
                    <a:pt x="956" y="783"/>
                  </a:cubicBezTo>
                  <a:cubicBezTo>
                    <a:pt x="1003" y="712"/>
                    <a:pt x="1003" y="712"/>
                    <a:pt x="1003" y="712"/>
                  </a:cubicBezTo>
                  <a:cubicBezTo>
                    <a:pt x="1019" y="687"/>
                    <a:pt x="1024" y="658"/>
                    <a:pt x="1018" y="62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5"/>
            <p:cNvSpPr>
              <a:spLocks/>
            </p:cNvSpPr>
            <p:nvPr/>
          </p:nvSpPr>
          <p:spPr bwMode="auto">
            <a:xfrm>
              <a:off x="1901825" y="1352550"/>
              <a:ext cx="952500" cy="512763"/>
            </a:xfrm>
            <a:custGeom>
              <a:avLst/>
              <a:gdLst>
                <a:gd name="T0" fmla="*/ 69 w 1705"/>
                <a:gd name="T1" fmla="*/ 566 h 921"/>
                <a:gd name="T2" fmla="*/ 376 w 1705"/>
                <a:gd name="T3" fmla="*/ 463 h 921"/>
                <a:gd name="T4" fmla="*/ 428 w 1705"/>
                <a:gd name="T5" fmla="*/ 438 h 921"/>
                <a:gd name="T6" fmla="*/ 693 w 1705"/>
                <a:gd name="T7" fmla="*/ 459 h 921"/>
                <a:gd name="T8" fmla="*/ 1456 w 1705"/>
                <a:gd name="T9" fmla="*/ 917 h 921"/>
                <a:gd name="T10" fmla="*/ 1471 w 1705"/>
                <a:gd name="T11" fmla="*/ 919 h 921"/>
                <a:gd name="T12" fmla="*/ 1695 w 1705"/>
                <a:gd name="T13" fmla="*/ 862 h 921"/>
                <a:gd name="T14" fmla="*/ 1705 w 1705"/>
                <a:gd name="T15" fmla="*/ 847 h 921"/>
                <a:gd name="T16" fmla="*/ 1705 w 1705"/>
                <a:gd name="T17" fmla="*/ 221 h 921"/>
                <a:gd name="T18" fmla="*/ 1656 w 1705"/>
                <a:gd name="T19" fmla="*/ 197 h 921"/>
                <a:gd name="T20" fmla="*/ 1304 w 1705"/>
                <a:gd name="T21" fmla="*/ 379 h 921"/>
                <a:gd name="T22" fmla="*/ 764 w 1705"/>
                <a:gd name="T23" fmla="*/ 154 h 921"/>
                <a:gd name="T24" fmla="*/ 44 w 1705"/>
                <a:gd name="T25" fmla="*/ 419 h 921"/>
                <a:gd name="T26" fmla="*/ 69 w 1705"/>
                <a:gd name="T27" fmla="*/ 56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5" h="921">
                  <a:moveTo>
                    <a:pt x="69" y="566"/>
                  </a:moveTo>
                  <a:cubicBezTo>
                    <a:pt x="139" y="600"/>
                    <a:pt x="246" y="606"/>
                    <a:pt x="376" y="463"/>
                  </a:cubicBezTo>
                  <a:cubicBezTo>
                    <a:pt x="389" y="448"/>
                    <a:pt x="408" y="439"/>
                    <a:pt x="428" y="438"/>
                  </a:cubicBezTo>
                  <a:cubicBezTo>
                    <a:pt x="490" y="436"/>
                    <a:pt x="623" y="434"/>
                    <a:pt x="693" y="459"/>
                  </a:cubicBezTo>
                  <a:cubicBezTo>
                    <a:pt x="781" y="490"/>
                    <a:pt x="1384" y="871"/>
                    <a:pt x="1456" y="917"/>
                  </a:cubicBezTo>
                  <a:cubicBezTo>
                    <a:pt x="1460" y="920"/>
                    <a:pt x="1466" y="921"/>
                    <a:pt x="1471" y="919"/>
                  </a:cubicBezTo>
                  <a:cubicBezTo>
                    <a:pt x="1695" y="862"/>
                    <a:pt x="1695" y="862"/>
                    <a:pt x="1695" y="862"/>
                  </a:cubicBezTo>
                  <a:cubicBezTo>
                    <a:pt x="1701" y="860"/>
                    <a:pt x="1705" y="854"/>
                    <a:pt x="1705" y="847"/>
                  </a:cubicBezTo>
                  <a:cubicBezTo>
                    <a:pt x="1705" y="221"/>
                    <a:pt x="1705" y="221"/>
                    <a:pt x="1705" y="221"/>
                  </a:cubicBezTo>
                  <a:cubicBezTo>
                    <a:pt x="1705" y="196"/>
                    <a:pt x="1676" y="182"/>
                    <a:pt x="1656" y="197"/>
                  </a:cubicBezTo>
                  <a:cubicBezTo>
                    <a:pt x="1565" y="264"/>
                    <a:pt x="1374" y="396"/>
                    <a:pt x="1304" y="379"/>
                  </a:cubicBezTo>
                  <a:cubicBezTo>
                    <a:pt x="1210" y="357"/>
                    <a:pt x="891" y="192"/>
                    <a:pt x="764" y="154"/>
                  </a:cubicBezTo>
                  <a:cubicBezTo>
                    <a:pt x="674" y="126"/>
                    <a:pt x="457" y="0"/>
                    <a:pt x="44" y="419"/>
                  </a:cubicBezTo>
                  <a:cubicBezTo>
                    <a:pt x="0" y="463"/>
                    <a:pt x="13" y="538"/>
                    <a:pt x="69" y="5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6"/>
            <p:cNvSpPr>
              <a:spLocks/>
            </p:cNvSpPr>
            <p:nvPr/>
          </p:nvSpPr>
          <p:spPr bwMode="auto">
            <a:xfrm>
              <a:off x="1831975" y="1905000"/>
              <a:ext cx="149225" cy="179388"/>
            </a:xfrm>
            <a:custGeom>
              <a:avLst/>
              <a:gdLst>
                <a:gd name="T0" fmla="*/ 105 w 269"/>
                <a:gd name="T1" fmla="*/ 308 h 320"/>
                <a:gd name="T2" fmla="*/ 37 w 269"/>
                <a:gd name="T3" fmla="*/ 275 h 320"/>
                <a:gd name="T4" fmla="*/ 13 w 269"/>
                <a:gd name="T5" fmla="*/ 205 h 320"/>
                <a:gd name="T6" fmla="*/ 95 w 269"/>
                <a:gd name="T7" fmla="*/ 37 h 320"/>
                <a:gd name="T8" fmla="*/ 165 w 269"/>
                <a:gd name="T9" fmla="*/ 13 h 320"/>
                <a:gd name="T10" fmla="*/ 233 w 269"/>
                <a:gd name="T11" fmla="*/ 46 h 320"/>
                <a:gd name="T12" fmla="*/ 257 w 269"/>
                <a:gd name="T13" fmla="*/ 116 h 320"/>
                <a:gd name="T14" fmla="*/ 174 w 269"/>
                <a:gd name="T15" fmla="*/ 284 h 320"/>
                <a:gd name="T16" fmla="*/ 105 w 269"/>
                <a:gd name="T17" fmla="*/ 30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320">
                  <a:moveTo>
                    <a:pt x="105" y="308"/>
                  </a:moveTo>
                  <a:cubicBezTo>
                    <a:pt x="37" y="275"/>
                    <a:pt x="37" y="275"/>
                    <a:pt x="37" y="275"/>
                  </a:cubicBezTo>
                  <a:cubicBezTo>
                    <a:pt x="11" y="262"/>
                    <a:pt x="0" y="231"/>
                    <a:pt x="13" y="205"/>
                  </a:cubicBezTo>
                  <a:cubicBezTo>
                    <a:pt x="95" y="37"/>
                    <a:pt x="95" y="37"/>
                    <a:pt x="95" y="37"/>
                  </a:cubicBezTo>
                  <a:cubicBezTo>
                    <a:pt x="108" y="11"/>
                    <a:pt x="139" y="0"/>
                    <a:pt x="165" y="13"/>
                  </a:cubicBezTo>
                  <a:cubicBezTo>
                    <a:pt x="233" y="46"/>
                    <a:pt x="233" y="46"/>
                    <a:pt x="233" y="46"/>
                  </a:cubicBezTo>
                  <a:cubicBezTo>
                    <a:pt x="258" y="59"/>
                    <a:pt x="269" y="90"/>
                    <a:pt x="257" y="116"/>
                  </a:cubicBezTo>
                  <a:cubicBezTo>
                    <a:pt x="174" y="284"/>
                    <a:pt x="174" y="284"/>
                    <a:pt x="174" y="284"/>
                  </a:cubicBezTo>
                  <a:cubicBezTo>
                    <a:pt x="162" y="310"/>
                    <a:pt x="130" y="320"/>
                    <a:pt x="105" y="30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7"/>
            <p:cNvSpPr>
              <a:spLocks/>
            </p:cNvSpPr>
            <p:nvPr/>
          </p:nvSpPr>
          <p:spPr bwMode="auto">
            <a:xfrm>
              <a:off x="1928813" y="1936750"/>
              <a:ext cx="171450" cy="223838"/>
            </a:xfrm>
            <a:custGeom>
              <a:avLst/>
              <a:gdLst>
                <a:gd name="T0" fmla="*/ 105 w 309"/>
                <a:gd name="T1" fmla="*/ 390 h 402"/>
                <a:gd name="T2" fmla="*/ 37 w 309"/>
                <a:gd name="T3" fmla="*/ 357 h 402"/>
                <a:gd name="T4" fmla="*/ 13 w 309"/>
                <a:gd name="T5" fmla="*/ 287 h 402"/>
                <a:gd name="T6" fmla="*/ 135 w 309"/>
                <a:gd name="T7" fmla="*/ 36 h 402"/>
                <a:gd name="T8" fmla="*/ 205 w 309"/>
                <a:gd name="T9" fmla="*/ 12 h 402"/>
                <a:gd name="T10" fmla="*/ 273 w 309"/>
                <a:gd name="T11" fmla="*/ 46 h 402"/>
                <a:gd name="T12" fmla="*/ 297 w 309"/>
                <a:gd name="T13" fmla="*/ 115 h 402"/>
                <a:gd name="T14" fmla="*/ 174 w 309"/>
                <a:gd name="T15" fmla="*/ 366 h 402"/>
                <a:gd name="T16" fmla="*/ 105 w 309"/>
                <a:gd name="T17" fmla="*/ 39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402">
                  <a:moveTo>
                    <a:pt x="105" y="390"/>
                  </a:moveTo>
                  <a:cubicBezTo>
                    <a:pt x="37" y="357"/>
                    <a:pt x="37" y="357"/>
                    <a:pt x="37" y="357"/>
                  </a:cubicBezTo>
                  <a:cubicBezTo>
                    <a:pt x="11" y="344"/>
                    <a:pt x="0" y="313"/>
                    <a:pt x="13" y="287"/>
                  </a:cubicBezTo>
                  <a:cubicBezTo>
                    <a:pt x="135" y="36"/>
                    <a:pt x="135" y="36"/>
                    <a:pt x="135" y="36"/>
                  </a:cubicBezTo>
                  <a:cubicBezTo>
                    <a:pt x="148" y="11"/>
                    <a:pt x="179" y="0"/>
                    <a:pt x="205" y="12"/>
                  </a:cubicBezTo>
                  <a:cubicBezTo>
                    <a:pt x="273" y="46"/>
                    <a:pt x="273" y="46"/>
                    <a:pt x="273" y="46"/>
                  </a:cubicBezTo>
                  <a:cubicBezTo>
                    <a:pt x="299" y="58"/>
                    <a:pt x="309" y="90"/>
                    <a:pt x="297" y="115"/>
                  </a:cubicBezTo>
                  <a:cubicBezTo>
                    <a:pt x="174" y="366"/>
                    <a:pt x="174" y="366"/>
                    <a:pt x="174" y="366"/>
                  </a:cubicBezTo>
                  <a:cubicBezTo>
                    <a:pt x="162" y="392"/>
                    <a:pt x="130" y="402"/>
                    <a:pt x="105" y="39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8"/>
            <p:cNvSpPr>
              <a:spLocks/>
            </p:cNvSpPr>
            <p:nvPr/>
          </p:nvSpPr>
          <p:spPr bwMode="auto">
            <a:xfrm>
              <a:off x="2036763" y="1965325"/>
              <a:ext cx="188912" cy="255588"/>
            </a:xfrm>
            <a:custGeom>
              <a:avLst/>
              <a:gdLst>
                <a:gd name="T0" fmla="*/ 105 w 337"/>
                <a:gd name="T1" fmla="*/ 445 h 458"/>
                <a:gd name="T2" fmla="*/ 37 w 337"/>
                <a:gd name="T3" fmla="*/ 412 h 458"/>
                <a:gd name="T4" fmla="*/ 13 w 337"/>
                <a:gd name="T5" fmla="*/ 342 h 458"/>
                <a:gd name="T6" fmla="*/ 163 w 337"/>
                <a:gd name="T7" fmla="*/ 36 h 458"/>
                <a:gd name="T8" fmla="*/ 232 w 337"/>
                <a:gd name="T9" fmla="*/ 13 h 458"/>
                <a:gd name="T10" fmla="*/ 300 w 337"/>
                <a:gd name="T11" fmla="*/ 46 h 458"/>
                <a:gd name="T12" fmla="*/ 324 w 337"/>
                <a:gd name="T13" fmla="*/ 115 h 458"/>
                <a:gd name="T14" fmla="*/ 174 w 337"/>
                <a:gd name="T15" fmla="*/ 421 h 458"/>
                <a:gd name="T16" fmla="*/ 105 w 337"/>
                <a:gd name="T17" fmla="*/ 44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458">
                  <a:moveTo>
                    <a:pt x="105" y="445"/>
                  </a:moveTo>
                  <a:cubicBezTo>
                    <a:pt x="37" y="412"/>
                    <a:pt x="37" y="412"/>
                    <a:pt x="37" y="412"/>
                  </a:cubicBezTo>
                  <a:cubicBezTo>
                    <a:pt x="11" y="399"/>
                    <a:pt x="0" y="368"/>
                    <a:pt x="13" y="342"/>
                  </a:cubicBezTo>
                  <a:cubicBezTo>
                    <a:pt x="163" y="36"/>
                    <a:pt x="163" y="36"/>
                    <a:pt x="163" y="36"/>
                  </a:cubicBezTo>
                  <a:cubicBezTo>
                    <a:pt x="175" y="11"/>
                    <a:pt x="206" y="0"/>
                    <a:pt x="232" y="13"/>
                  </a:cubicBezTo>
                  <a:cubicBezTo>
                    <a:pt x="300" y="46"/>
                    <a:pt x="300" y="46"/>
                    <a:pt x="300" y="46"/>
                  </a:cubicBezTo>
                  <a:cubicBezTo>
                    <a:pt x="326" y="58"/>
                    <a:pt x="337" y="90"/>
                    <a:pt x="324" y="115"/>
                  </a:cubicBezTo>
                  <a:cubicBezTo>
                    <a:pt x="174" y="421"/>
                    <a:pt x="174" y="421"/>
                    <a:pt x="174" y="421"/>
                  </a:cubicBezTo>
                  <a:cubicBezTo>
                    <a:pt x="162" y="447"/>
                    <a:pt x="130" y="458"/>
                    <a:pt x="105" y="44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9"/>
            <p:cNvSpPr>
              <a:spLocks/>
            </p:cNvSpPr>
            <p:nvPr/>
          </p:nvSpPr>
          <p:spPr bwMode="auto">
            <a:xfrm>
              <a:off x="2144713" y="2078038"/>
              <a:ext cx="163512" cy="203200"/>
            </a:xfrm>
            <a:custGeom>
              <a:avLst/>
              <a:gdLst>
                <a:gd name="T0" fmla="*/ 105 w 292"/>
                <a:gd name="T1" fmla="*/ 354 h 366"/>
                <a:gd name="T2" fmla="*/ 37 w 292"/>
                <a:gd name="T3" fmla="*/ 320 h 366"/>
                <a:gd name="T4" fmla="*/ 13 w 292"/>
                <a:gd name="T5" fmla="*/ 251 h 366"/>
                <a:gd name="T6" fmla="*/ 118 w 292"/>
                <a:gd name="T7" fmla="*/ 36 h 366"/>
                <a:gd name="T8" fmla="*/ 188 w 292"/>
                <a:gd name="T9" fmla="*/ 13 h 366"/>
                <a:gd name="T10" fmla="*/ 255 w 292"/>
                <a:gd name="T11" fmla="*/ 46 h 366"/>
                <a:gd name="T12" fmla="*/ 279 w 292"/>
                <a:gd name="T13" fmla="*/ 115 h 366"/>
                <a:gd name="T14" fmla="*/ 174 w 292"/>
                <a:gd name="T15" fmla="*/ 330 h 366"/>
                <a:gd name="T16" fmla="*/ 105 w 292"/>
                <a:gd name="T17" fmla="*/ 3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366">
                  <a:moveTo>
                    <a:pt x="105" y="354"/>
                  </a:moveTo>
                  <a:cubicBezTo>
                    <a:pt x="37" y="320"/>
                    <a:pt x="37" y="320"/>
                    <a:pt x="37" y="320"/>
                  </a:cubicBezTo>
                  <a:cubicBezTo>
                    <a:pt x="11" y="308"/>
                    <a:pt x="0" y="277"/>
                    <a:pt x="13" y="251"/>
                  </a:cubicBezTo>
                  <a:cubicBezTo>
                    <a:pt x="118" y="36"/>
                    <a:pt x="118" y="36"/>
                    <a:pt x="118" y="36"/>
                  </a:cubicBezTo>
                  <a:cubicBezTo>
                    <a:pt x="131" y="11"/>
                    <a:pt x="162" y="0"/>
                    <a:pt x="188" y="13"/>
                  </a:cubicBezTo>
                  <a:cubicBezTo>
                    <a:pt x="255" y="46"/>
                    <a:pt x="255" y="46"/>
                    <a:pt x="255" y="46"/>
                  </a:cubicBezTo>
                  <a:cubicBezTo>
                    <a:pt x="281" y="58"/>
                    <a:pt x="292" y="90"/>
                    <a:pt x="279" y="115"/>
                  </a:cubicBezTo>
                  <a:cubicBezTo>
                    <a:pt x="174" y="330"/>
                    <a:pt x="174" y="330"/>
                    <a:pt x="174" y="330"/>
                  </a:cubicBezTo>
                  <a:cubicBezTo>
                    <a:pt x="162" y="355"/>
                    <a:pt x="131" y="366"/>
                    <a:pt x="105" y="35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80"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a:t>Source: </a:t>
            </a:r>
            <a:r>
              <a:rPr lang="en-US" sz="800" dirty="0" smtClean="0"/>
              <a:t>BCG</a:t>
            </a:r>
            <a:endParaRPr lang="en-US" sz="800" dirty="0"/>
          </a:p>
        </p:txBody>
      </p:sp>
    </p:spTree>
    <p:extLst>
      <p:ext uri="{BB962C8B-B14F-4D97-AF65-F5344CB8AC3E}">
        <p14:creationId xmlns:p14="http://schemas.microsoft.com/office/powerpoint/2010/main" val="172973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56182" y="618298"/>
            <a:ext cx="2763532" cy="1227329"/>
          </a:xfrm>
        </p:spPr>
        <p:txBody>
          <a:bodyPr/>
          <a:lstStyle/>
          <a:p>
            <a:r>
              <a:rPr lang="en-US" dirty="0" smtClean="0"/>
              <a:t>Digitize the core</a:t>
            </a:r>
            <a:endParaRPr lang="en-US" sz="1600" dirty="0"/>
          </a:p>
        </p:txBody>
      </p:sp>
      <p:sp>
        <p:nvSpPr>
          <p:cNvPr id="10" name="Text Placeholder 2"/>
          <p:cNvSpPr>
            <a:spLocks noGrp="1"/>
          </p:cNvSpPr>
          <p:nvPr>
            <p:ph type="body" sz="quarter" idx="4294967295"/>
          </p:nvPr>
        </p:nvSpPr>
        <p:spPr>
          <a:xfrm>
            <a:off x="4346752" y="758630"/>
            <a:ext cx="7270376" cy="5620000"/>
          </a:xfrm>
          <a:prstGeom prst="rect">
            <a:avLst/>
          </a:prstGeom>
        </p:spPr>
        <p:txBody>
          <a:bodyPr wrap="square"/>
          <a:lstStyle/>
          <a:p>
            <a:pPr>
              <a:buClr>
                <a:srgbClr val="2FC77E"/>
              </a:buClr>
              <a:buSzPct val="100000"/>
            </a:pPr>
            <a:r>
              <a:rPr lang="en-US" sz="2400" b="1" dirty="0" smtClean="0">
                <a:solidFill>
                  <a:schemeClr val="bg1"/>
                </a:solidFill>
                <a:effectLst/>
              </a:rPr>
              <a:t>Description</a:t>
            </a:r>
          </a:p>
          <a:p>
            <a:pPr marL="0" lvl="1" indent="0">
              <a:buSzPct val="100000"/>
              <a:buNone/>
            </a:pPr>
            <a:r>
              <a:rPr lang="en-US" sz="1800" dirty="0" smtClean="0">
                <a:solidFill>
                  <a:schemeClr val="bg1"/>
                </a:solidFill>
              </a:rPr>
              <a:t>Introduce digital solutions along the value chain of insurers (product development, back office, sales &amp; distribution, etc.) allowing insurers higher efficiency and better quality of services </a:t>
            </a:r>
          </a:p>
          <a:p>
            <a:pPr marL="0" lvl="1" indent="0">
              <a:buSzPct val="100000"/>
              <a:buNone/>
            </a:pPr>
            <a:endParaRPr lang="en-US" sz="1800" dirty="0" smtClean="0">
              <a:solidFill>
                <a:schemeClr val="bg1"/>
              </a:solidFill>
            </a:endParaRPr>
          </a:p>
          <a:p>
            <a:pPr marL="0" lvl="1" indent="0">
              <a:buSzPct val="100000"/>
              <a:buNone/>
            </a:pPr>
            <a:r>
              <a:rPr lang="en-US" sz="1800" dirty="0" smtClean="0">
                <a:solidFill>
                  <a:schemeClr val="bg1"/>
                </a:solidFill>
              </a:rPr>
              <a:t>Examples: Biometric signature, digital archiving, remote client identification</a:t>
            </a:r>
          </a:p>
          <a:p>
            <a:pPr marL="228600" lvl="1" indent="0">
              <a:buClr>
                <a:srgbClr val="177B57"/>
              </a:buClr>
              <a:buSzPct val="100000"/>
              <a:buNone/>
            </a:pPr>
            <a:endParaRPr lang="en-US" sz="1800" dirty="0" smtClean="0">
              <a:solidFill>
                <a:schemeClr val="bg1"/>
              </a:solidFill>
              <a:effectLst/>
            </a:endParaRPr>
          </a:p>
          <a:p>
            <a:pPr>
              <a:buClr>
                <a:srgbClr val="2FC77E"/>
              </a:buClr>
              <a:buSzPct val="100000"/>
            </a:pPr>
            <a:r>
              <a:rPr lang="en-US" sz="2400" b="1" dirty="0" smtClean="0">
                <a:solidFill>
                  <a:schemeClr val="bg1"/>
                </a:solidFill>
                <a:effectLst/>
              </a:rPr>
              <a:t>Potential role of the regulator</a:t>
            </a:r>
          </a:p>
          <a:p>
            <a:pPr marL="0" lvl="1" indent="0">
              <a:buSzPct val="100000"/>
              <a:buNone/>
            </a:pPr>
            <a:r>
              <a:rPr lang="en-US" sz="1800" dirty="0" smtClean="0">
                <a:solidFill>
                  <a:schemeClr val="bg1"/>
                </a:solidFill>
              </a:rPr>
              <a:t>Serve as a sparring partner to insurers in introducing solutions to the industry which results in better insurance penetration. Open dialogue with the insurers on sharpening the regulation</a:t>
            </a:r>
          </a:p>
          <a:p>
            <a:pPr lvl="1">
              <a:buClr>
                <a:srgbClr val="177B57"/>
              </a:buClr>
              <a:buSzPct val="100000"/>
            </a:pPr>
            <a:endParaRPr lang="en-US" sz="1800" dirty="0" smtClean="0">
              <a:solidFill>
                <a:schemeClr val="bg1"/>
              </a:solidFill>
            </a:endParaRPr>
          </a:p>
          <a:p>
            <a:pPr>
              <a:buClr>
                <a:srgbClr val="2FC77E"/>
              </a:buClr>
              <a:buSzPct val="100000"/>
            </a:pPr>
            <a:r>
              <a:rPr lang="en-US" sz="2400" b="1" dirty="0" smtClean="0">
                <a:solidFill>
                  <a:schemeClr val="bg1"/>
                </a:solidFill>
              </a:rPr>
              <a:t>Flagship example</a:t>
            </a:r>
          </a:p>
          <a:p>
            <a:pPr marL="0" lvl="1" indent="0">
              <a:buSzPct val="100000"/>
              <a:buNone/>
            </a:pPr>
            <a:r>
              <a:rPr lang="en-US" sz="1800" dirty="0" smtClean="0">
                <a:solidFill>
                  <a:schemeClr val="bg1"/>
                </a:solidFill>
              </a:rPr>
              <a:t>Several regulators introduced a new formal channel with incumbents to share emerging trends, issues and requests for help – Call for Input</a:t>
            </a:r>
          </a:p>
          <a:p>
            <a:pPr marL="0" lvl="1" indent="0">
              <a:buSzPct val="100000"/>
              <a:buNone/>
            </a:pPr>
            <a:endParaRPr lang="en-US" sz="1800" dirty="0">
              <a:solidFill>
                <a:schemeClr val="bg1"/>
              </a:solidFill>
            </a:endParaRPr>
          </a:p>
        </p:txBody>
      </p:sp>
      <p:cxnSp>
        <p:nvCxnSpPr>
          <p:cNvPr id="12" name="Straight Connector 11"/>
          <p:cNvCxnSpPr/>
          <p:nvPr/>
        </p:nvCxnSpPr>
        <p:spPr>
          <a:xfrm>
            <a:off x="4346751" y="1155363"/>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346751" y="3716193"/>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sp>
        <p:nvSpPr>
          <p:cNvPr id="16"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19" name="object 7"/>
          <p:cNvSpPr/>
          <p:nvPr/>
        </p:nvSpPr>
        <p:spPr>
          <a:xfrm>
            <a:off x="170689" y="132587"/>
            <a:ext cx="365760" cy="365760"/>
          </a:xfrm>
          <a:custGeom>
            <a:avLst/>
            <a:gdLst/>
            <a:ahLst/>
            <a:cxnLst/>
            <a:rect l="l" t="t" r="r" b="b"/>
            <a:pathLst>
              <a:path w="365759" h="365759">
                <a:moveTo>
                  <a:pt x="182879" y="0"/>
                </a:moveTo>
                <a:lnTo>
                  <a:pt x="134276" y="6535"/>
                </a:lnTo>
                <a:lnTo>
                  <a:pt x="90593" y="24976"/>
                </a:lnTo>
                <a:lnTo>
                  <a:pt x="53578" y="53578"/>
                </a:lnTo>
                <a:lnTo>
                  <a:pt x="24976" y="90593"/>
                </a:lnTo>
                <a:lnTo>
                  <a:pt x="6535" y="134276"/>
                </a:lnTo>
                <a:lnTo>
                  <a:pt x="0" y="182879"/>
                </a:lnTo>
                <a:lnTo>
                  <a:pt x="6535" y="231483"/>
                </a:lnTo>
                <a:lnTo>
                  <a:pt x="24976" y="275166"/>
                </a:lnTo>
                <a:lnTo>
                  <a:pt x="53578" y="312181"/>
                </a:lnTo>
                <a:lnTo>
                  <a:pt x="90593" y="340783"/>
                </a:lnTo>
                <a:lnTo>
                  <a:pt x="134276" y="359224"/>
                </a:lnTo>
                <a:lnTo>
                  <a:pt x="182879" y="365759"/>
                </a:lnTo>
                <a:lnTo>
                  <a:pt x="231483" y="359224"/>
                </a:lnTo>
                <a:lnTo>
                  <a:pt x="275166" y="340783"/>
                </a:lnTo>
                <a:lnTo>
                  <a:pt x="312181" y="312181"/>
                </a:lnTo>
                <a:lnTo>
                  <a:pt x="340783" y="275166"/>
                </a:lnTo>
                <a:lnTo>
                  <a:pt x="359224" y="231483"/>
                </a:lnTo>
                <a:lnTo>
                  <a:pt x="365760" y="182879"/>
                </a:lnTo>
                <a:lnTo>
                  <a:pt x="359224" y="134276"/>
                </a:lnTo>
                <a:lnTo>
                  <a:pt x="340783" y="90593"/>
                </a:lnTo>
                <a:lnTo>
                  <a:pt x="312181" y="53578"/>
                </a:lnTo>
                <a:lnTo>
                  <a:pt x="275166" y="24976"/>
                </a:lnTo>
                <a:lnTo>
                  <a:pt x="231483" y="6535"/>
                </a:lnTo>
                <a:lnTo>
                  <a:pt x="182879" y="0"/>
                </a:lnTo>
                <a:close/>
              </a:path>
            </a:pathLst>
          </a:custGeom>
          <a:solidFill>
            <a:schemeClr val="tx2"/>
          </a:solidFill>
          <a:ln/>
        </p:spPr>
        <p:txBody>
          <a:bodyPr wrap="square" lIns="0" tIns="0" rIns="0" bIns="0" rtlCol="0"/>
          <a:lstStyle/>
          <a:p>
            <a:endParaRPr lang="en-US" dirty="0"/>
          </a:p>
        </p:txBody>
      </p:sp>
      <p:sp>
        <p:nvSpPr>
          <p:cNvPr id="20" name="object 8"/>
          <p:cNvSpPr txBox="1"/>
          <p:nvPr/>
        </p:nvSpPr>
        <p:spPr>
          <a:xfrm>
            <a:off x="286259" y="178307"/>
            <a:ext cx="134620" cy="262892"/>
          </a:xfrm>
          <a:prstGeom prst="rect">
            <a:avLst/>
          </a:prstGeom>
        </p:spPr>
        <p:txBody>
          <a:bodyPr vert="horz" wrap="square" lIns="0" tIns="16510" rIns="0" bIns="0" rtlCol="0">
            <a:spAutoFit/>
          </a:bodyPr>
          <a:lstStyle/>
          <a:p>
            <a:pPr marL="12700">
              <a:lnSpc>
                <a:spcPct val="100000"/>
              </a:lnSpc>
              <a:spcBef>
                <a:spcPts val="130"/>
              </a:spcBef>
            </a:pPr>
            <a:r>
              <a:rPr lang="en-US" sz="1600" spc="10" dirty="0" smtClean="0">
                <a:solidFill>
                  <a:schemeClr val="bg1"/>
                </a:solidFill>
                <a:latin typeface="Trebuchet MS"/>
                <a:cs typeface="Trebuchet MS"/>
              </a:rPr>
              <a:t>1</a:t>
            </a:r>
            <a:endParaRPr lang="en-US" sz="1600" dirty="0">
              <a:solidFill>
                <a:schemeClr val="bg1"/>
              </a:solidFill>
              <a:latin typeface="Trebuchet MS"/>
              <a:cs typeface="Trebuchet MS"/>
            </a:endParaRPr>
          </a:p>
        </p:txBody>
      </p:sp>
      <p:grpSp>
        <p:nvGrpSpPr>
          <p:cNvPr id="17" name="Group 16"/>
          <p:cNvGrpSpPr/>
          <p:nvPr/>
        </p:nvGrpSpPr>
        <p:grpSpPr>
          <a:xfrm>
            <a:off x="371257" y="1972482"/>
            <a:ext cx="2534855" cy="2965849"/>
            <a:chOff x="4278606" y="2608515"/>
            <a:chExt cx="1072220" cy="1296010"/>
          </a:xfrm>
        </p:grpSpPr>
        <p:grpSp>
          <p:nvGrpSpPr>
            <p:cNvPr id="18" name="Group 249"/>
            <p:cNvGrpSpPr>
              <a:grpSpLocks noChangeAspect="1"/>
            </p:cNvGrpSpPr>
            <p:nvPr/>
          </p:nvGrpSpPr>
          <p:grpSpPr bwMode="auto">
            <a:xfrm>
              <a:off x="4278606" y="2608515"/>
              <a:ext cx="973257" cy="984553"/>
              <a:chOff x="1682" y="0"/>
              <a:chExt cx="4316" cy="4320"/>
            </a:xfrm>
          </p:grpSpPr>
          <p:sp>
            <p:nvSpPr>
              <p:cNvPr id="29"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0" name="Freeform 5"/>
              <p:cNvSpPr>
                <a:spLocks noEditPoints="1"/>
              </p:cNvSpPr>
              <p:nvPr/>
            </p:nvSpPr>
            <p:spPr bwMode="auto">
              <a:xfrm>
                <a:off x="4276" y="849"/>
                <a:ext cx="1540" cy="1515"/>
              </a:xfrm>
              <a:custGeom>
                <a:avLst/>
                <a:gdLst>
                  <a:gd name="T0" fmla="*/ 816 w 822"/>
                  <a:gd name="T1" fmla="*/ 362 h 808"/>
                  <a:gd name="T2" fmla="*/ 758 w 822"/>
                  <a:gd name="T3" fmla="*/ 327 h 808"/>
                  <a:gd name="T4" fmla="*/ 736 w 822"/>
                  <a:gd name="T5" fmla="*/ 261 h 808"/>
                  <a:gd name="T6" fmla="*/ 701 w 822"/>
                  <a:gd name="T7" fmla="*/ 196 h 808"/>
                  <a:gd name="T8" fmla="*/ 714 w 822"/>
                  <a:gd name="T9" fmla="*/ 130 h 808"/>
                  <a:gd name="T10" fmla="*/ 575 w 822"/>
                  <a:gd name="T11" fmla="*/ 28 h 808"/>
                  <a:gd name="T12" fmla="*/ 515 w 822"/>
                  <a:gd name="T13" fmla="*/ 62 h 808"/>
                  <a:gd name="T14" fmla="*/ 384 w 822"/>
                  <a:gd name="T15" fmla="*/ 47 h 808"/>
                  <a:gd name="T16" fmla="*/ 333 w 822"/>
                  <a:gd name="T17" fmla="*/ 0 h 808"/>
                  <a:gd name="T18" fmla="*/ 249 w 822"/>
                  <a:gd name="T19" fmla="*/ 26 h 808"/>
                  <a:gd name="T20" fmla="*/ 173 w 822"/>
                  <a:gd name="T21" fmla="*/ 69 h 808"/>
                  <a:gd name="T22" fmla="*/ 173 w 822"/>
                  <a:gd name="T23" fmla="*/ 140 h 808"/>
                  <a:gd name="T24" fmla="*/ 92 w 822"/>
                  <a:gd name="T25" fmla="*/ 246 h 808"/>
                  <a:gd name="T26" fmla="*/ 27 w 822"/>
                  <a:gd name="T27" fmla="*/ 267 h 808"/>
                  <a:gd name="T28" fmla="*/ 4 w 822"/>
                  <a:gd name="T29" fmla="*/ 441 h 808"/>
                  <a:gd name="T30" fmla="*/ 62 w 822"/>
                  <a:gd name="T31" fmla="*/ 475 h 808"/>
                  <a:gd name="T32" fmla="*/ 85 w 822"/>
                  <a:gd name="T33" fmla="*/ 546 h 808"/>
                  <a:gd name="T34" fmla="*/ 118 w 822"/>
                  <a:gd name="T35" fmla="*/ 607 h 808"/>
                  <a:gd name="T36" fmla="*/ 102 w 822"/>
                  <a:gd name="T37" fmla="*/ 673 h 808"/>
                  <a:gd name="T38" fmla="*/ 237 w 822"/>
                  <a:gd name="T39" fmla="*/ 777 h 808"/>
                  <a:gd name="T40" fmla="*/ 295 w 822"/>
                  <a:gd name="T41" fmla="*/ 743 h 808"/>
                  <a:gd name="T42" fmla="*/ 442 w 822"/>
                  <a:gd name="T43" fmla="*/ 762 h 808"/>
                  <a:gd name="T44" fmla="*/ 493 w 822"/>
                  <a:gd name="T45" fmla="*/ 808 h 808"/>
                  <a:gd name="T46" fmla="*/ 572 w 822"/>
                  <a:gd name="T47" fmla="*/ 783 h 808"/>
                  <a:gd name="T48" fmla="*/ 646 w 822"/>
                  <a:gd name="T49" fmla="*/ 741 h 808"/>
                  <a:gd name="T50" fmla="*/ 646 w 822"/>
                  <a:gd name="T51" fmla="*/ 673 h 808"/>
                  <a:gd name="T52" fmla="*/ 734 w 822"/>
                  <a:gd name="T53" fmla="*/ 552 h 808"/>
                  <a:gd name="T54" fmla="*/ 797 w 822"/>
                  <a:gd name="T55" fmla="*/ 532 h 808"/>
                  <a:gd name="T56" fmla="*/ 816 w 822"/>
                  <a:gd name="T57" fmla="*/ 362 h 808"/>
                  <a:gd name="T58" fmla="*/ 482 w 822"/>
                  <a:gd name="T59" fmla="*/ 569 h 808"/>
                  <a:gd name="T60" fmla="*/ 247 w 822"/>
                  <a:gd name="T61" fmla="*/ 475 h 808"/>
                  <a:gd name="T62" fmla="*/ 339 w 822"/>
                  <a:gd name="T63" fmla="*/ 239 h 808"/>
                  <a:gd name="T64" fmla="*/ 573 w 822"/>
                  <a:gd name="T65" fmla="*/ 333 h 808"/>
                  <a:gd name="T66" fmla="*/ 482 w 822"/>
                  <a:gd name="T67" fmla="*/ 56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2" h="808">
                    <a:moveTo>
                      <a:pt x="816" y="362"/>
                    </a:moveTo>
                    <a:cubicBezTo>
                      <a:pt x="758" y="327"/>
                      <a:pt x="758" y="327"/>
                      <a:pt x="758" y="327"/>
                    </a:cubicBezTo>
                    <a:cubicBezTo>
                      <a:pt x="753" y="305"/>
                      <a:pt x="745" y="283"/>
                      <a:pt x="736" y="261"/>
                    </a:cubicBezTo>
                    <a:cubicBezTo>
                      <a:pt x="727" y="239"/>
                      <a:pt x="714" y="217"/>
                      <a:pt x="701" y="196"/>
                    </a:cubicBezTo>
                    <a:cubicBezTo>
                      <a:pt x="714" y="130"/>
                      <a:pt x="714" y="130"/>
                      <a:pt x="714" y="130"/>
                    </a:cubicBezTo>
                    <a:cubicBezTo>
                      <a:pt x="676" y="87"/>
                      <a:pt x="627" y="51"/>
                      <a:pt x="575" y="28"/>
                    </a:cubicBezTo>
                    <a:cubicBezTo>
                      <a:pt x="515" y="62"/>
                      <a:pt x="515" y="62"/>
                      <a:pt x="515" y="62"/>
                    </a:cubicBezTo>
                    <a:cubicBezTo>
                      <a:pt x="472" y="48"/>
                      <a:pt x="429" y="43"/>
                      <a:pt x="384" y="47"/>
                    </a:cubicBezTo>
                    <a:cubicBezTo>
                      <a:pt x="333" y="0"/>
                      <a:pt x="333" y="0"/>
                      <a:pt x="333" y="0"/>
                    </a:cubicBezTo>
                    <a:cubicBezTo>
                      <a:pt x="305" y="6"/>
                      <a:pt x="277" y="13"/>
                      <a:pt x="249" y="26"/>
                    </a:cubicBezTo>
                    <a:cubicBezTo>
                      <a:pt x="222" y="38"/>
                      <a:pt x="195" y="53"/>
                      <a:pt x="173" y="69"/>
                    </a:cubicBezTo>
                    <a:cubicBezTo>
                      <a:pt x="173" y="140"/>
                      <a:pt x="173" y="140"/>
                      <a:pt x="173" y="140"/>
                    </a:cubicBezTo>
                    <a:cubicBezTo>
                      <a:pt x="139" y="171"/>
                      <a:pt x="111" y="206"/>
                      <a:pt x="92" y="246"/>
                    </a:cubicBezTo>
                    <a:cubicBezTo>
                      <a:pt x="27" y="267"/>
                      <a:pt x="27" y="267"/>
                      <a:pt x="27" y="267"/>
                    </a:cubicBezTo>
                    <a:cubicBezTo>
                      <a:pt x="7" y="321"/>
                      <a:pt x="0" y="380"/>
                      <a:pt x="4" y="441"/>
                    </a:cubicBezTo>
                    <a:cubicBezTo>
                      <a:pt x="62" y="475"/>
                      <a:pt x="62" y="475"/>
                      <a:pt x="62" y="475"/>
                    </a:cubicBezTo>
                    <a:cubicBezTo>
                      <a:pt x="67" y="498"/>
                      <a:pt x="74" y="523"/>
                      <a:pt x="85" y="546"/>
                    </a:cubicBezTo>
                    <a:cubicBezTo>
                      <a:pt x="95" y="567"/>
                      <a:pt x="105" y="588"/>
                      <a:pt x="118" y="607"/>
                    </a:cubicBezTo>
                    <a:cubicBezTo>
                      <a:pt x="102" y="673"/>
                      <a:pt x="102" y="673"/>
                      <a:pt x="102" y="673"/>
                    </a:cubicBezTo>
                    <a:cubicBezTo>
                      <a:pt x="140" y="718"/>
                      <a:pt x="186" y="752"/>
                      <a:pt x="237" y="777"/>
                    </a:cubicBezTo>
                    <a:cubicBezTo>
                      <a:pt x="295" y="743"/>
                      <a:pt x="295" y="743"/>
                      <a:pt x="295" y="743"/>
                    </a:cubicBezTo>
                    <a:cubicBezTo>
                      <a:pt x="342" y="760"/>
                      <a:pt x="391" y="766"/>
                      <a:pt x="442" y="762"/>
                    </a:cubicBezTo>
                    <a:cubicBezTo>
                      <a:pt x="493" y="808"/>
                      <a:pt x="493" y="808"/>
                      <a:pt x="493" y="808"/>
                    </a:cubicBezTo>
                    <a:cubicBezTo>
                      <a:pt x="518" y="802"/>
                      <a:pt x="546" y="794"/>
                      <a:pt x="572" y="783"/>
                    </a:cubicBezTo>
                    <a:cubicBezTo>
                      <a:pt x="598" y="771"/>
                      <a:pt x="622" y="757"/>
                      <a:pt x="646" y="741"/>
                    </a:cubicBezTo>
                    <a:cubicBezTo>
                      <a:pt x="646" y="673"/>
                      <a:pt x="646" y="673"/>
                      <a:pt x="646" y="673"/>
                    </a:cubicBezTo>
                    <a:cubicBezTo>
                      <a:pt x="683" y="639"/>
                      <a:pt x="713" y="597"/>
                      <a:pt x="734" y="552"/>
                    </a:cubicBezTo>
                    <a:cubicBezTo>
                      <a:pt x="797" y="532"/>
                      <a:pt x="797" y="532"/>
                      <a:pt x="797" y="532"/>
                    </a:cubicBezTo>
                    <a:cubicBezTo>
                      <a:pt x="816" y="479"/>
                      <a:pt x="822" y="420"/>
                      <a:pt x="816" y="362"/>
                    </a:cubicBezTo>
                    <a:close/>
                    <a:moveTo>
                      <a:pt x="482" y="569"/>
                    </a:moveTo>
                    <a:cubicBezTo>
                      <a:pt x="391" y="610"/>
                      <a:pt x="286" y="566"/>
                      <a:pt x="247" y="475"/>
                    </a:cubicBezTo>
                    <a:cubicBezTo>
                      <a:pt x="208" y="383"/>
                      <a:pt x="249" y="278"/>
                      <a:pt x="339" y="239"/>
                    </a:cubicBezTo>
                    <a:cubicBezTo>
                      <a:pt x="430" y="199"/>
                      <a:pt x="536" y="242"/>
                      <a:pt x="573" y="333"/>
                    </a:cubicBezTo>
                    <a:cubicBezTo>
                      <a:pt x="613" y="424"/>
                      <a:pt x="572" y="531"/>
                      <a:pt x="482" y="569"/>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1" name="Freeform 6"/>
              <p:cNvSpPr>
                <a:spLocks noEditPoints="1"/>
              </p:cNvSpPr>
              <p:nvPr/>
            </p:nvSpPr>
            <p:spPr bwMode="auto">
              <a:xfrm>
                <a:off x="1864" y="936"/>
                <a:ext cx="2551" cy="2527"/>
              </a:xfrm>
              <a:custGeom>
                <a:avLst/>
                <a:gdLst>
                  <a:gd name="T0" fmla="*/ 638 w 1362"/>
                  <a:gd name="T1" fmla="*/ 1242 h 1348"/>
                  <a:gd name="T2" fmla="*/ 448 w 1362"/>
                  <a:gd name="T3" fmla="*/ 1319 h 1348"/>
                  <a:gd name="T4" fmla="*/ 352 w 1362"/>
                  <a:gd name="T5" fmla="*/ 1146 h 1348"/>
                  <a:gd name="T6" fmla="*/ 141 w 1362"/>
                  <a:gd name="T7" fmla="*/ 1095 h 1348"/>
                  <a:gd name="T8" fmla="*/ 46 w 1362"/>
                  <a:gd name="T9" fmla="*/ 928 h 1348"/>
                  <a:gd name="T10" fmla="*/ 0 w 1362"/>
                  <a:gd name="T11" fmla="*/ 664 h 1348"/>
                  <a:gd name="T12" fmla="*/ 32 w 1362"/>
                  <a:gd name="T13" fmla="*/ 474 h 1348"/>
                  <a:gd name="T14" fmla="*/ 212 w 1362"/>
                  <a:gd name="T15" fmla="*/ 351 h 1348"/>
                  <a:gd name="T16" fmla="*/ 244 w 1362"/>
                  <a:gd name="T17" fmla="*/ 159 h 1348"/>
                  <a:gd name="T18" fmla="*/ 451 w 1362"/>
                  <a:gd name="T19" fmla="*/ 167 h 1348"/>
                  <a:gd name="T20" fmla="*/ 592 w 1362"/>
                  <a:gd name="T21" fmla="*/ 5 h 1348"/>
                  <a:gd name="T22" fmla="*/ 784 w 1362"/>
                  <a:gd name="T23" fmla="*/ 6 h 1348"/>
                  <a:gd name="T24" fmla="*/ 1036 w 1362"/>
                  <a:gd name="T25" fmla="*/ 98 h 1348"/>
                  <a:gd name="T26" fmla="*/ 1184 w 1362"/>
                  <a:gd name="T27" fmla="*/ 220 h 1348"/>
                  <a:gd name="T28" fmla="*/ 1206 w 1362"/>
                  <a:gd name="T29" fmla="*/ 440 h 1348"/>
                  <a:gd name="T30" fmla="*/ 1351 w 1362"/>
                  <a:gd name="T31" fmla="*/ 562 h 1348"/>
                  <a:gd name="T32" fmla="*/ 1262 w 1362"/>
                  <a:gd name="T33" fmla="*/ 724 h 1348"/>
                  <a:gd name="T34" fmla="*/ 1310 w 1362"/>
                  <a:gd name="T35" fmla="*/ 940 h 1348"/>
                  <a:gd name="T36" fmla="*/ 1213 w 1362"/>
                  <a:gd name="T37" fmla="*/ 1106 h 1348"/>
                  <a:gd name="T38" fmla="*/ 1008 w 1362"/>
                  <a:gd name="T39" fmla="*/ 1278 h 1348"/>
                  <a:gd name="T40" fmla="*/ 828 w 1362"/>
                  <a:gd name="T41" fmla="*/ 1345 h 1348"/>
                  <a:gd name="T42" fmla="*/ 830 w 1362"/>
                  <a:gd name="T43" fmla="*/ 1299 h 1348"/>
                  <a:gd name="T44" fmla="*/ 965 w 1362"/>
                  <a:gd name="T45" fmla="*/ 1122 h 1348"/>
                  <a:gd name="T46" fmla="*/ 1072 w 1362"/>
                  <a:gd name="T47" fmla="*/ 1038 h 1348"/>
                  <a:gd name="T48" fmla="*/ 1264 w 1362"/>
                  <a:gd name="T49" fmla="*/ 935 h 1348"/>
                  <a:gd name="T50" fmla="*/ 1219 w 1362"/>
                  <a:gd name="T51" fmla="*/ 710 h 1348"/>
                  <a:gd name="T52" fmla="*/ 1308 w 1362"/>
                  <a:gd name="T53" fmla="*/ 570 h 1348"/>
                  <a:gd name="T54" fmla="*/ 1171 w 1362"/>
                  <a:gd name="T55" fmla="*/ 469 h 1348"/>
                  <a:gd name="T56" fmla="*/ 1142 w 1362"/>
                  <a:gd name="T57" fmla="*/ 241 h 1348"/>
                  <a:gd name="T58" fmla="*/ 915 w 1362"/>
                  <a:gd name="T59" fmla="*/ 217 h 1348"/>
                  <a:gd name="T60" fmla="*/ 802 w 1362"/>
                  <a:gd name="T61" fmla="*/ 179 h 1348"/>
                  <a:gd name="T62" fmla="*/ 610 w 1362"/>
                  <a:gd name="T63" fmla="*/ 47 h 1348"/>
                  <a:gd name="T64" fmla="*/ 458 w 1362"/>
                  <a:gd name="T65" fmla="*/ 212 h 1348"/>
                  <a:gd name="T66" fmla="*/ 272 w 1362"/>
                  <a:gd name="T67" fmla="*/ 192 h 1348"/>
                  <a:gd name="T68" fmla="*/ 254 w 1362"/>
                  <a:gd name="T69" fmla="*/ 369 h 1348"/>
                  <a:gd name="T70" fmla="*/ 70 w 1362"/>
                  <a:gd name="T71" fmla="*/ 500 h 1348"/>
                  <a:gd name="T72" fmla="*/ 143 w 1362"/>
                  <a:gd name="T73" fmla="*/ 698 h 1348"/>
                  <a:gd name="T74" fmla="*/ 170 w 1362"/>
                  <a:gd name="T75" fmla="*/ 846 h 1348"/>
                  <a:gd name="T76" fmla="*/ 168 w 1362"/>
                  <a:gd name="T77" fmla="*/ 1058 h 1348"/>
                  <a:gd name="T78" fmla="*/ 386 w 1362"/>
                  <a:gd name="T79" fmla="*/ 1115 h 1348"/>
                  <a:gd name="T80" fmla="*/ 463 w 1362"/>
                  <a:gd name="T81" fmla="*/ 1278 h 1348"/>
                  <a:gd name="T82" fmla="*/ 630 w 1362"/>
                  <a:gd name="T83" fmla="*/ 1198 h 1348"/>
                  <a:gd name="T84" fmla="*/ 742 w 1362"/>
                  <a:gd name="T85" fmla="*/ 1197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2" h="1348">
                    <a:moveTo>
                      <a:pt x="815" y="1348"/>
                    </a:moveTo>
                    <a:cubicBezTo>
                      <a:pt x="724" y="1242"/>
                      <a:pt x="724" y="1242"/>
                      <a:pt x="724" y="1242"/>
                    </a:cubicBezTo>
                    <a:cubicBezTo>
                      <a:pt x="695" y="1244"/>
                      <a:pt x="666" y="1244"/>
                      <a:pt x="638" y="1242"/>
                    </a:cubicBezTo>
                    <a:cubicBezTo>
                      <a:pt x="547" y="1348"/>
                      <a:pt x="547" y="1348"/>
                      <a:pt x="547" y="1348"/>
                    </a:cubicBezTo>
                    <a:cubicBezTo>
                      <a:pt x="534" y="1345"/>
                      <a:pt x="534" y="1345"/>
                      <a:pt x="534" y="1345"/>
                    </a:cubicBezTo>
                    <a:cubicBezTo>
                      <a:pt x="494" y="1336"/>
                      <a:pt x="450" y="1320"/>
                      <a:pt x="448" y="1319"/>
                    </a:cubicBezTo>
                    <a:cubicBezTo>
                      <a:pt x="446" y="1318"/>
                      <a:pt x="402" y="1302"/>
                      <a:pt x="366" y="1284"/>
                    </a:cubicBezTo>
                    <a:cubicBezTo>
                      <a:pt x="354" y="1278"/>
                      <a:pt x="354" y="1278"/>
                      <a:pt x="354" y="1278"/>
                    </a:cubicBezTo>
                    <a:cubicBezTo>
                      <a:pt x="352" y="1146"/>
                      <a:pt x="352" y="1146"/>
                      <a:pt x="352" y="1146"/>
                    </a:cubicBezTo>
                    <a:cubicBezTo>
                      <a:pt x="325" y="1128"/>
                      <a:pt x="299" y="1107"/>
                      <a:pt x="275" y="1085"/>
                    </a:cubicBezTo>
                    <a:cubicBezTo>
                      <a:pt x="149" y="1105"/>
                      <a:pt x="149" y="1105"/>
                      <a:pt x="149" y="1105"/>
                    </a:cubicBezTo>
                    <a:cubicBezTo>
                      <a:pt x="141" y="1095"/>
                      <a:pt x="141" y="1095"/>
                      <a:pt x="141" y="1095"/>
                    </a:cubicBezTo>
                    <a:cubicBezTo>
                      <a:pt x="116" y="1062"/>
                      <a:pt x="93" y="1022"/>
                      <a:pt x="92" y="1020"/>
                    </a:cubicBezTo>
                    <a:cubicBezTo>
                      <a:pt x="91" y="1018"/>
                      <a:pt x="67" y="977"/>
                      <a:pt x="51" y="940"/>
                    </a:cubicBezTo>
                    <a:cubicBezTo>
                      <a:pt x="46" y="928"/>
                      <a:pt x="46" y="928"/>
                      <a:pt x="46" y="928"/>
                    </a:cubicBezTo>
                    <a:cubicBezTo>
                      <a:pt x="121" y="836"/>
                      <a:pt x="121" y="836"/>
                      <a:pt x="121" y="836"/>
                    </a:cubicBezTo>
                    <a:cubicBezTo>
                      <a:pt x="110" y="799"/>
                      <a:pt x="104" y="762"/>
                      <a:pt x="101" y="724"/>
                    </a:cubicBezTo>
                    <a:cubicBezTo>
                      <a:pt x="0" y="664"/>
                      <a:pt x="0" y="664"/>
                      <a:pt x="0" y="664"/>
                    </a:cubicBezTo>
                    <a:cubicBezTo>
                      <a:pt x="1" y="650"/>
                      <a:pt x="1" y="650"/>
                      <a:pt x="1" y="650"/>
                    </a:cubicBezTo>
                    <a:cubicBezTo>
                      <a:pt x="3" y="610"/>
                      <a:pt x="11" y="564"/>
                      <a:pt x="11" y="562"/>
                    </a:cubicBezTo>
                    <a:cubicBezTo>
                      <a:pt x="12" y="560"/>
                      <a:pt x="20" y="513"/>
                      <a:pt x="32" y="474"/>
                    </a:cubicBezTo>
                    <a:cubicBezTo>
                      <a:pt x="35" y="462"/>
                      <a:pt x="35" y="462"/>
                      <a:pt x="35" y="462"/>
                    </a:cubicBezTo>
                    <a:cubicBezTo>
                      <a:pt x="157" y="439"/>
                      <a:pt x="157" y="439"/>
                      <a:pt x="157" y="439"/>
                    </a:cubicBezTo>
                    <a:cubicBezTo>
                      <a:pt x="173" y="408"/>
                      <a:pt x="191" y="378"/>
                      <a:pt x="212" y="351"/>
                    </a:cubicBezTo>
                    <a:cubicBezTo>
                      <a:pt x="170" y="230"/>
                      <a:pt x="170" y="230"/>
                      <a:pt x="170" y="230"/>
                    </a:cubicBezTo>
                    <a:cubicBezTo>
                      <a:pt x="179" y="220"/>
                      <a:pt x="179" y="220"/>
                      <a:pt x="179" y="220"/>
                    </a:cubicBezTo>
                    <a:cubicBezTo>
                      <a:pt x="206" y="190"/>
                      <a:pt x="243" y="160"/>
                      <a:pt x="244" y="159"/>
                    </a:cubicBezTo>
                    <a:cubicBezTo>
                      <a:pt x="246" y="157"/>
                      <a:pt x="282" y="127"/>
                      <a:pt x="316" y="105"/>
                    </a:cubicBezTo>
                    <a:cubicBezTo>
                      <a:pt x="327" y="98"/>
                      <a:pt x="327" y="98"/>
                      <a:pt x="327" y="98"/>
                    </a:cubicBezTo>
                    <a:cubicBezTo>
                      <a:pt x="451" y="167"/>
                      <a:pt x="451" y="167"/>
                      <a:pt x="451" y="167"/>
                    </a:cubicBezTo>
                    <a:cubicBezTo>
                      <a:pt x="476" y="157"/>
                      <a:pt x="502" y="148"/>
                      <a:pt x="528" y="142"/>
                    </a:cubicBezTo>
                    <a:cubicBezTo>
                      <a:pt x="579" y="6"/>
                      <a:pt x="579" y="6"/>
                      <a:pt x="579" y="6"/>
                    </a:cubicBezTo>
                    <a:cubicBezTo>
                      <a:pt x="592" y="5"/>
                      <a:pt x="592" y="5"/>
                      <a:pt x="592" y="5"/>
                    </a:cubicBezTo>
                    <a:cubicBezTo>
                      <a:pt x="632" y="0"/>
                      <a:pt x="679" y="0"/>
                      <a:pt x="681" y="0"/>
                    </a:cubicBezTo>
                    <a:cubicBezTo>
                      <a:pt x="683" y="0"/>
                      <a:pt x="730" y="0"/>
                      <a:pt x="771" y="5"/>
                    </a:cubicBezTo>
                    <a:cubicBezTo>
                      <a:pt x="784" y="6"/>
                      <a:pt x="784" y="6"/>
                      <a:pt x="784" y="6"/>
                    </a:cubicBezTo>
                    <a:cubicBezTo>
                      <a:pt x="835" y="142"/>
                      <a:pt x="835" y="142"/>
                      <a:pt x="835" y="142"/>
                    </a:cubicBezTo>
                    <a:cubicBezTo>
                      <a:pt x="861" y="149"/>
                      <a:pt x="887" y="157"/>
                      <a:pt x="912" y="168"/>
                    </a:cubicBezTo>
                    <a:cubicBezTo>
                      <a:pt x="1036" y="98"/>
                      <a:pt x="1036" y="98"/>
                      <a:pt x="1036" y="98"/>
                    </a:cubicBezTo>
                    <a:cubicBezTo>
                      <a:pt x="1047" y="105"/>
                      <a:pt x="1047" y="105"/>
                      <a:pt x="1047" y="105"/>
                    </a:cubicBezTo>
                    <a:cubicBezTo>
                      <a:pt x="1081" y="128"/>
                      <a:pt x="1117" y="158"/>
                      <a:pt x="1118" y="159"/>
                    </a:cubicBezTo>
                    <a:cubicBezTo>
                      <a:pt x="1120" y="160"/>
                      <a:pt x="1156" y="191"/>
                      <a:pt x="1184" y="220"/>
                    </a:cubicBezTo>
                    <a:cubicBezTo>
                      <a:pt x="1193" y="230"/>
                      <a:pt x="1193" y="230"/>
                      <a:pt x="1193" y="230"/>
                    </a:cubicBezTo>
                    <a:cubicBezTo>
                      <a:pt x="1151" y="351"/>
                      <a:pt x="1151" y="351"/>
                      <a:pt x="1151" y="351"/>
                    </a:cubicBezTo>
                    <a:cubicBezTo>
                      <a:pt x="1172" y="379"/>
                      <a:pt x="1190" y="408"/>
                      <a:pt x="1206" y="440"/>
                    </a:cubicBezTo>
                    <a:cubicBezTo>
                      <a:pt x="1327" y="462"/>
                      <a:pt x="1327" y="462"/>
                      <a:pt x="1327" y="462"/>
                    </a:cubicBezTo>
                    <a:cubicBezTo>
                      <a:pt x="1331" y="475"/>
                      <a:pt x="1331" y="475"/>
                      <a:pt x="1331" y="475"/>
                    </a:cubicBezTo>
                    <a:cubicBezTo>
                      <a:pt x="1342" y="514"/>
                      <a:pt x="1351" y="560"/>
                      <a:pt x="1351" y="562"/>
                    </a:cubicBezTo>
                    <a:cubicBezTo>
                      <a:pt x="1351" y="564"/>
                      <a:pt x="1359" y="611"/>
                      <a:pt x="1362" y="651"/>
                    </a:cubicBezTo>
                    <a:cubicBezTo>
                      <a:pt x="1362" y="664"/>
                      <a:pt x="1362" y="664"/>
                      <a:pt x="1362" y="664"/>
                    </a:cubicBezTo>
                    <a:cubicBezTo>
                      <a:pt x="1262" y="724"/>
                      <a:pt x="1262" y="724"/>
                      <a:pt x="1262" y="724"/>
                    </a:cubicBezTo>
                    <a:cubicBezTo>
                      <a:pt x="1259" y="762"/>
                      <a:pt x="1252" y="800"/>
                      <a:pt x="1241" y="837"/>
                    </a:cubicBezTo>
                    <a:cubicBezTo>
                      <a:pt x="1316" y="928"/>
                      <a:pt x="1316" y="928"/>
                      <a:pt x="1316" y="928"/>
                    </a:cubicBezTo>
                    <a:cubicBezTo>
                      <a:pt x="1310" y="940"/>
                      <a:pt x="1310" y="940"/>
                      <a:pt x="1310" y="940"/>
                    </a:cubicBezTo>
                    <a:cubicBezTo>
                      <a:pt x="1294" y="978"/>
                      <a:pt x="1271" y="1019"/>
                      <a:pt x="1270" y="1020"/>
                    </a:cubicBezTo>
                    <a:cubicBezTo>
                      <a:pt x="1269" y="1022"/>
                      <a:pt x="1245" y="1063"/>
                      <a:pt x="1221" y="1095"/>
                    </a:cubicBezTo>
                    <a:cubicBezTo>
                      <a:pt x="1213" y="1106"/>
                      <a:pt x="1213" y="1106"/>
                      <a:pt x="1213" y="1106"/>
                    </a:cubicBezTo>
                    <a:cubicBezTo>
                      <a:pt x="1087" y="1085"/>
                      <a:pt x="1087" y="1085"/>
                      <a:pt x="1087" y="1085"/>
                    </a:cubicBezTo>
                    <a:cubicBezTo>
                      <a:pt x="1063" y="1108"/>
                      <a:pt x="1037" y="1128"/>
                      <a:pt x="1009" y="1147"/>
                    </a:cubicBezTo>
                    <a:cubicBezTo>
                      <a:pt x="1008" y="1278"/>
                      <a:pt x="1008" y="1278"/>
                      <a:pt x="1008" y="1278"/>
                    </a:cubicBezTo>
                    <a:cubicBezTo>
                      <a:pt x="996" y="1284"/>
                      <a:pt x="996" y="1284"/>
                      <a:pt x="996" y="1284"/>
                    </a:cubicBezTo>
                    <a:cubicBezTo>
                      <a:pt x="959" y="1302"/>
                      <a:pt x="915" y="1319"/>
                      <a:pt x="913" y="1319"/>
                    </a:cubicBezTo>
                    <a:cubicBezTo>
                      <a:pt x="911" y="1320"/>
                      <a:pt x="867" y="1336"/>
                      <a:pt x="828" y="1345"/>
                    </a:cubicBezTo>
                    <a:lnTo>
                      <a:pt x="815" y="1348"/>
                    </a:lnTo>
                    <a:close/>
                    <a:moveTo>
                      <a:pt x="742" y="1197"/>
                    </a:moveTo>
                    <a:cubicBezTo>
                      <a:pt x="830" y="1299"/>
                      <a:pt x="830" y="1299"/>
                      <a:pt x="830" y="1299"/>
                    </a:cubicBezTo>
                    <a:cubicBezTo>
                      <a:pt x="864" y="1290"/>
                      <a:pt x="898" y="1278"/>
                      <a:pt x="898" y="1278"/>
                    </a:cubicBezTo>
                    <a:cubicBezTo>
                      <a:pt x="899" y="1278"/>
                      <a:pt x="933" y="1265"/>
                      <a:pt x="964" y="1251"/>
                    </a:cubicBezTo>
                    <a:cubicBezTo>
                      <a:pt x="965" y="1122"/>
                      <a:pt x="965" y="1122"/>
                      <a:pt x="965" y="1122"/>
                    </a:cubicBezTo>
                    <a:cubicBezTo>
                      <a:pt x="976" y="1116"/>
                      <a:pt x="976" y="1116"/>
                      <a:pt x="976" y="1116"/>
                    </a:cubicBezTo>
                    <a:cubicBezTo>
                      <a:pt x="1008" y="1096"/>
                      <a:pt x="1037" y="1072"/>
                      <a:pt x="1064" y="1046"/>
                    </a:cubicBezTo>
                    <a:cubicBezTo>
                      <a:pt x="1072" y="1038"/>
                      <a:pt x="1072" y="1038"/>
                      <a:pt x="1072" y="1038"/>
                    </a:cubicBezTo>
                    <a:cubicBezTo>
                      <a:pt x="1193" y="1058"/>
                      <a:pt x="1193" y="1058"/>
                      <a:pt x="1193" y="1058"/>
                    </a:cubicBezTo>
                    <a:cubicBezTo>
                      <a:pt x="1213" y="1030"/>
                      <a:pt x="1232" y="999"/>
                      <a:pt x="1232" y="998"/>
                    </a:cubicBezTo>
                    <a:cubicBezTo>
                      <a:pt x="1232" y="998"/>
                      <a:pt x="1250" y="967"/>
                      <a:pt x="1264" y="935"/>
                    </a:cubicBezTo>
                    <a:cubicBezTo>
                      <a:pt x="1192" y="847"/>
                      <a:pt x="1192" y="847"/>
                      <a:pt x="1192" y="847"/>
                    </a:cubicBezTo>
                    <a:cubicBezTo>
                      <a:pt x="1196" y="835"/>
                      <a:pt x="1196" y="835"/>
                      <a:pt x="1196" y="835"/>
                    </a:cubicBezTo>
                    <a:cubicBezTo>
                      <a:pt x="1209" y="795"/>
                      <a:pt x="1217" y="753"/>
                      <a:pt x="1219" y="710"/>
                    </a:cubicBezTo>
                    <a:cubicBezTo>
                      <a:pt x="1219" y="698"/>
                      <a:pt x="1219" y="698"/>
                      <a:pt x="1219" y="698"/>
                    </a:cubicBezTo>
                    <a:cubicBezTo>
                      <a:pt x="1317" y="640"/>
                      <a:pt x="1317" y="640"/>
                      <a:pt x="1317" y="640"/>
                    </a:cubicBezTo>
                    <a:cubicBezTo>
                      <a:pt x="1314" y="606"/>
                      <a:pt x="1308" y="570"/>
                      <a:pt x="1308" y="570"/>
                    </a:cubicBezTo>
                    <a:cubicBezTo>
                      <a:pt x="1307" y="569"/>
                      <a:pt x="1301" y="534"/>
                      <a:pt x="1292" y="501"/>
                    </a:cubicBezTo>
                    <a:cubicBezTo>
                      <a:pt x="1176" y="479"/>
                      <a:pt x="1176" y="479"/>
                      <a:pt x="1176" y="479"/>
                    </a:cubicBezTo>
                    <a:cubicBezTo>
                      <a:pt x="1171" y="469"/>
                      <a:pt x="1171" y="469"/>
                      <a:pt x="1171" y="469"/>
                    </a:cubicBezTo>
                    <a:cubicBezTo>
                      <a:pt x="1154" y="433"/>
                      <a:pt x="1133" y="400"/>
                      <a:pt x="1109" y="369"/>
                    </a:cubicBezTo>
                    <a:cubicBezTo>
                      <a:pt x="1101" y="359"/>
                      <a:pt x="1101" y="359"/>
                      <a:pt x="1101" y="359"/>
                    </a:cubicBezTo>
                    <a:cubicBezTo>
                      <a:pt x="1142" y="241"/>
                      <a:pt x="1142" y="241"/>
                      <a:pt x="1142" y="241"/>
                    </a:cubicBezTo>
                    <a:cubicBezTo>
                      <a:pt x="1118" y="216"/>
                      <a:pt x="1090" y="193"/>
                      <a:pt x="1090" y="193"/>
                    </a:cubicBezTo>
                    <a:cubicBezTo>
                      <a:pt x="1090" y="193"/>
                      <a:pt x="1062" y="169"/>
                      <a:pt x="1034" y="150"/>
                    </a:cubicBezTo>
                    <a:cubicBezTo>
                      <a:pt x="915" y="217"/>
                      <a:pt x="915" y="217"/>
                      <a:pt x="915" y="217"/>
                    </a:cubicBezTo>
                    <a:cubicBezTo>
                      <a:pt x="905" y="212"/>
                      <a:pt x="905" y="212"/>
                      <a:pt x="905" y="212"/>
                    </a:cubicBezTo>
                    <a:cubicBezTo>
                      <a:pt x="875" y="199"/>
                      <a:pt x="845" y="189"/>
                      <a:pt x="813" y="182"/>
                    </a:cubicBezTo>
                    <a:cubicBezTo>
                      <a:pt x="802" y="179"/>
                      <a:pt x="802" y="179"/>
                      <a:pt x="802" y="179"/>
                    </a:cubicBezTo>
                    <a:cubicBezTo>
                      <a:pt x="752" y="47"/>
                      <a:pt x="752" y="47"/>
                      <a:pt x="752" y="47"/>
                    </a:cubicBezTo>
                    <a:cubicBezTo>
                      <a:pt x="718" y="44"/>
                      <a:pt x="682" y="44"/>
                      <a:pt x="681" y="44"/>
                    </a:cubicBezTo>
                    <a:cubicBezTo>
                      <a:pt x="681" y="44"/>
                      <a:pt x="645" y="44"/>
                      <a:pt x="610" y="47"/>
                    </a:cubicBezTo>
                    <a:cubicBezTo>
                      <a:pt x="561" y="179"/>
                      <a:pt x="561" y="179"/>
                      <a:pt x="561" y="179"/>
                    </a:cubicBezTo>
                    <a:cubicBezTo>
                      <a:pt x="549" y="182"/>
                      <a:pt x="549" y="182"/>
                      <a:pt x="549" y="182"/>
                    </a:cubicBezTo>
                    <a:cubicBezTo>
                      <a:pt x="518" y="189"/>
                      <a:pt x="488" y="199"/>
                      <a:pt x="458" y="212"/>
                    </a:cubicBezTo>
                    <a:cubicBezTo>
                      <a:pt x="448" y="217"/>
                      <a:pt x="448" y="217"/>
                      <a:pt x="448" y="217"/>
                    </a:cubicBezTo>
                    <a:cubicBezTo>
                      <a:pt x="329" y="149"/>
                      <a:pt x="329" y="149"/>
                      <a:pt x="329" y="149"/>
                    </a:cubicBezTo>
                    <a:cubicBezTo>
                      <a:pt x="300" y="169"/>
                      <a:pt x="273" y="192"/>
                      <a:pt x="272" y="192"/>
                    </a:cubicBezTo>
                    <a:cubicBezTo>
                      <a:pt x="272" y="193"/>
                      <a:pt x="244" y="216"/>
                      <a:pt x="220" y="241"/>
                    </a:cubicBezTo>
                    <a:cubicBezTo>
                      <a:pt x="262" y="359"/>
                      <a:pt x="262" y="359"/>
                      <a:pt x="262" y="359"/>
                    </a:cubicBezTo>
                    <a:cubicBezTo>
                      <a:pt x="254" y="369"/>
                      <a:pt x="254" y="369"/>
                      <a:pt x="254" y="369"/>
                    </a:cubicBezTo>
                    <a:cubicBezTo>
                      <a:pt x="229" y="399"/>
                      <a:pt x="209" y="433"/>
                      <a:pt x="192" y="468"/>
                    </a:cubicBezTo>
                    <a:cubicBezTo>
                      <a:pt x="187" y="478"/>
                      <a:pt x="187" y="478"/>
                      <a:pt x="187" y="478"/>
                    </a:cubicBezTo>
                    <a:cubicBezTo>
                      <a:pt x="70" y="500"/>
                      <a:pt x="70" y="500"/>
                      <a:pt x="70" y="500"/>
                    </a:cubicBezTo>
                    <a:cubicBezTo>
                      <a:pt x="61" y="533"/>
                      <a:pt x="55" y="569"/>
                      <a:pt x="55" y="569"/>
                    </a:cubicBezTo>
                    <a:cubicBezTo>
                      <a:pt x="55" y="570"/>
                      <a:pt x="48" y="605"/>
                      <a:pt x="45" y="640"/>
                    </a:cubicBezTo>
                    <a:cubicBezTo>
                      <a:pt x="143" y="698"/>
                      <a:pt x="143" y="698"/>
                      <a:pt x="143" y="698"/>
                    </a:cubicBezTo>
                    <a:cubicBezTo>
                      <a:pt x="144" y="709"/>
                      <a:pt x="144" y="709"/>
                      <a:pt x="144" y="709"/>
                    </a:cubicBezTo>
                    <a:cubicBezTo>
                      <a:pt x="146" y="752"/>
                      <a:pt x="154" y="794"/>
                      <a:pt x="167" y="834"/>
                    </a:cubicBezTo>
                    <a:cubicBezTo>
                      <a:pt x="170" y="846"/>
                      <a:pt x="170" y="846"/>
                      <a:pt x="170" y="846"/>
                    </a:cubicBezTo>
                    <a:cubicBezTo>
                      <a:pt x="97" y="935"/>
                      <a:pt x="97" y="935"/>
                      <a:pt x="97" y="935"/>
                    </a:cubicBezTo>
                    <a:cubicBezTo>
                      <a:pt x="112" y="966"/>
                      <a:pt x="130" y="997"/>
                      <a:pt x="130" y="998"/>
                    </a:cubicBezTo>
                    <a:cubicBezTo>
                      <a:pt x="130" y="998"/>
                      <a:pt x="148" y="1029"/>
                      <a:pt x="168" y="1058"/>
                    </a:cubicBezTo>
                    <a:cubicBezTo>
                      <a:pt x="290" y="1038"/>
                      <a:pt x="290" y="1038"/>
                      <a:pt x="290" y="1038"/>
                    </a:cubicBezTo>
                    <a:cubicBezTo>
                      <a:pt x="298" y="1045"/>
                      <a:pt x="298" y="1045"/>
                      <a:pt x="298" y="1045"/>
                    </a:cubicBezTo>
                    <a:cubicBezTo>
                      <a:pt x="324" y="1072"/>
                      <a:pt x="354" y="1095"/>
                      <a:pt x="386" y="1115"/>
                    </a:cubicBezTo>
                    <a:cubicBezTo>
                      <a:pt x="396" y="1121"/>
                      <a:pt x="396" y="1121"/>
                      <a:pt x="396" y="1121"/>
                    </a:cubicBezTo>
                    <a:cubicBezTo>
                      <a:pt x="397" y="1250"/>
                      <a:pt x="397" y="1250"/>
                      <a:pt x="397" y="1250"/>
                    </a:cubicBezTo>
                    <a:cubicBezTo>
                      <a:pt x="429" y="1265"/>
                      <a:pt x="463" y="1278"/>
                      <a:pt x="463" y="1278"/>
                    </a:cubicBezTo>
                    <a:cubicBezTo>
                      <a:pt x="463" y="1278"/>
                      <a:pt x="498" y="1290"/>
                      <a:pt x="531" y="1299"/>
                    </a:cubicBezTo>
                    <a:cubicBezTo>
                      <a:pt x="619" y="1197"/>
                      <a:pt x="619" y="1197"/>
                      <a:pt x="619" y="1197"/>
                    </a:cubicBezTo>
                    <a:cubicBezTo>
                      <a:pt x="630" y="1198"/>
                      <a:pt x="630" y="1198"/>
                      <a:pt x="630" y="1198"/>
                    </a:cubicBezTo>
                    <a:cubicBezTo>
                      <a:pt x="647" y="1199"/>
                      <a:pt x="665" y="1200"/>
                      <a:pt x="681" y="1200"/>
                    </a:cubicBezTo>
                    <a:cubicBezTo>
                      <a:pt x="698" y="1200"/>
                      <a:pt x="714" y="1199"/>
                      <a:pt x="731" y="1198"/>
                    </a:cubicBezTo>
                    <a:lnTo>
                      <a:pt x="742" y="119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2" name="Oval 7"/>
              <p:cNvSpPr>
                <a:spLocks noChangeArrowheads="1"/>
              </p:cNvSpPr>
              <p:nvPr/>
            </p:nvSpPr>
            <p:spPr bwMode="auto">
              <a:xfrm>
                <a:off x="2789" y="1864"/>
                <a:ext cx="703" cy="70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3" name="Freeform 8"/>
              <p:cNvSpPr>
                <a:spLocks noEditPoints="1"/>
              </p:cNvSpPr>
              <p:nvPr/>
            </p:nvSpPr>
            <p:spPr bwMode="auto">
              <a:xfrm>
                <a:off x="2343" y="1418"/>
                <a:ext cx="1594" cy="1595"/>
              </a:xfrm>
              <a:custGeom>
                <a:avLst/>
                <a:gdLst>
                  <a:gd name="T0" fmla="*/ 425 w 851"/>
                  <a:gd name="T1" fmla="*/ 851 h 851"/>
                  <a:gd name="T2" fmla="*/ 0 w 851"/>
                  <a:gd name="T3" fmla="*/ 426 h 851"/>
                  <a:gd name="T4" fmla="*/ 425 w 851"/>
                  <a:gd name="T5" fmla="*/ 0 h 851"/>
                  <a:gd name="T6" fmla="*/ 851 w 851"/>
                  <a:gd name="T7" fmla="*/ 426 h 851"/>
                  <a:gd name="T8" fmla="*/ 425 w 851"/>
                  <a:gd name="T9" fmla="*/ 851 h 851"/>
                  <a:gd name="T10" fmla="*/ 425 w 851"/>
                  <a:gd name="T11" fmla="*/ 44 h 851"/>
                  <a:gd name="T12" fmla="*/ 44 w 851"/>
                  <a:gd name="T13" fmla="*/ 426 h 851"/>
                  <a:gd name="T14" fmla="*/ 425 w 851"/>
                  <a:gd name="T15" fmla="*/ 807 h 851"/>
                  <a:gd name="T16" fmla="*/ 807 w 851"/>
                  <a:gd name="T17" fmla="*/ 426 h 851"/>
                  <a:gd name="T18" fmla="*/ 425 w 851"/>
                  <a:gd name="T19" fmla="*/ 44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51">
                    <a:moveTo>
                      <a:pt x="425" y="851"/>
                    </a:moveTo>
                    <a:cubicBezTo>
                      <a:pt x="191" y="851"/>
                      <a:pt x="0" y="660"/>
                      <a:pt x="0" y="426"/>
                    </a:cubicBezTo>
                    <a:cubicBezTo>
                      <a:pt x="0" y="191"/>
                      <a:pt x="191" y="0"/>
                      <a:pt x="425" y="0"/>
                    </a:cubicBezTo>
                    <a:cubicBezTo>
                      <a:pt x="660" y="0"/>
                      <a:pt x="851" y="191"/>
                      <a:pt x="851" y="426"/>
                    </a:cubicBezTo>
                    <a:cubicBezTo>
                      <a:pt x="851" y="660"/>
                      <a:pt x="660" y="851"/>
                      <a:pt x="425" y="851"/>
                    </a:cubicBezTo>
                    <a:close/>
                    <a:moveTo>
                      <a:pt x="425" y="44"/>
                    </a:moveTo>
                    <a:cubicBezTo>
                      <a:pt x="215" y="44"/>
                      <a:pt x="44" y="216"/>
                      <a:pt x="44" y="426"/>
                    </a:cubicBezTo>
                    <a:cubicBezTo>
                      <a:pt x="44" y="636"/>
                      <a:pt x="215" y="807"/>
                      <a:pt x="425" y="807"/>
                    </a:cubicBezTo>
                    <a:cubicBezTo>
                      <a:pt x="636" y="807"/>
                      <a:pt x="807" y="636"/>
                      <a:pt x="807" y="426"/>
                    </a:cubicBezTo>
                    <a:cubicBezTo>
                      <a:pt x="807" y="216"/>
                      <a:pt x="636" y="44"/>
                      <a:pt x="425" y="44"/>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nvGrpSpPr>
            <p:cNvPr id="21" name="Group 4"/>
            <p:cNvGrpSpPr>
              <a:grpSpLocks noChangeAspect="1"/>
            </p:cNvGrpSpPr>
            <p:nvPr/>
          </p:nvGrpSpPr>
          <p:grpSpPr bwMode="auto">
            <a:xfrm>
              <a:off x="4620031" y="3165247"/>
              <a:ext cx="730795" cy="739278"/>
              <a:chOff x="1682" y="0"/>
              <a:chExt cx="4316" cy="4320"/>
            </a:xfrm>
          </p:grpSpPr>
          <p:sp>
            <p:nvSpPr>
              <p:cNvPr id="22"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3" name="Freeform 5"/>
              <p:cNvSpPr>
                <a:spLocks/>
              </p:cNvSpPr>
              <p:nvPr/>
            </p:nvSpPr>
            <p:spPr bwMode="auto">
              <a:xfrm>
                <a:off x="4136" y="570"/>
                <a:ext cx="1510" cy="1701"/>
              </a:xfrm>
              <a:custGeom>
                <a:avLst/>
                <a:gdLst>
                  <a:gd name="T0" fmla="*/ 798 w 806"/>
                  <a:gd name="T1" fmla="*/ 773 h 907"/>
                  <a:gd name="T2" fmla="*/ 767 w 806"/>
                  <a:gd name="T3" fmla="*/ 772 h 907"/>
                  <a:gd name="T4" fmla="*/ 707 w 806"/>
                  <a:gd name="T5" fmla="*/ 831 h 907"/>
                  <a:gd name="T6" fmla="*/ 513 w 806"/>
                  <a:gd name="T7" fmla="*/ 302 h 907"/>
                  <a:gd name="T8" fmla="*/ 28 w 806"/>
                  <a:gd name="T9" fmla="*/ 3 h 907"/>
                  <a:gd name="T10" fmla="*/ 2 w 806"/>
                  <a:gd name="T11" fmla="*/ 19 h 907"/>
                  <a:gd name="T12" fmla="*/ 19 w 806"/>
                  <a:gd name="T13" fmla="*/ 46 h 907"/>
                  <a:gd name="T14" fmla="*/ 663 w 806"/>
                  <a:gd name="T15" fmla="*/ 832 h 907"/>
                  <a:gd name="T16" fmla="*/ 602 w 806"/>
                  <a:gd name="T17" fmla="*/ 770 h 907"/>
                  <a:gd name="T18" fmla="*/ 571 w 806"/>
                  <a:gd name="T19" fmla="*/ 770 h 907"/>
                  <a:gd name="T20" fmla="*/ 571 w 806"/>
                  <a:gd name="T21" fmla="*/ 801 h 907"/>
                  <a:gd name="T22" fmla="*/ 667 w 806"/>
                  <a:gd name="T23" fmla="*/ 900 h 907"/>
                  <a:gd name="T24" fmla="*/ 683 w 806"/>
                  <a:gd name="T25" fmla="*/ 907 h 907"/>
                  <a:gd name="T26" fmla="*/ 699 w 806"/>
                  <a:gd name="T27" fmla="*/ 900 h 907"/>
                  <a:gd name="T28" fmla="*/ 798 w 806"/>
                  <a:gd name="T29" fmla="*/ 804 h 907"/>
                  <a:gd name="T30" fmla="*/ 798 w 806"/>
                  <a:gd name="T31" fmla="*/ 773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6" h="907">
                    <a:moveTo>
                      <a:pt x="798" y="773"/>
                    </a:moveTo>
                    <a:cubicBezTo>
                      <a:pt x="790" y="764"/>
                      <a:pt x="776" y="764"/>
                      <a:pt x="767" y="772"/>
                    </a:cubicBezTo>
                    <a:cubicBezTo>
                      <a:pt x="707" y="831"/>
                      <a:pt x="707" y="831"/>
                      <a:pt x="707" y="831"/>
                    </a:cubicBezTo>
                    <a:cubicBezTo>
                      <a:pt x="703" y="639"/>
                      <a:pt x="635" y="451"/>
                      <a:pt x="513" y="302"/>
                    </a:cubicBezTo>
                    <a:cubicBezTo>
                      <a:pt x="390" y="151"/>
                      <a:pt x="218" y="44"/>
                      <a:pt x="28" y="3"/>
                    </a:cubicBezTo>
                    <a:cubicBezTo>
                      <a:pt x="17" y="0"/>
                      <a:pt x="5" y="8"/>
                      <a:pt x="2" y="19"/>
                    </a:cubicBezTo>
                    <a:cubicBezTo>
                      <a:pt x="0" y="31"/>
                      <a:pt x="7" y="43"/>
                      <a:pt x="19" y="46"/>
                    </a:cubicBezTo>
                    <a:cubicBezTo>
                      <a:pt x="387" y="127"/>
                      <a:pt x="655" y="456"/>
                      <a:pt x="663" y="832"/>
                    </a:cubicBezTo>
                    <a:cubicBezTo>
                      <a:pt x="602" y="770"/>
                      <a:pt x="602" y="770"/>
                      <a:pt x="602" y="770"/>
                    </a:cubicBezTo>
                    <a:cubicBezTo>
                      <a:pt x="594" y="762"/>
                      <a:pt x="580" y="761"/>
                      <a:pt x="571" y="770"/>
                    </a:cubicBezTo>
                    <a:cubicBezTo>
                      <a:pt x="563" y="778"/>
                      <a:pt x="562" y="792"/>
                      <a:pt x="571" y="801"/>
                    </a:cubicBezTo>
                    <a:cubicBezTo>
                      <a:pt x="667" y="900"/>
                      <a:pt x="667" y="900"/>
                      <a:pt x="667" y="900"/>
                    </a:cubicBezTo>
                    <a:cubicBezTo>
                      <a:pt x="672" y="904"/>
                      <a:pt x="677" y="907"/>
                      <a:pt x="683" y="907"/>
                    </a:cubicBezTo>
                    <a:cubicBezTo>
                      <a:pt x="689" y="907"/>
                      <a:pt x="694" y="905"/>
                      <a:pt x="699" y="900"/>
                    </a:cubicBezTo>
                    <a:cubicBezTo>
                      <a:pt x="798" y="804"/>
                      <a:pt x="798" y="804"/>
                      <a:pt x="798" y="804"/>
                    </a:cubicBezTo>
                    <a:cubicBezTo>
                      <a:pt x="806" y="795"/>
                      <a:pt x="806" y="781"/>
                      <a:pt x="798" y="773"/>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4" name="Freeform 6"/>
              <p:cNvSpPr>
                <a:spLocks/>
              </p:cNvSpPr>
              <p:nvPr/>
            </p:nvSpPr>
            <p:spPr bwMode="auto">
              <a:xfrm>
                <a:off x="3724" y="2458"/>
                <a:ext cx="1703" cy="1508"/>
              </a:xfrm>
              <a:custGeom>
                <a:avLst/>
                <a:gdLst>
                  <a:gd name="T0" fmla="*/ 890 w 909"/>
                  <a:gd name="T1" fmla="*/ 2 h 804"/>
                  <a:gd name="T2" fmla="*/ 863 w 909"/>
                  <a:gd name="T3" fmla="*/ 19 h 804"/>
                  <a:gd name="T4" fmla="*/ 77 w 909"/>
                  <a:gd name="T5" fmla="*/ 663 h 804"/>
                  <a:gd name="T6" fmla="*/ 139 w 909"/>
                  <a:gd name="T7" fmla="*/ 602 h 804"/>
                  <a:gd name="T8" fmla="*/ 139 w 909"/>
                  <a:gd name="T9" fmla="*/ 571 h 804"/>
                  <a:gd name="T10" fmla="*/ 108 w 909"/>
                  <a:gd name="T11" fmla="*/ 571 h 804"/>
                  <a:gd name="T12" fmla="*/ 9 w 909"/>
                  <a:gd name="T13" fmla="*/ 667 h 804"/>
                  <a:gd name="T14" fmla="*/ 9 w 909"/>
                  <a:gd name="T15" fmla="*/ 699 h 804"/>
                  <a:gd name="T16" fmla="*/ 105 w 909"/>
                  <a:gd name="T17" fmla="*/ 798 h 804"/>
                  <a:gd name="T18" fmla="*/ 121 w 909"/>
                  <a:gd name="T19" fmla="*/ 804 h 804"/>
                  <a:gd name="T20" fmla="*/ 136 w 909"/>
                  <a:gd name="T21" fmla="*/ 798 h 804"/>
                  <a:gd name="T22" fmla="*/ 137 w 909"/>
                  <a:gd name="T23" fmla="*/ 767 h 804"/>
                  <a:gd name="T24" fmla="*/ 78 w 909"/>
                  <a:gd name="T25" fmla="*/ 707 h 804"/>
                  <a:gd name="T26" fmla="*/ 607 w 909"/>
                  <a:gd name="T27" fmla="*/ 513 h 804"/>
                  <a:gd name="T28" fmla="*/ 906 w 909"/>
                  <a:gd name="T29" fmla="*/ 28 h 804"/>
                  <a:gd name="T30" fmla="*/ 890 w 909"/>
                  <a:gd name="T31" fmla="*/ 2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9" h="804">
                    <a:moveTo>
                      <a:pt x="890" y="2"/>
                    </a:moveTo>
                    <a:cubicBezTo>
                      <a:pt x="878" y="0"/>
                      <a:pt x="866" y="7"/>
                      <a:pt x="863" y="19"/>
                    </a:cubicBezTo>
                    <a:cubicBezTo>
                      <a:pt x="782" y="387"/>
                      <a:pt x="453" y="655"/>
                      <a:pt x="77" y="663"/>
                    </a:cubicBezTo>
                    <a:cubicBezTo>
                      <a:pt x="139" y="602"/>
                      <a:pt x="139" y="602"/>
                      <a:pt x="139" y="602"/>
                    </a:cubicBezTo>
                    <a:cubicBezTo>
                      <a:pt x="147" y="594"/>
                      <a:pt x="148" y="580"/>
                      <a:pt x="139" y="571"/>
                    </a:cubicBezTo>
                    <a:cubicBezTo>
                      <a:pt x="131" y="563"/>
                      <a:pt x="117" y="562"/>
                      <a:pt x="108" y="571"/>
                    </a:cubicBezTo>
                    <a:cubicBezTo>
                      <a:pt x="9" y="667"/>
                      <a:pt x="9" y="667"/>
                      <a:pt x="9" y="667"/>
                    </a:cubicBezTo>
                    <a:cubicBezTo>
                      <a:pt x="0" y="676"/>
                      <a:pt x="0" y="690"/>
                      <a:pt x="9" y="699"/>
                    </a:cubicBezTo>
                    <a:cubicBezTo>
                      <a:pt x="105" y="798"/>
                      <a:pt x="105" y="798"/>
                      <a:pt x="105" y="798"/>
                    </a:cubicBezTo>
                    <a:cubicBezTo>
                      <a:pt x="109" y="802"/>
                      <a:pt x="115" y="804"/>
                      <a:pt x="121" y="804"/>
                    </a:cubicBezTo>
                    <a:cubicBezTo>
                      <a:pt x="126" y="804"/>
                      <a:pt x="132" y="802"/>
                      <a:pt x="136" y="798"/>
                    </a:cubicBezTo>
                    <a:cubicBezTo>
                      <a:pt x="145" y="790"/>
                      <a:pt x="145" y="776"/>
                      <a:pt x="137" y="767"/>
                    </a:cubicBezTo>
                    <a:cubicBezTo>
                      <a:pt x="78" y="707"/>
                      <a:pt x="78" y="707"/>
                      <a:pt x="78" y="707"/>
                    </a:cubicBezTo>
                    <a:cubicBezTo>
                      <a:pt x="270" y="703"/>
                      <a:pt x="458" y="635"/>
                      <a:pt x="607" y="513"/>
                    </a:cubicBezTo>
                    <a:cubicBezTo>
                      <a:pt x="758" y="390"/>
                      <a:pt x="865" y="218"/>
                      <a:pt x="906" y="28"/>
                    </a:cubicBezTo>
                    <a:cubicBezTo>
                      <a:pt x="909" y="17"/>
                      <a:pt x="902" y="5"/>
                      <a:pt x="890" y="2"/>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5" name="Freeform 7"/>
              <p:cNvSpPr>
                <a:spLocks/>
              </p:cNvSpPr>
              <p:nvPr/>
            </p:nvSpPr>
            <p:spPr bwMode="auto">
              <a:xfrm>
                <a:off x="2030" y="2046"/>
                <a:ext cx="1510" cy="1700"/>
              </a:xfrm>
              <a:custGeom>
                <a:avLst/>
                <a:gdLst>
                  <a:gd name="T0" fmla="*/ 787 w 806"/>
                  <a:gd name="T1" fmla="*/ 864 h 907"/>
                  <a:gd name="T2" fmla="*/ 143 w 806"/>
                  <a:gd name="T3" fmla="*/ 77 h 907"/>
                  <a:gd name="T4" fmla="*/ 204 w 806"/>
                  <a:gd name="T5" fmla="*/ 139 h 907"/>
                  <a:gd name="T6" fmla="*/ 219 w 806"/>
                  <a:gd name="T7" fmla="*/ 145 h 907"/>
                  <a:gd name="T8" fmla="*/ 235 w 806"/>
                  <a:gd name="T9" fmla="*/ 139 h 907"/>
                  <a:gd name="T10" fmla="*/ 235 w 806"/>
                  <a:gd name="T11" fmla="*/ 108 h 907"/>
                  <a:gd name="T12" fmla="*/ 139 w 806"/>
                  <a:gd name="T13" fmla="*/ 9 h 907"/>
                  <a:gd name="T14" fmla="*/ 107 w 806"/>
                  <a:gd name="T15" fmla="*/ 9 h 907"/>
                  <a:gd name="T16" fmla="*/ 8 w 806"/>
                  <a:gd name="T17" fmla="*/ 105 h 907"/>
                  <a:gd name="T18" fmla="*/ 8 w 806"/>
                  <a:gd name="T19" fmla="*/ 136 h 907"/>
                  <a:gd name="T20" fmla="*/ 39 w 806"/>
                  <a:gd name="T21" fmla="*/ 137 h 907"/>
                  <a:gd name="T22" fmla="*/ 99 w 806"/>
                  <a:gd name="T23" fmla="*/ 78 h 907"/>
                  <a:gd name="T24" fmla="*/ 293 w 806"/>
                  <a:gd name="T25" fmla="*/ 607 h 907"/>
                  <a:gd name="T26" fmla="*/ 778 w 806"/>
                  <a:gd name="T27" fmla="*/ 906 h 907"/>
                  <a:gd name="T28" fmla="*/ 782 w 806"/>
                  <a:gd name="T29" fmla="*/ 907 h 907"/>
                  <a:gd name="T30" fmla="*/ 804 w 806"/>
                  <a:gd name="T31" fmla="*/ 890 h 907"/>
                  <a:gd name="T32" fmla="*/ 787 w 806"/>
                  <a:gd name="T33" fmla="*/ 864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6" h="907">
                    <a:moveTo>
                      <a:pt x="787" y="864"/>
                    </a:moveTo>
                    <a:cubicBezTo>
                      <a:pt x="419" y="782"/>
                      <a:pt x="151" y="453"/>
                      <a:pt x="143" y="77"/>
                    </a:cubicBezTo>
                    <a:cubicBezTo>
                      <a:pt x="204" y="139"/>
                      <a:pt x="204" y="139"/>
                      <a:pt x="204" y="139"/>
                    </a:cubicBezTo>
                    <a:cubicBezTo>
                      <a:pt x="208" y="143"/>
                      <a:pt x="214" y="145"/>
                      <a:pt x="219" y="145"/>
                    </a:cubicBezTo>
                    <a:cubicBezTo>
                      <a:pt x="225" y="145"/>
                      <a:pt x="230" y="143"/>
                      <a:pt x="235" y="139"/>
                    </a:cubicBezTo>
                    <a:cubicBezTo>
                      <a:pt x="243" y="131"/>
                      <a:pt x="244" y="117"/>
                      <a:pt x="235" y="108"/>
                    </a:cubicBezTo>
                    <a:cubicBezTo>
                      <a:pt x="139" y="9"/>
                      <a:pt x="139" y="9"/>
                      <a:pt x="139" y="9"/>
                    </a:cubicBezTo>
                    <a:cubicBezTo>
                      <a:pt x="130" y="0"/>
                      <a:pt x="116" y="0"/>
                      <a:pt x="107" y="9"/>
                    </a:cubicBezTo>
                    <a:cubicBezTo>
                      <a:pt x="8" y="105"/>
                      <a:pt x="8" y="105"/>
                      <a:pt x="8" y="105"/>
                    </a:cubicBezTo>
                    <a:cubicBezTo>
                      <a:pt x="0" y="114"/>
                      <a:pt x="0" y="128"/>
                      <a:pt x="8" y="136"/>
                    </a:cubicBezTo>
                    <a:cubicBezTo>
                      <a:pt x="16" y="145"/>
                      <a:pt x="30" y="145"/>
                      <a:pt x="39" y="137"/>
                    </a:cubicBezTo>
                    <a:cubicBezTo>
                      <a:pt x="99" y="78"/>
                      <a:pt x="99" y="78"/>
                      <a:pt x="99" y="78"/>
                    </a:cubicBezTo>
                    <a:cubicBezTo>
                      <a:pt x="103" y="270"/>
                      <a:pt x="172" y="458"/>
                      <a:pt x="293" y="607"/>
                    </a:cubicBezTo>
                    <a:cubicBezTo>
                      <a:pt x="416" y="758"/>
                      <a:pt x="588" y="865"/>
                      <a:pt x="778" y="906"/>
                    </a:cubicBezTo>
                    <a:cubicBezTo>
                      <a:pt x="779" y="907"/>
                      <a:pt x="781" y="907"/>
                      <a:pt x="782" y="907"/>
                    </a:cubicBezTo>
                    <a:cubicBezTo>
                      <a:pt x="792" y="907"/>
                      <a:pt x="802" y="900"/>
                      <a:pt x="804" y="890"/>
                    </a:cubicBezTo>
                    <a:cubicBezTo>
                      <a:pt x="806" y="878"/>
                      <a:pt x="799" y="866"/>
                      <a:pt x="787" y="864"/>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6" name="Freeform 8"/>
              <p:cNvSpPr>
                <a:spLocks/>
              </p:cNvSpPr>
              <p:nvPr/>
            </p:nvSpPr>
            <p:spPr bwMode="auto">
              <a:xfrm>
                <a:off x="2250" y="351"/>
                <a:ext cx="1702" cy="1507"/>
              </a:xfrm>
              <a:custGeom>
                <a:avLst/>
                <a:gdLst>
                  <a:gd name="T0" fmla="*/ 900 w 909"/>
                  <a:gd name="T1" fmla="*/ 107 h 804"/>
                  <a:gd name="T2" fmla="*/ 804 w 909"/>
                  <a:gd name="T3" fmla="*/ 8 h 804"/>
                  <a:gd name="T4" fmla="*/ 773 w 909"/>
                  <a:gd name="T5" fmla="*/ 8 h 804"/>
                  <a:gd name="T6" fmla="*/ 772 w 909"/>
                  <a:gd name="T7" fmla="*/ 39 h 804"/>
                  <a:gd name="T8" fmla="*/ 831 w 909"/>
                  <a:gd name="T9" fmla="*/ 99 h 804"/>
                  <a:gd name="T10" fmla="*/ 302 w 909"/>
                  <a:gd name="T11" fmla="*/ 293 h 804"/>
                  <a:gd name="T12" fmla="*/ 3 w 909"/>
                  <a:gd name="T13" fmla="*/ 778 h 804"/>
                  <a:gd name="T14" fmla="*/ 19 w 909"/>
                  <a:gd name="T15" fmla="*/ 804 h 804"/>
                  <a:gd name="T16" fmla="*/ 24 w 909"/>
                  <a:gd name="T17" fmla="*/ 804 h 804"/>
                  <a:gd name="T18" fmla="*/ 46 w 909"/>
                  <a:gd name="T19" fmla="*/ 787 h 804"/>
                  <a:gd name="T20" fmla="*/ 832 w 909"/>
                  <a:gd name="T21" fmla="*/ 143 h 804"/>
                  <a:gd name="T22" fmla="*/ 770 w 909"/>
                  <a:gd name="T23" fmla="*/ 204 h 804"/>
                  <a:gd name="T24" fmla="*/ 770 w 909"/>
                  <a:gd name="T25" fmla="*/ 235 h 804"/>
                  <a:gd name="T26" fmla="*/ 786 w 909"/>
                  <a:gd name="T27" fmla="*/ 241 h 804"/>
                  <a:gd name="T28" fmla="*/ 801 w 909"/>
                  <a:gd name="T29" fmla="*/ 235 h 804"/>
                  <a:gd name="T30" fmla="*/ 900 w 909"/>
                  <a:gd name="T31" fmla="*/ 139 h 804"/>
                  <a:gd name="T32" fmla="*/ 900 w 909"/>
                  <a:gd name="T33" fmla="*/ 10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9" h="804">
                    <a:moveTo>
                      <a:pt x="900" y="107"/>
                    </a:moveTo>
                    <a:cubicBezTo>
                      <a:pt x="804" y="8"/>
                      <a:pt x="804" y="8"/>
                      <a:pt x="804" y="8"/>
                    </a:cubicBezTo>
                    <a:cubicBezTo>
                      <a:pt x="795" y="0"/>
                      <a:pt x="782" y="0"/>
                      <a:pt x="773" y="8"/>
                    </a:cubicBezTo>
                    <a:cubicBezTo>
                      <a:pt x="764" y="16"/>
                      <a:pt x="764" y="30"/>
                      <a:pt x="772" y="39"/>
                    </a:cubicBezTo>
                    <a:cubicBezTo>
                      <a:pt x="831" y="99"/>
                      <a:pt x="831" y="99"/>
                      <a:pt x="831" y="99"/>
                    </a:cubicBezTo>
                    <a:cubicBezTo>
                      <a:pt x="639" y="103"/>
                      <a:pt x="451" y="172"/>
                      <a:pt x="302" y="293"/>
                    </a:cubicBezTo>
                    <a:cubicBezTo>
                      <a:pt x="151" y="416"/>
                      <a:pt x="44" y="588"/>
                      <a:pt x="3" y="778"/>
                    </a:cubicBezTo>
                    <a:cubicBezTo>
                      <a:pt x="0" y="789"/>
                      <a:pt x="7" y="801"/>
                      <a:pt x="19" y="804"/>
                    </a:cubicBezTo>
                    <a:cubicBezTo>
                      <a:pt x="21" y="804"/>
                      <a:pt x="23" y="804"/>
                      <a:pt x="24" y="804"/>
                    </a:cubicBezTo>
                    <a:cubicBezTo>
                      <a:pt x="34" y="804"/>
                      <a:pt x="43" y="797"/>
                      <a:pt x="46" y="787"/>
                    </a:cubicBezTo>
                    <a:cubicBezTo>
                      <a:pt x="127" y="419"/>
                      <a:pt x="456" y="151"/>
                      <a:pt x="832" y="143"/>
                    </a:cubicBezTo>
                    <a:cubicBezTo>
                      <a:pt x="770" y="204"/>
                      <a:pt x="770" y="204"/>
                      <a:pt x="770" y="204"/>
                    </a:cubicBezTo>
                    <a:cubicBezTo>
                      <a:pt x="762" y="212"/>
                      <a:pt x="761" y="226"/>
                      <a:pt x="770" y="235"/>
                    </a:cubicBezTo>
                    <a:cubicBezTo>
                      <a:pt x="774" y="239"/>
                      <a:pt x="780" y="241"/>
                      <a:pt x="786" y="241"/>
                    </a:cubicBezTo>
                    <a:cubicBezTo>
                      <a:pt x="791" y="241"/>
                      <a:pt x="797" y="239"/>
                      <a:pt x="801" y="235"/>
                    </a:cubicBezTo>
                    <a:cubicBezTo>
                      <a:pt x="900" y="139"/>
                      <a:pt x="900" y="139"/>
                      <a:pt x="900" y="139"/>
                    </a:cubicBezTo>
                    <a:cubicBezTo>
                      <a:pt x="909" y="130"/>
                      <a:pt x="909" y="116"/>
                      <a:pt x="900" y="107"/>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7" name="Freeform 9"/>
              <p:cNvSpPr>
                <a:spLocks noEditPoints="1"/>
              </p:cNvSpPr>
              <p:nvPr/>
            </p:nvSpPr>
            <p:spPr bwMode="auto">
              <a:xfrm>
                <a:off x="2776" y="1502"/>
                <a:ext cx="2132" cy="1455"/>
              </a:xfrm>
              <a:custGeom>
                <a:avLst/>
                <a:gdLst>
                  <a:gd name="T0" fmla="*/ 729 w 1138"/>
                  <a:gd name="T1" fmla="*/ 776 h 776"/>
                  <a:gd name="T2" fmla="*/ 408 w 1138"/>
                  <a:gd name="T3" fmla="*/ 776 h 776"/>
                  <a:gd name="T4" fmla="*/ 388 w 1138"/>
                  <a:gd name="T5" fmla="*/ 762 h 776"/>
                  <a:gd name="T6" fmla="*/ 394 w 1138"/>
                  <a:gd name="T7" fmla="*/ 738 h 776"/>
                  <a:gd name="T8" fmla="*/ 473 w 1138"/>
                  <a:gd name="T9" fmla="*/ 668 h 776"/>
                  <a:gd name="T10" fmla="*/ 473 w 1138"/>
                  <a:gd name="T11" fmla="*/ 654 h 776"/>
                  <a:gd name="T12" fmla="*/ 22 w 1138"/>
                  <a:gd name="T13" fmla="*/ 654 h 776"/>
                  <a:gd name="T14" fmla="*/ 0 w 1138"/>
                  <a:gd name="T15" fmla="*/ 632 h 776"/>
                  <a:gd name="T16" fmla="*/ 0 w 1138"/>
                  <a:gd name="T17" fmla="*/ 22 h 776"/>
                  <a:gd name="T18" fmla="*/ 22 w 1138"/>
                  <a:gd name="T19" fmla="*/ 0 h 776"/>
                  <a:gd name="T20" fmla="*/ 1116 w 1138"/>
                  <a:gd name="T21" fmla="*/ 0 h 776"/>
                  <a:gd name="T22" fmla="*/ 1138 w 1138"/>
                  <a:gd name="T23" fmla="*/ 22 h 776"/>
                  <a:gd name="T24" fmla="*/ 1138 w 1138"/>
                  <a:gd name="T25" fmla="*/ 632 h 776"/>
                  <a:gd name="T26" fmla="*/ 1116 w 1138"/>
                  <a:gd name="T27" fmla="*/ 654 h 776"/>
                  <a:gd name="T28" fmla="*/ 664 w 1138"/>
                  <a:gd name="T29" fmla="*/ 654 h 776"/>
                  <a:gd name="T30" fmla="*/ 664 w 1138"/>
                  <a:gd name="T31" fmla="*/ 668 h 776"/>
                  <a:gd name="T32" fmla="*/ 744 w 1138"/>
                  <a:gd name="T33" fmla="*/ 738 h 776"/>
                  <a:gd name="T34" fmla="*/ 750 w 1138"/>
                  <a:gd name="T35" fmla="*/ 762 h 776"/>
                  <a:gd name="T36" fmla="*/ 729 w 1138"/>
                  <a:gd name="T37" fmla="*/ 776 h 776"/>
                  <a:gd name="T38" fmla="*/ 467 w 1138"/>
                  <a:gd name="T39" fmla="*/ 732 h 776"/>
                  <a:gd name="T40" fmla="*/ 670 w 1138"/>
                  <a:gd name="T41" fmla="*/ 732 h 776"/>
                  <a:gd name="T42" fmla="*/ 628 w 1138"/>
                  <a:gd name="T43" fmla="*/ 695 h 776"/>
                  <a:gd name="T44" fmla="*/ 620 w 1138"/>
                  <a:gd name="T45" fmla="*/ 679 h 776"/>
                  <a:gd name="T46" fmla="*/ 620 w 1138"/>
                  <a:gd name="T47" fmla="*/ 632 h 776"/>
                  <a:gd name="T48" fmla="*/ 642 w 1138"/>
                  <a:gd name="T49" fmla="*/ 610 h 776"/>
                  <a:gd name="T50" fmla="*/ 1094 w 1138"/>
                  <a:gd name="T51" fmla="*/ 610 h 776"/>
                  <a:gd name="T52" fmla="*/ 1094 w 1138"/>
                  <a:gd name="T53" fmla="*/ 44 h 776"/>
                  <a:gd name="T54" fmla="*/ 44 w 1138"/>
                  <a:gd name="T55" fmla="*/ 44 h 776"/>
                  <a:gd name="T56" fmla="*/ 44 w 1138"/>
                  <a:gd name="T57" fmla="*/ 610 h 776"/>
                  <a:gd name="T58" fmla="*/ 495 w 1138"/>
                  <a:gd name="T59" fmla="*/ 610 h 776"/>
                  <a:gd name="T60" fmla="*/ 517 w 1138"/>
                  <a:gd name="T61" fmla="*/ 632 h 776"/>
                  <a:gd name="T62" fmla="*/ 517 w 1138"/>
                  <a:gd name="T63" fmla="*/ 679 h 776"/>
                  <a:gd name="T64" fmla="*/ 510 w 1138"/>
                  <a:gd name="T65" fmla="*/ 695 h 776"/>
                  <a:gd name="T66" fmla="*/ 467 w 1138"/>
                  <a:gd name="T67" fmla="*/ 732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8" h="776">
                    <a:moveTo>
                      <a:pt x="729" y="776"/>
                    </a:moveTo>
                    <a:cubicBezTo>
                      <a:pt x="408" y="776"/>
                      <a:pt x="408" y="776"/>
                      <a:pt x="408" y="776"/>
                    </a:cubicBezTo>
                    <a:cubicBezTo>
                      <a:pt x="399" y="776"/>
                      <a:pt x="391" y="770"/>
                      <a:pt x="388" y="762"/>
                    </a:cubicBezTo>
                    <a:cubicBezTo>
                      <a:pt x="385" y="753"/>
                      <a:pt x="387" y="744"/>
                      <a:pt x="394" y="738"/>
                    </a:cubicBezTo>
                    <a:cubicBezTo>
                      <a:pt x="473" y="668"/>
                      <a:pt x="473" y="668"/>
                      <a:pt x="473" y="668"/>
                    </a:cubicBezTo>
                    <a:cubicBezTo>
                      <a:pt x="473" y="654"/>
                      <a:pt x="473" y="654"/>
                      <a:pt x="473" y="654"/>
                    </a:cubicBezTo>
                    <a:cubicBezTo>
                      <a:pt x="22" y="654"/>
                      <a:pt x="22" y="654"/>
                      <a:pt x="22" y="654"/>
                    </a:cubicBezTo>
                    <a:cubicBezTo>
                      <a:pt x="10" y="654"/>
                      <a:pt x="0" y="644"/>
                      <a:pt x="0" y="632"/>
                    </a:cubicBezTo>
                    <a:cubicBezTo>
                      <a:pt x="0" y="22"/>
                      <a:pt x="0" y="22"/>
                      <a:pt x="0" y="22"/>
                    </a:cubicBezTo>
                    <a:cubicBezTo>
                      <a:pt x="0" y="10"/>
                      <a:pt x="10" y="0"/>
                      <a:pt x="22" y="0"/>
                    </a:cubicBezTo>
                    <a:cubicBezTo>
                      <a:pt x="1116" y="0"/>
                      <a:pt x="1116" y="0"/>
                      <a:pt x="1116" y="0"/>
                    </a:cubicBezTo>
                    <a:cubicBezTo>
                      <a:pt x="1128" y="0"/>
                      <a:pt x="1138" y="10"/>
                      <a:pt x="1138" y="22"/>
                    </a:cubicBezTo>
                    <a:cubicBezTo>
                      <a:pt x="1138" y="632"/>
                      <a:pt x="1138" y="632"/>
                      <a:pt x="1138" y="632"/>
                    </a:cubicBezTo>
                    <a:cubicBezTo>
                      <a:pt x="1138" y="644"/>
                      <a:pt x="1128" y="654"/>
                      <a:pt x="1116" y="654"/>
                    </a:cubicBezTo>
                    <a:cubicBezTo>
                      <a:pt x="664" y="654"/>
                      <a:pt x="664" y="654"/>
                      <a:pt x="664" y="654"/>
                    </a:cubicBezTo>
                    <a:cubicBezTo>
                      <a:pt x="664" y="668"/>
                      <a:pt x="664" y="668"/>
                      <a:pt x="664" y="668"/>
                    </a:cubicBezTo>
                    <a:cubicBezTo>
                      <a:pt x="744" y="738"/>
                      <a:pt x="744" y="738"/>
                      <a:pt x="744" y="738"/>
                    </a:cubicBezTo>
                    <a:cubicBezTo>
                      <a:pt x="751" y="744"/>
                      <a:pt x="753" y="753"/>
                      <a:pt x="750" y="762"/>
                    </a:cubicBezTo>
                    <a:cubicBezTo>
                      <a:pt x="747" y="770"/>
                      <a:pt x="739" y="776"/>
                      <a:pt x="729" y="776"/>
                    </a:cubicBezTo>
                    <a:close/>
                    <a:moveTo>
                      <a:pt x="467" y="732"/>
                    </a:moveTo>
                    <a:cubicBezTo>
                      <a:pt x="670" y="732"/>
                      <a:pt x="670" y="732"/>
                      <a:pt x="670" y="732"/>
                    </a:cubicBezTo>
                    <a:cubicBezTo>
                      <a:pt x="628" y="695"/>
                      <a:pt x="628" y="695"/>
                      <a:pt x="628" y="695"/>
                    </a:cubicBezTo>
                    <a:cubicBezTo>
                      <a:pt x="623" y="691"/>
                      <a:pt x="620" y="685"/>
                      <a:pt x="620" y="679"/>
                    </a:cubicBezTo>
                    <a:cubicBezTo>
                      <a:pt x="620" y="632"/>
                      <a:pt x="620" y="632"/>
                      <a:pt x="620" y="632"/>
                    </a:cubicBezTo>
                    <a:cubicBezTo>
                      <a:pt x="620" y="620"/>
                      <a:pt x="630" y="610"/>
                      <a:pt x="642" y="610"/>
                    </a:cubicBezTo>
                    <a:cubicBezTo>
                      <a:pt x="1094" y="610"/>
                      <a:pt x="1094" y="610"/>
                      <a:pt x="1094" y="610"/>
                    </a:cubicBezTo>
                    <a:cubicBezTo>
                      <a:pt x="1094" y="44"/>
                      <a:pt x="1094" y="44"/>
                      <a:pt x="1094" y="44"/>
                    </a:cubicBezTo>
                    <a:cubicBezTo>
                      <a:pt x="44" y="44"/>
                      <a:pt x="44" y="44"/>
                      <a:pt x="44" y="44"/>
                    </a:cubicBezTo>
                    <a:cubicBezTo>
                      <a:pt x="44" y="610"/>
                      <a:pt x="44" y="610"/>
                      <a:pt x="44" y="610"/>
                    </a:cubicBezTo>
                    <a:cubicBezTo>
                      <a:pt x="495" y="610"/>
                      <a:pt x="495" y="610"/>
                      <a:pt x="495" y="610"/>
                    </a:cubicBezTo>
                    <a:cubicBezTo>
                      <a:pt x="508" y="610"/>
                      <a:pt x="517" y="620"/>
                      <a:pt x="517" y="632"/>
                    </a:cubicBezTo>
                    <a:cubicBezTo>
                      <a:pt x="517" y="679"/>
                      <a:pt x="517" y="679"/>
                      <a:pt x="517" y="679"/>
                    </a:cubicBezTo>
                    <a:cubicBezTo>
                      <a:pt x="517" y="685"/>
                      <a:pt x="515" y="691"/>
                      <a:pt x="510" y="695"/>
                    </a:cubicBezTo>
                    <a:lnTo>
                      <a:pt x="467" y="732"/>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8" name="Freeform 10"/>
              <p:cNvSpPr>
                <a:spLocks/>
              </p:cNvSpPr>
              <p:nvPr/>
            </p:nvSpPr>
            <p:spPr bwMode="auto">
              <a:xfrm>
                <a:off x="2941" y="1669"/>
                <a:ext cx="1798" cy="892"/>
              </a:xfrm>
              <a:custGeom>
                <a:avLst/>
                <a:gdLst>
                  <a:gd name="T0" fmla="*/ 420 w 960"/>
                  <a:gd name="T1" fmla="*/ 476 h 476"/>
                  <a:gd name="T2" fmla="*/ 541 w 960"/>
                  <a:gd name="T3" fmla="*/ 476 h 476"/>
                  <a:gd name="T4" fmla="*/ 951 w 960"/>
                  <a:gd name="T5" fmla="*/ 476 h 476"/>
                  <a:gd name="T6" fmla="*/ 960 w 960"/>
                  <a:gd name="T7" fmla="*/ 466 h 476"/>
                  <a:gd name="T8" fmla="*/ 960 w 960"/>
                  <a:gd name="T9" fmla="*/ 10 h 476"/>
                  <a:gd name="T10" fmla="*/ 951 w 960"/>
                  <a:gd name="T11" fmla="*/ 0 h 476"/>
                  <a:gd name="T12" fmla="*/ 10 w 960"/>
                  <a:gd name="T13" fmla="*/ 0 h 476"/>
                  <a:gd name="T14" fmla="*/ 0 w 960"/>
                  <a:gd name="T15" fmla="*/ 10 h 476"/>
                  <a:gd name="T16" fmla="*/ 0 w 960"/>
                  <a:gd name="T17" fmla="*/ 466 h 476"/>
                  <a:gd name="T18" fmla="*/ 10 w 960"/>
                  <a:gd name="T19" fmla="*/ 476 h 476"/>
                  <a:gd name="T20" fmla="*/ 420 w 960"/>
                  <a:gd name="T21" fmla="*/ 47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476">
                    <a:moveTo>
                      <a:pt x="420" y="476"/>
                    </a:moveTo>
                    <a:cubicBezTo>
                      <a:pt x="451" y="476"/>
                      <a:pt x="510" y="476"/>
                      <a:pt x="541" y="476"/>
                    </a:cubicBezTo>
                    <a:cubicBezTo>
                      <a:pt x="951" y="476"/>
                      <a:pt x="951" y="476"/>
                      <a:pt x="951" y="476"/>
                    </a:cubicBezTo>
                    <a:cubicBezTo>
                      <a:pt x="956" y="476"/>
                      <a:pt x="960" y="472"/>
                      <a:pt x="960" y="466"/>
                    </a:cubicBezTo>
                    <a:cubicBezTo>
                      <a:pt x="960" y="10"/>
                      <a:pt x="960" y="10"/>
                      <a:pt x="960" y="10"/>
                    </a:cubicBezTo>
                    <a:cubicBezTo>
                      <a:pt x="960" y="4"/>
                      <a:pt x="956" y="0"/>
                      <a:pt x="951" y="0"/>
                    </a:cubicBezTo>
                    <a:cubicBezTo>
                      <a:pt x="10" y="0"/>
                      <a:pt x="10" y="0"/>
                      <a:pt x="10" y="0"/>
                    </a:cubicBezTo>
                    <a:cubicBezTo>
                      <a:pt x="5" y="0"/>
                      <a:pt x="0" y="4"/>
                      <a:pt x="0" y="10"/>
                    </a:cubicBezTo>
                    <a:cubicBezTo>
                      <a:pt x="0" y="466"/>
                      <a:pt x="0" y="466"/>
                      <a:pt x="0" y="466"/>
                    </a:cubicBezTo>
                    <a:cubicBezTo>
                      <a:pt x="0" y="472"/>
                      <a:pt x="5" y="476"/>
                      <a:pt x="10" y="476"/>
                    </a:cubicBezTo>
                    <a:lnTo>
                      <a:pt x="420" y="476"/>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cxnSp>
        <p:nvCxnSpPr>
          <p:cNvPr id="34" name="Straight Connector 33"/>
          <p:cNvCxnSpPr/>
          <p:nvPr/>
        </p:nvCxnSpPr>
        <p:spPr>
          <a:xfrm>
            <a:off x="4346751" y="5400614"/>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9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482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7" name="Title 6"/>
          <p:cNvSpPr>
            <a:spLocks noGrp="1"/>
          </p:cNvSpPr>
          <p:nvPr>
            <p:ph type="title"/>
          </p:nvPr>
        </p:nvSpPr>
        <p:spPr>
          <a:xfrm>
            <a:off x="356182" y="618298"/>
            <a:ext cx="2763532" cy="1227329"/>
          </a:xfrm>
        </p:spPr>
        <p:txBody>
          <a:bodyPr/>
          <a:lstStyle/>
          <a:p>
            <a:r>
              <a:rPr lang="en-US" dirty="0" smtClean="0"/>
              <a:t>New digital risks</a:t>
            </a:r>
            <a:endParaRPr lang="en-US" sz="1600" dirty="0"/>
          </a:p>
        </p:txBody>
      </p:sp>
      <p:sp>
        <p:nvSpPr>
          <p:cNvPr id="10" name="Text Placeholder 2"/>
          <p:cNvSpPr>
            <a:spLocks noGrp="1"/>
          </p:cNvSpPr>
          <p:nvPr>
            <p:ph type="body" sz="quarter" idx="4294967295"/>
          </p:nvPr>
        </p:nvSpPr>
        <p:spPr>
          <a:xfrm>
            <a:off x="4346752" y="951131"/>
            <a:ext cx="7270376" cy="5393271"/>
          </a:xfrm>
          <a:prstGeom prst="rect">
            <a:avLst/>
          </a:prstGeom>
        </p:spPr>
        <p:txBody>
          <a:bodyPr wrap="square"/>
          <a:lstStyle/>
          <a:p>
            <a:pPr>
              <a:buClr>
                <a:srgbClr val="2FC77E"/>
              </a:buClr>
              <a:buSzPct val="100000"/>
            </a:pPr>
            <a:r>
              <a:rPr lang="en-US" sz="2400" b="1" dirty="0" smtClean="0">
                <a:solidFill>
                  <a:schemeClr val="bg1"/>
                </a:solidFill>
                <a:effectLst/>
              </a:rPr>
              <a:t>Description</a:t>
            </a:r>
          </a:p>
          <a:p>
            <a:pPr marL="0" lvl="1" indent="0">
              <a:buSzPct val="100000"/>
              <a:buNone/>
            </a:pPr>
            <a:r>
              <a:rPr lang="en-US" sz="1800" dirty="0" smtClean="0">
                <a:solidFill>
                  <a:schemeClr val="bg1"/>
                </a:solidFill>
              </a:rPr>
              <a:t>Leverage digital tools and develop products addressing the risks arising from the digitalized lifestyle</a:t>
            </a:r>
          </a:p>
          <a:p>
            <a:pPr lvl="1">
              <a:buClr>
                <a:srgbClr val="177B57"/>
              </a:buClr>
              <a:buSzPct val="100000"/>
            </a:pPr>
            <a:endParaRPr lang="en-US" sz="1800" dirty="0" smtClean="0">
              <a:solidFill>
                <a:schemeClr val="bg1"/>
              </a:solidFill>
              <a:effectLst/>
            </a:endParaRPr>
          </a:p>
          <a:p>
            <a:pPr>
              <a:buClr>
                <a:srgbClr val="2FC77E"/>
              </a:buClr>
              <a:buSzPct val="100000"/>
            </a:pPr>
            <a:r>
              <a:rPr lang="en-US" sz="1800" dirty="0" smtClean="0">
                <a:solidFill>
                  <a:schemeClr val="bg1"/>
                </a:solidFill>
              </a:rPr>
              <a:t>Examples: Cyber risks, identity theft, misuse of IoT data </a:t>
            </a:r>
          </a:p>
          <a:p>
            <a:pPr marL="228600" lvl="1" indent="0">
              <a:buClr>
                <a:srgbClr val="177B57"/>
              </a:buClr>
              <a:buSzPct val="100000"/>
              <a:buNone/>
            </a:pPr>
            <a:endParaRPr lang="en-US" sz="1800" dirty="0" smtClean="0">
              <a:solidFill>
                <a:schemeClr val="bg1"/>
              </a:solidFill>
              <a:effectLst/>
            </a:endParaRPr>
          </a:p>
          <a:p>
            <a:pPr>
              <a:buClr>
                <a:srgbClr val="2FC77E"/>
              </a:buClr>
              <a:buSzPct val="100000"/>
            </a:pPr>
            <a:r>
              <a:rPr lang="en-US" sz="2400" b="1" dirty="0" smtClean="0">
                <a:solidFill>
                  <a:schemeClr val="bg1"/>
                </a:solidFill>
              </a:rPr>
              <a:t>Potential role of the regulator</a:t>
            </a:r>
          </a:p>
          <a:p>
            <a:pPr marL="0" lvl="1" indent="0">
              <a:buSzPct val="100000"/>
              <a:buNone/>
            </a:pPr>
            <a:r>
              <a:rPr lang="en-US" sz="1800" dirty="0" smtClean="0">
                <a:solidFill>
                  <a:schemeClr val="bg1"/>
                </a:solidFill>
              </a:rPr>
              <a:t>Support insurers to cope with the new digital risks, create awareness on the risks to underwrite. Encourage insurers to educate and serve the market with products covering the new risks</a:t>
            </a:r>
          </a:p>
          <a:p>
            <a:pPr marL="0" lvl="1" indent="0">
              <a:buSzPct val="100000"/>
              <a:buNone/>
            </a:pPr>
            <a:endParaRPr lang="en-US" sz="1800" dirty="0" smtClean="0">
              <a:solidFill>
                <a:schemeClr val="bg1"/>
              </a:solidFill>
            </a:endParaRPr>
          </a:p>
          <a:p>
            <a:pPr>
              <a:buClr>
                <a:srgbClr val="2FC77E"/>
              </a:buClr>
              <a:buSzPct val="100000"/>
            </a:pPr>
            <a:r>
              <a:rPr lang="en-US" sz="2400" b="1" dirty="0" smtClean="0">
                <a:solidFill>
                  <a:schemeClr val="bg1"/>
                </a:solidFill>
              </a:rPr>
              <a:t>Flagship example</a:t>
            </a:r>
          </a:p>
          <a:p>
            <a:pPr marL="0" lvl="1" indent="0">
              <a:buSzPct val="100000"/>
              <a:buNone/>
            </a:pPr>
            <a:r>
              <a:rPr lang="en-US" sz="1800" dirty="0" smtClean="0">
                <a:solidFill>
                  <a:schemeClr val="bg1"/>
                </a:solidFill>
              </a:rPr>
              <a:t>Monetary Authority of Singapore has launched CyRiM public-private research project with the objective to better understand cyber risk &amp; provide the insurers with data, know-how and specialized experts</a:t>
            </a:r>
            <a:endParaRPr lang="en-US" sz="1800" b="1" dirty="0" smtClean="0"/>
          </a:p>
          <a:p>
            <a:pPr marL="0" lvl="1" indent="0">
              <a:buSzPct val="100000"/>
              <a:buNone/>
            </a:pPr>
            <a:endParaRPr lang="en-US" sz="1800" dirty="0">
              <a:solidFill>
                <a:schemeClr val="bg1"/>
              </a:solidFill>
            </a:endParaRPr>
          </a:p>
        </p:txBody>
      </p:sp>
      <p:cxnSp>
        <p:nvCxnSpPr>
          <p:cNvPr id="12" name="Straight Connector 11"/>
          <p:cNvCxnSpPr/>
          <p:nvPr/>
        </p:nvCxnSpPr>
        <p:spPr>
          <a:xfrm>
            <a:off x="4346751" y="1334227"/>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346751" y="5088597"/>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346751" y="3406709"/>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sp>
        <p:nvSpPr>
          <p:cNvPr id="16"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NTU, BCG</a:t>
            </a:r>
            <a:endParaRPr lang="en-US" sz="800" dirty="0"/>
          </a:p>
        </p:txBody>
      </p:sp>
      <p:sp>
        <p:nvSpPr>
          <p:cNvPr id="19" name="object 7"/>
          <p:cNvSpPr/>
          <p:nvPr/>
        </p:nvSpPr>
        <p:spPr>
          <a:xfrm>
            <a:off x="170689" y="132587"/>
            <a:ext cx="365760" cy="365760"/>
          </a:xfrm>
          <a:custGeom>
            <a:avLst/>
            <a:gdLst/>
            <a:ahLst/>
            <a:cxnLst/>
            <a:rect l="l" t="t" r="r" b="b"/>
            <a:pathLst>
              <a:path w="365759" h="365759">
                <a:moveTo>
                  <a:pt x="182879" y="0"/>
                </a:moveTo>
                <a:lnTo>
                  <a:pt x="134276" y="6535"/>
                </a:lnTo>
                <a:lnTo>
                  <a:pt x="90593" y="24976"/>
                </a:lnTo>
                <a:lnTo>
                  <a:pt x="53578" y="53578"/>
                </a:lnTo>
                <a:lnTo>
                  <a:pt x="24976" y="90593"/>
                </a:lnTo>
                <a:lnTo>
                  <a:pt x="6535" y="134276"/>
                </a:lnTo>
                <a:lnTo>
                  <a:pt x="0" y="182879"/>
                </a:lnTo>
                <a:lnTo>
                  <a:pt x="6535" y="231483"/>
                </a:lnTo>
                <a:lnTo>
                  <a:pt x="24976" y="275166"/>
                </a:lnTo>
                <a:lnTo>
                  <a:pt x="53578" y="312181"/>
                </a:lnTo>
                <a:lnTo>
                  <a:pt x="90593" y="340783"/>
                </a:lnTo>
                <a:lnTo>
                  <a:pt x="134276" y="359224"/>
                </a:lnTo>
                <a:lnTo>
                  <a:pt x="182879" y="365759"/>
                </a:lnTo>
                <a:lnTo>
                  <a:pt x="231483" y="359224"/>
                </a:lnTo>
                <a:lnTo>
                  <a:pt x="275166" y="340783"/>
                </a:lnTo>
                <a:lnTo>
                  <a:pt x="312181" y="312181"/>
                </a:lnTo>
                <a:lnTo>
                  <a:pt x="340783" y="275166"/>
                </a:lnTo>
                <a:lnTo>
                  <a:pt x="359224" y="231483"/>
                </a:lnTo>
                <a:lnTo>
                  <a:pt x="365760" y="182879"/>
                </a:lnTo>
                <a:lnTo>
                  <a:pt x="359224" y="134276"/>
                </a:lnTo>
                <a:lnTo>
                  <a:pt x="340783" y="90593"/>
                </a:lnTo>
                <a:lnTo>
                  <a:pt x="312181" y="53578"/>
                </a:lnTo>
                <a:lnTo>
                  <a:pt x="275166" y="24976"/>
                </a:lnTo>
                <a:lnTo>
                  <a:pt x="231483" y="6535"/>
                </a:lnTo>
                <a:lnTo>
                  <a:pt x="182879" y="0"/>
                </a:lnTo>
                <a:close/>
              </a:path>
            </a:pathLst>
          </a:custGeom>
          <a:solidFill>
            <a:schemeClr val="tx2"/>
          </a:solidFill>
          <a:ln/>
        </p:spPr>
        <p:txBody>
          <a:bodyPr wrap="square" lIns="0" tIns="0" rIns="0" bIns="0" rtlCol="0"/>
          <a:lstStyle/>
          <a:p>
            <a:endParaRPr lang="en-US" dirty="0"/>
          </a:p>
        </p:txBody>
      </p:sp>
      <p:sp>
        <p:nvSpPr>
          <p:cNvPr id="20" name="object 8"/>
          <p:cNvSpPr txBox="1"/>
          <p:nvPr/>
        </p:nvSpPr>
        <p:spPr>
          <a:xfrm>
            <a:off x="286259" y="178307"/>
            <a:ext cx="134620" cy="262892"/>
          </a:xfrm>
          <a:prstGeom prst="rect">
            <a:avLst/>
          </a:prstGeom>
        </p:spPr>
        <p:txBody>
          <a:bodyPr vert="horz" wrap="square" lIns="0" tIns="16510" rIns="0" bIns="0" rtlCol="0">
            <a:spAutoFit/>
          </a:bodyPr>
          <a:lstStyle/>
          <a:p>
            <a:pPr marL="12700">
              <a:lnSpc>
                <a:spcPct val="100000"/>
              </a:lnSpc>
              <a:spcBef>
                <a:spcPts val="130"/>
              </a:spcBef>
            </a:pPr>
            <a:r>
              <a:rPr lang="en-US" sz="1600" spc="10" dirty="0" smtClean="0">
                <a:solidFill>
                  <a:schemeClr val="bg1"/>
                </a:solidFill>
                <a:latin typeface="Trebuchet MS"/>
                <a:cs typeface="Trebuchet MS"/>
              </a:rPr>
              <a:t>2</a:t>
            </a:r>
            <a:endParaRPr lang="en-US" sz="1600" dirty="0">
              <a:solidFill>
                <a:schemeClr val="bg1"/>
              </a:solidFill>
              <a:latin typeface="Trebuchet MS"/>
              <a:cs typeface="Trebuchet MS"/>
            </a:endParaRPr>
          </a:p>
        </p:txBody>
      </p:sp>
      <p:grpSp>
        <p:nvGrpSpPr>
          <p:cNvPr id="18" name="Group 17"/>
          <p:cNvGrpSpPr/>
          <p:nvPr/>
        </p:nvGrpSpPr>
        <p:grpSpPr>
          <a:xfrm>
            <a:off x="355569" y="2283981"/>
            <a:ext cx="2377303" cy="2237051"/>
            <a:chOff x="7313986" y="2780666"/>
            <a:chExt cx="994062" cy="1005945"/>
          </a:xfrm>
        </p:grpSpPr>
        <p:sp>
          <p:nvSpPr>
            <p:cNvPr id="21" name="Freeform 51"/>
            <p:cNvSpPr>
              <a:spLocks noEditPoints="1"/>
            </p:cNvSpPr>
            <p:nvPr/>
          </p:nvSpPr>
          <p:spPr bwMode="auto">
            <a:xfrm>
              <a:off x="7857034" y="3270578"/>
              <a:ext cx="451014" cy="516033"/>
            </a:xfrm>
            <a:custGeom>
              <a:avLst/>
              <a:gdLst>
                <a:gd name="T0" fmla="*/ 649 w 764"/>
                <a:gd name="T1" fmla="*/ 331 h 864"/>
                <a:gd name="T2" fmla="*/ 247 w 764"/>
                <a:gd name="T3" fmla="*/ 316 h 864"/>
                <a:gd name="T4" fmla="*/ 54 w 764"/>
                <a:gd name="T5" fmla="*/ 123 h 864"/>
                <a:gd name="T6" fmla="*/ 88 w 764"/>
                <a:gd name="T7" fmla="*/ 22 h 864"/>
                <a:gd name="T8" fmla="*/ 66 w 764"/>
                <a:gd name="T9" fmla="*/ 0 h 864"/>
                <a:gd name="T10" fmla="*/ 44 w 764"/>
                <a:gd name="T11" fmla="*/ 22 h 864"/>
                <a:gd name="T12" fmla="*/ 8 w 764"/>
                <a:gd name="T13" fmla="*/ 108 h 864"/>
                <a:gd name="T14" fmla="*/ 8 w 764"/>
                <a:gd name="T15" fmla="*/ 139 h 864"/>
                <a:gd name="T16" fmla="*/ 216 w 764"/>
                <a:gd name="T17" fmla="*/ 347 h 864"/>
                <a:gd name="T18" fmla="*/ 231 w 764"/>
                <a:gd name="T19" fmla="*/ 749 h 864"/>
                <a:gd name="T20" fmla="*/ 649 w 764"/>
                <a:gd name="T21" fmla="*/ 749 h 864"/>
                <a:gd name="T22" fmla="*/ 649 w 764"/>
                <a:gd name="T23" fmla="*/ 331 h 864"/>
                <a:gd name="T24" fmla="*/ 617 w 764"/>
                <a:gd name="T25" fmla="*/ 651 h 864"/>
                <a:gd name="T26" fmla="*/ 569 w 764"/>
                <a:gd name="T27" fmla="*/ 698 h 864"/>
                <a:gd name="T28" fmla="*/ 560 w 764"/>
                <a:gd name="T29" fmla="*/ 704 h 864"/>
                <a:gd name="T30" fmla="*/ 550 w 764"/>
                <a:gd name="T31" fmla="*/ 708 h 864"/>
                <a:gd name="T32" fmla="*/ 548 w 764"/>
                <a:gd name="T33" fmla="*/ 708 h 864"/>
                <a:gd name="T34" fmla="*/ 543 w 764"/>
                <a:gd name="T35" fmla="*/ 708 h 864"/>
                <a:gd name="T36" fmla="*/ 521 w 764"/>
                <a:gd name="T37" fmla="*/ 706 h 864"/>
                <a:gd name="T38" fmla="*/ 484 w 764"/>
                <a:gd name="T39" fmla="*/ 694 h 864"/>
                <a:gd name="T40" fmla="*/ 433 w 764"/>
                <a:gd name="T41" fmla="*/ 666 h 864"/>
                <a:gd name="T42" fmla="*/ 373 w 764"/>
                <a:gd name="T43" fmla="*/ 616 h 864"/>
                <a:gd name="T44" fmla="*/ 331 w 764"/>
                <a:gd name="T45" fmla="*/ 568 h 864"/>
                <a:gd name="T46" fmla="*/ 305 w 764"/>
                <a:gd name="T47" fmla="*/ 526 h 864"/>
                <a:gd name="T48" fmla="*/ 290 w 764"/>
                <a:gd name="T49" fmla="*/ 491 h 864"/>
                <a:gd name="T50" fmla="*/ 283 w 764"/>
                <a:gd name="T51" fmla="*/ 464 h 864"/>
                <a:gd name="T52" fmla="*/ 281 w 764"/>
                <a:gd name="T53" fmla="*/ 446 h 864"/>
                <a:gd name="T54" fmla="*/ 282 w 764"/>
                <a:gd name="T55" fmla="*/ 439 h 864"/>
                <a:gd name="T56" fmla="*/ 285 w 764"/>
                <a:gd name="T57" fmla="*/ 429 h 864"/>
                <a:gd name="T58" fmla="*/ 291 w 764"/>
                <a:gd name="T59" fmla="*/ 420 h 864"/>
                <a:gd name="T60" fmla="*/ 339 w 764"/>
                <a:gd name="T61" fmla="*/ 372 h 864"/>
                <a:gd name="T62" fmla="*/ 351 w 764"/>
                <a:gd name="T63" fmla="*/ 367 h 864"/>
                <a:gd name="T64" fmla="*/ 359 w 764"/>
                <a:gd name="T65" fmla="*/ 370 h 864"/>
                <a:gd name="T66" fmla="*/ 365 w 764"/>
                <a:gd name="T67" fmla="*/ 377 h 864"/>
                <a:gd name="T68" fmla="*/ 404 w 764"/>
                <a:gd name="T69" fmla="*/ 450 h 864"/>
                <a:gd name="T70" fmla="*/ 405 w 764"/>
                <a:gd name="T71" fmla="*/ 463 h 864"/>
                <a:gd name="T72" fmla="*/ 399 w 764"/>
                <a:gd name="T73" fmla="*/ 474 h 864"/>
                <a:gd name="T74" fmla="*/ 382 w 764"/>
                <a:gd name="T75" fmla="*/ 492 h 864"/>
                <a:gd name="T76" fmla="*/ 380 w 764"/>
                <a:gd name="T77" fmla="*/ 494 h 864"/>
                <a:gd name="T78" fmla="*/ 380 w 764"/>
                <a:gd name="T79" fmla="*/ 497 h 864"/>
                <a:gd name="T80" fmla="*/ 386 w 764"/>
                <a:gd name="T81" fmla="*/ 514 h 864"/>
                <a:gd name="T82" fmla="*/ 400 w 764"/>
                <a:gd name="T83" fmla="*/ 535 h 864"/>
                <a:gd name="T84" fmla="*/ 425 w 764"/>
                <a:gd name="T85" fmla="*/ 564 h 864"/>
                <a:gd name="T86" fmla="*/ 454 w 764"/>
                <a:gd name="T87" fmla="*/ 590 h 864"/>
                <a:gd name="T88" fmla="*/ 475 w 764"/>
                <a:gd name="T89" fmla="*/ 603 h 864"/>
                <a:gd name="T90" fmla="*/ 488 w 764"/>
                <a:gd name="T91" fmla="*/ 609 h 864"/>
                <a:gd name="T92" fmla="*/ 493 w 764"/>
                <a:gd name="T93" fmla="*/ 609 h 864"/>
                <a:gd name="T94" fmla="*/ 495 w 764"/>
                <a:gd name="T95" fmla="*/ 609 h 864"/>
                <a:gd name="T96" fmla="*/ 497 w 764"/>
                <a:gd name="T97" fmla="*/ 608 h 864"/>
                <a:gd name="T98" fmla="*/ 518 w 764"/>
                <a:gd name="T99" fmla="*/ 587 h 864"/>
                <a:gd name="T100" fmla="*/ 533 w 764"/>
                <a:gd name="T101" fmla="*/ 581 h 864"/>
                <a:gd name="T102" fmla="*/ 543 w 764"/>
                <a:gd name="T103" fmla="*/ 583 h 864"/>
                <a:gd name="T104" fmla="*/ 543 w 764"/>
                <a:gd name="T105" fmla="*/ 583 h 864"/>
                <a:gd name="T106" fmla="*/ 613 w 764"/>
                <a:gd name="T107" fmla="*/ 624 h 864"/>
                <a:gd name="T108" fmla="*/ 622 w 764"/>
                <a:gd name="T109" fmla="*/ 636 h 864"/>
                <a:gd name="T110" fmla="*/ 617 w 764"/>
                <a:gd name="T111" fmla="*/ 651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64">
                  <a:moveTo>
                    <a:pt x="649" y="331"/>
                  </a:moveTo>
                  <a:cubicBezTo>
                    <a:pt x="539" y="221"/>
                    <a:pt x="363" y="216"/>
                    <a:pt x="247" y="316"/>
                  </a:cubicBezTo>
                  <a:cubicBezTo>
                    <a:pt x="54" y="123"/>
                    <a:pt x="54" y="123"/>
                    <a:pt x="54" y="123"/>
                  </a:cubicBezTo>
                  <a:cubicBezTo>
                    <a:pt x="76" y="94"/>
                    <a:pt x="88" y="59"/>
                    <a:pt x="88" y="22"/>
                  </a:cubicBezTo>
                  <a:cubicBezTo>
                    <a:pt x="88" y="10"/>
                    <a:pt x="78" y="0"/>
                    <a:pt x="66" y="0"/>
                  </a:cubicBezTo>
                  <a:cubicBezTo>
                    <a:pt x="54" y="0"/>
                    <a:pt x="44" y="10"/>
                    <a:pt x="44" y="22"/>
                  </a:cubicBezTo>
                  <a:cubicBezTo>
                    <a:pt x="44" y="55"/>
                    <a:pt x="31" y="85"/>
                    <a:pt x="8" y="108"/>
                  </a:cubicBezTo>
                  <a:cubicBezTo>
                    <a:pt x="0" y="117"/>
                    <a:pt x="0" y="131"/>
                    <a:pt x="8" y="139"/>
                  </a:cubicBezTo>
                  <a:cubicBezTo>
                    <a:pt x="216" y="347"/>
                    <a:pt x="216" y="347"/>
                    <a:pt x="216" y="347"/>
                  </a:cubicBezTo>
                  <a:cubicBezTo>
                    <a:pt x="116" y="463"/>
                    <a:pt x="121" y="639"/>
                    <a:pt x="231" y="749"/>
                  </a:cubicBezTo>
                  <a:cubicBezTo>
                    <a:pt x="346" y="864"/>
                    <a:pt x="533" y="864"/>
                    <a:pt x="649" y="749"/>
                  </a:cubicBezTo>
                  <a:cubicBezTo>
                    <a:pt x="764" y="633"/>
                    <a:pt x="764" y="446"/>
                    <a:pt x="649" y="331"/>
                  </a:cubicBezTo>
                  <a:close/>
                  <a:moveTo>
                    <a:pt x="617" y="651"/>
                  </a:moveTo>
                  <a:cubicBezTo>
                    <a:pt x="569" y="698"/>
                    <a:pt x="569" y="698"/>
                    <a:pt x="569" y="698"/>
                  </a:cubicBezTo>
                  <a:cubicBezTo>
                    <a:pt x="567" y="701"/>
                    <a:pt x="564" y="703"/>
                    <a:pt x="560" y="704"/>
                  </a:cubicBezTo>
                  <a:cubicBezTo>
                    <a:pt x="557" y="706"/>
                    <a:pt x="554" y="707"/>
                    <a:pt x="550" y="708"/>
                  </a:cubicBezTo>
                  <a:cubicBezTo>
                    <a:pt x="550" y="708"/>
                    <a:pt x="549" y="708"/>
                    <a:pt x="548" y="708"/>
                  </a:cubicBezTo>
                  <a:cubicBezTo>
                    <a:pt x="547" y="708"/>
                    <a:pt x="545" y="708"/>
                    <a:pt x="543" y="708"/>
                  </a:cubicBezTo>
                  <a:cubicBezTo>
                    <a:pt x="539" y="708"/>
                    <a:pt x="531" y="707"/>
                    <a:pt x="521" y="706"/>
                  </a:cubicBezTo>
                  <a:cubicBezTo>
                    <a:pt x="511" y="704"/>
                    <a:pt x="498" y="700"/>
                    <a:pt x="484" y="694"/>
                  </a:cubicBezTo>
                  <a:cubicBezTo>
                    <a:pt x="469" y="688"/>
                    <a:pt x="452" y="679"/>
                    <a:pt x="433" y="666"/>
                  </a:cubicBezTo>
                  <a:cubicBezTo>
                    <a:pt x="414" y="654"/>
                    <a:pt x="394" y="637"/>
                    <a:pt x="373" y="616"/>
                  </a:cubicBezTo>
                  <a:cubicBezTo>
                    <a:pt x="356" y="599"/>
                    <a:pt x="343" y="583"/>
                    <a:pt x="331" y="568"/>
                  </a:cubicBezTo>
                  <a:cubicBezTo>
                    <a:pt x="320" y="553"/>
                    <a:pt x="311" y="539"/>
                    <a:pt x="305" y="526"/>
                  </a:cubicBezTo>
                  <a:cubicBezTo>
                    <a:pt x="298" y="513"/>
                    <a:pt x="293" y="502"/>
                    <a:pt x="290" y="491"/>
                  </a:cubicBezTo>
                  <a:cubicBezTo>
                    <a:pt x="286" y="481"/>
                    <a:pt x="284" y="472"/>
                    <a:pt x="283" y="464"/>
                  </a:cubicBezTo>
                  <a:cubicBezTo>
                    <a:pt x="282" y="457"/>
                    <a:pt x="281" y="451"/>
                    <a:pt x="281" y="446"/>
                  </a:cubicBezTo>
                  <a:cubicBezTo>
                    <a:pt x="282" y="442"/>
                    <a:pt x="282" y="440"/>
                    <a:pt x="282" y="439"/>
                  </a:cubicBezTo>
                  <a:cubicBezTo>
                    <a:pt x="282" y="436"/>
                    <a:pt x="283" y="432"/>
                    <a:pt x="285" y="429"/>
                  </a:cubicBezTo>
                  <a:cubicBezTo>
                    <a:pt x="287" y="425"/>
                    <a:pt x="289" y="422"/>
                    <a:pt x="291" y="420"/>
                  </a:cubicBezTo>
                  <a:cubicBezTo>
                    <a:pt x="339" y="372"/>
                    <a:pt x="339" y="372"/>
                    <a:pt x="339" y="372"/>
                  </a:cubicBezTo>
                  <a:cubicBezTo>
                    <a:pt x="342" y="369"/>
                    <a:pt x="346" y="367"/>
                    <a:pt x="351" y="367"/>
                  </a:cubicBezTo>
                  <a:cubicBezTo>
                    <a:pt x="354" y="367"/>
                    <a:pt x="356" y="368"/>
                    <a:pt x="359" y="370"/>
                  </a:cubicBezTo>
                  <a:cubicBezTo>
                    <a:pt x="361" y="372"/>
                    <a:pt x="363" y="374"/>
                    <a:pt x="365" y="377"/>
                  </a:cubicBezTo>
                  <a:cubicBezTo>
                    <a:pt x="404" y="450"/>
                    <a:pt x="404" y="450"/>
                    <a:pt x="404" y="450"/>
                  </a:cubicBezTo>
                  <a:cubicBezTo>
                    <a:pt x="406" y="454"/>
                    <a:pt x="406" y="458"/>
                    <a:pt x="405" y="463"/>
                  </a:cubicBezTo>
                  <a:cubicBezTo>
                    <a:pt x="404" y="467"/>
                    <a:pt x="402" y="471"/>
                    <a:pt x="399" y="474"/>
                  </a:cubicBezTo>
                  <a:cubicBezTo>
                    <a:pt x="382" y="492"/>
                    <a:pt x="382" y="492"/>
                    <a:pt x="382" y="492"/>
                  </a:cubicBezTo>
                  <a:cubicBezTo>
                    <a:pt x="381" y="492"/>
                    <a:pt x="381" y="493"/>
                    <a:pt x="380" y="494"/>
                  </a:cubicBezTo>
                  <a:cubicBezTo>
                    <a:pt x="380" y="495"/>
                    <a:pt x="380" y="496"/>
                    <a:pt x="380" y="497"/>
                  </a:cubicBezTo>
                  <a:cubicBezTo>
                    <a:pt x="381" y="502"/>
                    <a:pt x="383" y="508"/>
                    <a:pt x="386" y="514"/>
                  </a:cubicBezTo>
                  <a:cubicBezTo>
                    <a:pt x="389" y="520"/>
                    <a:pt x="394" y="527"/>
                    <a:pt x="400" y="535"/>
                  </a:cubicBezTo>
                  <a:cubicBezTo>
                    <a:pt x="406" y="544"/>
                    <a:pt x="414" y="553"/>
                    <a:pt x="425" y="564"/>
                  </a:cubicBezTo>
                  <a:cubicBezTo>
                    <a:pt x="436" y="575"/>
                    <a:pt x="446" y="584"/>
                    <a:pt x="454" y="590"/>
                  </a:cubicBezTo>
                  <a:cubicBezTo>
                    <a:pt x="463" y="596"/>
                    <a:pt x="470" y="600"/>
                    <a:pt x="475" y="603"/>
                  </a:cubicBezTo>
                  <a:cubicBezTo>
                    <a:pt x="481" y="606"/>
                    <a:pt x="485" y="608"/>
                    <a:pt x="488" y="609"/>
                  </a:cubicBezTo>
                  <a:cubicBezTo>
                    <a:pt x="493" y="609"/>
                    <a:pt x="493" y="609"/>
                    <a:pt x="493" y="609"/>
                  </a:cubicBezTo>
                  <a:cubicBezTo>
                    <a:pt x="493" y="609"/>
                    <a:pt x="494" y="609"/>
                    <a:pt x="495" y="609"/>
                  </a:cubicBezTo>
                  <a:cubicBezTo>
                    <a:pt x="496" y="609"/>
                    <a:pt x="497" y="608"/>
                    <a:pt x="497" y="608"/>
                  </a:cubicBezTo>
                  <a:cubicBezTo>
                    <a:pt x="518" y="587"/>
                    <a:pt x="518" y="587"/>
                    <a:pt x="518" y="587"/>
                  </a:cubicBezTo>
                  <a:cubicBezTo>
                    <a:pt x="522" y="583"/>
                    <a:pt x="527" y="581"/>
                    <a:pt x="533" y="581"/>
                  </a:cubicBezTo>
                  <a:cubicBezTo>
                    <a:pt x="537" y="581"/>
                    <a:pt x="541" y="582"/>
                    <a:pt x="543" y="583"/>
                  </a:cubicBezTo>
                  <a:cubicBezTo>
                    <a:pt x="543" y="583"/>
                    <a:pt x="543" y="583"/>
                    <a:pt x="543" y="583"/>
                  </a:cubicBezTo>
                  <a:cubicBezTo>
                    <a:pt x="613" y="624"/>
                    <a:pt x="613" y="624"/>
                    <a:pt x="613" y="624"/>
                  </a:cubicBezTo>
                  <a:cubicBezTo>
                    <a:pt x="618" y="627"/>
                    <a:pt x="621" y="631"/>
                    <a:pt x="622" y="636"/>
                  </a:cubicBezTo>
                  <a:cubicBezTo>
                    <a:pt x="623" y="642"/>
                    <a:pt x="621" y="647"/>
                    <a:pt x="617" y="651"/>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2" name="Oval 52"/>
            <p:cNvSpPr>
              <a:spLocks noChangeArrowheads="1"/>
            </p:cNvSpPr>
            <p:nvPr/>
          </p:nvSpPr>
          <p:spPr bwMode="auto">
            <a:xfrm>
              <a:off x="7492062" y="3673211"/>
              <a:ext cx="25529" cy="2548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3" name="Freeform 53"/>
            <p:cNvSpPr>
              <a:spLocks/>
            </p:cNvSpPr>
            <p:nvPr/>
          </p:nvSpPr>
          <p:spPr bwMode="auto">
            <a:xfrm>
              <a:off x="7454555" y="3484955"/>
              <a:ext cx="102117" cy="170100"/>
            </a:xfrm>
            <a:custGeom>
              <a:avLst/>
              <a:gdLst>
                <a:gd name="T0" fmla="*/ 167 w 173"/>
                <a:gd name="T1" fmla="*/ 0 h 285"/>
                <a:gd name="T2" fmla="*/ 6 w 173"/>
                <a:gd name="T3" fmla="*/ 0 h 285"/>
                <a:gd name="T4" fmla="*/ 0 w 173"/>
                <a:gd name="T5" fmla="*/ 7 h 285"/>
                <a:gd name="T6" fmla="*/ 0 w 173"/>
                <a:gd name="T7" fmla="*/ 279 h 285"/>
                <a:gd name="T8" fmla="*/ 6 w 173"/>
                <a:gd name="T9" fmla="*/ 285 h 285"/>
                <a:gd name="T10" fmla="*/ 167 w 173"/>
                <a:gd name="T11" fmla="*/ 285 h 285"/>
                <a:gd name="T12" fmla="*/ 173 w 173"/>
                <a:gd name="T13" fmla="*/ 279 h 285"/>
                <a:gd name="T14" fmla="*/ 173 w 173"/>
                <a:gd name="T15" fmla="*/ 7 h 285"/>
                <a:gd name="T16" fmla="*/ 167 w 173"/>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285">
                  <a:moveTo>
                    <a:pt x="167" y="0"/>
                  </a:moveTo>
                  <a:cubicBezTo>
                    <a:pt x="6" y="0"/>
                    <a:pt x="6" y="0"/>
                    <a:pt x="6" y="0"/>
                  </a:cubicBezTo>
                  <a:cubicBezTo>
                    <a:pt x="3" y="0"/>
                    <a:pt x="0" y="3"/>
                    <a:pt x="0" y="7"/>
                  </a:cubicBezTo>
                  <a:cubicBezTo>
                    <a:pt x="0" y="279"/>
                    <a:pt x="0" y="279"/>
                    <a:pt x="0" y="279"/>
                  </a:cubicBezTo>
                  <a:cubicBezTo>
                    <a:pt x="0" y="282"/>
                    <a:pt x="3" y="285"/>
                    <a:pt x="6" y="285"/>
                  </a:cubicBezTo>
                  <a:cubicBezTo>
                    <a:pt x="167" y="285"/>
                    <a:pt x="167" y="285"/>
                    <a:pt x="167" y="285"/>
                  </a:cubicBezTo>
                  <a:cubicBezTo>
                    <a:pt x="170" y="285"/>
                    <a:pt x="173" y="282"/>
                    <a:pt x="173" y="279"/>
                  </a:cubicBezTo>
                  <a:cubicBezTo>
                    <a:pt x="173" y="7"/>
                    <a:pt x="173" y="7"/>
                    <a:pt x="173" y="7"/>
                  </a:cubicBezTo>
                  <a:cubicBezTo>
                    <a:pt x="173" y="3"/>
                    <a:pt x="170" y="0"/>
                    <a:pt x="167" y="0"/>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4" name="Freeform 54"/>
            <p:cNvSpPr>
              <a:spLocks noEditPoints="1"/>
            </p:cNvSpPr>
            <p:nvPr/>
          </p:nvSpPr>
          <p:spPr bwMode="auto">
            <a:xfrm>
              <a:off x="7313987" y="3330144"/>
              <a:ext cx="509954" cy="455829"/>
            </a:xfrm>
            <a:custGeom>
              <a:avLst/>
              <a:gdLst>
                <a:gd name="T0" fmla="*/ 842 w 864"/>
                <a:gd name="T1" fmla="*/ 44 h 763"/>
                <a:gd name="T2" fmla="*/ 756 w 864"/>
                <a:gd name="T3" fmla="*/ 8 h 763"/>
                <a:gd name="T4" fmla="*/ 725 w 864"/>
                <a:gd name="T5" fmla="*/ 8 h 763"/>
                <a:gd name="T6" fmla="*/ 517 w 864"/>
                <a:gd name="T7" fmla="*/ 216 h 763"/>
                <a:gd name="T8" fmla="*/ 115 w 864"/>
                <a:gd name="T9" fmla="*/ 230 h 763"/>
                <a:gd name="T10" fmla="*/ 115 w 864"/>
                <a:gd name="T11" fmla="*/ 648 h 763"/>
                <a:gd name="T12" fmla="*/ 533 w 864"/>
                <a:gd name="T13" fmla="*/ 648 h 763"/>
                <a:gd name="T14" fmla="*/ 548 w 864"/>
                <a:gd name="T15" fmla="*/ 247 h 763"/>
                <a:gd name="T16" fmla="*/ 741 w 864"/>
                <a:gd name="T17" fmla="*/ 54 h 763"/>
                <a:gd name="T18" fmla="*/ 842 w 864"/>
                <a:gd name="T19" fmla="*/ 88 h 763"/>
                <a:gd name="T20" fmla="*/ 864 w 864"/>
                <a:gd name="T21" fmla="*/ 66 h 763"/>
                <a:gd name="T22" fmla="*/ 842 w 864"/>
                <a:gd name="T23" fmla="*/ 44 h 763"/>
                <a:gd name="T24" fmla="*/ 439 w 864"/>
                <a:gd name="T25" fmla="*/ 631 h 763"/>
                <a:gd name="T26" fmla="*/ 424 w 864"/>
                <a:gd name="T27" fmla="*/ 646 h 763"/>
                <a:gd name="T28" fmla="*/ 223 w 864"/>
                <a:gd name="T29" fmla="*/ 646 h 763"/>
                <a:gd name="T30" fmla="*/ 208 w 864"/>
                <a:gd name="T31" fmla="*/ 631 h 763"/>
                <a:gd name="T32" fmla="*/ 208 w 864"/>
                <a:gd name="T33" fmla="*/ 244 h 763"/>
                <a:gd name="T34" fmla="*/ 223 w 864"/>
                <a:gd name="T35" fmla="*/ 229 h 763"/>
                <a:gd name="T36" fmla="*/ 424 w 864"/>
                <a:gd name="T37" fmla="*/ 229 h 763"/>
                <a:gd name="T38" fmla="*/ 439 w 864"/>
                <a:gd name="T39" fmla="*/ 244 h 763"/>
                <a:gd name="T40" fmla="*/ 439 w 864"/>
                <a:gd name="T41" fmla="*/ 63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4" h="763">
                  <a:moveTo>
                    <a:pt x="842" y="44"/>
                  </a:moveTo>
                  <a:cubicBezTo>
                    <a:pt x="809" y="44"/>
                    <a:pt x="779" y="31"/>
                    <a:pt x="756" y="8"/>
                  </a:cubicBezTo>
                  <a:cubicBezTo>
                    <a:pt x="747" y="0"/>
                    <a:pt x="733" y="0"/>
                    <a:pt x="725" y="8"/>
                  </a:cubicBezTo>
                  <a:cubicBezTo>
                    <a:pt x="517" y="216"/>
                    <a:pt x="517" y="216"/>
                    <a:pt x="517" y="216"/>
                  </a:cubicBezTo>
                  <a:cubicBezTo>
                    <a:pt x="401" y="115"/>
                    <a:pt x="225" y="120"/>
                    <a:pt x="115" y="230"/>
                  </a:cubicBezTo>
                  <a:cubicBezTo>
                    <a:pt x="0" y="346"/>
                    <a:pt x="0" y="533"/>
                    <a:pt x="115" y="648"/>
                  </a:cubicBezTo>
                  <a:cubicBezTo>
                    <a:pt x="231" y="763"/>
                    <a:pt x="418" y="763"/>
                    <a:pt x="533" y="648"/>
                  </a:cubicBezTo>
                  <a:cubicBezTo>
                    <a:pt x="643" y="538"/>
                    <a:pt x="648" y="363"/>
                    <a:pt x="548" y="247"/>
                  </a:cubicBezTo>
                  <a:cubicBezTo>
                    <a:pt x="741" y="54"/>
                    <a:pt x="741" y="54"/>
                    <a:pt x="741" y="54"/>
                  </a:cubicBezTo>
                  <a:cubicBezTo>
                    <a:pt x="770" y="76"/>
                    <a:pt x="805" y="88"/>
                    <a:pt x="842" y="88"/>
                  </a:cubicBezTo>
                  <a:cubicBezTo>
                    <a:pt x="854" y="88"/>
                    <a:pt x="864" y="78"/>
                    <a:pt x="864" y="66"/>
                  </a:cubicBezTo>
                  <a:cubicBezTo>
                    <a:pt x="864" y="54"/>
                    <a:pt x="854" y="44"/>
                    <a:pt x="842" y="44"/>
                  </a:cubicBezTo>
                  <a:close/>
                  <a:moveTo>
                    <a:pt x="439" y="631"/>
                  </a:moveTo>
                  <a:cubicBezTo>
                    <a:pt x="439" y="640"/>
                    <a:pt x="432" y="646"/>
                    <a:pt x="424" y="646"/>
                  </a:cubicBezTo>
                  <a:cubicBezTo>
                    <a:pt x="223" y="646"/>
                    <a:pt x="223" y="646"/>
                    <a:pt x="223" y="646"/>
                  </a:cubicBezTo>
                  <a:cubicBezTo>
                    <a:pt x="215" y="646"/>
                    <a:pt x="208" y="640"/>
                    <a:pt x="208" y="631"/>
                  </a:cubicBezTo>
                  <a:cubicBezTo>
                    <a:pt x="208" y="244"/>
                    <a:pt x="208" y="244"/>
                    <a:pt x="208" y="244"/>
                  </a:cubicBezTo>
                  <a:cubicBezTo>
                    <a:pt x="208" y="236"/>
                    <a:pt x="215" y="229"/>
                    <a:pt x="223" y="229"/>
                  </a:cubicBezTo>
                  <a:cubicBezTo>
                    <a:pt x="424" y="229"/>
                    <a:pt x="424" y="229"/>
                    <a:pt x="424" y="229"/>
                  </a:cubicBezTo>
                  <a:cubicBezTo>
                    <a:pt x="432" y="229"/>
                    <a:pt x="439" y="236"/>
                    <a:pt x="439" y="244"/>
                  </a:cubicBezTo>
                  <a:lnTo>
                    <a:pt x="439" y="631"/>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5" name="Freeform 55"/>
            <p:cNvSpPr>
              <a:spLocks/>
            </p:cNvSpPr>
            <p:nvPr/>
          </p:nvSpPr>
          <p:spPr bwMode="auto">
            <a:xfrm>
              <a:off x="7406648" y="2911586"/>
              <a:ext cx="196039" cy="98428"/>
            </a:xfrm>
            <a:custGeom>
              <a:avLst/>
              <a:gdLst>
                <a:gd name="T0" fmla="*/ 329 w 332"/>
                <a:gd name="T1" fmla="*/ 0 h 165"/>
                <a:gd name="T2" fmla="*/ 4 w 332"/>
                <a:gd name="T3" fmla="*/ 0 h 165"/>
                <a:gd name="T4" fmla="*/ 0 w 332"/>
                <a:gd name="T5" fmla="*/ 4 h 165"/>
                <a:gd name="T6" fmla="*/ 0 w 332"/>
                <a:gd name="T7" fmla="*/ 162 h 165"/>
                <a:gd name="T8" fmla="*/ 4 w 332"/>
                <a:gd name="T9" fmla="*/ 165 h 165"/>
                <a:gd name="T10" fmla="*/ 145 w 332"/>
                <a:gd name="T11" fmla="*/ 165 h 165"/>
                <a:gd name="T12" fmla="*/ 187 w 332"/>
                <a:gd name="T13" fmla="*/ 165 h 165"/>
                <a:gd name="T14" fmla="*/ 329 w 332"/>
                <a:gd name="T15" fmla="*/ 165 h 165"/>
                <a:gd name="T16" fmla="*/ 332 w 332"/>
                <a:gd name="T17" fmla="*/ 162 h 165"/>
                <a:gd name="T18" fmla="*/ 332 w 332"/>
                <a:gd name="T19" fmla="*/ 4 h 165"/>
                <a:gd name="T20" fmla="*/ 329 w 332"/>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165">
                  <a:moveTo>
                    <a:pt x="329" y="0"/>
                  </a:moveTo>
                  <a:cubicBezTo>
                    <a:pt x="4" y="0"/>
                    <a:pt x="4" y="0"/>
                    <a:pt x="4" y="0"/>
                  </a:cubicBezTo>
                  <a:cubicBezTo>
                    <a:pt x="2" y="0"/>
                    <a:pt x="0" y="2"/>
                    <a:pt x="0" y="4"/>
                  </a:cubicBezTo>
                  <a:cubicBezTo>
                    <a:pt x="0" y="162"/>
                    <a:pt x="0" y="162"/>
                    <a:pt x="0" y="162"/>
                  </a:cubicBezTo>
                  <a:cubicBezTo>
                    <a:pt x="0" y="163"/>
                    <a:pt x="2" y="165"/>
                    <a:pt x="4" y="165"/>
                  </a:cubicBezTo>
                  <a:cubicBezTo>
                    <a:pt x="145" y="165"/>
                    <a:pt x="145" y="165"/>
                    <a:pt x="145" y="165"/>
                  </a:cubicBezTo>
                  <a:cubicBezTo>
                    <a:pt x="156" y="165"/>
                    <a:pt x="176" y="165"/>
                    <a:pt x="187" y="165"/>
                  </a:cubicBezTo>
                  <a:cubicBezTo>
                    <a:pt x="329" y="165"/>
                    <a:pt x="329" y="165"/>
                    <a:pt x="329" y="165"/>
                  </a:cubicBezTo>
                  <a:cubicBezTo>
                    <a:pt x="330" y="165"/>
                    <a:pt x="332" y="163"/>
                    <a:pt x="332" y="162"/>
                  </a:cubicBezTo>
                  <a:cubicBezTo>
                    <a:pt x="332" y="4"/>
                    <a:pt x="332" y="4"/>
                    <a:pt x="332" y="4"/>
                  </a:cubicBezTo>
                  <a:cubicBezTo>
                    <a:pt x="332" y="2"/>
                    <a:pt x="330" y="0"/>
                    <a:pt x="329" y="0"/>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6" name="Freeform 56"/>
            <p:cNvSpPr>
              <a:spLocks noEditPoints="1"/>
            </p:cNvSpPr>
            <p:nvPr/>
          </p:nvSpPr>
          <p:spPr bwMode="auto">
            <a:xfrm>
              <a:off x="7313986" y="2780666"/>
              <a:ext cx="451014" cy="516033"/>
            </a:xfrm>
            <a:custGeom>
              <a:avLst/>
              <a:gdLst>
                <a:gd name="T0" fmla="*/ 756 w 764"/>
                <a:gd name="T1" fmla="*/ 725 h 864"/>
                <a:gd name="T2" fmla="*/ 548 w 764"/>
                <a:gd name="T3" fmla="*/ 517 h 864"/>
                <a:gd name="T4" fmla="*/ 533 w 764"/>
                <a:gd name="T5" fmla="*/ 115 h 864"/>
                <a:gd name="T6" fmla="*/ 115 w 764"/>
                <a:gd name="T7" fmla="*/ 115 h 864"/>
                <a:gd name="T8" fmla="*/ 115 w 764"/>
                <a:gd name="T9" fmla="*/ 533 h 864"/>
                <a:gd name="T10" fmla="*/ 517 w 764"/>
                <a:gd name="T11" fmla="*/ 548 h 864"/>
                <a:gd name="T12" fmla="*/ 710 w 764"/>
                <a:gd name="T13" fmla="*/ 741 h 864"/>
                <a:gd name="T14" fmla="*/ 676 w 764"/>
                <a:gd name="T15" fmla="*/ 842 h 864"/>
                <a:gd name="T16" fmla="*/ 698 w 764"/>
                <a:gd name="T17" fmla="*/ 864 h 864"/>
                <a:gd name="T18" fmla="*/ 720 w 764"/>
                <a:gd name="T19" fmla="*/ 842 h 864"/>
                <a:gd name="T20" fmla="*/ 756 w 764"/>
                <a:gd name="T21" fmla="*/ 756 h 864"/>
                <a:gd name="T22" fmla="*/ 756 w 764"/>
                <a:gd name="T23" fmla="*/ 725 h 864"/>
                <a:gd name="T24" fmla="*/ 520 w 764"/>
                <a:gd name="T25" fmla="*/ 407 h 864"/>
                <a:gd name="T26" fmla="*/ 512 w 764"/>
                <a:gd name="T27" fmla="*/ 415 h 864"/>
                <a:gd name="T28" fmla="*/ 356 w 764"/>
                <a:gd name="T29" fmla="*/ 415 h 864"/>
                <a:gd name="T30" fmla="*/ 356 w 764"/>
                <a:gd name="T31" fmla="*/ 420 h 864"/>
                <a:gd name="T32" fmla="*/ 384 w 764"/>
                <a:gd name="T33" fmla="*/ 444 h 864"/>
                <a:gd name="T34" fmla="*/ 386 w 764"/>
                <a:gd name="T35" fmla="*/ 452 h 864"/>
                <a:gd name="T36" fmla="*/ 379 w 764"/>
                <a:gd name="T37" fmla="*/ 457 h 864"/>
                <a:gd name="T38" fmla="*/ 268 w 764"/>
                <a:gd name="T39" fmla="*/ 457 h 864"/>
                <a:gd name="T40" fmla="*/ 261 w 764"/>
                <a:gd name="T41" fmla="*/ 452 h 864"/>
                <a:gd name="T42" fmla="*/ 263 w 764"/>
                <a:gd name="T43" fmla="*/ 444 h 864"/>
                <a:gd name="T44" fmla="*/ 290 w 764"/>
                <a:gd name="T45" fmla="*/ 420 h 864"/>
                <a:gd name="T46" fmla="*/ 290 w 764"/>
                <a:gd name="T47" fmla="*/ 415 h 864"/>
                <a:gd name="T48" fmla="*/ 134 w 764"/>
                <a:gd name="T49" fmla="*/ 415 h 864"/>
                <a:gd name="T50" fmla="*/ 127 w 764"/>
                <a:gd name="T51" fmla="*/ 407 h 864"/>
                <a:gd name="T52" fmla="*/ 127 w 764"/>
                <a:gd name="T53" fmla="*/ 196 h 864"/>
                <a:gd name="T54" fmla="*/ 134 w 764"/>
                <a:gd name="T55" fmla="*/ 189 h 864"/>
                <a:gd name="T56" fmla="*/ 512 w 764"/>
                <a:gd name="T57" fmla="*/ 189 h 864"/>
                <a:gd name="T58" fmla="*/ 520 w 764"/>
                <a:gd name="T59" fmla="*/ 196 h 864"/>
                <a:gd name="T60" fmla="*/ 520 w 764"/>
                <a:gd name="T61" fmla="*/ 407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4" h="864">
                  <a:moveTo>
                    <a:pt x="756" y="725"/>
                  </a:moveTo>
                  <a:cubicBezTo>
                    <a:pt x="548" y="517"/>
                    <a:pt x="548" y="517"/>
                    <a:pt x="548" y="517"/>
                  </a:cubicBezTo>
                  <a:cubicBezTo>
                    <a:pt x="648" y="401"/>
                    <a:pt x="643" y="225"/>
                    <a:pt x="533" y="115"/>
                  </a:cubicBezTo>
                  <a:cubicBezTo>
                    <a:pt x="418" y="0"/>
                    <a:pt x="231" y="0"/>
                    <a:pt x="115" y="115"/>
                  </a:cubicBezTo>
                  <a:cubicBezTo>
                    <a:pt x="0" y="231"/>
                    <a:pt x="0" y="418"/>
                    <a:pt x="115" y="533"/>
                  </a:cubicBezTo>
                  <a:cubicBezTo>
                    <a:pt x="225" y="643"/>
                    <a:pt x="401" y="648"/>
                    <a:pt x="517" y="548"/>
                  </a:cubicBezTo>
                  <a:cubicBezTo>
                    <a:pt x="710" y="741"/>
                    <a:pt x="710" y="741"/>
                    <a:pt x="710" y="741"/>
                  </a:cubicBezTo>
                  <a:cubicBezTo>
                    <a:pt x="688" y="770"/>
                    <a:pt x="676" y="805"/>
                    <a:pt x="676" y="842"/>
                  </a:cubicBezTo>
                  <a:cubicBezTo>
                    <a:pt x="676" y="854"/>
                    <a:pt x="686" y="864"/>
                    <a:pt x="698" y="864"/>
                  </a:cubicBezTo>
                  <a:cubicBezTo>
                    <a:pt x="710" y="864"/>
                    <a:pt x="720" y="854"/>
                    <a:pt x="720" y="842"/>
                  </a:cubicBezTo>
                  <a:cubicBezTo>
                    <a:pt x="720" y="809"/>
                    <a:pt x="733" y="779"/>
                    <a:pt x="756" y="756"/>
                  </a:cubicBezTo>
                  <a:cubicBezTo>
                    <a:pt x="764" y="747"/>
                    <a:pt x="764" y="733"/>
                    <a:pt x="756" y="725"/>
                  </a:cubicBezTo>
                  <a:close/>
                  <a:moveTo>
                    <a:pt x="520" y="407"/>
                  </a:moveTo>
                  <a:cubicBezTo>
                    <a:pt x="520" y="411"/>
                    <a:pt x="516" y="415"/>
                    <a:pt x="512" y="415"/>
                  </a:cubicBezTo>
                  <a:cubicBezTo>
                    <a:pt x="356" y="415"/>
                    <a:pt x="356" y="415"/>
                    <a:pt x="356" y="415"/>
                  </a:cubicBezTo>
                  <a:cubicBezTo>
                    <a:pt x="356" y="420"/>
                    <a:pt x="356" y="420"/>
                    <a:pt x="356" y="420"/>
                  </a:cubicBezTo>
                  <a:cubicBezTo>
                    <a:pt x="384" y="444"/>
                    <a:pt x="384" y="444"/>
                    <a:pt x="384" y="444"/>
                  </a:cubicBezTo>
                  <a:cubicBezTo>
                    <a:pt x="386" y="446"/>
                    <a:pt x="387" y="449"/>
                    <a:pt x="386" y="452"/>
                  </a:cubicBezTo>
                  <a:cubicBezTo>
                    <a:pt x="385" y="455"/>
                    <a:pt x="382" y="457"/>
                    <a:pt x="379" y="457"/>
                  </a:cubicBezTo>
                  <a:cubicBezTo>
                    <a:pt x="268" y="457"/>
                    <a:pt x="268" y="457"/>
                    <a:pt x="268" y="457"/>
                  </a:cubicBezTo>
                  <a:cubicBezTo>
                    <a:pt x="265" y="457"/>
                    <a:pt x="262" y="455"/>
                    <a:pt x="261" y="452"/>
                  </a:cubicBezTo>
                  <a:cubicBezTo>
                    <a:pt x="260" y="449"/>
                    <a:pt x="260" y="446"/>
                    <a:pt x="263" y="444"/>
                  </a:cubicBezTo>
                  <a:cubicBezTo>
                    <a:pt x="290" y="420"/>
                    <a:pt x="290" y="420"/>
                    <a:pt x="290" y="420"/>
                  </a:cubicBezTo>
                  <a:cubicBezTo>
                    <a:pt x="290" y="415"/>
                    <a:pt x="290" y="415"/>
                    <a:pt x="290" y="415"/>
                  </a:cubicBezTo>
                  <a:cubicBezTo>
                    <a:pt x="134" y="415"/>
                    <a:pt x="134" y="415"/>
                    <a:pt x="134" y="415"/>
                  </a:cubicBezTo>
                  <a:cubicBezTo>
                    <a:pt x="130" y="415"/>
                    <a:pt x="127" y="411"/>
                    <a:pt x="127" y="407"/>
                  </a:cubicBezTo>
                  <a:cubicBezTo>
                    <a:pt x="127" y="196"/>
                    <a:pt x="127" y="196"/>
                    <a:pt x="127" y="196"/>
                  </a:cubicBezTo>
                  <a:cubicBezTo>
                    <a:pt x="127" y="192"/>
                    <a:pt x="130" y="189"/>
                    <a:pt x="134" y="189"/>
                  </a:cubicBezTo>
                  <a:cubicBezTo>
                    <a:pt x="512" y="189"/>
                    <a:pt x="512" y="189"/>
                    <a:pt x="512" y="189"/>
                  </a:cubicBezTo>
                  <a:cubicBezTo>
                    <a:pt x="516" y="189"/>
                    <a:pt x="520" y="192"/>
                    <a:pt x="520" y="196"/>
                  </a:cubicBezTo>
                  <a:lnTo>
                    <a:pt x="520" y="40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7" name="Freeform 57"/>
            <p:cNvSpPr>
              <a:spLocks noEditPoints="1"/>
            </p:cNvSpPr>
            <p:nvPr/>
          </p:nvSpPr>
          <p:spPr bwMode="auto">
            <a:xfrm>
              <a:off x="7798099" y="2783214"/>
              <a:ext cx="507117" cy="452643"/>
            </a:xfrm>
            <a:custGeom>
              <a:avLst/>
              <a:gdLst>
                <a:gd name="T0" fmla="*/ 326 w 859"/>
                <a:gd name="T1" fmla="*/ 115 h 758"/>
                <a:gd name="T2" fmla="*/ 123 w 859"/>
                <a:gd name="T3" fmla="*/ 706 h 758"/>
                <a:gd name="T4" fmla="*/ 0 w 859"/>
                <a:gd name="T5" fmla="*/ 694 h 758"/>
                <a:gd name="T6" fmla="*/ 108 w 859"/>
                <a:gd name="T7" fmla="*/ 752 h 758"/>
                <a:gd name="T8" fmla="*/ 139 w 859"/>
                <a:gd name="T9" fmla="*/ 752 h 758"/>
                <a:gd name="T10" fmla="*/ 744 w 859"/>
                <a:gd name="T11" fmla="*/ 533 h 758"/>
                <a:gd name="T12" fmla="*/ 399 w 859"/>
                <a:gd name="T13" fmla="*/ 471 h 758"/>
                <a:gd name="T14" fmla="*/ 377 w 859"/>
                <a:gd name="T15" fmla="*/ 471 h 758"/>
                <a:gd name="T16" fmla="*/ 377 w 859"/>
                <a:gd name="T17" fmla="*/ 174 h 758"/>
                <a:gd name="T18" fmla="*/ 399 w 859"/>
                <a:gd name="T19" fmla="*/ 197 h 758"/>
                <a:gd name="T20" fmla="*/ 399 w 859"/>
                <a:gd name="T21" fmla="*/ 448 h 758"/>
                <a:gd name="T22" fmla="*/ 444 w 859"/>
                <a:gd name="T23" fmla="*/ 426 h 758"/>
                <a:gd name="T24" fmla="*/ 422 w 859"/>
                <a:gd name="T25" fmla="*/ 426 h 758"/>
                <a:gd name="T26" fmla="*/ 422 w 859"/>
                <a:gd name="T27" fmla="*/ 219 h 758"/>
                <a:gd name="T28" fmla="*/ 444 w 859"/>
                <a:gd name="T29" fmla="*/ 241 h 758"/>
                <a:gd name="T30" fmla="*/ 444 w 859"/>
                <a:gd name="T31" fmla="*/ 404 h 758"/>
                <a:gd name="T32" fmla="*/ 487 w 859"/>
                <a:gd name="T33" fmla="*/ 384 h 758"/>
                <a:gd name="T34" fmla="*/ 464 w 859"/>
                <a:gd name="T35" fmla="*/ 384 h 758"/>
                <a:gd name="T36" fmla="*/ 464 w 859"/>
                <a:gd name="T37" fmla="*/ 261 h 758"/>
                <a:gd name="T38" fmla="*/ 487 w 859"/>
                <a:gd name="T39" fmla="*/ 284 h 758"/>
                <a:gd name="T40" fmla="*/ 487 w 859"/>
                <a:gd name="T41" fmla="*/ 361 h 758"/>
                <a:gd name="T42" fmla="*/ 535 w 859"/>
                <a:gd name="T43" fmla="*/ 351 h 758"/>
                <a:gd name="T44" fmla="*/ 535 w 859"/>
                <a:gd name="T45" fmla="*/ 294 h 758"/>
                <a:gd name="T46" fmla="*/ 535 w 859"/>
                <a:gd name="T47" fmla="*/ 351 h 758"/>
                <a:gd name="T48" fmla="*/ 582 w 859"/>
                <a:gd name="T49" fmla="*/ 384 h 758"/>
                <a:gd name="T50" fmla="*/ 599 w 859"/>
                <a:gd name="T51" fmla="*/ 323 h 758"/>
                <a:gd name="T52" fmla="*/ 582 w 859"/>
                <a:gd name="T53" fmla="*/ 261 h 758"/>
                <a:gd name="T54" fmla="*/ 631 w 859"/>
                <a:gd name="T55" fmla="*/ 323 h 758"/>
                <a:gd name="T56" fmla="*/ 594 w 859"/>
                <a:gd name="T57" fmla="*/ 389 h 758"/>
                <a:gd name="T58" fmla="*/ 625 w 859"/>
                <a:gd name="T59" fmla="*/ 426 h 758"/>
                <a:gd name="T60" fmla="*/ 658 w 859"/>
                <a:gd name="T61" fmla="*/ 323 h 758"/>
                <a:gd name="T62" fmla="*/ 625 w 859"/>
                <a:gd name="T63" fmla="*/ 219 h 758"/>
                <a:gd name="T64" fmla="*/ 690 w 859"/>
                <a:gd name="T65" fmla="*/ 323 h 758"/>
                <a:gd name="T66" fmla="*/ 636 w 859"/>
                <a:gd name="T67" fmla="*/ 431 h 758"/>
                <a:gd name="T68" fmla="*/ 681 w 859"/>
                <a:gd name="T69" fmla="*/ 476 h 758"/>
                <a:gd name="T70" fmla="*/ 670 w 859"/>
                <a:gd name="T71" fmla="*/ 448 h 758"/>
                <a:gd name="T72" fmla="*/ 670 w 859"/>
                <a:gd name="T73" fmla="*/ 197 h 758"/>
                <a:gd name="T74" fmla="*/ 692 w 859"/>
                <a:gd name="T75" fmla="*/ 174 h 758"/>
                <a:gd name="T76" fmla="*/ 692 w 859"/>
                <a:gd name="T77" fmla="*/ 471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9" h="758">
                  <a:moveTo>
                    <a:pt x="744" y="115"/>
                  </a:moveTo>
                  <a:cubicBezTo>
                    <a:pt x="629" y="0"/>
                    <a:pt x="442" y="0"/>
                    <a:pt x="326" y="115"/>
                  </a:cubicBezTo>
                  <a:cubicBezTo>
                    <a:pt x="216" y="225"/>
                    <a:pt x="211" y="401"/>
                    <a:pt x="312" y="517"/>
                  </a:cubicBezTo>
                  <a:cubicBezTo>
                    <a:pt x="123" y="706"/>
                    <a:pt x="123" y="706"/>
                    <a:pt x="123" y="706"/>
                  </a:cubicBezTo>
                  <a:cubicBezTo>
                    <a:pt x="94" y="684"/>
                    <a:pt x="59" y="672"/>
                    <a:pt x="22" y="672"/>
                  </a:cubicBezTo>
                  <a:cubicBezTo>
                    <a:pt x="10" y="672"/>
                    <a:pt x="0" y="682"/>
                    <a:pt x="0" y="694"/>
                  </a:cubicBezTo>
                  <a:cubicBezTo>
                    <a:pt x="0" y="706"/>
                    <a:pt x="10" y="716"/>
                    <a:pt x="22" y="716"/>
                  </a:cubicBezTo>
                  <a:cubicBezTo>
                    <a:pt x="55" y="716"/>
                    <a:pt x="85" y="729"/>
                    <a:pt x="108" y="752"/>
                  </a:cubicBezTo>
                  <a:cubicBezTo>
                    <a:pt x="113" y="756"/>
                    <a:pt x="118" y="758"/>
                    <a:pt x="124" y="758"/>
                  </a:cubicBezTo>
                  <a:cubicBezTo>
                    <a:pt x="129" y="758"/>
                    <a:pt x="135" y="756"/>
                    <a:pt x="139" y="752"/>
                  </a:cubicBezTo>
                  <a:cubicBezTo>
                    <a:pt x="343" y="548"/>
                    <a:pt x="343" y="548"/>
                    <a:pt x="343" y="548"/>
                  </a:cubicBezTo>
                  <a:cubicBezTo>
                    <a:pt x="459" y="648"/>
                    <a:pt x="634" y="643"/>
                    <a:pt x="744" y="533"/>
                  </a:cubicBezTo>
                  <a:cubicBezTo>
                    <a:pt x="859" y="417"/>
                    <a:pt x="859" y="230"/>
                    <a:pt x="744" y="115"/>
                  </a:cubicBezTo>
                  <a:close/>
                  <a:moveTo>
                    <a:pt x="399" y="471"/>
                  </a:moveTo>
                  <a:cubicBezTo>
                    <a:pt x="396" y="474"/>
                    <a:pt x="392" y="476"/>
                    <a:pt x="388" y="476"/>
                  </a:cubicBezTo>
                  <a:cubicBezTo>
                    <a:pt x="384" y="476"/>
                    <a:pt x="380" y="474"/>
                    <a:pt x="377" y="471"/>
                  </a:cubicBezTo>
                  <a:cubicBezTo>
                    <a:pt x="337" y="431"/>
                    <a:pt x="315" y="379"/>
                    <a:pt x="315" y="323"/>
                  </a:cubicBezTo>
                  <a:cubicBezTo>
                    <a:pt x="315" y="266"/>
                    <a:pt x="337" y="214"/>
                    <a:pt x="377" y="174"/>
                  </a:cubicBezTo>
                  <a:cubicBezTo>
                    <a:pt x="383" y="168"/>
                    <a:pt x="393" y="168"/>
                    <a:pt x="399" y="174"/>
                  </a:cubicBezTo>
                  <a:cubicBezTo>
                    <a:pt x="406" y="180"/>
                    <a:pt x="406" y="190"/>
                    <a:pt x="399" y="197"/>
                  </a:cubicBezTo>
                  <a:cubicBezTo>
                    <a:pt x="366" y="230"/>
                    <a:pt x="347" y="275"/>
                    <a:pt x="347" y="323"/>
                  </a:cubicBezTo>
                  <a:cubicBezTo>
                    <a:pt x="347" y="370"/>
                    <a:pt x="366" y="415"/>
                    <a:pt x="399" y="448"/>
                  </a:cubicBezTo>
                  <a:cubicBezTo>
                    <a:pt x="406" y="455"/>
                    <a:pt x="406" y="465"/>
                    <a:pt x="399" y="471"/>
                  </a:cubicBezTo>
                  <a:close/>
                  <a:moveTo>
                    <a:pt x="444" y="426"/>
                  </a:moveTo>
                  <a:cubicBezTo>
                    <a:pt x="441" y="429"/>
                    <a:pt x="437" y="431"/>
                    <a:pt x="433" y="431"/>
                  </a:cubicBezTo>
                  <a:cubicBezTo>
                    <a:pt x="429" y="431"/>
                    <a:pt x="425" y="429"/>
                    <a:pt x="422" y="426"/>
                  </a:cubicBezTo>
                  <a:cubicBezTo>
                    <a:pt x="394" y="399"/>
                    <a:pt x="379" y="362"/>
                    <a:pt x="379" y="323"/>
                  </a:cubicBezTo>
                  <a:cubicBezTo>
                    <a:pt x="379" y="283"/>
                    <a:pt x="394" y="247"/>
                    <a:pt x="422" y="219"/>
                  </a:cubicBezTo>
                  <a:cubicBezTo>
                    <a:pt x="428" y="213"/>
                    <a:pt x="438" y="213"/>
                    <a:pt x="444" y="219"/>
                  </a:cubicBezTo>
                  <a:cubicBezTo>
                    <a:pt x="450" y="225"/>
                    <a:pt x="450" y="235"/>
                    <a:pt x="444" y="241"/>
                  </a:cubicBezTo>
                  <a:cubicBezTo>
                    <a:pt x="423" y="263"/>
                    <a:pt x="411" y="292"/>
                    <a:pt x="411" y="323"/>
                  </a:cubicBezTo>
                  <a:cubicBezTo>
                    <a:pt x="411" y="353"/>
                    <a:pt x="423" y="382"/>
                    <a:pt x="444" y="404"/>
                  </a:cubicBezTo>
                  <a:cubicBezTo>
                    <a:pt x="450" y="410"/>
                    <a:pt x="450" y="420"/>
                    <a:pt x="444" y="426"/>
                  </a:cubicBezTo>
                  <a:close/>
                  <a:moveTo>
                    <a:pt x="487" y="384"/>
                  </a:moveTo>
                  <a:cubicBezTo>
                    <a:pt x="483" y="387"/>
                    <a:pt x="479" y="389"/>
                    <a:pt x="475" y="389"/>
                  </a:cubicBezTo>
                  <a:cubicBezTo>
                    <a:pt x="471" y="389"/>
                    <a:pt x="467" y="387"/>
                    <a:pt x="464" y="384"/>
                  </a:cubicBezTo>
                  <a:cubicBezTo>
                    <a:pt x="448" y="368"/>
                    <a:pt x="439" y="346"/>
                    <a:pt x="439" y="323"/>
                  </a:cubicBezTo>
                  <a:cubicBezTo>
                    <a:pt x="439" y="299"/>
                    <a:pt x="448" y="278"/>
                    <a:pt x="464" y="261"/>
                  </a:cubicBezTo>
                  <a:cubicBezTo>
                    <a:pt x="470" y="255"/>
                    <a:pt x="480" y="255"/>
                    <a:pt x="487" y="261"/>
                  </a:cubicBezTo>
                  <a:cubicBezTo>
                    <a:pt x="493" y="267"/>
                    <a:pt x="493" y="278"/>
                    <a:pt x="487" y="284"/>
                  </a:cubicBezTo>
                  <a:cubicBezTo>
                    <a:pt x="476" y="294"/>
                    <a:pt x="471" y="308"/>
                    <a:pt x="471" y="323"/>
                  </a:cubicBezTo>
                  <a:cubicBezTo>
                    <a:pt x="471" y="337"/>
                    <a:pt x="476" y="351"/>
                    <a:pt x="487" y="361"/>
                  </a:cubicBezTo>
                  <a:cubicBezTo>
                    <a:pt x="493" y="368"/>
                    <a:pt x="493" y="378"/>
                    <a:pt x="487" y="384"/>
                  </a:cubicBezTo>
                  <a:close/>
                  <a:moveTo>
                    <a:pt x="535" y="351"/>
                  </a:moveTo>
                  <a:cubicBezTo>
                    <a:pt x="519" y="351"/>
                    <a:pt x="506" y="338"/>
                    <a:pt x="506" y="323"/>
                  </a:cubicBezTo>
                  <a:cubicBezTo>
                    <a:pt x="506" y="307"/>
                    <a:pt x="519" y="294"/>
                    <a:pt x="535" y="294"/>
                  </a:cubicBezTo>
                  <a:cubicBezTo>
                    <a:pt x="550" y="294"/>
                    <a:pt x="563" y="307"/>
                    <a:pt x="563" y="323"/>
                  </a:cubicBezTo>
                  <a:cubicBezTo>
                    <a:pt x="563" y="338"/>
                    <a:pt x="550" y="351"/>
                    <a:pt x="535" y="351"/>
                  </a:cubicBezTo>
                  <a:close/>
                  <a:moveTo>
                    <a:pt x="594" y="389"/>
                  </a:moveTo>
                  <a:cubicBezTo>
                    <a:pt x="590" y="389"/>
                    <a:pt x="586" y="387"/>
                    <a:pt x="582" y="384"/>
                  </a:cubicBezTo>
                  <a:cubicBezTo>
                    <a:pt x="576" y="378"/>
                    <a:pt x="576" y="368"/>
                    <a:pt x="582" y="361"/>
                  </a:cubicBezTo>
                  <a:cubicBezTo>
                    <a:pt x="593" y="351"/>
                    <a:pt x="599" y="337"/>
                    <a:pt x="599" y="323"/>
                  </a:cubicBezTo>
                  <a:cubicBezTo>
                    <a:pt x="599" y="308"/>
                    <a:pt x="593" y="294"/>
                    <a:pt x="582" y="284"/>
                  </a:cubicBezTo>
                  <a:cubicBezTo>
                    <a:pt x="576" y="278"/>
                    <a:pt x="576" y="267"/>
                    <a:pt x="582" y="261"/>
                  </a:cubicBezTo>
                  <a:cubicBezTo>
                    <a:pt x="589" y="255"/>
                    <a:pt x="599" y="255"/>
                    <a:pt x="605" y="261"/>
                  </a:cubicBezTo>
                  <a:cubicBezTo>
                    <a:pt x="621" y="278"/>
                    <a:pt x="631" y="299"/>
                    <a:pt x="631" y="323"/>
                  </a:cubicBezTo>
                  <a:cubicBezTo>
                    <a:pt x="631" y="346"/>
                    <a:pt x="621" y="368"/>
                    <a:pt x="605" y="384"/>
                  </a:cubicBezTo>
                  <a:cubicBezTo>
                    <a:pt x="602" y="387"/>
                    <a:pt x="598" y="389"/>
                    <a:pt x="594" y="389"/>
                  </a:cubicBezTo>
                  <a:close/>
                  <a:moveTo>
                    <a:pt x="636" y="431"/>
                  </a:moveTo>
                  <a:cubicBezTo>
                    <a:pt x="632" y="431"/>
                    <a:pt x="628" y="429"/>
                    <a:pt x="625" y="426"/>
                  </a:cubicBezTo>
                  <a:cubicBezTo>
                    <a:pt x="619" y="420"/>
                    <a:pt x="619" y="410"/>
                    <a:pt x="625" y="404"/>
                  </a:cubicBezTo>
                  <a:cubicBezTo>
                    <a:pt x="646" y="382"/>
                    <a:pt x="658" y="353"/>
                    <a:pt x="658" y="323"/>
                  </a:cubicBezTo>
                  <a:cubicBezTo>
                    <a:pt x="658" y="292"/>
                    <a:pt x="646" y="263"/>
                    <a:pt x="625" y="241"/>
                  </a:cubicBezTo>
                  <a:cubicBezTo>
                    <a:pt x="619" y="235"/>
                    <a:pt x="619" y="225"/>
                    <a:pt x="625" y="219"/>
                  </a:cubicBezTo>
                  <a:cubicBezTo>
                    <a:pt x="631" y="213"/>
                    <a:pt x="641" y="213"/>
                    <a:pt x="647" y="219"/>
                  </a:cubicBezTo>
                  <a:cubicBezTo>
                    <a:pt x="675" y="247"/>
                    <a:pt x="690" y="283"/>
                    <a:pt x="690" y="323"/>
                  </a:cubicBezTo>
                  <a:cubicBezTo>
                    <a:pt x="690" y="362"/>
                    <a:pt x="675" y="399"/>
                    <a:pt x="647" y="426"/>
                  </a:cubicBezTo>
                  <a:cubicBezTo>
                    <a:pt x="644" y="429"/>
                    <a:pt x="640" y="431"/>
                    <a:pt x="636" y="431"/>
                  </a:cubicBezTo>
                  <a:close/>
                  <a:moveTo>
                    <a:pt x="692" y="471"/>
                  </a:moveTo>
                  <a:cubicBezTo>
                    <a:pt x="689" y="474"/>
                    <a:pt x="685" y="476"/>
                    <a:pt x="681" y="476"/>
                  </a:cubicBezTo>
                  <a:cubicBezTo>
                    <a:pt x="677" y="476"/>
                    <a:pt x="673" y="474"/>
                    <a:pt x="670" y="471"/>
                  </a:cubicBezTo>
                  <a:cubicBezTo>
                    <a:pt x="663" y="465"/>
                    <a:pt x="663" y="455"/>
                    <a:pt x="670" y="448"/>
                  </a:cubicBezTo>
                  <a:cubicBezTo>
                    <a:pt x="703" y="415"/>
                    <a:pt x="722" y="370"/>
                    <a:pt x="722" y="323"/>
                  </a:cubicBezTo>
                  <a:cubicBezTo>
                    <a:pt x="722" y="275"/>
                    <a:pt x="703" y="230"/>
                    <a:pt x="670" y="197"/>
                  </a:cubicBezTo>
                  <a:cubicBezTo>
                    <a:pt x="663" y="190"/>
                    <a:pt x="663" y="180"/>
                    <a:pt x="670" y="174"/>
                  </a:cubicBezTo>
                  <a:cubicBezTo>
                    <a:pt x="676" y="168"/>
                    <a:pt x="686" y="168"/>
                    <a:pt x="692" y="174"/>
                  </a:cubicBezTo>
                  <a:cubicBezTo>
                    <a:pt x="732" y="214"/>
                    <a:pt x="754" y="266"/>
                    <a:pt x="754" y="323"/>
                  </a:cubicBezTo>
                  <a:cubicBezTo>
                    <a:pt x="754" y="379"/>
                    <a:pt x="732" y="431"/>
                    <a:pt x="692" y="471"/>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8" name="Oval 58"/>
            <p:cNvSpPr>
              <a:spLocks noChangeArrowheads="1"/>
            </p:cNvSpPr>
            <p:nvPr/>
          </p:nvSpPr>
          <p:spPr bwMode="auto">
            <a:xfrm>
              <a:off x="7771943" y="3244140"/>
              <a:ext cx="78163" cy="78997"/>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29" name="Oval 28"/>
            <p:cNvSpPr/>
            <p:nvPr/>
          </p:nvSpPr>
          <p:spPr>
            <a:xfrm>
              <a:off x="7947519" y="2796935"/>
              <a:ext cx="334667" cy="338239"/>
            </a:xfrm>
            <a:prstGeom prst="ellipse">
              <a:avLst/>
            </a:prstGeom>
            <a:solidFill>
              <a:srgbClr val="29BA74"/>
            </a:solidFill>
            <a:ln w="9525" cap="flat" cmpd="sng" algn="ctr">
              <a:noFill/>
              <a:prstDash val="solid"/>
              <a:miter lim="800000"/>
            </a:ln>
            <a:effectLst/>
          </p:spPr>
          <p:txBody>
            <a:bodyPr rot="0" spcFirstLastPara="0" vertOverflow="overflow" horzOverflow="overflow" vert="horz" wrap="square" lIns="72021" tIns="36010" rIns="72021" bIns="36010" numCol="1" spcCol="0" rtlCol="0" fromWordArt="0" anchor="ctr" anchorCtr="1" forceAA="0" compatLnSpc="1">
              <a:prstTxWarp prst="textNoShape">
                <a:avLst/>
              </a:prstTxWarp>
              <a:noAutofit/>
            </a:bodyPr>
            <a:lstStyle/>
            <a:p>
              <a:pPr defTabSz="960303">
                <a:lnSpc>
                  <a:spcPct val="90000"/>
                </a:lnSpc>
                <a:spcAft>
                  <a:spcPts val="1050"/>
                </a:spcAft>
                <a:defRPr/>
              </a:pPr>
              <a:endParaRPr lang="en-US" sz="2520" kern="0" dirty="0">
                <a:solidFill>
                  <a:srgbClr val="FFFFFF"/>
                </a:solidFill>
                <a:latin typeface="Trebuchet MS"/>
              </a:endParaRPr>
            </a:p>
          </p:txBody>
        </p:sp>
        <p:sp>
          <p:nvSpPr>
            <p:cNvPr id="30" name="AutoShape 15"/>
            <p:cNvSpPr>
              <a:spLocks noChangeAspect="1" noChangeArrowheads="1" noTextEdit="1"/>
            </p:cNvSpPr>
            <p:nvPr/>
          </p:nvSpPr>
          <p:spPr bwMode="auto">
            <a:xfrm>
              <a:off x="7964702" y="2840952"/>
              <a:ext cx="283563" cy="28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1" name="Freeform 17"/>
            <p:cNvSpPr>
              <a:spLocks noEditPoints="1"/>
            </p:cNvSpPr>
            <p:nvPr/>
          </p:nvSpPr>
          <p:spPr bwMode="auto">
            <a:xfrm>
              <a:off x="8037946" y="2905824"/>
              <a:ext cx="176077" cy="104981"/>
            </a:xfrm>
            <a:custGeom>
              <a:avLst/>
              <a:gdLst>
                <a:gd name="T0" fmla="*/ 1431 w 1431"/>
                <a:gd name="T1" fmla="*/ 32 h 843"/>
                <a:gd name="T2" fmla="*/ 1400 w 1431"/>
                <a:gd name="T3" fmla="*/ 0 h 843"/>
                <a:gd name="T4" fmla="*/ 0 w 1431"/>
                <a:gd name="T5" fmla="*/ 31 h 843"/>
                <a:gd name="T6" fmla="*/ 15 w 1431"/>
                <a:gd name="T7" fmla="*/ 114 h 843"/>
                <a:gd name="T8" fmla="*/ 334 w 1431"/>
                <a:gd name="T9" fmla="*/ 123 h 843"/>
                <a:gd name="T10" fmla="*/ 345 w 1431"/>
                <a:gd name="T11" fmla="*/ 223 h 843"/>
                <a:gd name="T12" fmla="*/ 49 w 1431"/>
                <a:gd name="T13" fmla="*/ 233 h 843"/>
                <a:gd name="T14" fmla="*/ 58 w 1431"/>
                <a:gd name="T15" fmla="*/ 353 h 843"/>
                <a:gd name="T16" fmla="*/ 334 w 1431"/>
                <a:gd name="T17" fmla="*/ 362 h 843"/>
                <a:gd name="T18" fmla="*/ 345 w 1431"/>
                <a:gd name="T19" fmla="*/ 462 h 843"/>
                <a:gd name="T20" fmla="*/ 91 w 1431"/>
                <a:gd name="T21" fmla="*/ 472 h 843"/>
                <a:gd name="T22" fmla="*/ 101 w 1431"/>
                <a:gd name="T23" fmla="*/ 592 h 843"/>
                <a:gd name="T24" fmla="*/ 334 w 1431"/>
                <a:gd name="T25" fmla="*/ 601 h 843"/>
                <a:gd name="T26" fmla="*/ 345 w 1431"/>
                <a:gd name="T27" fmla="*/ 701 h 843"/>
                <a:gd name="T28" fmla="*/ 132 w 1431"/>
                <a:gd name="T29" fmla="*/ 711 h 843"/>
                <a:gd name="T30" fmla="*/ 138 w 1431"/>
                <a:gd name="T31" fmla="*/ 811 h 843"/>
                <a:gd name="T32" fmla="*/ 168 w 1431"/>
                <a:gd name="T33" fmla="*/ 843 h 843"/>
                <a:gd name="T34" fmla="*/ 1312 w 1431"/>
                <a:gd name="T35" fmla="*/ 811 h 843"/>
                <a:gd name="T36" fmla="*/ 1315 w 1431"/>
                <a:gd name="T37" fmla="*/ 711 h 843"/>
                <a:gd name="T38" fmla="*/ 1102 w 1431"/>
                <a:gd name="T39" fmla="*/ 701 h 843"/>
                <a:gd name="T40" fmla="*/ 1112 w 1431"/>
                <a:gd name="T41" fmla="*/ 601 h 843"/>
                <a:gd name="T42" fmla="*/ 1347 w 1431"/>
                <a:gd name="T43" fmla="*/ 592 h 843"/>
                <a:gd name="T44" fmla="*/ 1353 w 1431"/>
                <a:gd name="T45" fmla="*/ 472 h 843"/>
                <a:gd name="T46" fmla="*/ 1102 w 1431"/>
                <a:gd name="T47" fmla="*/ 462 h 843"/>
                <a:gd name="T48" fmla="*/ 1112 w 1431"/>
                <a:gd name="T49" fmla="*/ 362 h 843"/>
                <a:gd name="T50" fmla="*/ 1383 w 1431"/>
                <a:gd name="T51" fmla="*/ 353 h 843"/>
                <a:gd name="T52" fmla="*/ 1389 w 1431"/>
                <a:gd name="T53" fmla="*/ 233 h 843"/>
                <a:gd name="T54" fmla="*/ 1102 w 1431"/>
                <a:gd name="T55" fmla="*/ 223 h 843"/>
                <a:gd name="T56" fmla="*/ 1112 w 1431"/>
                <a:gd name="T57" fmla="*/ 123 h 843"/>
                <a:gd name="T58" fmla="*/ 1418 w 1431"/>
                <a:gd name="T59" fmla="*/ 114 h 843"/>
                <a:gd name="T60" fmla="*/ 671 w 1431"/>
                <a:gd name="T61" fmla="*/ 123 h 843"/>
                <a:gd name="T62" fmla="*/ 681 w 1431"/>
                <a:gd name="T63" fmla="*/ 223 h 843"/>
                <a:gd name="T64" fmla="*/ 440 w 1431"/>
                <a:gd name="T65" fmla="*/ 233 h 843"/>
                <a:gd name="T66" fmla="*/ 430 w 1431"/>
                <a:gd name="T67" fmla="*/ 133 h 843"/>
                <a:gd name="T68" fmla="*/ 440 w 1431"/>
                <a:gd name="T69" fmla="*/ 362 h 843"/>
                <a:gd name="T70" fmla="*/ 681 w 1431"/>
                <a:gd name="T71" fmla="*/ 372 h 843"/>
                <a:gd name="T72" fmla="*/ 671 w 1431"/>
                <a:gd name="T73" fmla="*/ 472 h 843"/>
                <a:gd name="T74" fmla="*/ 430 w 1431"/>
                <a:gd name="T75" fmla="*/ 462 h 843"/>
                <a:gd name="T76" fmla="*/ 440 w 1431"/>
                <a:gd name="T77" fmla="*/ 362 h 843"/>
                <a:gd name="T78" fmla="*/ 671 w 1431"/>
                <a:gd name="T79" fmla="*/ 601 h 843"/>
                <a:gd name="T80" fmla="*/ 681 w 1431"/>
                <a:gd name="T81" fmla="*/ 701 h 843"/>
                <a:gd name="T82" fmla="*/ 440 w 1431"/>
                <a:gd name="T83" fmla="*/ 711 h 843"/>
                <a:gd name="T84" fmla="*/ 430 w 1431"/>
                <a:gd name="T85" fmla="*/ 611 h 843"/>
                <a:gd name="T86" fmla="*/ 1007 w 1431"/>
                <a:gd name="T87" fmla="*/ 711 h 843"/>
                <a:gd name="T88" fmla="*/ 766 w 1431"/>
                <a:gd name="T89" fmla="*/ 701 h 843"/>
                <a:gd name="T90" fmla="*/ 776 w 1431"/>
                <a:gd name="T91" fmla="*/ 601 h 843"/>
                <a:gd name="T92" fmla="*/ 1017 w 1431"/>
                <a:gd name="T93" fmla="*/ 611 h 843"/>
                <a:gd name="T94" fmla="*/ 1007 w 1431"/>
                <a:gd name="T95" fmla="*/ 711 h 843"/>
                <a:gd name="T96" fmla="*/ 776 w 1431"/>
                <a:gd name="T97" fmla="*/ 472 h 843"/>
                <a:gd name="T98" fmla="*/ 766 w 1431"/>
                <a:gd name="T99" fmla="*/ 372 h 843"/>
                <a:gd name="T100" fmla="*/ 1007 w 1431"/>
                <a:gd name="T101" fmla="*/ 362 h 843"/>
                <a:gd name="T102" fmla="*/ 1017 w 1431"/>
                <a:gd name="T103" fmla="*/ 462 h 843"/>
                <a:gd name="T104" fmla="*/ 1007 w 1431"/>
                <a:gd name="T105" fmla="*/ 233 h 843"/>
                <a:gd name="T106" fmla="*/ 766 w 1431"/>
                <a:gd name="T107" fmla="*/ 223 h 843"/>
                <a:gd name="T108" fmla="*/ 776 w 1431"/>
                <a:gd name="T109" fmla="*/ 123 h 843"/>
                <a:gd name="T110" fmla="*/ 1017 w 1431"/>
                <a:gd name="T111" fmla="*/ 133 h 843"/>
                <a:gd name="T112" fmla="*/ 1007 w 1431"/>
                <a:gd name="T113" fmla="*/ 23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1" h="843">
                  <a:moveTo>
                    <a:pt x="1418" y="114"/>
                  </a:moveTo>
                  <a:cubicBezTo>
                    <a:pt x="1431" y="32"/>
                    <a:pt x="1431" y="32"/>
                    <a:pt x="1431" y="32"/>
                  </a:cubicBezTo>
                  <a:cubicBezTo>
                    <a:pt x="1431" y="32"/>
                    <a:pt x="1431" y="32"/>
                    <a:pt x="1431" y="31"/>
                  </a:cubicBezTo>
                  <a:cubicBezTo>
                    <a:pt x="1430" y="14"/>
                    <a:pt x="1416" y="0"/>
                    <a:pt x="1400" y="0"/>
                  </a:cubicBezTo>
                  <a:cubicBezTo>
                    <a:pt x="31" y="0"/>
                    <a:pt x="31" y="0"/>
                    <a:pt x="31" y="0"/>
                  </a:cubicBezTo>
                  <a:cubicBezTo>
                    <a:pt x="15" y="0"/>
                    <a:pt x="1" y="14"/>
                    <a:pt x="0" y="31"/>
                  </a:cubicBezTo>
                  <a:cubicBezTo>
                    <a:pt x="0" y="32"/>
                    <a:pt x="0" y="32"/>
                    <a:pt x="0" y="33"/>
                  </a:cubicBezTo>
                  <a:cubicBezTo>
                    <a:pt x="15" y="114"/>
                    <a:pt x="15" y="114"/>
                    <a:pt x="15" y="114"/>
                  </a:cubicBezTo>
                  <a:cubicBezTo>
                    <a:pt x="15" y="120"/>
                    <a:pt x="20" y="123"/>
                    <a:pt x="25" y="123"/>
                  </a:cubicBezTo>
                  <a:cubicBezTo>
                    <a:pt x="334" y="123"/>
                    <a:pt x="334" y="123"/>
                    <a:pt x="334" y="123"/>
                  </a:cubicBezTo>
                  <a:cubicBezTo>
                    <a:pt x="340" y="123"/>
                    <a:pt x="345" y="127"/>
                    <a:pt x="345" y="133"/>
                  </a:cubicBezTo>
                  <a:cubicBezTo>
                    <a:pt x="345" y="223"/>
                    <a:pt x="345" y="223"/>
                    <a:pt x="345" y="223"/>
                  </a:cubicBezTo>
                  <a:cubicBezTo>
                    <a:pt x="345" y="229"/>
                    <a:pt x="340" y="233"/>
                    <a:pt x="334" y="233"/>
                  </a:cubicBezTo>
                  <a:cubicBezTo>
                    <a:pt x="49" y="233"/>
                    <a:pt x="49" y="233"/>
                    <a:pt x="49" y="233"/>
                  </a:cubicBezTo>
                  <a:cubicBezTo>
                    <a:pt x="42" y="233"/>
                    <a:pt x="38" y="239"/>
                    <a:pt x="38" y="245"/>
                  </a:cubicBezTo>
                  <a:cubicBezTo>
                    <a:pt x="58" y="353"/>
                    <a:pt x="58" y="353"/>
                    <a:pt x="58" y="353"/>
                  </a:cubicBezTo>
                  <a:cubicBezTo>
                    <a:pt x="59" y="358"/>
                    <a:pt x="63" y="362"/>
                    <a:pt x="68" y="362"/>
                  </a:cubicBezTo>
                  <a:cubicBezTo>
                    <a:pt x="334" y="362"/>
                    <a:pt x="334" y="362"/>
                    <a:pt x="334" y="362"/>
                  </a:cubicBezTo>
                  <a:cubicBezTo>
                    <a:pt x="340" y="362"/>
                    <a:pt x="345" y="366"/>
                    <a:pt x="345" y="372"/>
                  </a:cubicBezTo>
                  <a:cubicBezTo>
                    <a:pt x="345" y="462"/>
                    <a:pt x="345" y="462"/>
                    <a:pt x="345" y="462"/>
                  </a:cubicBezTo>
                  <a:cubicBezTo>
                    <a:pt x="345" y="468"/>
                    <a:pt x="340" y="472"/>
                    <a:pt x="334" y="472"/>
                  </a:cubicBezTo>
                  <a:cubicBezTo>
                    <a:pt x="91" y="472"/>
                    <a:pt x="91" y="472"/>
                    <a:pt x="91" y="472"/>
                  </a:cubicBezTo>
                  <a:cubicBezTo>
                    <a:pt x="85" y="472"/>
                    <a:pt x="80" y="478"/>
                    <a:pt x="81" y="484"/>
                  </a:cubicBezTo>
                  <a:cubicBezTo>
                    <a:pt x="101" y="592"/>
                    <a:pt x="101" y="592"/>
                    <a:pt x="101" y="592"/>
                  </a:cubicBezTo>
                  <a:cubicBezTo>
                    <a:pt x="102" y="597"/>
                    <a:pt x="106" y="601"/>
                    <a:pt x="111" y="601"/>
                  </a:cubicBezTo>
                  <a:cubicBezTo>
                    <a:pt x="334" y="601"/>
                    <a:pt x="334" y="601"/>
                    <a:pt x="334" y="601"/>
                  </a:cubicBezTo>
                  <a:cubicBezTo>
                    <a:pt x="340" y="601"/>
                    <a:pt x="345" y="605"/>
                    <a:pt x="345" y="611"/>
                  </a:cubicBezTo>
                  <a:cubicBezTo>
                    <a:pt x="345" y="701"/>
                    <a:pt x="345" y="701"/>
                    <a:pt x="345" y="701"/>
                  </a:cubicBezTo>
                  <a:cubicBezTo>
                    <a:pt x="345" y="707"/>
                    <a:pt x="340" y="711"/>
                    <a:pt x="334" y="711"/>
                  </a:cubicBezTo>
                  <a:cubicBezTo>
                    <a:pt x="132" y="711"/>
                    <a:pt x="132" y="711"/>
                    <a:pt x="132" y="711"/>
                  </a:cubicBezTo>
                  <a:cubicBezTo>
                    <a:pt x="125" y="711"/>
                    <a:pt x="121" y="717"/>
                    <a:pt x="122" y="723"/>
                  </a:cubicBezTo>
                  <a:cubicBezTo>
                    <a:pt x="138" y="811"/>
                    <a:pt x="138" y="811"/>
                    <a:pt x="138" y="811"/>
                  </a:cubicBezTo>
                  <a:cubicBezTo>
                    <a:pt x="138" y="811"/>
                    <a:pt x="138" y="811"/>
                    <a:pt x="138" y="812"/>
                  </a:cubicBezTo>
                  <a:cubicBezTo>
                    <a:pt x="138" y="829"/>
                    <a:pt x="152" y="843"/>
                    <a:pt x="168" y="843"/>
                  </a:cubicBezTo>
                  <a:cubicBezTo>
                    <a:pt x="1282" y="843"/>
                    <a:pt x="1282" y="843"/>
                    <a:pt x="1282" y="843"/>
                  </a:cubicBezTo>
                  <a:cubicBezTo>
                    <a:pt x="1298" y="843"/>
                    <a:pt x="1312" y="829"/>
                    <a:pt x="1312" y="811"/>
                  </a:cubicBezTo>
                  <a:cubicBezTo>
                    <a:pt x="1326" y="723"/>
                    <a:pt x="1326" y="723"/>
                    <a:pt x="1326" y="723"/>
                  </a:cubicBezTo>
                  <a:cubicBezTo>
                    <a:pt x="1326" y="717"/>
                    <a:pt x="1321" y="711"/>
                    <a:pt x="1315" y="711"/>
                  </a:cubicBezTo>
                  <a:cubicBezTo>
                    <a:pt x="1112" y="711"/>
                    <a:pt x="1112" y="711"/>
                    <a:pt x="1112" y="711"/>
                  </a:cubicBezTo>
                  <a:cubicBezTo>
                    <a:pt x="1106" y="711"/>
                    <a:pt x="1102" y="707"/>
                    <a:pt x="1102" y="701"/>
                  </a:cubicBezTo>
                  <a:cubicBezTo>
                    <a:pt x="1102" y="611"/>
                    <a:pt x="1102" y="611"/>
                    <a:pt x="1102" y="611"/>
                  </a:cubicBezTo>
                  <a:cubicBezTo>
                    <a:pt x="1102" y="605"/>
                    <a:pt x="1106" y="601"/>
                    <a:pt x="1112" y="601"/>
                  </a:cubicBezTo>
                  <a:cubicBezTo>
                    <a:pt x="1337" y="601"/>
                    <a:pt x="1337" y="601"/>
                    <a:pt x="1337" y="601"/>
                  </a:cubicBezTo>
                  <a:cubicBezTo>
                    <a:pt x="1342" y="601"/>
                    <a:pt x="1346" y="597"/>
                    <a:pt x="1347" y="592"/>
                  </a:cubicBezTo>
                  <a:cubicBezTo>
                    <a:pt x="1363" y="484"/>
                    <a:pt x="1363" y="484"/>
                    <a:pt x="1363" y="484"/>
                  </a:cubicBezTo>
                  <a:cubicBezTo>
                    <a:pt x="1364" y="478"/>
                    <a:pt x="1359" y="472"/>
                    <a:pt x="1353" y="472"/>
                  </a:cubicBezTo>
                  <a:cubicBezTo>
                    <a:pt x="1112" y="472"/>
                    <a:pt x="1112" y="472"/>
                    <a:pt x="1112" y="472"/>
                  </a:cubicBezTo>
                  <a:cubicBezTo>
                    <a:pt x="1106" y="472"/>
                    <a:pt x="1102" y="468"/>
                    <a:pt x="1102" y="462"/>
                  </a:cubicBezTo>
                  <a:cubicBezTo>
                    <a:pt x="1102" y="372"/>
                    <a:pt x="1102" y="372"/>
                    <a:pt x="1102" y="372"/>
                  </a:cubicBezTo>
                  <a:cubicBezTo>
                    <a:pt x="1102" y="366"/>
                    <a:pt x="1106" y="362"/>
                    <a:pt x="1112" y="362"/>
                  </a:cubicBezTo>
                  <a:cubicBezTo>
                    <a:pt x="1373" y="362"/>
                    <a:pt x="1373" y="362"/>
                    <a:pt x="1373" y="362"/>
                  </a:cubicBezTo>
                  <a:cubicBezTo>
                    <a:pt x="1378" y="362"/>
                    <a:pt x="1382" y="358"/>
                    <a:pt x="1383" y="353"/>
                  </a:cubicBezTo>
                  <a:cubicBezTo>
                    <a:pt x="1399" y="245"/>
                    <a:pt x="1399" y="245"/>
                    <a:pt x="1399" y="245"/>
                  </a:cubicBezTo>
                  <a:cubicBezTo>
                    <a:pt x="1400" y="239"/>
                    <a:pt x="1395" y="233"/>
                    <a:pt x="1389" y="233"/>
                  </a:cubicBezTo>
                  <a:cubicBezTo>
                    <a:pt x="1112" y="233"/>
                    <a:pt x="1112" y="233"/>
                    <a:pt x="1112" y="233"/>
                  </a:cubicBezTo>
                  <a:cubicBezTo>
                    <a:pt x="1106" y="233"/>
                    <a:pt x="1102" y="229"/>
                    <a:pt x="1102" y="223"/>
                  </a:cubicBezTo>
                  <a:cubicBezTo>
                    <a:pt x="1102" y="133"/>
                    <a:pt x="1102" y="133"/>
                    <a:pt x="1102" y="133"/>
                  </a:cubicBezTo>
                  <a:cubicBezTo>
                    <a:pt x="1102" y="127"/>
                    <a:pt x="1106" y="123"/>
                    <a:pt x="1112" y="123"/>
                  </a:cubicBezTo>
                  <a:cubicBezTo>
                    <a:pt x="1408" y="123"/>
                    <a:pt x="1408" y="123"/>
                    <a:pt x="1408" y="123"/>
                  </a:cubicBezTo>
                  <a:cubicBezTo>
                    <a:pt x="1413" y="123"/>
                    <a:pt x="1418" y="120"/>
                    <a:pt x="1418" y="114"/>
                  </a:cubicBezTo>
                  <a:close/>
                  <a:moveTo>
                    <a:pt x="440" y="123"/>
                  </a:moveTo>
                  <a:cubicBezTo>
                    <a:pt x="671" y="123"/>
                    <a:pt x="671" y="123"/>
                    <a:pt x="671" y="123"/>
                  </a:cubicBezTo>
                  <a:cubicBezTo>
                    <a:pt x="676" y="123"/>
                    <a:pt x="681" y="127"/>
                    <a:pt x="681" y="133"/>
                  </a:cubicBezTo>
                  <a:cubicBezTo>
                    <a:pt x="681" y="223"/>
                    <a:pt x="681" y="223"/>
                    <a:pt x="681" y="223"/>
                  </a:cubicBezTo>
                  <a:cubicBezTo>
                    <a:pt x="681" y="229"/>
                    <a:pt x="676" y="233"/>
                    <a:pt x="671" y="233"/>
                  </a:cubicBezTo>
                  <a:cubicBezTo>
                    <a:pt x="440" y="233"/>
                    <a:pt x="440" y="233"/>
                    <a:pt x="440" y="233"/>
                  </a:cubicBezTo>
                  <a:cubicBezTo>
                    <a:pt x="435" y="233"/>
                    <a:pt x="430" y="229"/>
                    <a:pt x="430" y="223"/>
                  </a:cubicBezTo>
                  <a:cubicBezTo>
                    <a:pt x="430" y="133"/>
                    <a:pt x="430" y="133"/>
                    <a:pt x="430" y="133"/>
                  </a:cubicBezTo>
                  <a:cubicBezTo>
                    <a:pt x="430" y="127"/>
                    <a:pt x="435" y="123"/>
                    <a:pt x="440" y="123"/>
                  </a:cubicBezTo>
                  <a:close/>
                  <a:moveTo>
                    <a:pt x="440" y="362"/>
                  </a:moveTo>
                  <a:cubicBezTo>
                    <a:pt x="671" y="362"/>
                    <a:pt x="671" y="362"/>
                    <a:pt x="671" y="362"/>
                  </a:cubicBezTo>
                  <a:cubicBezTo>
                    <a:pt x="676" y="362"/>
                    <a:pt x="681" y="366"/>
                    <a:pt x="681" y="372"/>
                  </a:cubicBezTo>
                  <a:cubicBezTo>
                    <a:pt x="681" y="462"/>
                    <a:pt x="681" y="462"/>
                    <a:pt x="681" y="462"/>
                  </a:cubicBezTo>
                  <a:cubicBezTo>
                    <a:pt x="681" y="468"/>
                    <a:pt x="676" y="472"/>
                    <a:pt x="671" y="472"/>
                  </a:cubicBezTo>
                  <a:cubicBezTo>
                    <a:pt x="440" y="472"/>
                    <a:pt x="440" y="472"/>
                    <a:pt x="440" y="472"/>
                  </a:cubicBezTo>
                  <a:cubicBezTo>
                    <a:pt x="435" y="472"/>
                    <a:pt x="430" y="468"/>
                    <a:pt x="430" y="462"/>
                  </a:cubicBezTo>
                  <a:cubicBezTo>
                    <a:pt x="430" y="372"/>
                    <a:pt x="430" y="372"/>
                    <a:pt x="430" y="372"/>
                  </a:cubicBezTo>
                  <a:cubicBezTo>
                    <a:pt x="430" y="366"/>
                    <a:pt x="435" y="362"/>
                    <a:pt x="440" y="362"/>
                  </a:cubicBezTo>
                  <a:close/>
                  <a:moveTo>
                    <a:pt x="440" y="601"/>
                  </a:moveTo>
                  <a:cubicBezTo>
                    <a:pt x="671" y="601"/>
                    <a:pt x="671" y="601"/>
                    <a:pt x="671" y="601"/>
                  </a:cubicBezTo>
                  <a:cubicBezTo>
                    <a:pt x="676" y="601"/>
                    <a:pt x="681" y="605"/>
                    <a:pt x="681" y="611"/>
                  </a:cubicBezTo>
                  <a:cubicBezTo>
                    <a:pt x="681" y="701"/>
                    <a:pt x="681" y="701"/>
                    <a:pt x="681" y="701"/>
                  </a:cubicBezTo>
                  <a:cubicBezTo>
                    <a:pt x="681" y="707"/>
                    <a:pt x="676" y="711"/>
                    <a:pt x="671" y="711"/>
                  </a:cubicBezTo>
                  <a:cubicBezTo>
                    <a:pt x="440" y="711"/>
                    <a:pt x="440" y="711"/>
                    <a:pt x="440" y="711"/>
                  </a:cubicBezTo>
                  <a:cubicBezTo>
                    <a:pt x="435" y="711"/>
                    <a:pt x="430" y="707"/>
                    <a:pt x="430" y="701"/>
                  </a:cubicBezTo>
                  <a:cubicBezTo>
                    <a:pt x="430" y="611"/>
                    <a:pt x="430" y="611"/>
                    <a:pt x="430" y="611"/>
                  </a:cubicBezTo>
                  <a:cubicBezTo>
                    <a:pt x="430" y="605"/>
                    <a:pt x="435" y="601"/>
                    <a:pt x="440" y="601"/>
                  </a:cubicBezTo>
                  <a:close/>
                  <a:moveTo>
                    <a:pt x="1007" y="711"/>
                  </a:moveTo>
                  <a:cubicBezTo>
                    <a:pt x="776" y="711"/>
                    <a:pt x="776" y="711"/>
                    <a:pt x="776" y="711"/>
                  </a:cubicBezTo>
                  <a:cubicBezTo>
                    <a:pt x="771" y="711"/>
                    <a:pt x="766" y="707"/>
                    <a:pt x="766" y="701"/>
                  </a:cubicBezTo>
                  <a:cubicBezTo>
                    <a:pt x="766" y="611"/>
                    <a:pt x="766" y="611"/>
                    <a:pt x="766" y="611"/>
                  </a:cubicBezTo>
                  <a:cubicBezTo>
                    <a:pt x="766" y="605"/>
                    <a:pt x="771" y="601"/>
                    <a:pt x="776" y="601"/>
                  </a:cubicBezTo>
                  <a:cubicBezTo>
                    <a:pt x="1007" y="601"/>
                    <a:pt x="1007" y="601"/>
                    <a:pt x="1007" y="601"/>
                  </a:cubicBezTo>
                  <a:cubicBezTo>
                    <a:pt x="1013" y="601"/>
                    <a:pt x="1017" y="605"/>
                    <a:pt x="1017" y="611"/>
                  </a:cubicBezTo>
                  <a:cubicBezTo>
                    <a:pt x="1017" y="701"/>
                    <a:pt x="1017" y="701"/>
                    <a:pt x="1017" y="701"/>
                  </a:cubicBezTo>
                  <a:cubicBezTo>
                    <a:pt x="1017" y="707"/>
                    <a:pt x="1013" y="711"/>
                    <a:pt x="1007" y="711"/>
                  </a:cubicBezTo>
                  <a:close/>
                  <a:moveTo>
                    <a:pt x="1007" y="472"/>
                  </a:moveTo>
                  <a:cubicBezTo>
                    <a:pt x="776" y="472"/>
                    <a:pt x="776" y="472"/>
                    <a:pt x="776" y="472"/>
                  </a:cubicBezTo>
                  <a:cubicBezTo>
                    <a:pt x="771" y="472"/>
                    <a:pt x="766" y="468"/>
                    <a:pt x="766" y="462"/>
                  </a:cubicBezTo>
                  <a:cubicBezTo>
                    <a:pt x="766" y="372"/>
                    <a:pt x="766" y="372"/>
                    <a:pt x="766" y="372"/>
                  </a:cubicBezTo>
                  <a:cubicBezTo>
                    <a:pt x="766" y="366"/>
                    <a:pt x="771" y="362"/>
                    <a:pt x="776" y="362"/>
                  </a:cubicBezTo>
                  <a:cubicBezTo>
                    <a:pt x="1007" y="362"/>
                    <a:pt x="1007" y="362"/>
                    <a:pt x="1007" y="362"/>
                  </a:cubicBezTo>
                  <a:cubicBezTo>
                    <a:pt x="1013" y="362"/>
                    <a:pt x="1017" y="366"/>
                    <a:pt x="1017" y="372"/>
                  </a:cubicBezTo>
                  <a:cubicBezTo>
                    <a:pt x="1017" y="462"/>
                    <a:pt x="1017" y="462"/>
                    <a:pt x="1017" y="462"/>
                  </a:cubicBezTo>
                  <a:cubicBezTo>
                    <a:pt x="1017" y="468"/>
                    <a:pt x="1013" y="472"/>
                    <a:pt x="1007" y="472"/>
                  </a:cubicBezTo>
                  <a:close/>
                  <a:moveTo>
                    <a:pt x="1007" y="233"/>
                  </a:moveTo>
                  <a:cubicBezTo>
                    <a:pt x="776" y="233"/>
                    <a:pt x="776" y="233"/>
                    <a:pt x="776" y="233"/>
                  </a:cubicBezTo>
                  <a:cubicBezTo>
                    <a:pt x="771" y="233"/>
                    <a:pt x="766" y="229"/>
                    <a:pt x="766" y="223"/>
                  </a:cubicBezTo>
                  <a:cubicBezTo>
                    <a:pt x="766" y="133"/>
                    <a:pt x="766" y="133"/>
                    <a:pt x="766" y="133"/>
                  </a:cubicBezTo>
                  <a:cubicBezTo>
                    <a:pt x="766" y="127"/>
                    <a:pt x="771" y="123"/>
                    <a:pt x="776" y="123"/>
                  </a:cubicBezTo>
                  <a:cubicBezTo>
                    <a:pt x="1007" y="123"/>
                    <a:pt x="1007" y="123"/>
                    <a:pt x="1007" y="123"/>
                  </a:cubicBezTo>
                  <a:cubicBezTo>
                    <a:pt x="1013" y="123"/>
                    <a:pt x="1017" y="127"/>
                    <a:pt x="1017" y="133"/>
                  </a:cubicBezTo>
                  <a:cubicBezTo>
                    <a:pt x="1017" y="223"/>
                    <a:pt x="1017" y="223"/>
                    <a:pt x="1017" y="223"/>
                  </a:cubicBezTo>
                  <a:cubicBezTo>
                    <a:pt x="1017" y="229"/>
                    <a:pt x="1013" y="233"/>
                    <a:pt x="1007"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2" name="Freeform 18"/>
            <p:cNvSpPr>
              <a:spLocks/>
            </p:cNvSpPr>
            <p:nvPr/>
          </p:nvSpPr>
          <p:spPr bwMode="auto">
            <a:xfrm>
              <a:off x="7988940" y="2886771"/>
              <a:ext cx="192832" cy="141701"/>
            </a:xfrm>
            <a:custGeom>
              <a:avLst/>
              <a:gdLst>
                <a:gd name="T0" fmla="*/ 1545 w 1567"/>
                <a:gd name="T1" fmla="*/ 1138 h 1138"/>
                <a:gd name="T2" fmla="*/ 453 w 1567"/>
                <a:gd name="T3" fmla="*/ 1138 h 1138"/>
                <a:gd name="T4" fmla="*/ 431 w 1567"/>
                <a:gd name="T5" fmla="*/ 1120 h 1138"/>
                <a:gd name="T6" fmla="*/ 245 w 1567"/>
                <a:gd name="T7" fmla="*/ 44 h 1138"/>
                <a:gd name="T8" fmla="*/ 22 w 1567"/>
                <a:gd name="T9" fmla="*/ 44 h 1138"/>
                <a:gd name="T10" fmla="*/ 0 w 1567"/>
                <a:gd name="T11" fmla="*/ 22 h 1138"/>
                <a:gd name="T12" fmla="*/ 22 w 1567"/>
                <a:gd name="T13" fmla="*/ 0 h 1138"/>
                <a:gd name="T14" fmla="*/ 263 w 1567"/>
                <a:gd name="T15" fmla="*/ 0 h 1138"/>
                <a:gd name="T16" fmla="*/ 285 w 1567"/>
                <a:gd name="T17" fmla="*/ 18 h 1138"/>
                <a:gd name="T18" fmla="*/ 471 w 1567"/>
                <a:gd name="T19" fmla="*/ 1094 h 1138"/>
                <a:gd name="T20" fmla="*/ 1545 w 1567"/>
                <a:gd name="T21" fmla="*/ 1094 h 1138"/>
                <a:gd name="T22" fmla="*/ 1567 w 1567"/>
                <a:gd name="T23" fmla="*/ 1116 h 1138"/>
                <a:gd name="T24" fmla="*/ 1545 w 1567"/>
                <a:gd name="T25"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7" h="1138">
                  <a:moveTo>
                    <a:pt x="1545" y="1138"/>
                  </a:moveTo>
                  <a:cubicBezTo>
                    <a:pt x="453" y="1138"/>
                    <a:pt x="453" y="1138"/>
                    <a:pt x="453" y="1138"/>
                  </a:cubicBezTo>
                  <a:cubicBezTo>
                    <a:pt x="442" y="1138"/>
                    <a:pt x="433" y="1130"/>
                    <a:pt x="431" y="1120"/>
                  </a:cubicBezTo>
                  <a:cubicBezTo>
                    <a:pt x="245" y="44"/>
                    <a:pt x="245" y="44"/>
                    <a:pt x="245" y="44"/>
                  </a:cubicBezTo>
                  <a:cubicBezTo>
                    <a:pt x="22" y="44"/>
                    <a:pt x="22" y="44"/>
                    <a:pt x="22" y="44"/>
                  </a:cubicBezTo>
                  <a:cubicBezTo>
                    <a:pt x="10" y="44"/>
                    <a:pt x="0" y="34"/>
                    <a:pt x="0" y="22"/>
                  </a:cubicBezTo>
                  <a:cubicBezTo>
                    <a:pt x="0" y="10"/>
                    <a:pt x="10" y="0"/>
                    <a:pt x="22" y="0"/>
                  </a:cubicBezTo>
                  <a:cubicBezTo>
                    <a:pt x="263" y="0"/>
                    <a:pt x="263" y="0"/>
                    <a:pt x="263" y="0"/>
                  </a:cubicBezTo>
                  <a:cubicBezTo>
                    <a:pt x="274" y="0"/>
                    <a:pt x="283" y="8"/>
                    <a:pt x="285" y="18"/>
                  </a:cubicBezTo>
                  <a:cubicBezTo>
                    <a:pt x="471" y="1094"/>
                    <a:pt x="471" y="1094"/>
                    <a:pt x="471" y="1094"/>
                  </a:cubicBezTo>
                  <a:cubicBezTo>
                    <a:pt x="1545" y="1094"/>
                    <a:pt x="1545" y="1094"/>
                    <a:pt x="1545" y="1094"/>
                  </a:cubicBezTo>
                  <a:cubicBezTo>
                    <a:pt x="1557" y="1094"/>
                    <a:pt x="1567" y="1104"/>
                    <a:pt x="1567" y="1116"/>
                  </a:cubicBezTo>
                  <a:cubicBezTo>
                    <a:pt x="1567" y="1128"/>
                    <a:pt x="1557" y="1138"/>
                    <a:pt x="1545" y="1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3" name="Freeform 19"/>
            <p:cNvSpPr>
              <a:spLocks noEditPoints="1"/>
            </p:cNvSpPr>
            <p:nvPr/>
          </p:nvSpPr>
          <p:spPr bwMode="auto">
            <a:xfrm>
              <a:off x="8146353" y="3045870"/>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6" y="0"/>
                    <a:pt x="278" y="63"/>
                    <a:pt x="278" y="139"/>
                  </a:cubicBezTo>
                  <a:cubicBezTo>
                    <a:pt x="278" y="216"/>
                    <a:pt x="216" y="278"/>
                    <a:pt x="139" y="278"/>
                  </a:cubicBezTo>
                  <a:close/>
                  <a:moveTo>
                    <a:pt x="139" y="44"/>
                  </a:moveTo>
                  <a:cubicBezTo>
                    <a:pt x="87" y="44"/>
                    <a:pt x="44" y="87"/>
                    <a:pt x="44" y="139"/>
                  </a:cubicBezTo>
                  <a:cubicBezTo>
                    <a:pt x="44" y="192"/>
                    <a:pt x="87"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4" name="Oval 20"/>
            <p:cNvSpPr>
              <a:spLocks noChangeArrowheads="1"/>
            </p:cNvSpPr>
            <p:nvPr/>
          </p:nvSpPr>
          <p:spPr bwMode="auto">
            <a:xfrm>
              <a:off x="8051809"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5" name="Oval 21"/>
            <p:cNvSpPr>
              <a:spLocks noChangeArrowheads="1"/>
            </p:cNvSpPr>
            <p:nvPr/>
          </p:nvSpPr>
          <p:spPr bwMode="auto">
            <a:xfrm>
              <a:off x="8155578"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36" name="Freeform 22"/>
            <p:cNvSpPr>
              <a:spLocks noEditPoints="1"/>
            </p:cNvSpPr>
            <p:nvPr/>
          </p:nvSpPr>
          <p:spPr bwMode="auto">
            <a:xfrm>
              <a:off x="8042630" y="3045866"/>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5" y="0"/>
                    <a:pt x="278" y="63"/>
                    <a:pt x="278" y="139"/>
                  </a:cubicBezTo>
                  <a:cubicBezTo>
                    <a:pt x="278" y="216"/>
                    <a:pt x="215" y="278"/>
                    <a:pt x="139" y="278"/>
                  </a:cubicBezTo>
                  <a:close/>
                  <a:moveTo>
                    <a:pt x="139" y="44"/>
                  </a:moveTo>
                  <a:cubicBezTo>
                    <a:pt x="86" y="44"/>
                    <a:pt x="44" y="87"/>
                    <a:pt x="44" y="139"/>
                  </a:cubicBezTo>
                  <a:cubicBezTo>
                    <a:pt x="44" y="192"/>
                    <a:pt x="86"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spTree>
    <p:extLst>
      <p:ext uri="{BB962C8B-B14F-4D97-AF65-F5344CB8AC3E}">
        <p14:creationId xmlns:p14="http://schemas.microsoft.com/office/powerpoint/2010/main" val="1697560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380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7" name="Title 6"/>
          <p:cNvSpPr>
            <a:spLocks noGrp="1"/>
          </p:cNvSpPr>
          <p:nvPr>
            <p:ph type="title"/>
          </p:nvPr>
        </p:nvSpPr>
        <p:spPr>
          <a:xfrm>
            <a:off x="356182" y="618303"/>
            <a:ext cx="2763532" cy="1227329"/>
          </a:xfrm>
        </p:spPr>
        <p:txBody>
          <a:bodyPr/>
          <a:lstStyle/>
          <a:p>
            <a:r>
              <a:rPr lang="en-US" dirty="0" smtClean="0"/>
              <a:t>Genuine innovation</a:t>
            </a:r>
            <a:endParaRPr lang="en-US" sz="1600" dirty="0"/>
          </a:p>
        </p:txBody>
      </p:sp>
      <p:sp>
        <p:nvSpPr>
          <p:cNvPr id="10" name="Text Placeholder 2"/>
          <p:cNvSpPr>
            <a:spLocks noGrp="1"/>
          </p:cNvSpPr>
          <p:nvPr>
            <p:ph type="body" sz="quarter" idx="4294967295"/>
          </p:nvPr>
        </p:nvSpPr>
        <p:spPr>
          <a:xfrm>
            <a:off x="4346752" y="949514"/>
            <a:ext cx="7270376" cy="5076774"/>
          </a:xfrm>
          <a:prstGeom prst="rect">
            <a:avLst/>
          </a:prstGeom>
        </p:spPr>
        <p:txBody>
          <a:bodyPr wrap="square"/>
          <a:lstStyle/>
          <a:p>
            <a:pPr>
              <a:buClr>
                <a:srgbClr val="2FC77E"/>
              </a:buClr>
              <a:buSzPct val="100000"/>
            </a:pPr>
            <a:r>
              <a:rPr lang="en-US" sz="2400" b="1" dirty="0" smtClean="0">
                <a:solidFill>
                  <a:schemeClr val="bg1"/>
                </a:solidFill>
                <a:effectLst/>
              </a:rPr>
              <a:t>Description</a:t>
            </a:r>
          </a:p>
          <a:p>
            <a:pPr marL="0" lvl="1" indent="0">
              <a:buSzPct val="100000"/>
              <a:buNone/>
            </a:pPr>
            <a:r>
              <a:rPr lang="en-US" sz="1800" dirty="0" smtClean="0">
                <a:solidFill>
                  <a:schemeClr val="bg1"/>
                </a:solidFill>
              </a:rPr>
              <a:t>Introduce new or digitally-enhanced business model or offering which reshapes or disrupts the industry by challenging its foundations</a:t>
            </a:r>
          </a:p>
          <a:p>
            <a:pPr lvl="1">
              <a:buClr>
                <a:srgbClr val="177B57"/>
              </a:buClr>
              <a:buSzPct val="100000"/>
            </a:pPr>
            <a:endParaRPr lang="en-US" sz="1800" dirty="0" smtClean="0">
              <a:solidFill>
                <a:schemeClr val="bg1"/>
              </a:solidFill>
              <a:effectLst/>
            </a:endParaRPr>
          </a:p>
          <a:p>
            <a:pPr>
              <a:buClr>
                <a:srgbClr val="2FC77E"/>
              </a:buClr>
              <a:buSzPct val="100000"/>
            </a:pPr>
            <a:r>
              <a:rPr lang="en-US" sz="1800" dirty="0" smtClean="0">
                <a:solidFill>
                  <a:schemeClr val="bg1"/>
                </a:solidFill>
              </a:rPr>
              <a:t>Examples: Artificial Intelligence, connected insurance</a:t>
            </a:r>
          </a:p>
          <a:p>
            <a:pPr marL="228600" lvl="1" indent="0">
              <a:buClr>
                <a:srgbClr val="177B57"/>
              </a:buClr>
              <a:buSzPct val="100000"/>
              <a:buNone/>
            </a:pPr>
            <a:endParaRPr lang="en-US" sz="1800" dirty="0" smtClean="0">
              <a:solidFill>
                <a:schemeClr val="bg1"/>
              </a:solidFill>
              <a:effectLst/>
            </a:endParaRPr>
          </a:p>
          <a:p>
            <a:pPr>
              <a:buClr>
                <a:srgbClr val="2FC77E"/>
              </a:buClr>
              <a:buSzPct val="100000"/>
            </a:pPr>
            <a:r>
              <a:rPr lang="en-US" sz="2400" b="1" dirty="0" smtClean="0">
                <a:solidFill>
                  <a:schemeClr val="bg1"/>
                </a:solidFill>
              </a:rPr>
              <a:t>Potential role of the regulator</a:t>
            </a:r>
          </a:p>
          <a:p>
            <a:pPr marL="0" lvl="1" indent="0">
              <a:buSzPct val="100000"/>
              <a:buNone/>
            </a:pPr>
            <a:r>
              <a:rPr lang="en-US" sz="1800" dirty="0" smtClean="0">
                <a:solidFill>
                  <a:schemeClr val="bg1"/>
                </a:solidFill>
              </a:rPr>
              <a:t>Create an environment welcoming &amp; supporting genuine innovations which bring the end consumers additional benefits and strengthen the role of the insurance industry</a:t>
            </a:r>
          </a:p>
          <a:p>
            <a:pPr marL="0" lvl="1" indent="0">
              <a:buSzPct val="100000"/>
              <a:buNone/>
            </a:pPr>
            <a:endParaRPr lang="en-US" sz="1800" dirty="0" smtClean="0">
              <a:solidFill>
                <a:schemeClr val="bg1"/>
              </a:solidFill>
            </a:endParaRPr>
          </a:p>
          <a:p>
            <a:pPr>
              <a:buClr>
                <a:srgbClr val="2FC77E"/>
              </a:buClr>
              <a:buSzPct val="100000"/>
            </a:pPr>
            <a:r>
              <a:rPr lang="en-US" sz="2400" b="1" dirty="0" smtClean="0">
                <a:solidFill>
                  <a:schemeClr val="bg1"/>
                </a:solidFill>
              </a:rPr>
              <a:t>Flagship example</a:t>
            </a:r>
          </a:p>
          <a:p>
            <a:pPr marL="0" lvl="1" indent="0">
              <a:buSzPct val="100000"/>
              <a:buNone/>
            </a:pPr>
            <a:r>
              <a:rPr lang="en-US" sz="1800" dirty="0" smtClean="0">
                <a:solidFill>
                  <a:schemeClr val="bg1"/>
                </a:solidFill>
              </a:rPr>
              <a:t>FCA UK has established the Innovation Hub which provides support innovators to navigate in the regulatory system, to reduce the barriers to innovation whilst maintaining consumer protection</a:t>
            </a:r>
            <a:endParaRPr lang="en-US" sz="1800" dirty="0">
              <a:solidFill>
                <a:schemeClr val="bg1"/>
              </a:solidFill>
            </a:endParaRPr>
          </a:p>
        </p:txBody>
      </p:sp>
      <p:cxnSp>
        <p:nvCxnSpPr>
          <p:cNvPr id="12" name="Straight Connector 11"/>
          <p:cNvCxnSpPr/>
          <p:nvPr/>
        </p:nvCxnSpPr>
        <p:spPr>
          <a:xfrm>
            <a:off x="4346751" y="1334226"/>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346751" y="5086983"/>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346751" y="3406708"/>
            <a:ext cx="7135905" cy="0"/>
          </a:xfrm>
          <a:prstGeom prst="line">
            <a:avLst/>
          </a:prstGeom>
          <a:ln w="9525">
            <a:gradFill flip="none" rotWithShape="1">
              <a:gsLst>
                <a:gs pos="2000">
                  <a:schemeClr val="bg1">
                    <a:alpha val="0"/>
                  </a:schemeClr>
                </a:gs>
                <a:gs pos="19000">
                  <a:schemeClr val="bg1"/>
                </a:gs>
              </a:gsLst>
              <a:lin ang="10800000" scaled="1"/>
              <a:tileRect/>
            </a:gradFill>
            <a:prstDash val="sysDash"/>
            <a:headEnd type="none"/>
          </a:ln>
        </p:spPr>
        <p:style>
          <a:lnRef idx="1">
            <a:schemeClr val="accent1"/>
          </a:lnRef>
          <a:fillRef idx="0">
            <a:schemeClr val="accent1"/>
          </a:fillRef>
          <a:effectRef idx="0">
            <a:schemeClr val="accent1"/>
          </a:effectRef>
          <a:fontRef idx="minor">
            <a:schemeClr val="tx1"/>
          </a:fontRef>
        </p:style>
      </p:cxnSp>
      <p:sp>
        <p:nvSpPr>
          <p:cNvPr id="16"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FCA, BCG</a:t>
            </a:r>
            <a:endParaRPr lang="en-US" sz="800" dirty="0"/>
          </a:p>
        </p:txBody>
      </p:sp>
      <p:sp>
        <p:nvSpPr>
          <p:cNvPr id="19" name="object 7"/>
          <p:cNvSpPr/>
          <p:nvPr/>
        </p:nvSpPr>
        <p:spPr>
          <a:xfrm>
            <a:off x="170689" y="132587"/>
            <a:ext cx="365760" cy="365760"/>
          </a:xfrm>
          <a:custGeom>
            <a:avLst/>
            <a:gdLst/>
            <a:ahLst/>
            <a:cxnLst/>
            <a:rect l="l" t="t" r="r" b="b"/>
            <a:pathLst>
              <a:path w="365759" h="365759">
                <a:moveTo>
                  <a:pt x="182879" y="0"/>
                </a:moveTo>
                <a:lnTo>
                  <a:pt x="134276" y="6535"/>
                </a:lnTo>
                <a:lnTo>
                  <a:pt x="90593" y="24976"/>
                </a:lnTo>
                <a:lnTo>
                  <a:pt x="53578" y="53578"/>
                </a:lnTo>
                <a:lnTo>
                  <a:pt x="24976" y="90593"/>
                </a:lnTo>
                <a:lnTo>
                  <a:pt x="6535" y="134276"/>
                </a:lnTo>
                <a:lnTo>
                  <a:pt x="0" y="182879"/>
                </a:lnTo>
                <a:lnTo>
                  <a:pt x="6535" y="231483"/>
                </a:lnTo>
                <a:lnTo>
                  <a:pt x="24976" y="275166"/>
                </a:lnTo>
                <a:lnTo>
                  <a:pt x="53578" y="312181"/>
                </a:lnTo>
                <a:lnTo>
                  <a:pt x="90593" y="340783"/>
                </a:lnTo>
                <a:lnTo>
                  <a:pt x="134276" y="359224"/>
                </a:lnTo>
                <a:lnTo>
                  <a:pt x="182879" y="365759"/>
                </a:lnTo>
                <a:lnTo>
                  <a:pt x="231483" y="359224"/>
                </a:lnTo>
                <a:lnTo>
                  <a:pt x="275166" y="340783"/>
                </a:lnTo>
                <a:lnTo>
                  <a:pt x="312181" y="312181"/>
                </a:lnTo>
                <a:lnTo>
                  <a:pt x="340783" y="275166"/>
                </a:lnTo>
                <a:lnTo>
                  <a:pt x="359224" y="231483"/>
                </a:lnTo>
                <a:lnTo>
                  <a:pt x="365760" y="182879"/>
                </a:lnTo>
                <a:lnTo>
                  <a:pt x="359224" y="134276"/>
                </a:lnTo>
                <a:lnTo>
                  <a:pt x="340783" y="90593"/>
                </a:lnTo>
                <a:lnTo>
                  <a:pt x="312181" y="53578"/>
                </a:lnTo>
                <a:lnTo>
                  <a:pt x="275166" y="24976"/>
                </a:lnTo>
                <a:lnTo>
                  <a:pt x="231483" y="6535"/>
                </a:lnTo>
                <a:lnTo>
                  <a:pt x="182879" y="0"/>
                </a:lnTo>
                <a:close/>
              </a:path>
            </a:pathLst>
          </a:custGeom>
          <a:solidFill>
            <a:schemeClr val="tx2"/>
          </a:solidFill>
          <a:ln/>
        </p:spPr>
        <p:txBody>
          <a:bodyPr wrap="square" lIns="0" tIns="0" rIns="0" bIns="0" rtlCol="0"/>
          <a:lstStyle/>
          <a:p>
            <a:endParaRPr lang="en-US" dirty="0"/>
          </a:p>
        </p:txBody>
      </p:sp>
      <p:sp>
        <p:nvSpPr>
          <p:cNvPr id="20" name="object 8"/>
          <p:cNvSpPr txBox="1"/>
          <p:nvPr/>
        </p:nvSpPr>
        <p:spPr>
          <a:xfrm>
            <a:off x="286259" y="178307"/>
            <a:ext cx="134620" cy="262892"/>
          </a:xfrm>
          <a:prstGeom prst="rect">
            <a:avLst/>
          </a:prstGeom>
        </p:spPr>
        <p:txBody>
          <a:bodyPr vert="horz" wrap="square" lIns="0" tIns="16510" rIns="0" bIns="0" rtlCol="0">
            <a:spAutoFit/>
          </a:bodyPr>
          <a:lstStyle/>
          <a:p>
            <a:pPr marL="12700">
              <a:lnSpc>
                <a:spcPct val="100000"/>
              </a:lnSpc>
              <a:spcBef>
                <a:spcPts val="130"/>
              </a:spcBef>
            </a:pPr>
            <a:r>
              <a:rPr lang="en-US" sz="1600" spc="10" dirty="0" smtClean="0">
                <a:solidFill>
                  <a:schemeClr val="bg1"/>
                </a:solidFill>
                <a:latin typeface="Trebuchet MS"/>
                <a:cs typeface="Trebuchet MS"/>
              </a:rPr>
              <a:t>3</a:t>
            </a:r>
            <a:endParaRPr lang="en-US" sz="1600" dirty="0">
              <a:solidFill>
                <a:schemeClr val="bg1"/>
              </a:solidFill>
              <a:latin typeface="Trebuchet MS"/>
              <a:cs typeface="Trebuchet MS"/>
            </a:endParaRPr>
          </a:p>
        </p:txBody>
      </p:sp>
      <p:grpSp>
        <p:nvGrpSpPr>
          <p:cNvPr id="27" name="Group 26"/>
          <p:cNvGrpSpPr/>
          <p:nvPr/>
        </p:nvGrpSpPr>
        <p:grpSpPr>
          <a:xfrm>
            <a:off x="404310" y="2386139"/>
            <a:ext cx="2248395" cy="2065546"/>
            <a:chOff x="1643063" y="1352550"/>
            <a:chExt cx="1211262" cy="979488"/>
          </a:xfrm>
        </p:grpSpPr>
        <p:sp>
          <p:nvSpPr>
            <p:cNvPr id="28" name="Freeform 10"/>
            <p:cNvSpPr>
              <a:spLocks/>
            </p:cNvSpPr>
            <p:nvPr/>
          </p:nvSpPr>
          <p:spPr bwMode="auto">
            <a:xfrm>
              <a:off x="1643063" y="1419225"/>
              <a:ext cx="295275" cy="554038"/>
            </a:xfrm>
            <a:custGeom>
              <a:avLst/>
              <a:gdLst>
                <a:gd name="T0" fmla="*/ 368 w 529"/>
                <a:gd name="T1" fmla="*/ 993 h 993"/>
                <a:gd name="T2" fmla="*/ 386 w 529"/>
                <a:gd name="T3" fmla="*/ 922 h 993"/>
                <a:gd name="T4" fmla="*/ 381 w 529"/>
                <a:gd name="T5" fmla="*/ 911 h 993"/>
                <a:gd name="T6" fmla="*/ 82 w 529"/>
                <a:gd name="T7" fmla="*/ 708 h 993"/>
                <a:gd name="T8" fmla="*/ 77 w 529"/>
                <a:gd name="T9" fmla="*/ 699 h 993"/>
                <a:gd name="T10" fmla="*/ 77 w 529"/>
                <a:gd name="T11" fmla="*/ 128 h 993"/>
                <a:gd name="T12" fmla="*/ 95 w 529"/>
                <a:gd name="T13" fmla="*/ 119 h 993"/>
                <a:gd name="T14" fmla="*/ 428 w 529"/>
                <a:gd name="T15" fmla="*/ 289 h 993"/>
                <a:gd name="T16" fmla="*/ 435 w 529"/>
                <a:gd name="T17" fmla="*/ 286 h 993"/>
                <a:gd name="T18" fmla="*/ 520 w 529"/>
                <a:gd name="T19" fmla="*/ 208 h 993"/>
                <a:gd name="T20" fmla="*/ 509 w 529"/>
                <a:gd name="T21" fmla="*/ 190 h 993"/>
                <a:gd name="T22" fmla="*/ 432 w 529"/>
                <a:gd name="T23" fmla="*/ 212 h 993"/>
                <a:gd name="T24" fmla="*/ 273 w 529"/>
                <a:gd name="T25" fmla="*/ 145 h 993"/>
                <a:gd name="T26" fmla="*/ 78 w 529"/>
                <a:gd name="T27" fmla="*/ 11 h 993"/>
                <a:gd name="T28" fmla="*/ 74 w 529"/>
                <a:gd name="T29" fmla="*/ 9 h 993"/>
                <a:gd name="T30" fmla="*/ 0 w 529"/>
                <a:gd name="T31" fmla="*/ 63 h 993"/>
                <a:gd name="T32" fmla="*/ 0 w 529"/>
                <a:gd name="T33" fmla="*/ 717 h 993"/>
                <a:gd name="T34" fmla="*/ 50 w 529"/>
                <a:gd name="T35" fmla="*/ 786 h 993"/>
                <a:gd name="T36" fmla="*/ 51 w 529"/>
                <a:gd name="T37" fmla="*/ 786 h 993"/>
                <a:gd name="T38" fmla="*/ 364 w 529"/>
                <a:gd name="T39" fmla="*/ 992 h 993"/>
                <a:gd name="T40" fmla="*/ 368 w 529"/>
                <a:gd name="T41" fmla="*/ 993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9" h="993">
                  <a:moveTo>
                    <a:pt x="368" y="993"/>
                  </a:moveTo>
                  <a:cubicBezTo>
                    <a:pt x="386" y="922"/>
                    <a:pt x="386" y="922"/>
                    <a:pt x="386" y="922"/>
                  </a:cubicBezTo>
                  <a:cubicBezTo>
                    <a:pt x="387" y="918"/>
                    <a:pt x="385" y="913"/>
                    <a:pt x="381" y="911"/>
                  </a:cubicBezTo>
                  <a:cubicBezTo>
                    <a:pt x="82" y="708"/>
                    <a:pt x="82" y="708"/>
                    <a:pt x="82" y="708"/>
                  </a:cubicBezTo>
                  <a:cubicBezTo>
                    <a:pt x="79" y="706"/>
                    <a:pt x="77" y="702"/>
                    <a:pt x="77" y="699"/>
                  </a:cubicBezTo>
                  <a:cubicBezTo>
                    <a:pt x="77" y="128"/>
                    <a:pt x="77" y="128"/>
                    <a:pt x="77" y="128"/>
                  </a:cubicBezTo>
                  <a:cubicBezTo>
                    <a:pt x="77" y="119"/>
                    <a:pt x="88" y="114"/>
                    <a:pt x="95" y="119"/>
                  </a:cubicBezTo>
                  <a:cubicBezTo>
                    <a:pt x="251" y="232"/>
                    <a:pt x="362" y="289"/>
                    <a:pt x="428" y="289"/>
                  </a:cubicBezTo>
                  <a:cubicBezTo>
                    <a:pt x="431" y="288"/>
                    <a:pt x="433" y="287"/>
                    <a:pt x="435" y="286"/>
                  </a:cubicBezTo>
                  <a:cubicBezTo>
                    <a:pt x="520" y="208"/>
                    <a:pt x="520" y="208"/>
                    <a:pt x="520" y="208"/>
                  </a:cubicBezTo>
                  <a:cubicBezTo>
                    <a:pt x="529" y="200"/>
                    <a:pt x="520" y="186"/>
                    <a:pt x="509" y="190"/>
                  </a:cubicBezTo>
                  <a:cubicBezTo>
                    <a:pt x="476" y="202"/>
                    <a:pt x="447" y="208"/>
                    <a:pt x="432" y="212"/>
                  </a:cubicBezTo>
                  <a:cubicBezTo>
                    <a:pt x="428" y="213"/>
                    <a:pt x="394" y="218"/>
                    <a:pt x="273" y="145"/>
                  </a:cubicBezTo>
                  <a:cubicBezTo>
                    <a:pt x="192" y="96"/>
                    <a:pt x="111" y="36"/>
                    <a:pt x="78" y="11"/>
                  </a:cubicBezTo>
                  <a:cubicBezTo>
                    <a:pt x="77" y="10"/>
                    <a:pt x="75" y="9"/>
                    <a:pt x="74" y="9"/>
                  </a:cubicBezTo>
                  <a:cubicBezTo>
                    <a:pt x="32" y="0"/>
                    <a:pt x="0" y="29"/>
                    <a:pt x="0" y="63"/>
                  </a:cubicBezTo>
                  <a:cubicBezTo>
                    <a:pt x="0" y="717"/>
                    <a:pt x="0" y="717"/>
                    <a:pt x="0" y="717"/>
                  </a:cubicBezTo>
                  <a:cubicBezTo>
                    <a:pt x="0" y="738"/>
                    <a:pt x="12" y="757"/>
                    <a:pt x="50" y="786"/>
                  </a:cubicBezTo>
                  <a:cubicBezTo>
                    <a:pt x="50" y="786"/>
                    <a:pt x="51" y="786"/>
                    <a:pt x="51" y="786"/>
                  </a:cubicBezTo>
                  <a:cubicBezTo>
                    <a:pt x="364" y="992"/>
                    <a:pt x="364" y="992"/>
                    <a:pt x="364" y="992"/>
                  </a:cubicBezTo>
                  <a:lnTo>
                    <a:pt x="368" y="99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11"/>
            <p:cNvSpPr>
              <a:spLocks/>
            </p:cNvSpPr>
            <p:nvPr/>
          </p:nvSpPr>
          <p:spPr bwMode="auto">
            <a:xfrm>
              <a:off x="2236788" y="1625600"/>
              <a:ext cx="571500" cy="706438"/>
            </a:xfrm>
            <a:custGeom>
              <a:avLst/>
              <a:gdLst>
                <a:gd name="T0" fmla="*/ 971 w 1024"/>
                <a:gd name="T1" fmla="*/ 560 h 1266"/>
                <a:gd name="T2" fmla="*/ 124 w 1024"/>
                <a:gd name="T3" fmla="*/ 27 h 1266"/>
                <a:gd name="T4" fmla="*/ 11 w 1024"/>
                <a:gd name="T5" fmla="*/ 23 h 1266"/>
                <a:gd name="T6" fmla="*/ 943 w 1024"/>
                <a:gd name="T7" fmla="*/ 645 h 1266"/>
                <a:gd name="T8" fmla="*/ 880 w 1024"/>
                <a:gd name="T9" fmla="*/ 760 h 1266"/>
                <a:gd name="T10" fmla="*/ 801 w 1024"/>
                <a:gd name="T11" fmla="*/ 721 h 1266"/>
                <a:gd name="T12" fmla="*/ 774 w 1024"/>
                <a:gd name="T13" fmla="*/ 697 h 1266"/>
                <a:gd name="T14" fmla="*/ 376 w 1024"/>
                <a:gd name="T15" fmla="*/ 452 h 1266"/>
                <a:gd name="T16" fmla="*/ 355 w 1024"/>
                <a:gd name="T17" fmla="*/ 521 h 1266"/>
                <a:gd name="T18" fmla="*/ 745 w 1024"/>
                <a:gd name="T19" fmla="*/ 780 h 1266"/>
                <a:gd name="T20" fmla="*/ 694 w 1024"/>
                <a:gd name="T21" fmla="*/ 878 h 1266"/>
                <a:gd name="T22" fmla="*/ 297 w 1024"/>
                <a:gd name="T23" fmla="*/ 657 h 1266"/>
                <a:gd name="T24" fmla="*/ 256 w 1024"/>
                <a:gd name="T25" fmla="*/ 716 h 1266"/>
                <a:gd name="T26" fmla="*/ 533 w 1024"/>
                <a:gd name="T27" fmla="*/ 909 h 1266"/>
                <a:gd name="T28" fmla="*/ 543 w 1024"/>
                <a:gd name="T29" fmla="*/ 955 h 1266"/>
                <a:gd name="T30" fmla="*/ 451 w 1024"/>
                <a:gd name="T31" fmla="*/ 1036 h 1266"/>
                <a:gd name="T32" fmla="*/ 184 w 1024"/>
                <a:gd name="T33" fmla="*/ 876 h 1266"/>
                <a:gd name="T34" fmla="*/ 163 w 1024"/>
                <a:gd name="T35" fmla="*/ 944 h 1266"/>
                <a:gd name="T36" fmla="*/ 357 w 1024"/>
                <a:gd name="T37" fmla="*/ 1085 h 1266"/>
                <a:gd name="T38" fmla="*/ 252 w 1024"/>
                <a:gd name="T39" fmla="*/ 1184 h 1266"/>
                <a:gd name="T40" fmla="*/ 86 w 1024"/>
                <a:gd name="T41" fmla="*/ 1090 h 1266"/>
                <a:gd name="T42" fmla="*/ 67 w 1024"/>
                <a:gd name="T43" fmla="*/ 1155 h 1266"/>
                <a:gd name="T44" fmla="*/ 270 w 1024"/>
                <a:gd name="T45" fmla="*/ 1266 h 1266"/>
                <a:gd name="T46" fmla="*/ 409 w 1024"/>
                <a:gd name="T47" fmla="*/ 1145 h 1266"/>
                <a:gd name="T48" fmla="*/ 435 w 1024"/>
                <a:gd name="T49" fmla="*/ 1113 h 1266"/>
                <a:gd name="T50" fmla="*/ 561 w 1024"/>
                <a:gd name="T51" fmla="*/ 1068 h 1266"/>
                <a:gd name="T52" fmla="*/ 620 w 1024"/>
                <a:gd name="T53" fmla="*/ 972 h 1266"/>
                <a:gd name="T54" fmla="*/ 667 w 1024"/>
                <a:gd name="T55" fmla="*/ 970 h 1266"/>
                <a:gd name="T56" fmla="*/ 805 w 1024"/>
                <a:gd name="T57" fmla="*/ 849 h 1266"/>
                <a:gd name="T58" fmla="*/ 814 w 1024"/>
                <a:gd name="T59" fmla="*/ 833 h 1266"/>
                <a:gd name="T60" fmla="*/ 864 w 1024"/>
                <a:gd name="T61" fmla="*/ 833 h 1266"/>
                <a:gd name="T62" fmla="*/ 1003 w 1024"/>
                <a:gd name="T63" fmla="*/ 71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4" h="1266">
                  <a:moveTo>
                    <a:pt x="1018" y="629"/>
                  </a:moveTo>
                  <a:cubicBezTo>
                    <a:pt x="1012" y="600"/>
                    <a:pt x="995" y="576"/>
                    <a:pt x="971" y="560"/>
                  </a:cubicBezTo>
                  <a:cubicBezTo>
                    <a:pt x="128" y="28"/>
                    <a:pt x="128" y="28"/>
                    <a:pt x="128" y="28"/>
                  </a:cubicBezTo>
                  <a:cubicBezTo>
                    <a:pt x="127" y="28"/>
                    <a:pt x="126" y="27"/>
                    <a:pt x="124" y="27"/>
                  </a:cubicBezTo>
                  <a:cubicBezTo>
                    <a:pt x="19" y="3"/>
                    <a:pt x="19" y="3"/>
                    <a:pt x="19" y="3"/>
                  </a:cubicBezTo>
                  <a:cubicBezTo>
                    <a:pt x="7" y="0"/>
                    <a:pt x="0" y="16"/>
                    <a:pt x="11" y="23"/>
                  </a:cubicBezTo>
                  <a:cubicBezTo>
                    <a:pt x="929" y="624"/>
                    <a:pt x="929" y="624"/>
                    <a:pt x="929" y="624"/>
                  </a:cubicBezTo>
                  <a:cubicBezTo>
                    <a:pt x="936" y="629"/>
                    <a:pt x="941" y="636"/>
                    <a:pt x="943" y="645"/>
                  </a:cubicBezTo>
                  <a:cubicBezTo>
                    <a:pt x="945" y="654"/>
                    <a:pt x="943" y="663"/>
                    <a:pt x="938" y="670"/>
                  </a:cubicBezTo>
                  <a:cubicBezTo>
                    <a:pt x="880" y="760"/>
                    <a:pt x="880" y="760"/>
                    <a:pt x="880" y="760"/>
                  </a:cubicBezTo>
                  <a:cubicBezTo>
                    <a:pt x="876" y="765"/>
                    <a:pt x="869" y="766"/>
                    <a:pt x="864" y="763"/>
                  </a:cubicBezTo>
                  <a:cubicBezTo>
                    <a:pt x="801" y="721"/>
                    <a:pt x="801" y="721"/>
                    <a:pt x="801" y="721"/>
                  </a:cubicBezTo>
                  <a:cubicBezTo>
                    <a:pt x="800" y="721"/>
                    <a:pt x="799" y="720"/>
                    <a:pt x="799" y="719"/>
                  </a:cubicBezTo>
                  <a:cubicBezTo>
                    <a:pt x="792" y="711"/>
                    <a:pt x="783" y="703"/>
                    <a:pt x="774" y="697"/>
                  </a:cubicBezTo>
                  <a:cubicBezTo>
                    <a:pt x="392" y="447"/>
                    <a:pt x="392" y="447"/>
                    <a:pt x="392" y="447"/>
                  </a:cubicBezTo>
                  <a:cubicBezTo>
                    <a:pt x="386" y="443"/>
                    <a:pt x="379" y="445"/>
                    <a:pt x="376" y="452"/>
                  </a:cubicBezTo>
                  <a:cubicBezTo>
                    <a:pt x="351" y="508"/>
                    <a:pt x="351" y="508"/>
                    <a:pt x="351" y="508"/>
                  </a:cubicBezTo>
                  <a:cubicBezTo>
                    <a:pt x="348" y="512"/>
                    <a:pt x="350" y="518"/>
                    <a:pt x="355" y="521"/>
                  </a:cubicBezTo>
                  <a:cubicBezTo>
                    <a:pt x="741" y="774"/>
                    <a:pt x="741" y="774"/>
                    <a:pt x="741" y="774"/>
                  </a:cubicBezTo>
                  <a:cubicBezTo>
                    <a:pt x="743" y="775"/>
                    <a:pt x="745" y="778"/>
                    <a:pt x="745" y="780"/>
                  </a:cubicBezTo>
                  <a:cubicBezTo>
                    <a:pt x="748" y="789"/>
                    <a:pt x="746" y="799"/>
                    <a:pt x="741" y="807"/>
                  </a:cubicBezTo>
                  <a:cubicBezTo>
                    <a:pt x="694" y="878"/>
                    <a:pt x="694" y="878"/>
                    <a:pt x="694" y="878"/>
                  </a:cubicBezTo>
                  <a:cubicBezTo>
                    <a:pt x="684" y="893"/>
                    <a:pt x="664" y="898"/>
                    <a:pt x="649" y="888"/>
                  </a:cubicBezTo>
                  <a:cubicBezTo>
                    <a:pt x="297" y="657"/>
                    <a:pt x="297" y="657"/>
                    <a:pt x="297" y="657"/>
                  </a:cubicBezTo>
                  <a:cubicBezTo>
                    <a:pt x="291" y="654"/>
                    <a:pt x="283" y="656"/>
                    <a:pt x="281" y="662"/>
                  </a:cubicBezTo>
                  <a:cubicBezTo>
                    <a:pt x="256" y="716"/>
                    <a:pt x="256" y="716"/>
                    <a:pt x="256" y="716"/>
                  </a:cubicBezTo>
                  <a:cubicBezTo>
                    <a:pt x="254" y="721"/>
                    <a:pt x="255" y="727"/>
                    <a:pt x="260" y="730"/>
                  </a:cubicBezTo>
                  <a:cubicBezTo>
                    <a:pt x="533" y="909"/>
                    <a:pt x="533" y="909"/>
                    <a:pt x="533" y="909"/>
                  </a:cubicBezTo>
                  <a:cubicBezTo>
                    <a:pt x="541" y="914"/>
                    <a:pt x="546" y="921"/>
                    <a:pt x="548" y="930"/>
                  </a:cubicBezTo>
                  <a:cubicBezTo>
                    <a:pt x="549" y="939"/>
                    <a:pt x="548" y="948"/>
                    <a:pt x="543" y="955"/>
                  </a:cubicBezTo>
                  <a:cubicBezTo>
                    <a:pt x="496" y="1026"/>
                    <a:pt x="496" y="1026"/>
                    <a:pt x="496" y="1026"/>
                  </a:cubicBezTo>
                  <a:cubicBezTo>
                    <a:pt x="486" y="1041"/>
                    <a:pt x="466" y="1046"/>
                    <a:pt x="451" y="1036"/>
                  </a:cubicBezTo>
                  <a:cubicBezTo>
                    <a:pt x="200" y="871"/>
                    <a:pt x="200" y="871"/>
                    <a:pt x="200" y="871"/>
                  </a:cubicBezTo>
                  <a:cubicBezTo>
                    <a:pt x="194" y="868"/>
                    <a:pt x="186" y="870"/>
                    <a:pt x="184" y="876"/>
                  </a:cubicBezTo>
                  <a:cubicBezTo>
                    <a:pt x="159" y="931"/>
                    <a:pt x="159" y="931"/>
                    <a:pt x="159" y="931"/>
                  </a:cubicBezTo>
                  <a:cubicBezTo>
                    <a:pt x="157" y="936"/>
                    <a:pt x="158" y="941"/>
                    <a:pt x="163" y="944"/>
                  </a:cubicBezTo>
                  <a:cubicBezTo>
                    <a:pt x="354" y="1069"/>
                    <a:pt x="354" y="1069"/>
                    <a:pt x="354" y="1069"/>
                  </a:cubicBezTo>
                  <a:cubicBezTo>
                    <a:pt x="359" y="1073"/>
                    <a:pt x="360" y="1079"/>
                    <a:pt x="357" y="1085"/>
                  </a:cubicBezTo>
                  <a:cubicBezTo>
                    <a:pt x="298" y="1174"/>
                    <a:pt x="298" y="1174"/>
                    <a:pt x="298" y="1174"/>
                  </a:cubicBezTo>
                  <a:cubicBezTo>
                    <a:pt x="288" y="1190"/>
                    <a:pt x="268" y="1194"/>
                    <a:pt x="252" y="1184"/>
                  </a:cubicBezTo>
                  <a:cubicBezTo>
                    <a:pt x="102" y="1086"/>
                    <a:pt x="102" y="1086"/>
                    <a:pt x="102" y="1086"/>
                  </a:cubicBezTo>
                  <a:cubicBezTo>
                    <a:pt x="97" y="1082"/>
                    <a:pt x="89" y="1084"/>
                    <a:pt x="86" y="1090"/>
                  </a:cubicBezTo>
                  <a:cubicBezTo>
                    <a:pt x="63" y="1141"/>
                    <a:pt x="63" y="1141"/>
                    <a:pt x="63" y="1141"/>
                  </a:cubicBezTo>
                  <a:cubicBezTo>
                    <a:pt x="61" y="1146"/>
                    <a:pt x="63" y="1152"/>
                    <a:pt x="67" y="1155"/>
                  </a:cubicBezTo>
                  <a:cubicBezTo>
                    <a:pt x="210" y="1248"/>
                    <a:pt x="210" y="1248"/>
                    <a:pt x="210" y="1248"/>
                  </a:cubicBezTo>
                  <a:cubicBezTo>
                    <a:pt x="229" y="1260"/>
                    <a:pt x="250" y="1266"/>
                    <a:pt x="270" y="1266"/>
                  </a:cubicBezTo>
                  <a:cubicBezTo>
                    <a:pt x="306" y="1266"/>
                    <a:pt x="342" y="1249"/>
                    <a:pt x="363" y="1216"/>
                  </a:cubicBezTo>
                  <a:cubicBezTo>
                    <a:pt x="409" y="1145"/>
                    <a:pt x="409" y="1145"/>
                    <a:pt x="409" y="1145"/>
                  </a:cubicBezTo>
                  <a:cubicBezTo>
                    <a:pt x="415" y="1137"/>
                    <a:pt x="419" y="1128"/>
                    <a:pt x="422" y="1120"/>
                  </a:cubicBezTo>
                  <a:cubicBezTo>
                    <a:pt x="423" y="1114"/>
                    <a:pt x="430" y="1111"/>
                    <a:pt x="435" y="1113"/>
                  </a:cubicBezTo>
                  <a:cubicBezTo>
                    <a:pt x="446" y="1116"/>
                    <a:pt x="457" y="1118"/>
                    <a:pt x="468" y="1118"/>
                  </a:cubicBezTo>
                  <a:cubicBezTo>
                    <a:pt x="504" y="1118"/>
                    <a:pt x="540" y="1101"/>
                    <a:pt x="561" y="1068"/>
                  </a:cubicBezTo>
                  <a:cubicBezTo>
                    <a:pt x="607" y="997"/>
                    <a:pt x="607" y="997"/>
                    <a:pt x="607" y="997"/>
                  </a:cubicBezTo>
                  <a:cubicBezTo>
                    <a:pt x="613" y="989"/>
                    <a:pt x="617" y="981"/>
                    <a:pt x="620" y="972"/>
                  </a:cubicBezTo>
                  <a:cubicBezTo>
                    <a:pt x="621" y="966"/>
                    <a:pt x="628" y="963"/>
                    <a:pt x="633" y="965"/>
                  </a:cubicBezTo>
                  <a:cubicBezTo>
                    <a:pt x="644" y="968"/>
                    <a:pt x="655" y="970"/>
                    <a:pt x="667" y="970"/>
                  </a:cubicBezTo>
                  <a:cubicBezTo>
                    <a:pt x="703" y="970"/>
                    <a:pt x="738" y="952"/>
                    <a:pt x="759" y="920"/>
                  </a:cubicBezTo>
                  <a:cubicBezTo>
                    <a:pt x="805" y="849"/>
                    <a:pt x="805" y="849"/>
                    <a:pt x="805" y="849"/>
                  </a:cubicBezTo>
                  <a:cubicBezTo>
                    <a:pt x="805" y="849"/>
                    <a:pt x="805" y="849"/>
                    <a:pt x="805" y="849"/>
                  </a:cubicBezTo>
                  <a:cubicBezTo>
                    <a:pt x="809" y="844"/>
                    <a:pt x="812" y="839"/>
                    <a:pt x="814" y="833"/>
                  </a:cubicBezTo>
                  <a:cubicBezTo>
                    <a:pt x="816" y="828"/>
                    <a:pt x="822" y="825"/>
                    <a:pt x="828" y="827"/>
                  </a:cubicBezTo>
                  <a:cubicBezTo>
                    <a:pt x="840" y="831"/>
                    <a:pt x="852" y="833"/>
                    <a:pt x="864" y="833"/>
                  </a:cubicBezTo>
                  <a:cubicBezTo>
                    <a:pt x="900" y="833"/>
                    <a:pt x="935" y="816"/>
                    <a:pt x="956" y="783"/>
                  </a:cubicBezTo>
                  <a:cubicBezTo>
                    <a:pt x="1003" y="712"/>
                    <a:pt x="1003" y="712"/>
                    <a:pt x="1003" y="712"/>
                  </a:cubicBezTo>
                  <a:cubicBezTo>
                    <a:pt x="1019" y="687"/>
                    <a:pt x="1024" y="658"/>
                    <a:pt x="1018" y="62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a:off x="1901825" y="1352550"/>
              <a:ext cx="952500" cy="512763"/>
            </a:xfrm>
            <a:custGeom>
              <a:avLst/>
              <a:gdLst>
                <a:gd name="T0" fmla="*/ 69 w 1705"/>
                <a:gd name="T1" fmla="*/ 566 h 921"/>
                <a:gd name="T2" fmla="*/ 376 w 1705"/>
                <a:gd name="T3" fmla="*/ 463 h 921"/>
                <a:gd name="T4" fmla="*/ 428 w 1705"/>
                <a:gd name="T5" fmla="*/ 438 h 921"/>
                <a:gd name="T6" fmla="*/ 693 w 1705"/>
                <a:gd name="T7" fmla="*/ 459 h 921"/>
                <a:gd name="T8" fmla="*/ 1456 w 1705"/>
                <a:gd name="T9" fmla="*/ 917 h 921"/>
                <a:gd name="T10" fmla="*/ 1471 w 1705"/>
                <a:gd name="T11" fmla="*/ 919 h 921"/>
                <a:gd name="T12" fmla="*/ 1695 w 1705"/>
                <a:gd name="T13" fmla="*/ 862 h 921"/>
                <a:gd name="T14" fmla="*/ 1705 w 1705"/>
                <a:gd name="T15" fmla="*/ 847 h 921"/>
                <a:gd name="T16" fmla="*/ 1705 w 1705"/>
                <a:gd name="T17" fmla="*/ 221 h 921"/>
                <a:gd name="T18" fmla="*/ 1656 w 1705"/>
                <a:gd name="T19" fmla="*/ 197 h 921"/>
                <a:gd name="T20" fmla="*/ 1304 w 1705"/>
                <a:gd name="T21" fmla="*/ 379 h 921"/>
                <a:gd name="T22" fmla="*/ 764 w 1705"/>
                <a:gd name="T23" fmla="*/ 154 h 921"/>
                <a:gd name="T24" fmla="*/ 44 w 1705"/>
                <a:gd name="T25" fmla="*/ 419 h 921"/>
                <a:gd name="T26" fmla="*/ 69 w 1705"/>
                <a:gd name="T27" fmla="*/ 56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5" h="921">
                  <a:moveTo>
                    <a:pt x="69" y="566"/>
                  </a:moveTo>
                  <a:cubicBezTo>
                    <a:pt x="139" y="600"/>
                    <a:pt x="246" y="606"/>
                    <a:pt x="376" y="463"/>
                  </a:cubicBezTo>
                  <a:cubicBezTo>
                    <a:pt x="389" y="448"/>
                    <a:pt x="408" y="439"/>
                    <a:pt x="428" y="438"/>
                  </a:cubicBezTo>
                  <a:cubicBezTo>
                    <a:pt x="490" y="436"/>
                    <a:pt x="623" y="434"/>
                    <a:pt x="693" y="459"/>
                  </a:cubicBezTo>
                  <a:cubicBezTo>
                    <a:pt x="781" y="490"/>
                    <a:pt x="1384" y="871"/>
                    <a:pt x="1456" y="917"/>
                  </a:cubicBezTo>
                  <a:cubicBezTo>
                    <a:pt x="1460" y="920"/>
                    <a:pt x="1466" y="921"/>
                    <a:pt x="1471" y="919"/>
                  </a:cubicBezTo>
                  <a:cubicBezTo>
                    <a:pt x="1695" y="862"/>
                    <a:pt x="1695" y="862"/>
                    <a:pt x="1695" y="862"/>
                  </a:cubicBezTo>
                  <a:cubicBezTo>
                    <a:pt x="1701" y="860"/>
                    <a:pt x="1705" y="854"/>
                    <a:pt x="1705" y="847"/>
                  </a:cubicBezTo>
                  <a:cubicBezTo>
                    <a:pt x="1705" y="221"/>
                    <a:pt x="1705" y="221"/>
                    <a:pt x="1705" y="221"/>
                  </a:cubicBezTo>
                  <a:cubicBezTo>
                    <a:pt x="1705" y="196"/>
                    <a:pt x="1676" y="182"/>
                    <a:pt x="1656" y="197"/>
                  </a:cubicBezTo>
                  <a:cubicBezTo>
                    <a:pt x="1565" y="264"/>
                    <a:pt x="1374" y="396"/>
                    <a:pt x="1304" y="379"/>
                  </a:cubicBezTo>
                  <a:cubicBezTo>
                    <a:pt x="1210" y="357"/>
                    <a:pt x="891" y="192"/>
                    <a:pt x="764" y="154"/>
                  </a:cubicBezTo>
                  <a:cubicBezTo>
                    <a:pt x="674" y="126"/>
                    <a:pt x="457" y="0"/>
                    <a:pt x="44" y="419"/>
                  </a:cubicBezTo>
                  <a:cubicBezTo>
                    <a:pt x="0" y="463"/>
                    <a:pt x="13" y="538"/>
                    <a:pt x="69" y="5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6"/>
            <p:cNvSpPr>
              <a:spLocks/>
            </p:cNvSpPr>
            <p:nvPr/>
          </p:nvSpPr>
          <p:spPr bwMode="auto">
            <a:xfrm>
              <a:off x="1831975" y="1905000"/>
              <a:ext cx="149225" cy="179388"/>
            </a:xfrm>
            <a:custGeom>
              <a:avLst/>
              <a:gdLst>
                <a:gd name="T0" fmla="*/ 105 w 269"/>
                <a:gd name="T1" fmla="*/ 308 h 320"/>
                <a:gd name="T2" fmla="*/ 37 w 269"/>
                <a:gd name="T3" fmla="*/ 275 h 320"/>
                <a:gd name="T4" fmla="*/ 13 w 269"/>
                <a:gd name="T5" fmla="*/ 205 h 320"/>
                <a:gd name="T6" fmla="*/ 95 w 269"/>
                <a:gd name="T7" fmla="*/ 37 h 320"/>
                <a:gd name="T8" fmla="*/ 165 w 269"/>
                <a:gd name="T9" fmla="*/ 13 h 320"/>
                <a:gd name="T10" fmla="*/ 233 w 269"/>
                <a:gd name="T11" fmla="*/ 46 h 320"/>
                <a:gd name="T12" fmla="*/ 257 w 269"/>
                <a:gd name="T13" fmla="*/ 116 h 320"/>
                <a:gd name="T14" fmla="*/ 174 w 269"/>
                <a:gd name="T15" fmla="*/ 284 h 320"/>
                <a:gd name="T16" fmla="*/ 105 w 269"/>
                <a:gd name="T17" fmla="*/ 30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320">
                  <a:moveTo>
                    <a:pt x="105" y="308"/>
                  </a:moveTo>
                  <a:cubicBezTo>
                    <a:pt x="37" y="275"/>
                    <a:pt x="37" y="275"/>
                    <a:pt x="37" y="275"/>
                  </a:cubicBezTo>
                  <a:cubicBezTo>
                    <a:pt x="11" y="262"/>
                    <a:pt x="0" y="231"/>
                    <a:pt x="13" y="205"/>
                  </a:cubicBezTo>
                  <a:cubicBezTo>
                    <a:pt x="95" y="37"/>
                    <a:pt x="95" y="37"/>
                    <a:pt x="95" y="37"/>
                  </a:cubicBezTo>
                  <a:cubicBezTo>
                    <a:pt x="108" y="11"/>
                    <a:pt x="139" y="0"/>
                    <a:pt x="165" y="13"/>
                  </a:cubicBezTo>
                  <a:cubicBezTo>
                    <a:pt x="233" y="46"/>
                    <a:pt x="233" y="46"/>
                    <a:pt x="233" y="46"/>
                  </a:cubicBezTo>
                  <a:cubicBezTo>
                    <a:pt x="258" y="59"/>
                    <a:pt x="269" y="90"/>
                    <a:pt x="257" y="116"/>
                  </a:cubicBezTo>
                  <a:cubicBezTo>
                    <a:pt x="174" y="284"/>
                    <a:pt x="174" y="284"/>
                    <a:pt x="174" y="284"/>
                  </a:cubicBezTo>
                  <a:cubicBezTo>
                    <a:pt x="162" y="310"/>
                    <a:pt x="130" y="320"/>
                    <a:pt x="105" y="30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7"/>
            <p:cNvSpPr>
              <a:spLocks/>
            </p:cNvSpPr>
            <p:nvPr/>
          </p:nvSpPr>
          <p:spPr bwMode="auto">
            <a:xfrm>
              <a:off x="1928813" y="1936750"/>
              <a:ext cx="171450" cy="223838"/>
            </a:xfrm>
            <a:custGeom>
              <a:avLst/>
              <a:gdLst>
                <a:gd name="T0" fmla="*/ 105 w 309"/>
                <a:gd name="T1" fmla="*/ 390 h 402"/>
                <a:gd name="T2" fmla="*/ 37 w 309"/>
                <a:gd name="T3" fmla="*/ 357 h 402"/>
                <a:gd name="T4" fmla="*/ 13 w 309"/>
                <a:gd name="T5" fmla="*/ 287 h 402"/>
                <a:gd name="T6" fmla="*/ 135 w 309"/>
                <a:gd name="T7" fmla="*/ 36 h 402"/>
                <a:gd name="T8" fmla="*/ 205 w 309"/>
                <a:gd name="T9" fmla="*/ 12 h 402"/>
                <a:gd name="T10" fmla="*/ 273 w 309"/>
                <a:gd name="T11" fmla="*/ 46 h 402"/>
                <a:gd name="T12" fmla="*/ 297 w 309"/>
                <a:gd name="T13" fmla="*/ 115 h 402"/>
                <a:gd name="T14" fmla="*/ 174 w 309"/>
                <a:gd name="T15" fmla="*/ 366 h 402"/>
                <a:gd name="T16" fmla="*/ 105 w 309"/>
                <a:gd name="T17" fmla="*/ 39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402">
                  <a:moveTo>
                    <a:pt x="105" y="390"/>
                  </a:moveTo>
                  <a:cubicBezTo>
                    <a:pt x="37" y="357"/>
                    <a:pt x="37" y="357"/>
                    <a:pt x="37" y="357"/>
                  </a:cubicBezTo>
                  <a:cubicBezTo>
                    <a:pt x="11" y="344"/>
                    <a:pt x="0" y="313"/>
                    <a:pt x="13" y="287"/>
                  </a:cubicBezTo>
                  <a:cubicBezTo>
                    <a:pt x="135" y="36"/>
                    <a:pt x="135" y="36"/>
                    <a:pt x="135" y="36"/>
                  </a:cubicBezTo>
                  <a:cubicBezTo>
                    <a:pt x="148" y="11"/>
                    <a:pt x="179" y="0"/>
                    <a:pt x="205" y="12"/>
                  </a:cubicBezTo>
                  <a:cubicBezTo>
                    <a:pt x="273" y="46"/>
                    <a:pt x="273" y="46"/>
                    <a:pt x="273" y="46"/>
                  </a:cubicBezTo>
                  <a:cubicBezTo>
                    <a:pt x="299" y="58"/>
                    <a:pt x="309" y="90"/>
                    <a:pt x="297" y="115"/>
                  </a:cubicBezTo>
                  <a:cubicBezTo>
                    <a:pt x="174" y="366"/>
                    <a:pt x="174" y="366"/>
                    <a:pt x="174" y="366"/>
                  </a:cubicBezTo>
                  <a:cubicBezTo>
                    <a:pt x="162" y="392"/>
                    <a:pt x="130" y="402"/>
                    <a:pt x="105" y="39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8"/>
            <p:cNvSpPr>
              <a:spLocks/>
            </p:cNvSpPr>
            <p:nvPr/>
          </p:nvSpPr>
          <p:spPr bwMode="auto">
            <a:xfrm>
              <a:off x="2036763" y="1965325"/>
              <a:ext cx="188912" cy="255588"/>
            </a:xfrm>
            <a:custGeom>
              <a:avLst/>
              <a:gdLst>
                <a:gd name="T0" fmla="*/ 105 w 337"/>
                <a:gd name="T1" fmla="*/ 445 h 458"/>
                <a:gd name="T2" fmla="*/ 37 w 337"/>
                <a:gd name="T3" fmla="*/ 412 h 458"/>
                <a:gd name="T4" fmla="*/ 13 w 337"/>
                <a:gd name="T5" fmla="*/ 342 h 458"/>
                <a:gd name="T6" fmla="*/ 163 w 337"/>
                <a:gd name="T7" fmla="*/ 36 h 458"/>
                <a:gd name="T8" fmla="*/ 232 w 337"/>
                <a:gd name="T9" fmla="*/ 13 h 458"/>
                <a:gd name="T10" fmla="*/ 300 w 337"/>
                <a:gd name="T11" fmla="*/ 46 h 458"/>
                <a:gd name="T12" fmla="*/ 324 w 337"/>
                <a:gd name="T13" fmla="*/ 115 h 458"/>
                <a:gd name="T14" fmla="*/ 174 w 337"/>
                <a:gd name="T15" fmla="*/ 421 h 458"/>
                <a:gd name="T16" fmla="*/ 105 w 337"/>
                <a:gd name="T17" fmla="*/ 44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458">
                  <a:moveTo>
                    <a:pt x="105" y="445"/>
                  </a:moveTo>
                  <a:cubicBezTo>
                    <a:pt x="37" y="412"/>
                    <a:pt x="37" y="412"/>
                    <a:pt x="37" y="412"/>
                  </a:cubicBezTo>
                  <a:cubicBezTo>
                    <a:pt x="11" y="399"/>
                    <a:pt x="0" y="368"/>
                    <a:pt x="13" y="342"/>
                  </a:cubicBezTo>
                  <a:cubicBezTo>
                    <a:pt x="163" y="36"/>
                    <a:pt x="163" y="36"/>
                    <a:pt x="163" y="36"/>
                  </a:cubicBezTo>
                  <a:cubicBezTo>
                    <a:pt x="175" y="11"/>
                    <a:pt x="206" y="0"/>
                    <a:pt x="232" y="13"/>
                  </a:cubicBezTo>
                  <a:cubicBezTo>
                    <a:pt x="300" y="46"/>
                    <a:pt x="300" y="46"/>
                    <a:pt x="300" y="46"/>
                  </a:cubicBezTo>
                  <a:cubicBezTo>
                    <a:pt x="326" y="58"/>
                    <a:pt x="337" y="90"/>
                    <a:pt x="324" y="115"/>
                  </a:cubicBezTo>
                  <a:cubicBezTo>
                    <a:pt x="174" y="421"/>
                    <a:pt x="174" y="421"/>
                    <a:pt x="174" y="421"/>
                  </a:cubicBezTo>
                  <a:cubicBezTo>
                    <a:pt x="162" y="447"/>
                    <a:pt x="130" y="458"/>
                    <a:pt x="105" y="44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9"/>
            <p:cNvSpPr>
              <a:spLocks/>
            </p:cNvSpPr>
            <p:nvPr/>
          </p:nvSpPr>
          <p:spPr bwMode="auto">
            <a:xfrm>
              <a:off x="2144713" y="2078038"/>
              <a:ext cx="163512" cy="203200"/>
            </a:xfrm>
            <a:custGeom>
              <a:avLst/>
              <a:gdLst>
                <a:gd name="T0" fmla="*/ 105 w 292"/>
                <a:gd name="T1" fmla="*/ 354 h 366"/>
                <a:gd name="T2" fmla="*/ 37 w 292"/>
                <a:gd name="T3" fmla="*/ 320 h 366"/>
                <a:gd name="T4" fmla="*/ 13 w 292"/>
                <a:gd name="T5" fmla="*/ 251 h 366"/>
                <a:gd name="T6" fmla="*/ 118 w 292"/>
                <a:gd name="T7" fmla="*/ 36 h 366"/>
                <a:gd name="T8" fmla="*/ 188 w 292"/>
                <a:gd name="T9" fmla="*/ 13 h 366"/>
                <a:gd name="T10" fmla="*/ 255 w 292"/>
                <a:gd name="T11" fmla="*/ 46 h 366"/>
                <a:gd name="T12" fmla="*/ 279 w 292"/>
                <a:gd name="T13" fmla="*/ 115 h 366"/>
                <a:gd name="T14" fmla="*/ 174 w 292"/>
                <a:gd name="T15" fmla="*/ 330 h 366"/>
                <a:gd name="T16" fmla="*/ 105 w 292"/>
                <a:gd name="T17" fmla="*/ 3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366">
                  <a:moveTo>
                    <a:pt x="105" y="354"/>
                  </a:moveTo>
                  <a:cubicBezTo>
                    <a:pt x="37" y="320"/>
                    <a:pt x="37" y="320"/>
                    <a:pt x="37" y="320"/>
                  </a:cubicBezTo>
                  <a:cubicBezTo>
                    <a:pt x="11" y="308"/>
                    <a:pt x="0" y="277"/>
                    <a:pt x="13" y="251"/>
                  </a:cubicBezTo>
                  <a:cubicBezTo>
                    <a:pt x="118" y="36"/>
                    <a:pt x="118" y="36"/>
                    <a:pt x="118" y="36"/>
                  </a:cubicBezTo>
                  <a:cubicBezTo>
                    <a:pt x="131" y="11"/>
                    <a:pt x="162" y="0"/>
                    <a:pt x="188" y="13"/>
                  </a:cubicBezTo>
                  <a:cubicBezTo>
                    <a:pt x="255" y="46"/>
                    <a:pt x="255" y="46"/>
                    <a:pt x="255" y="46"/>
                  </a:cubicBezTo>
                  <a:cubicBezTo>
                    <a:pt x="281" y="58"/>
                    <a:pt x="292" y="90"/>
                    <a:pt x="279" y="115"/>
                  </a:cubicBezTo>
                  <a:cubicBezTo>
                    <a:pt x="174" y="330"/>
                    <a:pt x="174" y="330"/>
                    <a:pt x="174" y="330"/>
                  </a:cubicBezTo>
                  <a:cubicBezTo>
                    <a:pt x="162" y="355"/>
                    <a:pt x="131" y="366"/>
                    <a:pt x="105" y="35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49050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Object 33" hidden="1"/>
          <p:cNvGraphicFramePr>
            <a:graphicFrameLocks noChangeAspect="1"/>
          </p:cNvGraphicFramePr>
          <p:nvPr>
            <p:custDataLst>
              <p:tags r:id="rId2"/>
            </p:custDataLst>
            <p:extLst>
              <p:ext uri="{D42A27DB-BD31-4B8C-83A1-F6EECF244321}">
                <p14:modId xmlns:p14="http://schemas.microsoft.com/office/powerpoint/2010/main" val="141269850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973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grpSp>
        <p:nvGrpSpPr>
          <p:cNvPr id="3" name="Group 2"/>
          <p:cNvGrpSpPr/>
          <p:nvPr/>
        </p:nvGrpSpPr>
        <p:grpSpPr>
          <a:xfrm>
            <a:off x="4512416" y="1498318"/>
            <a:ext cx="3211858" cy="4938817"/>
            <a:chOff x="8108174" y="1498318"/>
            <a:chExt cx="3211858" cy="4938817"/>
          </a:xfrm>
        </p:grpSpPr>
        <p:sp>
          <p:nvSpPr>
            <p:cNvPr id="41" name="Rectangle 40"/>
            <p:cNvSpPr/>
            <p:nvPr/>
          </p:nvSpPr>
          <p:spPr>
            <a:xfrm>
              <a:off x="8108174" y="1777382"/>
              <a:ext cx="3211858" cy="465975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376" tIns="30688" rIns="61376" bIns="30688" numCol="1" spcCol="0" rtlCol="0" fromWordArt="0" anchor="t" anchorCtr="0" forceAA="0" compatLnSpc="1">
              <a:prstTxWarp prst="textNoShape">
                <a:avLst/>
              </a:prstTxWarp>
              <a:noAutofit/>
            </a:bodyPr>
            <a:lstStyle/>
            <a:p>
              <a:pPr algn="ctr">
                <a:buClr>
                  <a:prstClr val="white"/>
                </a:buClr>
              </a:pPr>
              <a:endParaRPr lang="en-US" sz="2100" dirty="0" smtClean="0">
                <a:solidFill>
                  <a:srgbClr val="2FC77E"/>
                </a:solidFill>
                <a:latin typeface="Trebuchet MS" pitchFamily="34" charset="0"/>
              </a:endParaRPr>
            </a:p>
            <a:p>
              <a:pPr algn="ctr">
                <a:buClr>
                  <a:prstClr val="white"/>
                </a:buClr>
              </a:pPr>
              <a:r>
                <a:rPr lang="en-US" sz="2100" dirty="0" smtClean="0">
                  <a:solidFill>
                    <a:srgbClr val="2FC77E"/>
                  </a:solidFill>
                  <a:latin typeface="Trebuchet MS" pitchFamily="34" charset="0"/>
                </a:rPr>
                <a:t>Steer insurers' focus on new digital risks</a:t>
              </a:r>
              <a:endParaRPr lang="en-US" sz="2100" dirty="0">
                <a:solidFill>
                  <a:srgbClr val="2FC77E"/>
                </a:solidFill>
                <a:latin typeface="Trebuchet MS" pitchFamily="34" charset="0"/>
              </a:endParaRPr>
            </a:p>
          </p:txBody>
        </p:sp>
        <p:grpSp>
          <p:nvGrpSpPr>
            <p:cNvPr id="44" name="Group 43"/>
            <p:cNvGrpSpPr/>
            <p:nvPr/>
          </p:nvGrpSpPr>
          <p:grpSpPr>
            <a:xfrm>
              <a:off x="9043149" y="3259736"/>
              <a:ext cx="1586813" cy="1493197"/>
              <a:chOff x="7313986" y="2780666"/>
              <a:chExt cx="994062" cy="1005945"/>
            </a:xfrm>
          </p:grpSpPr>
          <p:sp>
            <p:nvSpPr>
              <p:cNvPr id="50" name="Freeform 51"/>
              <p:cNvSpPr>
                <a:spLocks noEditPoints="1"/>
              </p:cNvSpPr>
              <p:nvPr/>
            </p:nvSpPr>
            <p:spPr bwMode="auto">
              <a:xfrm>
                <a:off x="7857034" y="3270578"/>
                <a:ext cx="451014" cy="516033"/>
              </a:xfrm>
              <a:custGeom>
                <a:avLst/>
                <a:gdLst>
                  <a:gd name="T0" fmla="*/ 649 w 764"/>
                  <a:gd name="T1" fmla="*/ 331 h 864"/>
                  <a:gd name="T2" fmla="*/ 247 w 764"/>
                  <a:gd name="T3" fmla="*/ 316 h 864"/>
                  <a:gd name="T4" fmla="*/ 54 w 764"/>
                  <a:gd name="T5" fmla="*/ 123 h 864"/>
                  <a:gd name="T6" fmla="*/ 88 w 764"/>
                  <a:gd name="T7" fmla="*/ 22 h 864"/>
                  <a:gd name="T8" fmla="*/ 66 w 764"/>
                  <a:gd name="T9" fmla="*/ 0 h 864"/>
                  <a:gd name="T10" fmla="*/ 44 w 764"/>
                  <a:gd name="T11" fmla="*/ 22 h 864"/>
                  <a:gd name="T12" fmla="*/ 8 w 764"/>
                  <a:gd name="T13" fmla="*/ 108 h 864"/>
                  <a:gd name="T14" fmla="*/ 8 w 764"/>
                  <a:gd name="T15" fmla="*/ 139 h 864"/>
                  <a:gd name="T16" fmla="*/ 216 w 764"/>
                  <a:gd name="T17" fmla="*/ 347 h 864"/>
                  <a:gd name="T18" fmla="*/ 231 w 764"/>
                  <a:gd name="T19" fmla="*/ 749 h 864"/>
                  <a:gd name="T20" fmla="*/ 649 w 764"/>
                  <a:gd name="T21" fmla="*/ 749 h 864"/>
                  <a:gd name="T22" fmla="*/ 649 w 764"/>
                  <a:gd name="T23" fmla="*/ 331 h 864"/>
                  <a:gd name="T24" fmla="*/ 617 w 764"/>
                  <a:gd name="T25" fmla="*/ 651 h 864"/>
                  <a:gd name="T26" fmla="*/ 569 w 764"/>
                  <a:gd name="T27" fmla="*/ 698 h 864"/>
                  <a:gd name="T28" fmla="*/ 560 w 764"/>
                  <a:gd name="T29" fmla="*/ 704 h 864"/>
                  <a:gd name="T30" fmla="*/ 550 w 764"/>
                  <a:gd name="T31" fmla="*/ 708 h 864"/>
                  <a:gd name="T32" fmla="*/ 548 w 764"/>
                  <a:gd name="T33" fmla="*/ 708 h 864"/>
                  <a:gd name="T34" fmla="*/ 543 w 764"/>
                  <a:gd name="T35" fmla="*/ 708 h 864"/>
                  <a:gd name="T36" fmla="*/ 521 w 764"/>
                  <a:gd name="T37" fmla="*/ 706 h 864"/>
                  <a:gd name="T38" fmla="*/ 484 w 764"/>
                  <a:gd name="T39" fmla="*/ 694 h 864"/>
                  <a:gd name="T40" fmla="*/ 433 w 764"/>
                  <a:gd name="T41" fmla="*/ 666 h 864"/>
                  <a:gd name="T42" fmla="*/ 373 w 764"/>
                  <a:gd name="T43" fmla="*/ 616 h 864"/>
                  <a:gd name="T44" fmla="*/ 331 w 764"/>
                  <a:gd name="T45" fmla="*/ 568 h 864"/>
                  <a:gd name="T46" fmla="*/ 305 w 764"/>
                  <a:gd name="T47" fmla="*/ 526 h 864"/>
                  <a:gd name="T48" fmla="*/ 290 w 764"/>
                  <a:gd name="T49" fmla="*/ 491 h 864"/>
                  <a:gd name="T50" fmla="*/ 283 w 764"/>
                  <a:gd name="T51" fmla="*/ 464 h 864"/>
                  <a:gd name="T52" fmla="*/ 281 w 764"/>
                  <a:gd name="T53" fmla="*/ 446 h 864"/>
                  <a:gd name="T54" fmla="*/ 282 w 764"/>
                  <a:gd name="T55" fmla="*/ 439 h 864"/>
                  <a:gd name="T56" fmla="*/ 285 w 764"/>
                  <a:gd name="T57" fmla="*/ 429 h 864"/>
                  <a:gd name="T58" fmla="*/ 291 w 764"/>
                  <a:gd name="T59" fmla="*/ 420 h 864"/>
                  <a:gd name="T60" fmla="*/ 339 w 764"/>
                  <a:gd name="T61" fmla="*/ 372 h 864"/>
                  <a:gd name="T62" fmla="*/ 351 w 764"/>
                  <a:gd name="T63" fmla="*/ 367 h 864"/>
                  <a:gd name="T64" fmla="*/ 359 w 764"/>
                  <a:gd name="T65" fmla="*/ 370 h 864"/>
                  <a:gd name="T66" fmla="*/ 365 w 764"/>
                  <a:gd name="T67" fmla="*/ 377 h 864"/>
                  <a:gd name="T68" fmla="*/ 404 w 764"/>
                  <a:gd name="T69" fmla="*/ 450 h 864"/>
                  <a:gd name="T70" fmla="*/ 405 w 764"/>
                  <a:gd name="T71" fmla="*/ 463 h 864"/>
                  <a:gd name="T72" fmla="*/ 399 w 764"/>
                  <a:gd name="T73" fmla="*/ 474 h 864"/>
                  <a:gd name="T74" fmla="*/ 382 w 764"/>
                  <a:gd name="T75" fmla="*/ 492 h 864"/>
                  <a:gd name="T76" fmla="*/ 380 w 764"/>
                  <a:gd name="T77" fmla="*/ 494 h 864"/>
                  <a:gd name="T78" fmla="*/ 380 w 764"/>
                  <a:gd name="T79" fmla="*/ 497 h 864"/>
                  <a:gd name="T80" fmla="*/ 386 w 764"/>
                  <a:gd name="T81" fmla="*/ 514 h 864"/>
                  <a:gd name="T82" fmla="*/ 400 w 764"/>
                  <a:gd name="T83" fmla="*/ 535 h 864"/>
                  <a:gd name="T84" fmla="*/ 425 w 764"/>
                  <a:gd name="T85" fmla="*/ 564 h 864"/>
                  <a:gd name="T86" fmla="*/ 454 w 764"/>
                  <a:gd name="T87" fmla="*/ 590 h 864"/>
                  <a:gd name="T88" fmla="*/ 475 w 764"/>
                  <a:gd name="T89" fmla="*/ 603 h 864"/>
                  <a:gd name="T90" fmla="*/ 488 w 764"/>
                  <a:gd name="T91" fmla="*/ 609 h 864"/>
                  <a:gd name="T92" fmla="*/ 493 w 764"/>
                  <a:gd name="T93" fmla="*/ 609 h 864"/>
                  <a:gd name="T94" fmla="*/ 495 w 764"/>
                  <a:gd name="T95" fmla="*/ 609 h 864"/>
                  <a:gd name="T96" fmla="*/ 497 w 764"/>
                  <a:gd name="T97" fmla="*/ 608 h 864"/>
                  <a:gd name="T98" fmla="*/ 518 w 764"/>
                  <a:gd name="T99" fmla="*/ 587 h 864"/>
                  <a:gd name="T100" fmla="*/ 533 w 764"/>
                  <a:gd name="T101" fmla="*/ 581 h 864"/>
                  <a:gd name="T102" fmla="*/ 543 w 764"/>
                  <a:gd name="T103" fmla="*/ 583 h 864"/>
                  <a:gd name="T104" fmla="*/ 543 w 764"/>
                  <a:gd name="T105" fmla="*/ 583 h 864"/>
                  <a:gd name="T106" fmla="*/ 613 w 764"/>
                  <a:gd name="T107" fmla="*/ 624 h 864"/>
                  <a:gd name="T108" fmla="*/ 622 w 764"/>
                  <a:gd name="T109" fmla="*/ 636 h 864"/>
                  <a:gd name="T110" fmla="*/ 617 w 764"/>
                  <a:gd name="T111" fmla="*/ 651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64">
                    <a:moveTo>
                      <a:pt x="649" y="331"/>
                    </a:moveTo>
                    <a:cubicBezTo>
                      <a:pt x="539" y="221"/>
                      <a:pt x="363" y="216"/>
                      <a:pt x="247" y="316"/>
                    </a:cubicBezTo>
                    <a:cubicBezTo>
                      <a:pt x="54" y="123"/>
                      <a:pt x="54" y="123"/>
                      <a:pt x="54" y="123"/>
                    </a:cubicBezTo>
                    <a:cubicBezTo>
                      <a:pt x="76" y="94"/>
                      <a:pt x="88" y="59"/>
                      <a:pt x="88" y="22"/>
                    </a:cubicBezTo>
                    <a:cubicBezTo>
                      <a:pt x="88" y="10"/>
                      <a:pt x="78" y="0"/>
                      <a:pt x="66" y="0"/>
                    </a:cubicBezTo>
                    <a:cubicBezTo>
                      <a:pt x="54" y="0"/>
                      <a:pt x="44" y="10"/>
                      <a:pt x="44" y="22"/>
                    </a:cubicBezTo>
                    <a:cubicBezTo>
                      <a:pt x="44" y="55"/>
                      <a:pt x="31" y="85"/>
                      <a:pt x="8" y="108"/>
                    </a:cubicBezTo>
                    <a:cubicBezTo>
                      <a:pt x="0" y="117"/>
                      <a:pt x="0" y="131"/>
                      <a:pt x="8" y="139"/>
                    </a:cubicBezTo>
                    <a:cubicBezTo>
                      <a:pt x="216" y="347"/>
                      <a:pt x="216" y="347"/>
                      <a:pt x="216" y="347"/>
                    </a:cubicBezTo>
                    <a:cubicBezTo>
                      <a:pt x="116" y="463"/>
                      <a:pt x="121" y="639"/>
                      <a:pt x="231" y="749"/>
                    </a:cubicBezTo>
                    <a:cubicBezTo>
                      <a:pt x="346" y="864"/>
                      <a:pt x="533" y="864"/>
                      <a:pt x="649" y="749"/>
                    </a:cubicBezTo>
                    <a:cubicBezTo>
                      <a:pt x="764" y="633"/>
                      <a:pt x="764" y="446"/>
                      <a:pt x="649" y="331"/>
                    </a:cubicBezTo>
                    <a:close/>
                    <a:moveTo>
                      <a:pt x="617" y="651"/>
                    </a:moveTo>
                    <a:cubicBezTo>
                      <a:pt x="569" y="698"/>
                      <a:pt x="569" y="698"/>
                      <a:pt x="569" y="698"/>
                    </a:cubicBezTo>
                    <a:cubicBezTo>
                      <a:pt x="567" y="701"/>
                      <a:pt x="564" y="703"/>
                      <a:pt x="560" y="704"/>
                    </a:cubicBezTo>
                    <a:cubicBezTo>
                      <a:pt x="557" y="706"/>
                      <a:pt x="554" y="707"/>
                      <a:pt x="550" y="708"/>
                    </a:cubicBezTo>
                    <a:cubicBezTo>
                      <a:pt x="550" y="708"/>
                      <a:pt x="549" y="708"/>
                      <a:pt x="548" y="708"/>
                    </a:cubicBezTo>
                    <a:cubicBezTo>
                      <a:pt x="547" y="708"/>
                      <a:pt x="545" y="708"/>
                      <a:pt x="543" y="708"/>
                    </a:cubicBezTo>
                    <a:cubicBezTo>
                      <a:pt x="539" y="708"/>
                      <a:pt x="531" y="707"/>
                      <a:pt x="521" y="706"/>
                    </a:cubicBezTo>
                    <a:cubicBezTo>
                      <a:pt x="511" y="704"/>
                      <a:pt x="498" y="700"/>
                      <a:pt x="484" y="694"/>
                    </a:cubicBezTo>
                    <a:cubicBezTo>
                      <a:pt x="469" y="688"/>
                      <a:pt x="452" y="679"/>
                      <a:pt x="433" y="666"/>
                    </a:cubicBezTo>
                    <a:cubicBezTo>
                      <a:pt x="414" y="654"/>
                      <a:pt x="394" y="637"/>
                      <a:pt x="373" y="616"/>
                    </a:cubicBezTo>
                    <a:cubicBezTo>
                      <a:pt x="356" y="599"/>
                      <a:pt x="343" y="583"/>
                      <a:pt x="331" y="568"/>
                    </a:cubicBezTo>
                    <a:cubicBezTo>
                      <a:pt x="320" y="553"/>
                      <a:pt x="311" y="539"/>
                      <a:pt x="305" y="526"/>
                    </a:cubicBezTo>
                    <a:cubicBezTo>
                      <a:pt x="298" y="513"/>
                      <a:pt x="293" y="502"/>
                      <a:pt x="290" y="491"/>
                    </a:cubicBezTo>
                    <a:cubicBezTo>
                      <a:pt x="286" y="481"/>
                      <a:pt x="284" y="472"/>
                      <a:pt x="283" y="464"/>
                    </a:cubicBezTo>
                    <a:cubicBezTo>
                      <a:pt x="282" y="457"/>
                      <a:pt x="281" y="451"/>
                      <a:pt x="281" y="446"/>
                    </a:cubicBezTo>
                    <a:cubicBezTo>
                      <a:pt x="282" y="442"/>
                      <a:pt x="282" y="440"/>
                      <a:pt x="282" y="439"/>
                    </a:cubicBezTo>
                    <a:cubicBezTo>
                      <a:pt x="282" y="436"/>
                      <a:pt x="283" y="432"/>
                      <a:pt x="285" y="429"/>
                    </a:cubicBezTo>
                    <a:cubicBezTo>
                      <a:pt x="287" y="425"/>
                      <a:pt x="289" y="422"/>
                      <a:pt x="291" y="420"/>
                    </a:cubicBezTo>
                    <a:cubicBezTo>
                      <a:pt x="339" y="372"/>
                      <a:pt x="339" y="372"/>
                      <a:pt x="339" y="372"/>
                    </a:cubicBezTo>
                    <a:cubicBezTo>
                      <a:pt x="342" y="369"/>
                      <a:pt x="346" y="367"/>
                      <a:pt x="351" y="367"/>
                    </a:cubicBezTo>
                    <a:cubicBezTo>
                      <a:pt x="354" y="367"/>
                      <a:pt x="356" y="368"/>
                      <a:pt x="359" y="370"/>
                    </a:cubicBezTo>
                    <a:cubicBezTo>
                      <a:pt x="361" y="372"/>
                      <a:pt x="363" y="374"/>
                      <a:pt x="365" y="377"/>
                    </a:cubicBezTo>
                    <a:cubicBezTo>
                      <a:pt x="404" y="450"/>
                      <a:pt x="404" y="450"/>
                      <a:pt x="404" y="450"/>
                    </a:cubicBezTo>
                    <a:cubicBezTo>
                      <a:pt x="406" y="454"/>
                      <a:pt x="406" y="458"/>
                      <a:pt x="405" y="463"/>
                    </a:cubicBezTo>
                    <a:cubicBezTo>
                      <a:pt x="404" y="467"/>
                      <a:pt x="402" y="471"/>
                      <a:pt x="399" y="474"/>
                    </a:cubicBezTo>
                    <a:cubicBezTo>
                      <a:pt x="382" y="492"/>
                      <a:pt x="382" y="492"/>
                      <a:pt x="382" y="492"/>
                    </a:cubicBezTo>
                    <a:cubicBezTo>
                      <a:pt x="381" y="492"/>
                      <a:pt x="381" y="493"/>
                      <a:pt x="380" y="494"/>
                    </a:cubicBezTo>
                    <a:cubicBezTo>
                      <a:pt x="380" y="495"/>
                      <a:pt x="380" y="496"/>
                      <a:pt x="380" y="497"/>
                    </a:cubicBezTo>
                    <a:cubicBezTo>
                      <a:pt x="381" y="502"/>
                      <a:pt x="383" y="508"/>
                      <a:pt x="386" y="514"/>
                    </a:cubicBezTo>
                    <a:cubicBezTo>
                      <a:pt x="389" y="520"/>
                      <a:pt x="394" y="527"/>
                      <a:pt x="400" y="535"/>
                    </a:cubicBezTo>
                    <a:cubicBezTo>
                      <a:pt x="406" y="544"/>
                      <a:pt x="414" y="553"/>
                      <a:pt x="425" y="564"/>
                    </a:cubicBezTo>
                    <a:cubicBezTo>
                      <a:pt x="436" y="575"/>
                      <a:pt x="446" y="584"/>
                      <a:pt x="454" y="590"/>
                    </a:cubicBezTo>
                    <a:cubicBezTo>
                      <a:pt x="463" y="596"/>
                      <a:pt x="470" y="600"/>
                      <a:pt x="475" y="603"/>
                    </a:cubicBezTo>
                    <a:cubicBezTo>
                      <a:pt x="481" y="606"/>
                      <a:pt x="485" y="608"/>
                      <a:pt x="488" y="609"/>
                    </a:cubicBezTo>
                    <a:cubicBezTo>
                      <a:pt x="493" y="609"/>
                      <a:pt x="493" y="609"/>
                      <a:pt x="493" y="609"/>
                    </a:cubicBezTo>
                    <a:cubicBezTo>
                      <a:pt x="493" y="609"/>
                      <a:pt x="494" y="609"/>
                      <a:pt x="495" y="609"/>
                    </a:cubicBezTo>
                    <a:cubicBezTo>
                      <a:pt x="496" y="609"/>
                      <a:pt x="497" y="608"/>
                      <a:pt x="497" y="608"/>
                    </a:cubicBezTo>
                    <a:cubicBezTo>
                      <a:pt x="518" y="587"/>
                      <a:pt x="518" y="587"/>
                      <a:pt x="518" y="587"/>
                    </a:cubicBezTo>
                    <a:cubicBezTo>
                      <a:pt x="522" y="583"/>
                      <a:pt x="527" y="581"/>
                      <a:pt x="533" y="581"/>
                    </a:cubicBezTo>
                    <a:cubicBezTo>
                      <a:pt x="537" y="581"/>
                      <a:pt x="541" y="582"/>
                      <a:pt x="543" y="583"/>
                    </a:cubicBezTo>
                    <a:cubicBezTo>
                      <a:pt x="543" y="583"/>
                      <a:pt x="543" y="583"/>
                      <a:pt x="543" y="583"/>
                    </a:cubicBezTo>
                    <a:cubicBezTo>
                      <a:pt x="613" y="624"/>
                      <a:pt x="613" y="624"/>
                      <a:pt x="613" y="624"/>
                    </a:cubicBezTo>
                    <a:cubicBezTo>
                      <a:pt x="618" y="627"/>
                      <a:pt x="621" y="631"/>
                      <a:pt x="622" y="636"/>
                    </a:cubicBezTo>
                    <a:cubicBezTo>
                      <a:pt x="623" y="642"/>
                      <a:pt x="621" y="647"/>
                      <a:pt x="617" y="651"/>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1" name="Oval 52"/>
              <p:cNvSpPr>
                <a:spLocks noChangeArrowheads="1"/>
              </p:cNvSpPr>
              <p:nvPr/>
            </p:nvSpPr>
            <p:spPr bwMode="auto">
              <a:xfrm>
                <a:off x="7492062" y="3673211"/>
                <a:ext cx="25529" cy="2548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2" name="Freeform 53"/>
              <p:cNvSpPr>
                <a:spLocks/>
              </p:cNvSpPr>
              <p:nvPr/>
            </p:nvSpPr>
            <p:spPr bwMode="auto">
              <a:xfrm>
                <a:off x="7454555" y="3484955"/>
                <a:ext cx="102117" cy="170100"/>
              </a:xfrm>
              <a:custGeom>
                <a:avLst/>
                <a:gdLst>
                  <a:gd name="T0" fmla="*/ 167 w 173"/>
                  <a:gd name="T1" fmla="*/ 0 h 285"/>
                  <a:gd name="T2" fmla="*/ 6 w 173"/>
                  <a:gd name="T3" fmla="*/ 0 h 285"/>
                  <a:gd name="T4" fmla="*/ 0 w 173"/>
                  <a:gd name="T5" fmla="*/ 7 h 285"/>
                  <a:gd name="T6" fmla="*/ 0 w 173"/>
                  <a:gd name="T7" fmla="*/ 279 h 285"/>
                  <a:gd name="T8" fmla="*/ 6 w 173"/>
                  <a:gd name="T9" fmla="*/ 285 h 285"/>
                  <a:gd name="T10" fmla="*/ 167 w 173"/>
                  <a:gd name="T11" fmla="*/ 285 h 285"/>
                  <a:gd name="T12" fmla="*/ 173 w 173"/>
                  <a:gd name="T13" fmla="*/ 279 h 285"/>
                  <a:gd name="T14" fmla="*/ 173 w 173"/>
                  <a:gd name="T15" fmla="*/ 7 h 285"/>
                  <a:gd name="T16" fmla="*/ 167 w 173"/>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285">
                    <a:moveTo>
                      <a:pt x="167" y="0"/>
                    </a:moveTo>
                    <a:cubicBezTo>
                      <a:pt x="6" y="0"/>
                      <a:pt x="6" y="0"/>
                      <a:pt x="6" y="0"/>
                    </a:cubicBezTo>
                    <a:cubicBezTo>
                      <a:pt x="3" y="0"/>
                      <a:pt x="0" y="3"/>
                      <a:pt x="0" y="7"/>
                    </a:cubicBezTo>
                    <a:cubicBezTo>
                      <a:pt x="0" y="279"/>
                      <a:pt x="0" y="279"/>
                      <a:pt x="0" y="279"/>
                    </a:cubicBezTo>
                    <a:cubicBezTo>
                      <a:pt x="0" y="282"/>
                      <a:pt x="3" y="285"/>
                      <a:pt x="6" y="285"/>
                    </a:cubicBezTo>
                    <a:cubicBezTo>
                      <a:pt x="167" y="285"/>
                      <a:pt x="167" y="285"/>
                      <a:pt x="167" y="285"/>
                    </a:cubicBezTo>
                    <a:cubicBezTo>
                      <a:pt x="170" y="285"/>
                      <a:pt x="173" y="282"/>
                      <a:pt x="173" y="279"/>
                    </a:cubicBezTo>
                    <a:cubicBezTo>
                      <a:pt x="173" y="7"/>
                      <a:pt x="173" y="7"/>
                      <a:pt x="173" y="7"/>
                    </a:cubicBezTo>
                    <a:cubicBezTo>
                      <a:pt x="173" y="3"/>
                      <a:pt x="170" y="0"/>
                      <a:pt x="167" y="0"/>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3" name="Freeform 54"/>
              <p:cNvSpPr>
                <a:spLocks noEditPoints="1"/>
              </p:cNvSpPr>
              <p:nvPr/>
            </p:nvSpPr>
            <p:spPr bwMode="auto">
              <a:xfrm>
                <a:off x="7313987" y="3330144"/>
                <a:ext cx="509954" cy="455829"/>
              </a:xfrm>
              <a:custGeom>
                <a:avLst/>
                <a:gdLst>
                  <a:gd name="T0" fmla="*/ 842 w 864"/>
                  <a:gd name="T1" fmla="*/ 44 h 763"/>
                  <a:gd name="T2" fmla="*/ 756 w 864"/>
                  <a:gd name="T3" fmla="*/ 8 h 763"/>
                  <a:gd name="T4" fmla="*/ 725 w 864"/>
                  <a:gd name="T5" fmla="*/ 8 h 763"/>
                  <a:gd name="T6" fmla="*/ 517 w 864"/>
                  <a:gd name="T7" fmla="*/ 216 h 763"/>
                  <a:gd name="T8" fmla="*/ 115 w 864"/>
                  <a:gd name="T9" fmla="*/ 230 h 763"/>
                  <a:gd name="T10" fmla="*/ 115 w 864"/>
                  <a:gd name="T11" fmla="*/ 648 h 763"/>
                  <a:gd name="T12" fmla="*/ 533 w 864"/>
                  <a:gd name="T13" fmla="*/ 648 h 763"/>
                  <a:gd name="T14" fmla="*/ 548 w 864"/>
                  <a:gd name="T15" fmla="*/ 247 h 763"/>
                  <a:gd name="T16" fmla="*/ 741 w 864"/>
                  <a:gd name="T17" fmla="*/ 54 h 763"/>
                  <a:gd name="T18" fmla="*/ 842 w 864"/>
                  <a:gd name="T19" fmla="*/ 88 h 763"/>
                  <a:gd name="T20" fmla="*/ 864 w 864"/>
                  <a:gd name="T21" fmla="*/ 66 h 763"/>
                  <a:gd name="T22" fmla="*/ 842 w 864"/>
                  <a:gd name="T23" fmla="*/ 44 h 763"/>
                  <a:gd name="T24" fmla="*/ 439 w 864"/>
                  <a:gd name="T25" fmla="*/ 631 h 763"/>
                  <a:gd name="T26" fmla="*/ 424 w 864"/>
                  <a:gd name="T27" fmla="*/ 646 h 763"/>
                  <a:gd name="T28" fmla="*/ 223 w 864"/>
                  <a:gd name="T29" fmla="*/ 646 h 763"/>
                  <a:gd name="T30" fmla="*/ 208 w 864"/>
                  <a:gd name="T31" fmla="*/ 631 h 763"/>
                  <a:gd name="T32" fmla="*/ 208 w 864"/>
                  <a:gd name="T33" fmla="*/ 244 h 763"/>
                  <a:gd name="T34" fmla="*/ 223 w 864"/>
                  <a:gd name="T35" fmla="*/ 229 h 763"/>
                  <a:gd name="T36" fmla="*/ 424 w 864"/>
                  <a:gd name="T37" fmla="*/ 229 h 763"/>
                  <a:gd name="T38" fmla="*/ 439 w 864"/>
                  <a:gd name="T39" fmla="*/ 244 h 763"/>
                  <a:gd name="T40" fmla="*/ 439 w 864"/>
                  <a:gd name="T41" fmla="*/ 63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4" h="763">
                    <a:moveTo>
                      <a:pt x="842" y="44"/>
                    </a:moveTo>
                    <a:cubicBezTo>
                      <a:pt x="809" y="44"/>
                      <a:pt x="779" y="31"/>
                      <a:pt x="756" y="8"/>
                    </a:cubicBezTo>
                    <a:cubicBezTo>
                      <a:pt x="747" y="0"/>
                      <a:pt x="733" y="0"/>
                      <a:pt x="725" y="8"/>
                    </a:cubicBezTo>
                    <a:cubicBezTo>
                      <a:pt x="517" y="216"/>
                      <a:pt x="517" y="216"/>
                      <a:pt x="517" y="216"/>
                    </a:cubicBezTo>
                    <a:cubicBezTo>
                      <a:pt x="401" y="115"/>
                      <a:pt x="225" y="120"/>
                      <a:pt x="115" y="230"/>
                    </a:cubicBezTo>
                    <a:cubicBezTo>
                      <a:pt x="0" y="346"/>
                      <a:pt x="0" y="533"/>
                      <a:pt x="115" y="648"/>
                    </a:cubicBezTo>
                    <a:cubicBezTo>
                      <a:pt x="231" y="763"/>
                      <a:pt x="418" y="763"/>
                      <a:pt x="533" y="648"/>
                    </a:cubicBezTo>
                    <a:cubicBezTo>
                      <a:pt x="643" y="538"/>
                      <a:pt x="648" y="363"/>
                      <a:pt x="548" y="247"/>
                    </a:cubicBezTo>
                    <a:cubicBezTo>
                      <a:pt x="741" y="54"/>
                      <a:pt x="741" y="54"/>
                      <a:pt x="741" y="54"/>
                    </a:cubicBezTo>
                    <a:cubicBezTo>
                      <a:pt x="770" y="76"/>
                      <a:pt x="805" y="88"/>
                      <a:pt x="842" y="88"/>
                    </a:cubicBezTo>
                    <a:cubicBezTo>
                      <a:pt x="854" y="88"/>
                      <a:pt x="864" y="78"/>
                      <a:pt x="864" y="66"/>
                    </a:cubicBezTo>
                    <a:cubicBezTo>
                      <a:pt x="864" y="54"/>
                      <a:pt x="854" y="44"/>
                      <a:pt x="842" y="44"/>
                    </a:cubicBezTo>
                    <a:close/>
                    <a:moveTo>
                      <a:pt x="439" y="631"/>
                    </a:moveTo>
                    <a:cubicBezTo>
                      <a:pt x="439" y="640"/>
                      <a:pt x="432" y="646"/>
                      <a:pt x="424" y="646"/>
                    </a:cubicBezTo>
                    <a:cubicBezTo>
                      <a:pt x="223" y="646"/>
                      <a:pt x="223" y="646"/>
                      <a:pt x="223" y="646"/>
                    </a:cubicBezTo>
                    <a:cubicBezTo>
                      <a:pt x="215" y="646"/>
                      <a:pt x="208" y="640"/>
                      <a:pt x="208" y="631"/>
                    </a:cubicBezTo>
                    <a:cubicBezTo>
                      <a:pt x="208" y="244"/>
                      <a:pt x="208" y="244"/>
                      <a:pt x="208" y="244"/>
                    </a:cubicBezTo>
                    <a:cubicBezTo>
                      <a:pt x="208" y="236"/>
                      <a:pt x="215" y="229"/>
                      <a:pt x="223" y="229"/>
                    </a:cubicBezTo>
                    <a:cubicBezTo>
                      <a:pt x="424" y="229"/>
                      <a:pt x="424" y="229"/>
                      <a:pt x="424" y="229"/>
                    </a:cubicBezTo>
                    <a:cubicBezTo>
                      <a:pt x="432" y="229"/>
                      <a:pt x="439" y="236"/>
                      <a:pt x="439" y="244"/>
                    </a:cubicBezTo>
                    <a:lnTo>
                      <a:pt x="439" y="631"/>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4" name="Freeform 55"/>
              <p:cNvSpPr>
                <a:spLocks/>
              </p:cNvSpPr>
              <p:nvPr/>
            </p:nvSpPr>
            <p:spPr bwMode="auto">
              <a:xfrm>
                <a:off x="7406648" y="2911586"/>
                <a:ext cx="196039" cy="98428"/>
              </a:xfrm>
              <a:custGeom>
                <a:avLst/>
                <a:gdLst>
                  <a:gd name="T0" fmla="*/ 329 w 332"/>
                  <a:gd name="T1" fmla="*/ 0 h 165"/>
                  <a:gd name="T2" fmla="*/ 4 w 332"/>
                  <a:gd name="T3" fmla="*/ 0 h 165"/>
                  <a:gd name="T4" fmla="*/ 0 w 332"/>
                  <a:gd name="T5" fmla="*/ 4 h 165"/>
                  <a:gd name="T6" fmla="*/ 0 w 332"/>
                  <a:gd name="T7" fmla="*/ 162 h 165"/>
                  <a:gd name="T8" fmla="*/ 4 w 332"/>
                  <a:gd name="T9" fmla="*/ 165 h 165"/>
                  <a:gd name="T10" fmla="*/ 145 w 332"/>
                  <a:gd name="T11" fmla="*/ 165 h 165"/>
                  <a:gd name="T12" fmla="*/ 187 w 332"/>
                  <a:gd name="T13" fmla="*/ 165 h 165"/>
                  <a:gd name="T14" fmla="*/ 329 w 332"/>
                  <a:gd name="T15" fmla="*/ 165 h 165"/>
                  <a:gd name="T16" fmla="*/ 332 w 332"/>
                  <a:gd name="T17" fmla="*/ 162 h 165"/>
                  <a:gd name="T18" fmla="*/ 332 w 332"/>
                  <a:gd name="T19" fmla="*/ 4 h 165"/>
                  <a:gd name="T20" fmla="*/ 329 w 332"/>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165">
                    <a:moveTo>
                      <a:pt x="329" y="0"/>
                    </a:moveTo>
                    <a:cubicBezTo>
                      <a:pt x="4" y="0"/>
                      <a:pt x="4" y="0"/>
                      <a:pt x="4" y="0"/>
                    </a:cubicBezTo>
                    <a:cubicBezTo>
                      <a:pt x="2" y="0"/>
                      <a:pt x="0" y="2"/>
                      <a:pt x="0" y="4"/>
                    </a:cubicBezTo>
                    <a:cubicBezTo>
                      <a:pt x="0" y="162"/>
                      <a:pt x="0" y="162"/>
                      <a:pt x="0" y="162"/>
                    </a:cubicBezTo>
                    <a:cubicBezTo>
                      <a:pt x="0" y="163"/>
                      <a:pt x="2" y="165"/>
                      <a:pt x="4" y="165"/>
                    </a:cubicBezTo>
                    <a:cubicBezTo>
                      <a:pt x="145" y="165"/>
                      <a:pt x="145" y="165"/>
                      <a:pt x="145" y="165"/>
                    </a:cubicBezTo>
                    <a:cubicBezTo>
                      <a:pt x="156" y="165"/>
                      <a:pt x="176" y="165"/>
                      <a:pt x="187" y="165"/>
                    </a:cubicBezTo>
                    <a:cubicBezTo>
                      <a:pt x="329" y="165"/>
                      <a:pt x="329" y="165"/>
                      <a:pt x="329" y="165"/>
                    </a:cubicBezTo>
                    <a:cubicBezTo>
                      <a:pt x="330" y="165"/>
                      <a:pt x="332" y="163"/>
                      <a:pt x="332" y="162"/>
                    </a:cubicBezTo>
                    <a:cubicBezTo>
                      <a:pt x="332" y="4"/>
                      <a:pt x="332" y="4"/>
                      <a:pt x="332" y="4"/>
                    </a:cubicBezTo>
                    <a:cubicBezTo>
                      <a:pt x="332" y="2"/>
                      <a:pt x="330" y="0"/>
                      <a:pt x="329" y="0"/>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5" name="Freeform 56"/>
              <p:cNvSpPr>
                <a:spLocks noEditPoints="1"/>
              </p:cNvSpPr>
              <p:nvPr/>
            </p:nvSpPr>
            <p:spPr bwMode="auto">
              <a:xfrm>
                <a:off x="7313986" y="2780666"/>
                <a:ext cx="451014" cy="516033"/>
              </a:xfrm>
              <a:custGeom>
                <a:avLst/>
                <a:gdLst>
                  <a:gd name="T0" fmla="*/ 756 w 764"/>
                  <a:gd name="T1" fmla="*/ 725 h 864"/>
                  <a:gd name="T2" fmla="*/ 548 w 764"/>
                  <a:gd name="T3" fmla="*/ 517 h 864"/>
                  <a:gd name="T4" fmla="*/ 533 w 764"/>
                  <a:gd name="T5" fmla="*/ 115 h 864"/>
                  <a:gd name="T6" fmla="*/ 115 w 764"/>
                  <a:gd name="T7" fmla="*/ 115 h 864"/>
                  <a:gd name="T8" fmla="*/ 115 w 764"/>
                  <a:gd name="T9" fmla="*/ 533 h 864"/>
                  <a:gd name="T10" fmla="*/ 517 w 764"/>
                  <a:gd name="T11" fmla="*/ 548 h 864"/>
                  <a:gd name="T12" fmla="*/ 710 w 764"/>
                  <a:gd name="T13" fmla="*/ 741 h 864"/>
                  <a:gd name="T14" fmla="*/ 676 w 764"/>
                  <a:gd name="T15" fmla="*/ 842 h 864"/>
                  <a:gd name="T16" fmla="*/ 698 w 764"/>
                  <a:gd name="T17" fmla="*/ 864 h 864"/>
                  <a:gd name="T18" fmla="*/ 720 w 764"/>
                  <a:gd name="T19" fmla="*/ 842 h 864"/>
                  <a:gd name="T20" fmla="*/ 756 w 764"/>
                  <a:gd name="T21" fmla="*/ 756 h 864"/>
                  <a:gd name="T22" fmla="*/ 756 w 764"/>
                  <a:gd name="T23" fmla="*/ 725 h 864"/>
                  <a:gd name="T24" fmla="*/ 520 w 764"/>
                  <a:gd name="T25" fmla="*/ 407 h 864"/>
                  <a:gd name="T26" fmla="*/ 512 w 764"/>
                  <a:gd name="T27" fmla="*/ 415 h 864"/>
                  <a:gd name="T28" fmla="*/ 356 w 764"/>
                  <a:gd name="T29" fmla="*/ 415 h 864"/>
                  <a:gd name="T30" fmla="*/ 356 w 764"/>
                  <a:gd name="T31" fmla="*/ 420 h 864"/>
                  <a:gd name="T32" fmla="*/ 384 w 764"/>
                  <a:gd name="T33" fmla="*/ 444 h 864"/>
                  <a:gd name="T34" fmla="*/ 386 w 764"/>
                  <a:gd name="T35" fmla="*/ 452 h 864"/>
                  <a:gd name="T36" fmla="*/ 379 w 764"/>
                  <a:gd name="T37" fmla="*/ 457 h 864"/>
                  <a:gd name="T38" fmla="*/ 268 w 764"/>
                  <a:gd name="T39" fmla="*/ 457 h 864"/>
                  <a:gd name="T40" fmla="*/ 261 w 764"/>
                  <a:gd name="T41" fmla="*/ 452 h 864"/>
                  <a:gd name="T42" fmla="*/ 263 w 764"/>
                  <a:gd name="T43" fmla="*/ 444 h 864"/>
                  <a:gd name="T44" fmla="*/ 290 w 764"/>
                  <a:gd name="T45" fmla="*/ 420 h 864"/>
                  <a:gd name="T46" fmla="*/ 290 w 764"/>
                  <a:gd name="T47" fmla="*/ 415 h 864"/>
                  <a:gd name="T48" fmla="*/ 134 w 764"/>
                  <a:gd name="T49" fmla="*/ 415 h 864"/>
                  <a:gd name="T50" fmla="*/ 127 w 764"/>
                  <a:gd name="T51" fmla="*/ 407 h 864"/>
                  <a:gd name="T52" fmla="*/ 127 w 764"/>
                  <a:gd name="T53" fmla="*/ 196 h 864"/>
                  <a:gd name="T54" fmla="*/ 134 w 764"/>
                  <a:gd name="T55" fmla="*/ 189 h 864"/>
                  <a:gd name="T56" fmla="*/ 512 w 764"/>
                  <a:gd name="T57" fmla="*/ 189 h 864"/>
                  <a:gd name="T58" fmla="*/ 520 w 764"/>
                  <a:gd name="T59" fmla="*/ 196 h 864"/>
                  <a:gd name="T60" fmla="*/ 520 w 764"/>
                  <a:gd name="T61" fmla="*/ 407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4" h="864">
                    <a:moveTo>
                      <a:pt x="756" y="725"/>
                    </a:moveTo>
                    <a:cubicBezTo>
                      <a:pt x="548" y="517"/>
                      <a:pt x="548" y="517"/>
                      <a:pt x="548" y="517"/>
                    </a:cubicBezTo>
                    <a:cubicBezTo>
                      <a:pt x="648" y="401"/>
                      <a:pt x="643" y="225"/>
                      <a:pt x="533" y="115"/>
                    </a:cubicBezTo>
                    <a:cubicBezTo>
                      <a:pt x="418" y="0"/>
                      <a:pt x="231" y="0"/>
                      <a:pt x="115" y="115"/>
                    </a:cubicBezTo>
                    <a:cubicBezTo>
                      <a:pt x="0" y="231"/>
                      <a:pt x="0" y="418"/>
                      <a:pt x="115" y="533"/>
                    </a:cubicBezTo>
                    <a:cubicBezTo>
                      <a:pt x="225" y="643"/>
                      <a:pt x="401" y="648"/>
                      <a:pt x="517" y="548"/>
                    </a:cubicBezTo>
                    <a:cubicBezTo>
                      <a:pt x="710" y="741"/>
                      <a:pt x="710" y="741"/>
                      <a:pt x="710" y="741"/>
                    </a:cubicBezTo>
                    <a:cubicBezTo>
                      <a:pt x="688" y="770"/>
                      <a:pt x="676" y="805"/>
                      <a:pt x="676" y="842"/>
                    </a:cubicBezTo>
                    <a:cubicBezTo>
                      <a:pt x="676" y="854"/>
                      <a:pt x="686" y="864"/>
                      <a:pt x="698" y="864"/>
                    </a:cubicBezTo>
                    <a:cubicBezTo>
                      <a:pt x="710" y="864"/>
                      <a:pt x="720" y="854"/>
                      <a:pt x="720" y="842"/>
                    </a:cubicBezTo>
                    <a:cubicBezTo>
                      <a:pt x="720" y="809"/>
                      <a:pt x="733" y="779"/>
                      <a:pt x="756" y="756"/>
                    </a:cubicBezTo>
                    <a:cubicBezTo>
                      <a:pt x="764" y="747"/>
                      <a:pt x="764" y="733"/>
                      <a:pt x="756" y="725"/>
                    </a:cubicBezTo>
                    <a:close/>
                    <a:moveTo>
                      <a:pt x="520" y="407"/>
                    </a:moveTo>
                    <a:cubicBezTo>
                      <a:pt x="520" y="411"/>
                      <a:pt x="516" y="415"/>
                      <a:pt x="512" y="415"/>
                    </a:cubicBezTo>
                    <a:cubicBezTo>
                      <a:pt x="356" y="415"/>
                      <a:pt x="356" y="415"/>
                      <a:pt x="356" y="415"/>
                    </a:cubicBezTo>
                    <a:cubicBezTo>
                      <a:pt x="356" y="420"/>
                      <a:pt x="356" y="420"/>
                      <a:pt x="356" y="420"/>
                    </a:cubicBezTo>
                    <a:cubicBezTo>
                      <a:pt x="384" y="444"/>
                      <a:pt x="384" y="444"/>
                      <a:pt x="384" y="444"/>
                    </a:cubicBezTo>
                    <a:cubicBezTo>
                      <a:pt x="386" y="446"/>
                      <a:pt x="387" y="449"/>
                      <a:pt x="386" y="452"/>
                    </a:cubicBezTo>
                    <a:cubicBezTo>
                      <a:pt x="385" y="455"/>
                      <a:pt x="382" y="457"/>
                      <a:pt x="379" y="457"/>
                    </a:cubicBezTo>
                    <a:cubicBezTo>
                      <a:pt x="268" y="457"/>
                      <a:pt x="268" y="457"/>
                      <a:pt x="268" y="457"/>
                    </a:cubicBezTo>
                    <a:cubicBezTo>
                      <a:pt x="265" y="457"/>
                      <a:pt x="262" y="455"/>
                      <a:pt x="261" y="452"/>
                    </a:cubicBezTo>
                    <a:cubicBezTo>
                      <a:pt x="260" y="449"/>
                      <a:pt x="260" y="446"/>
                      <a:pt x="263" y="444"/>
                    </a:cubicBezTo>
                    <a:cubicBezTo>
                      <a:pt x="290" y="420"/>
                      <a:pt x="290" y="420"/>
                      <a:pt x="290" y="420"/>
                    </a:cubicBezTo>
                    <a:cubicBezTo>
                      <a:pt x="290" y="415"/>
                      <a:pt x="290" y="415"/>
                      <a:pt x="290" y="415"/>
                    </a:cubicBezTo>
                    <a:cubicBezTo>
                      <a:pt x="134" y="415"/>
                      <a:pt x="134" y="415"/>
                      <a:pt x="134" y="415"/>
                    </a:cubicBezTo>
                    <a:cubicBezTo>
                      <a:pt x="130" y="415"/>
                      <a:pt x="127" y="411"/>
                      <a:pt x="127" y="407"/>
                    </a:cubicBezTo>
                    <a:cubicBezTo>
                      <a:pt x="127" y="196"/>
                      <a:pt x="127" y="196"/>
                      <a:pt x="127" y="196"/>
                    </a:cubicBezTo>
                    <a:cubicBezTo>
                      <a:pt x="127" y="192"/>
                      <a:pt x="130" y="189"/>
                      <a:pt x="134" y="189"/>
                    </a:cubicBezTo>
                    <a:cubicBezTo>
                      <a:pt x="512" y="189"/>
                      <a:pt x="512" y="189"/>
                      <a:pt x="512" y="189"/>
                    </a:cubicBezTo>
                    <a:cubicBezTo>
                      <a:pt x="516" y="189"/>
                      <a:pt x="520" y="192"/>
                      <a:pt x="520" y="196"/>
                    </a:cubicBezTo>
                    <a:lnTo>
                      <a:pt x="520" y="40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6" name="Freeform 57"/>
              <p:cNvSpPr>
                <a:spLocks noEditPoints="1"/>
              </p:cNvSpPr>
              <p:nvPr/>
            </p:nvSpPr>
            <p:spPr bwMode="auto">
              <a:xfrm>
                <a:off x="7798099" y="2783214"/>
                <a:ext cx="507117" cy="452643"/>
              </a:xfrm>
              <a:custGeom>
                <a:avLst/>
                <a:gdLst>
                  <a:gd name="T0" fmla="*/ 326 w 859"/>
                  <a:gd name="T1" fmla="*/ 115 h 758"/>
                  <a:gd name="T2" fmla="*/ 123 w 859"/>
                  <a:gd name="T3" fmla="*/ 706 h 758"/>
                  <a:gd name="T4" fmla="*/ 0 w 859"/>
                  <a:gd name="T5" fmla="*/ 694 h 758"/>
                  <a:gd name="T6" fmla="*/ 108 w 859"/>
                  <a:gd name="T7" fmla="*/ 752 h 758"/>
                  <a:gd name="T8" fmla="*/ 139 w 859"/>
                  <a:gd name="T9" fmla="*/ 752 h 758"/>
                  <a:gd name="T10" fmla="*/ 744 w 859"/>
                  <a:gd name="T11" fmla="*/ 533 h 758"/>
                  <a:gd name="T12" fmla="*/ 399 w 859"/>
                  <a:gd name="T13" fmla="*/ 471 h 758"/>
                  <a:gd name="T14" fmla="*/ 377 w 859"/>
                  <a:gd name="T15" fmla="*/ 471 h 758"/>
                  <a:gd name="T16" fmla="*/ 377 w 859"/>
                  <a:gd name="T17" fmla="*/ 174 h 758"/>
                  <a:gd name="T18" fmla="*/ 399 w 859"/>
                  <a:gd name="T19" fmla="*/ 197 h 758"/>
                  <a:gd name="T20" fmla="*/ 399 w 859"/>
                  <a:gd name="T21" fmla="*/ 448 h 758"/>
                  <a:gd name="T22" fmla="*/ 444 w 859"/>
                  <a:gd name="T23" fmla="*/ 426 h 758"/>
                  <a:gd name="T24" fmla="*/ 422 w 859"/>
                  <a:gd name="T25" fmla="*/ 426 h 758"/>
                  <a:gd name="T26" fmla="*/ 422 w 859"/>
                  <a:gd name="T27" fmla="*/ 219 h 758"/>
                  <a:gd name="T28" fmla="*/ 444 w 859"/>
                  <a:gd name="T29" fmla="*/ 241 h 758"/>
                  <a:gd name="T30" fmla="*/ 444 w 859"/>
                  <a:gd name="T31" fmla="*/ 404 h 758"/>
                  <a:gd name="T32" fmla="*/ 487 w 859"/>
                  <a:gd name="T33" fmla="*/ 384 h 758"/>
                  <a:gd name="T34" fmla="*/ 464 w 859"/>
                  <a:gd name="T35" fmla="*/ 384 h 758"/>
                  <a:gd name="T36" fmla="*/ 464 w 859"/>
                  <a:gd name="T37" fmla="*/ 261 h 758"/>
                  <a:gd name="T38" fmla="*/ 487 w 859"/>
                  <a:gd name="T39" fmla="*/ 284 h 758"/>
                  <a:gd name="T40" fmla="*/ 487 w 859"/>
                  <a:gd name="T41" fmla="*/ 361 h 758"/>
                  <a:gd name="T42" fmla="*/ 535 w 859"/>
                  <a:gd name="T43" fmla="*/ 351 h 758"/>
                  <a:gd name="T44" fmla="*/ 535 w 859"/>
                  <a:gd name="T45" fmla="*/ 294 h 758"/>
                  <a:gd name="T46" fmla="*/ 535 w 859"/>
                  <a:gd name="T47" fmla="*/ 351 h 758"/>
                  <a:gd name="T48" fmla="*/ 582 w 859"/>
                  <a:gd name="T49" fmla="*/ 384 h 758"/>
                  <a:gd name="T50" fmla="*/ 599 w 859"/>
                  <a:gd name="T51" fmla="*/ 323 h 758"/>
                  <a:gd name="T52" fmla="*/ 582 w 859"/>
                  <a:gd name="T53" fmla="*/ 261 h 758"/>
                  <a:gd name="T54" fmla="*/ 631 w 859"/>
                  <a:gd name="T55" fmla="*/ 323 h 758"/>
                  <a:gd name="T56" fmla="*/ 594 w 859"/>
                  <a:gd name="T57" fmla="*/ 389 h 758"/>
                  <a:gd name="T58" fmla="*/ 625 w 859"/>
                  <a:gd name="T59" fmla="*/ 426 h 758"/>
                  <a:gd name="T60" fmla="*/ 658 w 859"/>
                  <a:gd name="T61" fmla="*/ 323 h 758"/>
                  <a:gd name="T62" fmla="*/ 625 w 859"/>
                  <a:gd name="T63" fmla="*/ 219 h 758"/>
                  <a:gd name="T64" fmla="*/ 690 w 859"/>
                  <a:gd name="T65" fmla="*/ 323 h 758"/>
                  <a:gd name="T66" fmla="*/ 636 w 859"/>
                  <a:gd name="T67" fmla="*/ 431 h 758"/>
                  <a:gd name="T68" fmla="*/ 681 w 859"/>
                  <a:gd name="T69" fmla="*/ 476 h 758"/>
                  <a:gd name="T70" fmla="*/ 670 w 859"/>
                  <a:gd name="T71" fmla="*/ 448 h 758"/>
                  <a:gd name="T72" fmla="*/ 670 w 859"/>
                  <a:gd name="T73" fmla="*/ 197 h 758"/>
                  <a:gd name="T74" fmla="*/ 692 w 859"/>
                  <a:gd name="T75" fmla="*/ 174 h 758"/>
                  <a:gd name="T76" fmla="*/ 692 w 859"/>
                  <a:gd name="T77" fmla="*/ 471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9" h="758">
                    <a:moveTo>
                      <a:pt x="744" y="115"/>
                    </a:moveTo>
                    <a:cubicBezTo>
                      <a:pt x="629" y="0"/>
                      <a:pt x="442" y="0"/>
                      <a:pt x="326" y="115"/>
                    </a:cubicBezTo>
                    <a:cubicBezTo>
                      <a:pt x="216" y="225"/>
                      <a:pt x="211" y="401"/>
                      <a:pt x="312" y="517"/>
                    </a:cubicBezTo>
                    <a:cubicBezTo>
                      <a:pt x="123" y="706"/>
                      <a:pt x="123" y="706"/>
                      <a:pt x="123" y="706"/>
                    </a:cubicBezTo>
                    <a:cubicBezTo>
                      <a:pt x="94" y="684"/>
                      <a:pt x="59" y="672"/>
                      <a:pt x="22" y="672"/>
                    </a:cubicBezTo>
                    <a:cubicBezTo>
                      <a:pt x="10" y="672"/>
                      <a:pt x="0" y="682"/>
                      <a:pt x="0" y="694"/>
                    </a:cubicBezTo>
                    <a:cubicBezTo>
                      <a:pt x="0" y="706"/>
                      <a:pt x="10" y="716"/>
                      <a:pt x="22" y="716"/>
                    </a:cubicBezTo>
                    <a:cubicBezTo>
                      <a:pt x="55" y="716"/>
                      <a:pt x="85" y="729"/>
                      <a:pt x="108" y="752"/>
                    </a:cubicBezTo>
                    <a:cubicBezTo>
                      <a:pt x="113" y="756"/>
                      <a:pt x="118" y="758"/>
                      <a:pt x="124" y="758"/>
                    </a:cubicBezTo>
                    <a:cubicBezTo>
                      <a:pt x="129" y="758"/>
                      <a:pt x="135" y="756"/>
                      <a:pt x="139" y="752"/>
                    </a:cubicBezTo>
                    <a:cubicBezTo>
                      <a:pt x="343" y="548"/>
                      <a:pt x="343" y="548"/>
                      <a:pt x="343" y="548"/>
                    </a:cubicBezTo>
                    <a:cubicBezTo>
                      <a:pt x="459" y="648"/>
                      <a:pt x="634" y="643"/>
                      <a:pt x="744" y="533"/>
                    </a:cubicBezTo>
                    <a:cubicBezTo>
                      <a:pt x="859" y="417"/>
                      <a:pt x="859" y="230"/>
                      <a:pt x="744" y="115"/>
                    </a:cubicBezTo>
                    <a:close/>
                    <a:moveTo>
                      <a:pt x="399" y="471"/>
                    </a:moveTo>
                    <a:cubicBezTo>
                      <a:pt x="396" y="474"/>
                      <a:pt x="392" y="476"/>
                      <a:pt x="388" y="476"/>
                    </a:cubicBezTo>
                    <a:cubicBezTo>
                      <a:pt x="384" y="476"/>
                      <a:pt x="380" y="474"/>
                      <a:pt x="377" y="471"/>
                    </a:cubicBezTo>
                    <a:cubicBezTo>
                      <a:pt x="337" y="431"/>
                      <a:pt x="315" y="379"/>
                      <a:pt x="315" y="323"/>
                    </a:cubicBezTo>
                    <a:cubicBezTo>
                      <a:pt x="315" y="266"/>
                      <a:pt x="337" y="214"/>
                      <a:pt x="377" y="174"/>
                    </a:cubicBezTo>
                    <a:cubicBezTo>
                      <a:pt x="383" y="168"/>
                      <a:pt x="393" y="168"/>
                      <a:pt x="399" y="174"/>
                    </a:cubicBezTo>
                    <a:cubicBezTo>
                      <a:pt x="406" y="180"/>
                      <a:pt x="406" y="190"/>
                      <a:pt x="399" y="197"/>
                    </a:cubicBezTo>
                    <a:cubicBezTo>
                      <a:pt x="366" y="230"/>
                      <a:pt x="347" y="275"/>
                      <a:pt x="347" y="323"/>
                    </a:cubicBezTo>
                    <a:cubicBezTo>
                      <a:pt x="347" y="370"/>
                      <a:pt x="366" y="415"/>
                      <a:pt x="399" y="448"/>
                    </a:cubicBezTo>
                    <a:cubicBezTo>
                      <a:pt x="406" y="455"/>
                      <a:pt x="406" y="465"/>
                      <a:pt x="399" y="471"/>
                    </a:cubicBezTo>
                    <a:close/>
                    <a:moveTo>
                      <a:pt x="444" y="426"/>
                    </a:moveTo>
                    <a:cubicBezTo>
                      <a:pt x="441" y="429"/>
                      <a:pt x="437" y="431"/>
                      <a:pt x="433" y="431"/>
                    </a:cubicBezTo>
                    <a:cubicBezTo>
                      <a:pt x="429" y="431"/>
                      <a:pt x="425" y="429"/>
                      <a:pt x="422" y="426"/>
                    </a:cubicBezTo>
                    <a:cubicBezTo>
                      <a:pt x="394" y="399"/>
                      <a:pt x="379" y="362"/>
                      <a:pt x="379" y="323"/>
                    </a:cubicBezTo>
                    <a:cubicBezTo>
                      <a:pt x="379" y="283"/>
                      <a:pt x="394" y="247"/>
                      <a:pt x="422" y="219"/>
                    </a:cubicBezTo>
                    <a:cubicBezTo>
                      <a:pt x="428" y="213"/>
                      <a:pt x="438" y="213"/>
                      <a:pt x="444" y="219"/>
                    </a:cubicBezTo>
                    <a:cubicBezTo>
                      <a:pt x="450" y="225"/>
                      <a:pt x="450" y="235"/>
                      <a:pt x="444" y="241"/>
                    </a:cubicBezTo>
                    <a:cubicBezTo>
                      <a:pt x="423" y="263"/>
                      <a:pt x="411" y="292"/>
                      <a:pt x="411" y="323"/>
                    </a:cubicBezTo>
                    <a:cubicBezTo>
                      <a:pt x="411" y="353"/>
                      <a:pt x="423" y="382"/>
                      <a:pt x="444" y="404"/>
                    </a:cubicBezTo>
                    <a:cubicBezTo>
                      <a:pt x="450" y="410"/>
                      <a:pt x="450" y="420"/>
                      <a:pt x="444" y="426"/>
                    </a:cubicBezTo>
                    <a:close/>
                    <a:moveTo>
                      <a:pt x="487" y="384"/>
                    </a:moveTo>
                    <a:cubicBezTo>
                      <a:pt x="483" y="387"/>
                      <a:pt x="479" y="389"/>
                      <a:pt x="475" y="389"/>
                    </a:cubicBezTo>
                    <a:cubicBezTo>
                      <a:pt x="471" y="389"/>
                      <a:pt x="467" y="387"/>
                      <a:pt x="464" y="384"/>
                    </a:cubicBezTo>
                    <a:cubicBezTo>
                      <a:pt x="448" y="368"/>
                      <a:pt x="439" y="346"/>
                      <a:pt x="439" y="323"/>
                    </a:cubicBezTo>
                    <a:cubicBezTo>
                      <a:pt x="439" y="299"/>
                      <a:pt x="448" y="278"/>
                      <a:pt x="464" y="261"/>
                    </a:cubicBezTo>
                    <a:cubicBezTo>
                      <a:pt x="470" y="255"/>
                      <a:pt x="480" y="255"/>
                      <a:pt x="487" y="261"/>
                    </a:cubicBezTo>
                    <a:cubicBezTo>
                      <a:pt x="493" y="267"/>
                      <a:pt x="493" y="278"/>
                      <a:pt x="487" y="284"/>
                    </a:cubicBezTo>
                    <a:cubicBezTo>
                      <a:pt x="476" y="294"/>
                      <a:pt x="471" y="308"/>
                      <a:pt x="471" y="323"/>
                    </a:cubicBezTo>
                    <a:cubicBezTo>
                      <a:pt x="471" y="337"/>
                      <a:pt x="476" y="351"/>
                      <a:pt x="487" y="361"/>
                    </a:cubicBezTo>
                    <a:cubicBezTo>
                      <a:pt x="493" y="368"/>
                      <a:pt x="493" y="378"/>
                      <a:pt x="487" y="384"/>
                    </a:cubicBezTo>
                    <a:close/>
                    <a:moveTo>
                      <a:pt x="535" y="351"/>
                    </a:moveTo>
                    <a:cubicBezTo>
                      <a:pt x="519" y="351"/>
                      <a:pt x="506" y="338"/>
                      <a:pt x="506" y="323"/>
                    </a:cubicBezTo>
                    <a:cubicBezTo>
                      <a:pt x="506" y="307"/>
                      <a:pt x="519" y="294"/>
                      <a:pt x="535" y="294"/>
                    </a:cubicBezTo>
                    <a:cubicBezTo>
                      <a:pt x="550" y="294"/>
                      <a:pt x="563" y="307"/>
                      <a:pt x="563" y="323"/>
                    </a:cubicBezTo>
                    <a:cubicBezTo>
                      <a:pt x="563" y="338"/>
                      <a:pt x="550" y="351"/>
                      <a:pt x="535" y="351"/>
                    </a:cubicBezTo>
                    <a:close/>
                    <a:moveTo>
                      <a:pt x="594" y="389"/>
                    </a:moveTo>
                    <a:cubicBezTo>
                      <a:pt x="590" y="389"/>
                      <a:pt x="586" y="387"/>
                      <a:pt x="582" y="384"/>
                    </a:cubicBezTo>
                    <a:cubicBezTo>
                      <a:pt x="576" y="378"/>
                      <a:pt x="576" y="368"/>
                      <a:pt x="582" y="361"/>
                    </a:cubicBezTo>
                    <a:cubicBezTo>
                      <a:pt x="593" y="351"/>
                      <a:pt x="599" y="337"/>
                      <a:pt x="599" y="323"/>
                    </a:cubicBezTo>
                    <a:cubicBezTo>
                      <a:pt x="599" y="308"/>
                      <a:pt x="593" y="294"/>
                      <a:pt x="582" y="284"/>
                    </a:cubicBezTo>
                    <a:cubicBezTo>
                      <a:pt x="576" y="278"/>
                      <a:pt x="576" y="267"/>
                      <a:pt x="582" y="261"/>
                    </a:cubicBezTo>
                    <a:cubicBezTo>
                      <a:pt x="589" y="255"/>
                      <a:pt x="599" y="255"/>
                      <a:pt x="605" y="261"/>
                    </a:cubicBezTo>
                    <a:cubicBezTo>
                      <a:pt x="621" y="278"/>
                      <a:pt x="631" y="299"/>
                      <a:pt x="631" y="323"/>
                    </a:cubicBezTo>
                    <a:cubicBezTo>
                      <a:pt x="631" y="346"/>
                      <a:pt x="621" y="368"/>
                      <a:pt x="605" y="384"/>
                    </a:cubicBezTo>
                    <a:cubicBezTo>
                      <a:pt x="602" y="387"/>
                      <a:pt x="598" y="389"/>
                      <a:pt x="594" y="389"/>
                    </a:cubicBezTo>
                    <a:close/>
                    <a:moveTo>
                      <a:pt x="636" y="431"/>
                    </a:moveTo>
                    <a:cubicBezTo>
                      <a:pt x="632" y="431"/>
                      <a:pt x="628" y="429"/>
                      <a:pt x="625" y="426"/>
                    </a:cubicBezTo>
                    <a:cubicBezTo>
                      <a:pt x="619" y="420"/>
                      <a:pt x="619" y="410"/>
                      <a:pt x="625" y="404"/>
                    </a:cubicBezTo>
                    <a:cubicBezTo>
                      <a:pt x="646" y="382"/>
                      <a:pt x="658" y="353"/>
                      <a:pt x="658" y="323"/>
                    </a:cubicBezTo>
                    <a:cubicBezTo>
                      <a:pt x="658" y="292"/>
                      <a:pt x="646" y="263"/>
                      <a:pt x="625" y="241"/>
                    </a:cubicBezTo>
                    <a:cubicBezTo>
                      <a:pt x="619" y="235"/>
                      <a:pt x="619" y="225"/>
                      <a:pt x="625" y="219"/>
                    </a:cubicBezTo>
                    <a:cubicBezTo>
                      <a:pt x="631" y="213"/>
                      <a:pt x="641" y="213"/>
                      <a:pt x="647" y="219"/>
                    </a:cubicBezTo>
                    <a:cubicBezTo>
                      <a:pt x="675" y="247"/>
                      <a:pt x="690" y="283"/>
                      <a:pt x="690" y="323"/>
                    </a:cubicBezTo>
                    <a:cubicBezTo>
                      <a:pt x="690" y="362"/>
                      <a:pt x="675" y="399"/>
                      <a:pt x="647" y="426"/>
                    </a:cubicBezTo>
                    <a:cubicBezTo>
                      <a:pt x="644" y="429"/>
                      <a:pt x="640" y="431"/>
                      <a:pt x="636" y="431"/>
                    </a:cubicBezTo>
                    <a:close/>
                    <a:moveTo>
                      <a:pt x="692" y="471"/>
                    </a:moveTo>
                    <a:cubicBezTo>
                      <a:pt x="689" y="474"/>
                      <a:pt x="685" y="476"/>
                      <a:pt x="681" y="476"/>
                    </a:cubicBezTo>
                    <a:cubicBezTo>
                      <a:pt x="677" y="476"/>
                      <a:pt x="673" y="474"/>
                      <a:pt x="670" y="471"/>
                    </a:cubicBezTo>
                    <a:cubicBezTo>
                      <a:pt x="663" y="465"/>
                      <a:pt x="663" y="455"/>
                      <a:pt x="670" y="448"/>
                    </a:cubicBezTo>
                    <a:cubicBezTo>
                      <a:pt x="703" y="415"/>
                      <a:pt x="722" y="370"/>
                      <a:pt x="722" y="323"/>
                    </a:cubicBezTo>
                    <a:cubicBezTo>
                      <a:pt x="722" y="275"/>
                      <a:pt x="703" y="230"/>
                      <a:pt x="670" y="197"/>
                    </a:cubicBezTo>
                    <a:cubicBezTo>
                      <a:pt x="663" y="190"/>
                      <a:pt x="663" y="180"/>
                      <a:pt x="670" y="174"/>
                    </a:cubicBezTo>
                    <a:cubicBezTo>
                      <a:pt x="676" y="168"/>
                      <a:pt x="686" y="168"/>
                      <a:pt x="692" y="174"/>
                    </a:cubicBezTo>
                    <a:cubicBezTo>
                      <a:pt x="732" y="214"/>
                      <a:pt x="754" y="266"/>
                      <a:pt x="754" y="323"/>
                    </a:cubicBezTo>
                    <a:cubicBezTo>
                      <a:pt x="754" y="379"/>
                      <a:pt x="732" y="431"/>
                      <a:pt x="692" y="471"/>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7" name="Oval 58"/>
              <p:cNvSpPr>
                <a:spLocks noChangeArrowheads="1"/>
              </p:cNvSpPr>
              <p:nvPr/>
            </p:nvSpPr>
            <p:spPr bwMode="auto">
              <a:xfrm>
                <a:off x="7771943" y="3244140"/>
                <a:ext cx="78163" cy="78997"/>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58" name="Oval 57"/>
              <p:cNvSpPr/>
              <p:nvPr/>
            </p:nvSpPr>
            <p:spPr>
              <a:xfrm>
                <a:off x="7947519" y="2796935"/>
                <a:ext cx="334667" cy="338239"/>
              </a:xfrm>
              <a:prstGeom prst="ellipse">
                <a:avLst/>
              </a:prstGeom>
              <a:solidFill>
                <a:srgbClr val="29BA74"/>
              </a:solidFill>
              <a:ln w="9525" cap="flat" cmpd="sng" algn="ctr">
                <a:noFill/>
                <a:prstDash val="solid"/>
                <a:miter lim="800000"/>
              </a:ln>
              <a:effectLst/>
            </p:spPr>
            <p:txBody>
              <a:bodyPr rot="0" spcFirstLastPara="0" vertOverflow="overflow" horzOverflow="overflow" vert="horz" wrap="square" lIns="72021" tIns="36010" rIns="72021" bIns="36010" numCol="1" spcCol="0" rtlCol="0" fromWordArt="0" anchor="ctr" anchorCtr="1" forceAA="0" compatLnSpc="1">
                <a:prstTxWarp prst="textNoShape">
                  <a:avLst/>
                </a:prstTxWarp>
                <a:noAutofit/>
              </a:bodyPr>
              <a:lstStyle/>
              <a:p>
                <a:pPr defTabSz="960303">
                  <a:lnSpc>
                    <a:spcPct val="90000"/>
                  </a:lnSpc>
                  <a:spcAft>
                    <a:spcPts val="1050"/>
                  </a:spcAft>
                  <a:defRPr/>
                </a:pPr>
                <a:endParaRPr lang="en-US" sz="2520" kern="0" dirty="0">
                  <a:solidFill>
                    <a:srgbClr val="FFFFFF"/>
                  </a:solidFill>
                  <a:latin typeface="Trebuchet MS"/>
                </a:endParaRPr>
              </a:p>
            </p:txBody>
          </p:sp>
          <p:sp>
            <p:nvSpPr>
              <p:cNvPr id="59" name="AutoShape 15"/>
              <p:cNvSpPr>
                <a:spLocks noChangeAspect="1" noChangeArrowheads="1" noTextEdit="1"/>
              </p:cNvSpPr>
              <p:nvPr/>
            </p:nvSpPr>
            <p:spPr bwMode="auto">
              <a:xfrm>
                <a:off x="7964702" y="2840952"/>
                <a:ext cx="283563" cy="28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0" name="Freeform 17"/>
              <p:cNvSpPr>
                <a:spLocks noEditPoints="1"/>
              </p:cNvSpPr>
              <p:nvPr/>
            </p:nvSpPr>
            <p:spPr bwMode="auto">
              <a:xfrm>
                <a:off x="8037946" y="2905824"/>
                <a:ext cx="176077" cy="104981"/>
              </a:xfrm>
              <a:custGeom>
                <a:avLst/>
                <a:gdLst>
                  <a:gd name="T0" fmla="*/ 1431 w 1431"/>
                  <a:gd name="T1" fmla="*/ 32 h 843"/>
                  <a:gd name="T2" fmla="*/ 1400 w 1431"/>
                  <a:gd name="T3" fmla="*/ 0 h 843"/>
                  <a:gd name="T4" fmla="*/ 0 w 1431"/>
                  <a:gd name="T5" fmla="*/ 31 h 843"/>
                  <a:gd name="T6" fmla="*/ 15 w 1431"/>
                  <a:gd name="T7" fmla="*/ 114 h 843"/>
                  <a:gd name="T8" fmla="*/ 334 w 1431"/>
                  <a:gd name="T9" fmla="*/ 123 h 843"/>
                  <a:gd name="T10" fmla="*/ 345 w 1431"/>
                  <a:gd name="T11" fmla="*/ 223 h 843"/>
                  <a:gd name="T12" fmla="*/ 49 w 1431"/>
                  <a:gd name="T13" fmla="*/ 233 h 843"/>
                  <a:gd name="T14" fmla="*/ 58 w 1431"/>
                  <a:gd name="T15" fmla="*/ 353 h 843"/>
                  <a:gd name="T16" fmla="*/ 334 w 1431"/>
                  <a:gd name="T17" fmla="*/ 362 h 843"/>
                  <a:gd name="T18" fmla="*/ 345 w 1431"/>
                  <a:gd name="T19" fmla="*/ 462 h 843"/>
                  <a:gd name="T20" fmla="*/ 91 w 1431"/>
                  <a:gd name="T21" fmla="*/ 472 h 843"/>
                  <a:gd name="T22" fmla="*/ 101 w 1431"/>
                  <a:gd name="T23" fmla="*/ 592 h 843"/>
                  <a:gd name="T24" fmla="*/ 334 w 1431"/>
                  <a:gd name="T25" fmla="*/ 601 h 843"/>
                  <a:gd name="T26" fmla="*/ 345 w 1431"/>
                  <a:gd name="T27" fmla="*/ 701 h 843"/>
                  <a:gd name="T28" fmla="*/ 132 w 1431"/>
                  <a:gd name="T29" fmla="*/ 711 h 843"/>
                  <a:gd name="T30" fmla="*/ 138 w 1431"/>
                  <a:gd name="T31" fmla="*/ 811 h 843"/>
                  <a:gd name="T32" fmla="*/ 168 w 1431"/>
                  <a:gd name="T33" fmla="*/ 843 h 843"/>
                  <a:gd name="T34" fmla="*/ 1312 w 1431"/>
                  <a:gd name="T35" fmla="*/ 811 h 843"/>
                  <a:gd name="T36" fmla="*/ 1315 w 1431"/>
                  <a:gd name="T37" fmla="*/ 711 h 843"/>
                  <a:gd name="T38" fmla="*/ 1102 w 1431"/>
                  <a:gd name="T39" fmla="*/ 701 h 843"/>
                  <a:gd name="T40" fmla="*/ 1112 w 1431"/>
                  <a:gd name="T41" fmla="*/ 601 h 843"/>
                  <a:gd name="T42" fmla="*/ 1347 w 1431"/>
                  <a:gd name="T43" fmla="*/ 592 h 843"/>
                  <a:gd name="T44" fmla="*/ 1353 w 1431"/>
                  <a:gd name="T45" fmla="*/ 472 h 843"/>
                  <a:gd name="T46" fmla="*/ 1102 w 1431"/>
                  <a:gd name="T47" fmla="*/ 462 h 843"/>
                  <a:gd name="T48" fmla="*/ 1112 w 1431"/>
                  <a:gd name="T49" fmla="*/ 362 h 843"/>
                  <a:gd name="T50" fmla="*/ 1383 w 1431"/>
                  <a:gd name="T51" fmla="*/ 353 h 843"/>
                  <a:gd name="T52" fmla="*/ 1389 w 1431"/>
                  <a:gd name="T53" fmla="*/ 233 h 843"/>
                  <a:gd name="T54" fmla="*/ 1102 w 1431"/>
                  <a:gd name="T55" fmla="*/ 223 h 843"/>
                  <a:gd name="T56" fmla="*/ 1112 w 1431"/>
                  <a:gd name="T57" fmla="*/ 123 h 843"/>
                  <a:gd name="T58" fmla="*/ 1418 w 1431"/>
                  <a:gd name="T59" fmla="*/ 114 h 843"/>
                  <a:gd name="T60" fmla="*/ 671 w 1431"/>
                  <a:gd name="T61" fmla="*/ 123 h 843"/>
                  <a:gd name="T62" fmla="*/ 681 w 1431"/>
                  <a:gd name="T63" fmla="*/ 223 h 843"/>
                  <a:gd name="T64" fmla="*/ 440 w 1431"/>
                  <a:gd name="T65" fmla="*/ 233 h 843"/>
                  <a:gd name="T66" fmla="*/ 430 w 1431"/>
                  <a:gd name="T67" fmla="*/ 133 h 843"/>
                  <a:gd name="T68" fmla="*/ 440 w 1431"/>
                  <a:gd name="T69" fmla="*/ 362 h 843"/>
                  <a:gd name="T70" fmla="*/ 681 w 1431"/>
                  <a:gd name="T71" fmla="*/ 372 h 843"/>
                  <a:gd name="T72" fmla="*/ 671 w 1431"/>
                  <a:gd name="T73" fmla="*/ 472 h 843"/>
                  <a:gd name="T74" fmla="*/ 430 w 1431"/>
                  <a:gd name="T75" fmla="*/ 462 h 843"/>
                  <a:gd name="T76" fmla="*/ 440 w 1431"/>
                  <a:gd name="T77" fmla="*/ 362 h 843"/>
                  <a:gd name="T78" fmla="*/ 671 w 1431"/>
                  <a:gd name="T79" fmla="*/ 601 h 843"/>
                  <a:gd name="T80" fmla="*/ 681 w 1431"/>
                  <a:gd name="T81" fmla="*/ 701 h 843"/>
                  <a:gd name="T82" fmla="*/ 440 w 1431"/>
                  <a:gd name="T83" fmla="*/ 711 h 843"/>
                  <a:gd name="T84" fmla="*/ 430 w 1431"/>
                  <a:gd name="T85" fmla="*/ 611 h 843"/>
                  <a:gd name="T86" fmla="*/ 1007 w 1431"/>
                  <a:gd name="T87" fmla="*/ 711 h 843"/>
                  <a:gd name="T88" fmla="*/ 766 w 1431"/>
                  <a:gd name="T89" fmla="*/ 701 h 843"/>
                  <a:gd name="T90" fmla="*/ 776 w 1431"/>
                  <a:gd name="T91" fmla="*/ 601 h 843"/>
                  <a:gd name="T92" fmla="*/ 1017 w 1431"/>
                  <a:gd name="T93" fmla="*/ 611 h 843"/>
                  <a:gd name="T94" fmla="*/ 1007 w 1431"/>
                  <a:gd name="T95" fmla="*/ 711 h 843"/>
                  <a:gd name="T96" fmla="*/ 776 w 1431"/>
                  <a:gd name="T97" fmla="*/ 472 h 843"/>
                  <a:gd name="T98" fmla="*/ 766 w 1431"/>
                  <a:gd name="T99" fmla="*/ 372 h 843"/>
                  <a:gd name="T100" fmla="*/ 1007 w 1431"/>
                  <a:gd name="T101" fmla="*/ 362 h 843"/>
                  <a:gd name="T102" fmla="*/ 1017 w 1431"/>
                  <a:gd name="T103" fmla="*/ 462 h 843"/>
                  <a:gd name="T104" fmla="*/ 1007 w 1431"/>
                  <a:gd name="T105" fmla="*/ 233 h 843"/>
                  <a:gd name="T106" fmla="*/ 766 w 1431"/>
                  <a:gd name="T107" fmla="*/ 223 h 843"/>
                  <a:gd name="T108" fmla="*/ 776 w 1431"/>
                  <a:gd name="T109" fmla="*/ 123 h 843"/>
                  <a:gd name="T110" fmla="*/ 1017 w 1431"/>
                  <a:gd name="T111" fmla="*/ 133 h 843"/>
                  <a:gd name="T112" fmla="*/ 1007 w 1431"/>
                  <a:gd name="T113" fmla="*/ 23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1" h="843">
                    <a:moveTo>
                      <a:pt x="1418" y="114"/>
                    </a:moveTo>
                    <a:cubicBezTo>
                      <a:pt x="1431" y="32"/>
                      <a:pt x="1431" y="32"/>
                      <a:pt x="1431" y="32"/>
                    </a:cubicBezTo>
                    <a:cubicBezTo>
                      <a:pt x="1431" y="32"/>
                      <a:pt x="1431" y="32"/>
                      <a:pt x="1431" y="31"/>
                    </a:cubicBezTo>
                    <a:cubicBezTo>
                      <a:pt x="1430" y="14"/>
                      <a:pt x="1416" y="0"/>
                      <a:pt x="1400" y="0"/>
                    </a:cubicBezTo>
                    <a:cubicBezTo>
                      <a:pt x="31" y="0"/>
                      <a:pt x="31" y="0"/>
                      <a:pt x="31" y="0"/>
                    </a:cubicBezTo>
                    <a:cubicBezTo>
                      <a:pt x="15" y="0"/>
                      <a:pt x="1" y="14"/>
                      <a:pt x="0" y="31"/>
                    </a:cubicBezTo>
                    <a:cubicBezTo>
                      <a:pt x="0" y="32"/>
                      <a:pt x="0" y="32"/>
                      <a:pt x="0" y="33"/>
                    </a:cubicBezTo>
                    <a:cubicBezTo>
                      <a:pt x="15" y="114"/>
                      <a:pt x="15" y="114"/>
                      <a:pt x="15" y="114"/>
                    </a:cubicBezTo>
                    <a:cubicBezTo>
                      <a:pt x="15" y="120"/>
                      <a:pt x="20" y="123"/>
                      <a:pt x="25" y="123"/>
                    </a:cubicBezTo>
                    <a:cubicBezTo>
                      <a:pt x="334" y="123"/>
                      <a:pt x="334" y="123"/>
                      <a:pt x="334" y="123"/>
                    </a:cubicBezTo>
                    <a:cubicBezTo>
                      <a:pt x="340" y="123"/>
                      <a:pt x="345" y="127"/>
                      <a:pt x="345" y="133"/>
                    </a:cubicBezTo>
                    <a:cubicBezTo>
                      <a:pt x="345" y="223"/>
                      <a:pt x="345" y="223"/>
                      <a:pt x="345" y="223"/>
                    </a:cubicBezTo>
                    <a:cubicBezTo>
                      <a:pt x="345" y="229"/>
                      <a:pt x="340" y="233"/>
                      <a:pt x="334" y="233"/>
                    </a:cubicBezTo>
                    <a:cubicBezTo>
                      <a:pt x="49" y="233"/>
                      <a:pt x="49" y="233"/>
                      <a:pt x="49" y="233"/>
                    </a:cubicBezTo>
                    <a:cubicBezTo>
                      <a:pt x="42" y="233"/>
                      <a:pt x="38" y="239"/>
                      <a:pt x="38" y="245"/>
                    </a:cubicBezTo>
                    <a:cubicBezTo>
                      <a:pt x="58" y="353"/>
                      <a:pt x="58" y="353"/>
                      <a:pt x="58" y="353"/>
                    </a:cubicBezTo>
                    <a:cubicBezTo>
                      <a:pt x="59" y="358"/>
                      <a:pt x="63" y="362"/>
                      <a:pt x="68" y="362"/>
                    </a:cubicBezTo>
                    <a:cubicBezTo>
                      <a:pt x="334" y="362"/>
                      <a:pt x="334" y="362"/>
                      <a:pt x="334" y="362"/>
                    </a:cubicBezTo>
                    <a:cubicBezTo>
                      <a:pt x="340" y="362"/>
                      <a:pt x="345" y="366"/>
                      <a:pt x="345" y="372"/>
                    </a:cubicBezTo>
                    <a:cubicBezTo>
                      <a:pt x="345" y="462"/>
                      <a:pt x="345" y="462"/>
                      <a:pt x="345" y="462"/>
                    </a:cubicBezTo>
                    <a:cubicBezTo>
                      <a:pt x="345" y="468"/>
                      <a:pt x="340" y="472"/>
                      <a:pt x="334" y="472"/>
                    </a:cubicBezTo>
                    <a:cubicBezTo>
                      <a:pt x="91" y="472"/>
                      <a:pt x="91" y="472"/>
                      <a:pt x="91" y="472"/>
                    </a:cubicBezTo>
                    <a:cubicBezTo>
                      <a:pt x="85" y="472"/>
                      <a:pt x="80" y="478"/>
                      <a:pt x="81" y="484"/>
                    </a:cubicBezTo>
                    <a:cubicBezTo>
                      <a:pt x="101" y="592"/>
                      <a:pt x="101" y="592"/>
                      <a:pt x="101" y="592"/>
                    </a:cubicBezTo>
                    <a:cubicBezTo>
                      <a:pt x="102" y="597"/>
                      <a:pt x="106" y="601"/>
                      <a:pt x="111" y="601"/>
                    </a:cubicBezTo>
                    <a:cubicBezTo>
                      <a:pt x="334" y="601"/>
                      <a:pt x="334" y="601"/>
                      <a:pt x="334" y="601"/>
                    </a:cubicBezTo>
                    <a:cubicBezTo>
                      <a:pt x="340" y="601"/>
                      <a:pt x="345" y="605"/>
                      <a:pt x="345" y="611"/>
                    </a:cubicBezTo>
                    <a:cubicBezTo>
                      <a:pt x="345" y="701"/>
                      <a:pt x="345" y="701"/>
                      <a:pt x="345" y="701"/>
                    </a:cubicBezTo>
                    <a:cubicBezTo>
                      <a:pt x="345" y="707"/>
                      <a:pt x="340" y="711"/>
                      <a:pt x="334" y="711"/>
                    </a:cubicBezTo>
                    <a:cubicBezTo>
                      <a:pt x="132" y="711"/>
                      <a:pt x="132" y="711"/>
                      <a:pt x="132" y="711"/>
                    </a:cubicBezTo>
                    <a:cubicBezTo>
                      <a:pt x="125" y="711"/>
                      <a:pt x="121" y="717"/>
                      <a:pt x="122" y="723"/>
                    </a:cubicBezTo>
                    <a:cubicBezTo>
                      <a:pt x="138" y="811"/>
                      <a:pt x="138" y="811"/>
                      <a:pt x="138" y="811"/>
                    </a:cubicBezTo>
                    <a:cubicBezTo>
                      <a:pt x="138" y="811"/>
                      <a:pt x="138" y="811"/>
                      <a:pt x="138" y="812"/>
                    </a:cubicBezTo>
                    <a:cubicBezTo>
                      <a:pt x="138" y="829"/>
                      <a:pt x="152" y="843"/>
                      <a:pt x="168" y="843"/>
                    </a:cubicBezTo>
                    <a:cubicBezTo>
                      <a:pt x="1282" y="843"/>
                      <a:pt x="1282" y="843"/>
                      <a:pt x="1282" y="843"/>
                    </a:cubicBezTo>
                    <a:cubicBezTo>
                      <a:pt x="1298" y="843"/>
                      <a:pt x="1312" y="829"/>
                      <a:pt x="1312" y="811"/>
                    </a:cubicBezTo>
                    <a:cubicBezTo>
                      <a:pt x="1326" y="723"/>
                      <a:pt x="1326" y="723"/>
                      <a:pt x="1326" y="723"/>
                    </a:cubicBezTo>
                    <a:cubicBezTo>
                      <a:pt x="1326" y="717"/>
                      <a:pt x="1321" y="711"/>
                      <a:pt x="1315" y="711"/>
                    </a:cubicBezTo>
                    <a:cubicBezTo>
                      <a:pt x="1112" y="711"/>
                      <a:pt x="1112" y="711"/>
                      <a:pt x="1112" y="711"/>
                    </a:cubicBezTo>
                    <a:cubicBezTo>
                      <a:pt x="1106" y="711"/>
                      <a:pt x="1102" y="707"/>
                      <a:pt x="1102" y="701"/>
                    </a:cubicBezTo>
                    <a:cubicBezTo>
                      <a:pt x="1102" y="611"/>
                      <a:pt x="1102" y="611"/>
                      <a:pt x="1102" y="611"/>
                    </a:cubicBezTo>
                    <a:cubicBezTo>
                      <a:pt x="1102" y="605"/>
                      <a:pt x="1106" y="601"/>
                      <a:pt x="1112" y="601"/>
                    </a:cubicBezTo>
                    <a:cubicBezTo>
                      <a:pt x="1337" y="601"/>
                      <a:pt x="1337" y="601"/>
                      <a:pt x="1337" y="601"/>
                    </a:cubicBezTo>
                    <a:cubicBezTo>
                      <a:pt x="1342" y="601"/>
                      <a:pt x="1346" y="597"/>
                      <a:pt x="1347" y="592"/>
                    </a:cubicBezTo>
                    <a:cubicBezTo>
                      <a:pt x="1363" y="484"/>
                      <a:pt x="1363" y="484"/>
                      <a:pt x="1363" y="484"/>
                    </a:cubicBezTo>
                    <a:cubicBezTo>
                      <a:pt x="1364" y="478"/>
                      <a:pt x="1359" y="472"/>
                      <a:pt x="1353" y="472"/>
                    </a:cubicBezTo>
                    <a:cubicBezTo>
                      <a:pt x="1112" y="472"/>
                      <a:pt x="1112" y="472"/>
                      <a:pt x="1112" y="472"/>
                    </a:cubicBezTo>
                    <a:cubicBezTo>
                      <a:pt x="1106" y="472"/>
                      <a:pt x="1102" y="468"/>
                      <a:pt x="1102" y="462"/>
                    </a:cubicBezTo>
                    <a:cubicBezTo>
                      <a:pt x="1102" y="372"/>
                      <a:pt x="1102" y="372"/>
                      <a:pt x="1102" y="372"/>
                    </a:cubicBezTo>
                    <a:cubicBezTo>
                      <a:pt x="1102" y="366"/>
                      <a:pt x="1106" y="362"/>
                      <a:pt x="1112" y="362"/>
                    </a:cubicBezTo>
                    <a:cubicBezTo>
                      <a:pt x="1373" y="362"/>
                      <a:pt x="1373" y="362"/>
                      <a:pt x="1373" y="362"/>
                    </a:cubicBezTo>
                    <a:cubicBezTo>
                      <a:pt x="1378" y="362"/>
                      <a:pt x="1382" y="358"/>
                      <a:pt x="1383" y="353"/>
                    </a:cubicBezTo>
                    <a:cubicBezTo>
                      <a:pt x="1399" y="245"/>
                      <a:pt x="1399" y="245"/>
                      <a:pt x="1399" y="245"/>
                    </a:cubicBezTo>
                    <a:cubicBezTo>
                      <a:pt x="1400" y="239"/>
                      <a:pt x="1395" y="233"/>
                      <a:pt x="1389" y="233"/>
                    </a:cubicBezTo>
                    <a:cubicBezTo>
                      <a:pt x="1112" y="233"/>
                      <a:pt x="1112" y="233"/>
                      <a:pt x="1112" y="233"/>
                    </a:cubicBezTo>
                    <a:cubicBezTo>
                      <a:pt x="1106" y="233"/>
                      <a:pt x="1102" y="229"/>
                      <a:pt x="1102" y="223"/>
                    </a:cubicBezTo>
                    <a:cubicBezTo>
                      <a:pt x="1102" y="133"/>
                      <a:pt x="1102" y="133"/>
                      <a:pt x="1102" y="133"/>
                    </a:cubicBezTo>
                    <a:cubicBezTo>
                      <a:pt x="1102" y="127"/>
                      <a:pt x="1106" y="123"/>
                      <a:pt x="1112" y="123"/>
                    </a:cubicBezTo>
                    <a:cubicBezTo>
                      <a:pt x="1408" y="123"/>
                      <a:pt x="1408" y="123"/>
                      <a:pt x="1408" y="123"/>
                    </a:cubicBezTo>
                    <a:cubicBezTo>
                      <a:pt x="1413" y="123"/>
                      <a:pt x="1418" y="120"/>
                      <a:pt x="1418" y="114"/>
                    </a:cubicBezTo>
                    <a:close/>
                    <a:moveTo>
                      <a:pt x="440" y="123"/>
                    </a:moveTo>
                    <a:cubicBezTo>
                      <a:pt x="671" y="123"/>
                      <a:pt x="671" y="123"/>
                      <a:pt x="671" y="123"/>
                    </a:cubicBezTo>
                    <a:cubicBezTo>
                      <a:pt x="676" y="123"/>
                      <a:pt x="681" y="127"/>
                      <a:pt x="681" y="133"/>
                    </a:cubicBezTo>
                    <a:cubicBezTo>
                      <a:pt x="681" y="223"/>
                      <a:pt x="681" y="223"/>
                      <a:pt x="681" y="223"/>
                    </a:cubicBezTo>
                    <a:cubicBezTo>
                      <a:pt x="681" y="229"/>
                      <a:pt x="676" y="233"/>
                      <a:pt x="671" y="233"/>
                    </a:cubicBezTo>
                    <a:cubicBezTo>
                      <a:pt x="440" y="233"/>
                      <a:pt x="440" y="233"/>
                      <a:pt x="440" y="233"/>
                    </a:cubicBezTo>
                    <a:cubicBezTo>
                      <a:pt x="435" y="233"/>
                      <a:pt x="430" y="229"/>
                      <a:pt x="430" y="223"/>
                    </a:cubicBezTo>
                    <a:cubicBezTo>
                      <a:pt x="430" y="133"/>
                      <a:pt x="430" y="133"/>
                      <a:pt x="430" y="133"/>
                    </a:cubicBezTo>
                    <a:cubicBezTo>
                      <a:pt x="430" y="127"/>
                      <a:pt x="435" y="123"/>
                      <a:pt x="440" y="123"/>
                    </a:cubicBezTo>
                    <a:close/>
                    <a:moveTo>
                      <a:pt x="440" y="362"/>
                    </a:moveTo>
                    <a:cubicBezTo>
                      <a:pt x="671" y="362"/>
                      <a:pt x="671" y="362"/>
                      <a:pt x="671" y="362"/>
                    </a:cubicBezTo>
                    <a:cubicBezTo>
                      <a:pt x="676" y="362"/>
                      <a:pt x="681" y="366"/>
                      <a:pt x="681" y="372"/>
                    </a:cubicBezTo>
                    <a:cubicBezTo>
                      <a:pt x="681" y="462"/>
                      <a:pt x="681" y="462"/>
                      <a:pt x="681" y="462"/>
                    </a:cubicBezTo>
                    <a:cubicBezTo>
                      <a:pt x="681" y="468"/>
                      <a:pt x="676" y="472"/>
                      <a:pt x="671" y="472"/>
                    </a:cubicBezTo>
                    <a:cubicBezTo>
                      <a:pt x="440" y="472"/>
                      <a:pt x="440" y="472"/>
                      <a:pt x="440" y="472"/>
                    </a:cubicBezTo>
                    <a:cubicBezTo>
                      <a:pt x="435" y="472"/>
                      <a:pt x="430" y="468"/>
                      <a:pt x="430" y="462"/>
                    </a:cubicBezTo>
                    <a:cubicBezTo>
                      <a:pt x="430" y="372"/>
                      <a:pt x="430" y="372"/>
                      <a:pt x="430" y="372"/>
                    </a:cubicBezTo>
                    <a:cubicBezTo>
                      <a:pt x="430" y="366"/>
                      <a:pt x="435" y="362"/>
                      <a:pt x="440" y="362"/>
                    </a:cubicBezTo>
                    <a:close/>
                    <a:moveTo>
                      <a:pt x="440" y="601"/>
                    </a:moveTo>
                    <a:cubicBezTo>
                      <a:pt x="671" y="601"/>
                      <a:pt x="671" y="601"/>
                      <a:pt x="671" y="601"/>
                    </a:cubicBezTo>
                    <a:cubicBezTo>
                      <a:pt x="676" y="601"/>
                      <a:pt x="681" y="605"/>
                      <a:pt x="681" y="611"/>
                    </a:cubicBezTo>
                    <a:cubicBezTo>
                      <a:pt x="681" y="701"/>
                      <a:pt x="681" y="701"/>
                      <a:pt x="681" y="701"/>
                    </a:cubicBezTo>
                    <a:cubicBezTo>
                      <a:pt x="681" y="707"/>
                      <a:pt x="676" y="711"/>
                      <a:pt x="671" y="711"/>
                    </a:cubicBezTo>
                    <a:cubicBezTo>
                      <a:pt x="440" y="711"/>
                      <a:pt x="440" y="711"/>
                      <a:pt x="440" y="711"/>
                    </a:cubicBezTo>
                    <a:cubicBezTo>
                      <a:pt x="435" y="711"/>
                      <a:pt x="430" y="707"/>
                      <a:pt x="430" y="701"/>
                    </a:cubicBezTo>
                    <a:cubicBezTo>
                      <a:pt x="430" y="611"/>
                      <a:pt x="430" y="611"/>
                      <a:pt x="430" y="611"/>
                    </a:cubicBezTo>
                    <a:cubicBezTo>
                      <a:pt x="430" y="605"/>
                      <a:pt x="435" y="601"/>
                      <a:pt x="440" y="601"/>
                    </a:cubicBezTo>
                    <a:close/>
                    <a:moveTo>
                      <a:pt x="1007" y="711"/>
                    </a:moveTo>
                    <a:cubicBezTo>
                      <a:pt x="776" y="711"/>
                      <a:pt x="776" y="711"/>
                      <a:pt x="776" y="711"/>
                    </a:cubicBezTo>
                    <a:cubicBezTo>
                      <a:pt x="771" y="711"/>
                      <a:pt x="766" y="707"/>
                      <a:pt x="766" y="701"/>
                    </a:cubicBezTo>
                    <a:cubicBezTo>
                      <a:pt x="766" y="611"/>
                      <a:pt x="766" y="611"/>
                      <a:pt x="766" y="611"/>
                    </a:cubicBezTo>
                    <a:cubicBezTo>
                      <a:pt x="766" y="605"/>
                      <a:pt x="771" y="601"/>
                      <a:pt x="776" y="601"/>
                    </a:cubicBezTo>
                    <a:cubicBezTo>
                      <a:pt x="1007" y="601"/>
                      <a:pt x="1007" y="601"/>
                      <a:pt x="1007" y="601"/>
                    </a:cubicBezTo>
                    <a:cubicBezTo>
                      <a:pt x="1013" y="601"/>
                      <a:pt x="1017" y="605"/>
                      <a:pt x="1017" y="611"/>
                    </a:cubicBezTo>
                    <a:cubicBezTo>
                      <a:pt x="1017" y="701"/>
                      <a:pt x="1017" y="701"/>
                      <a:pt x="1017" y="701"/>
                    </a:cubicBezTo>
                    <a:cubicBezTo>
                      <a:pt x="1017" y="707"/>
                      <a:pt x="1013" y="711"/>
                      <a:pt x="1007" y="711"/>
                    </a:cubicBezTo>
                    <a:close/>
                    <a:moveTo>
                      <a:pt x="1007" y="472"/>
                    </a:moveTo>
                    <a:cubicBezTo>
                      <a:pt x="776" y="472"/>
                      <a:pt x="776" y="472"/>
                      <a:pt x="776" y="472"/>
                    </a:cubicBezTo>
                    <a:cubicBezTo>
                      <a:pt x="771" y="472"/>
                      <a:pt x="766" y="468"/>
                      <a:pt x="766" y="462"/>
                    </a:cubicBezTo>
                    <a:cubicBezTo>
                      <a:pt x="766" y="372"/>
                      <a:pt x="766" y="372"/>
                      <a:pt x="766" y="372"/>
                    </a:cubicBezTo>
                    <a:cubicBezTo>
                      <a:pt x="766" y="366"/>
                      <a:pt x="771" y="362"/>
                      <a:pt x="776" y="362"/>
                    </a:cubicBezTo>
                    <a:cubicBezTo>
                      <a:pt x="1007" y="362"/>
                      <a:pt x="1007" y="362"/>
                      <a:pt x="1007" y="362"/>
                    </a:cubicBezTo>
                    <a:cubicBezTo>
                      <a:pt x="1013" y="362"/>
                      <a:pt x="1017" y="366"/>
                      <a:pt x="1017" y="372"/>
                    </a:cubicBezTo>
                    <a:cubicBezTo>
                      <a:pt x="1017" y="462"/>
                      <a:pt x="1017" y="462"/>
                      <a:pt x="1017" y="462"/>
                    </a:cubicBezTo>
                    <a:cubicBezTo>
                      <a:pt x="1017" y="468"/>
                      <a:pt x="1013" y="472"/>
                      <a:pt x="1007" y="472"/>
                    </a:cubicBezTo>
                    <a:close/>
                    <a:moveTo>
                      <a:pt x="1007" y="233"/>
                    </a:moveTo>
                    <a:cubicBezTo>
                      <a:pt x="776" y="233"/>
                      <a:pt x="776" y="233"/>
                      <a:pt x="776" y="233"/>
                    </a:cubicBezTo>
                    <a:cubicBezTo>
                      <a:pt x="771" y="233"/>
                      <a:pt x="766" y="229"/>
                      <a:pt x="766" y="223"/>
                    </a:cubicBezTo>
                    <a:cubicBezTo>
                      <a:pt x="766" y="133"/>
                      <a:pt x="766" y="133"/>
                      <a:pt x="766" y="133"/>
                    </a:cubicBezTo>
                    <a:cubicBezTo>
                      <a:pt x="766" y="127"/>
                      <a:pt x="771" y="123"/>
                      <a:pt x="776" y="123"/>
                    </a:cubicBezTo>
                    <a:cubicBezTo>
                      <a:pt x="1007" y="123"/>
                      <a:pt x="1007" y="123"/>
                      <a:pt x="1007" y="123"/>
                    </a:cubicBezTo>
                    <a:cubicBezTo>
                      <a:pt x="1013" y="123"/>
                      <a:pt x="1017" y="127"/>
                      <a:pt x="1017" y="133"/>
                    </a:cubicBezTo>
                    <a:cubicBezTo>
                      <a:pt x="1017" y="223"/>
                      <a:pt x="1017" y="223"/>
                      <a:pt x="1017" y="223"/>
                    </a:cubicBezTo>
                    <a:cubicBezTo>
                      <a:pt x="1017" y="229"/>
                      <a:pt x="1013" y="233"/>
                      <a:pt x="1007"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1" name="Freeform 18"/>
              <p:cNvSpPr>
                <a:spLocks/>
              </p:cNvSpPr>
              <p:nvPr/>
            </p:nvSpPr>
            <p:spPr bwMode="auto">
              <a:xfrm>
                <a:off x="7988940" y="2886771"/>
                <a:ext cx="192832" cy="141701"/>
              </a:xfrm>
              <a:custGeom>
                <a:avLst/>
                <a:gdLst>
                  <a:gd name="T0" fmla="*/ 1545 w 1567"/>
                  <a:gd name="T1" fmla="*/ 1138 h 1138"/>
                  <a:gd name="T2" fmla="*/ 453 w 1567"/>
                  <a:gd name="T3" fmla="*/ 1138 h 1138"/>
                  <a:gd name="T4" fmla="*/ 431 w 1567"/>
                  <a:gd name="T5" fmla="*/ 1120 h 1138"/>
                  <a:gd name="T6" fmla="*/ 245 w 1567"/>
                  <a:gd name="T7" fmla="*/ 44 h 1138"/>
                  <a:gd name="T8" fmla="*/ 22 w 1567"/>
                  <a:gd name="T9" fmla="*/ 44 h 1138"/>
                  <a:gd name="T10" fmla="*/ 0 w 1567"/>
                  <a:gd name="T11" fmla="*/ 22 h 1138"/>
                  <a:gd name="T12" fmla="*/ 22 w 1567"/>
                  <a:gd name="T13" fmla="*/ 0 h 1138"/>
                  <a:gd name="T14" fmla="*/ 263 w 1567"/>
                  <a:gd name="T15" fmla="*/ 0 h 1138"/>
                  <a:gd name="T16" fmla="*/ 285 w 1567"/>
                  <a:gd name="T17" fmla="*/ 18 h 1138"/>
                  <a:gd name="T18" fmla="*/ 471 w 1567"/>
                  <a:gd name="T19" fmla="*/ 1094 h 1138"/>
                  <a:gd name="T20" fmla="*/ 1545 w 1567"/>
                  <a:gd name="T21" fmla="*/ 1094 h 1138"/>
                  <a:gd name="T22" fmla="*/ 1567 w 1567"/>
                  <a:gd name="T23" fmla="*/ 1116 h 1138"/>
                  <a:gd name="T24" fmla="*/ 1545 w 1567"/>
                  <a:gd name="T25"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7" h="1138">
                    <a:moveTo>
                      <a:pt x="1545" y="1138"/>
                    </a:moveTo>
                    <a:cubicBezTo>
                      <a:pt x="453" y="1138"/>
                      <a:pt x="453" y="1138"/>
                      <a:pt x="453" y="1138"/>
                    </a:cubicBezTo>
                    <a:cubicBezTo>
                      <a:pt x="442" y="1138"/>
                      <a:pt x="433" y="1130"/>
                      <a:pt x="431" y="1120"/>
                    </a:cubicBezTo>
                    <a:cubicBezTo>
                      <a:pt x="245" y="44"/>
                      <a:pt x="245" y="44"/>
                      <a:pt x="245" y="44"/>
                    </a:cubicBezTo>
                    <a:cubicBezTo>
                      <a:pt x="22" y="44"/>
                      <a:pt x="22" y="44"/>
                      <a:pt x="22" y="44"/>
                    </a:cubicBezTo>
                    <a:cubicBezTo>
                      <a:pt x="10" y="44"/>
                      <a:pt x="0" y="34"/>
                      <a:pt x="0" y="22"/>
                    </a:cubicBezTo>
                    <a:cubicBezTo>
                      <a:pt x="0" y="10"/>
                      <a:pt x="10" y="0"/>
                      <a:pt x="22" y="0"/>
                    </a:cubicBezTo>
                    <a:cubicBezTo>
                      <a:pt x="263" y="0"/>
                      <a:pt x="263" y="0"/>
                      <a:pt x="263" y="0"/>
                    </a:cubicBezTo>
                    <a:cubicBezTo>
                      <a:pt x="274" y="0"/>
                      <a:pt x="283" y="8"/>
                      <a:pt x="285" y="18"/>
                    </a:cubicBezTo>
                    <a:cubicBezTo>
                      <a:pt x="471" y="1094"/>
                      <a:pt x="471" y="1094"/>
                      <a:pt x="471" y="1094"/>
                    </a:cubicBezTo>
                    <a:cubicBezTo>
                      <a:pt x="1545" y="1094"/>
                      <a:pt x="1545" y="1094"/>
                      <a:pt x="1545" y="1094"/>
                    </a:cubicBezTo>
                    <a:cubicBezTo>
                      <a:pt x="1557" y="1094"/>
                      <a:pt x="1567" y="1104"/>
                      <a:pt x="1567" y="1116"/>
                    </a:cubicBezTo>
                    <a:cubicBezTo>
                      <a:pt x="1567" y="1128"/>
                      <a:pt x="1557" y="1138"/>
                      <a:pt x="1545" y="1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2" name="Freeform 19"/>
              <p:cNvSpPr>
                <a:spLocks noEditPoints="1"/>
              </p:cNvSpPr>
              <p:nvPr/>
            </p:nvSpPr>
            <p:spPr bwMode="auto">
              <a:xfrm>
                <a:off x="8146353" y="3045870"/>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6" y="0"/>
                      <a:pt x="278" y="63"/>
                      <a:pt x="278" y="139"/>
                    </a:cubicBezTo>
                    <a:cubicBezTo>
                      <a:pt x="278" y="216"/>
                      <a:pt x="216" y="278"/>
                      <a:pt x="139" y="278"/>
                    </a:cubicBezTo>
                    <a:close/>
                    <a:moveTo>
                      <a:pt x="139" y="44"/>
                    </a:moveTo>
                    <a:cubicBezTo>
                      <a:pt x="87" y="44"/>
                      <a:pt x="44" y="87"/>
                      <a:pt x="44" y="139"/>
                    </a:cubicBezTo>
                    <a:cubicBezTo>
                      <a:pt x="44" y="192"/>
                      <a:pt x="87"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3" name="Oval 20"/>
              <p:cNvSpPr>
                <a:spLocks noChangeArrowheads="1"/>
              </p:cNvSpPr>
              <p:nvPr/>
            </p:nvSpPr>
            <p:spPr bwMode="auto">
              <a:xfrm>
                <a:off x="8051809"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4" name="Oval 21"/>
              <p:cNvSpPr>
                <a:spLocks noChangeArrowheads="1"/>
              </p:cNvSpPr>
              <p:nvPr/>
            </p:nvSpPr>
            <p:spPr bwMode="auto">
              <a:xfrm>
                <a:off x="8155578" y="3055231"/>
                <a:ext cx="15768" cy="15936"/>
              </a:xfrm>
              <a:prstGeom prst="ellipse">
                <a:avLst/>
              </a:pr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5" name="Freeform 22"/>
              <p:cNvSpPr>
                <a:spLocks noEditPoints="1"/>
              </p:cNvSpPr>
              <p:nvPr/>
            </p:nvSpPr>
            <p:spPr bwMode="auto">
              <a:xfrm>
                <a:off x="8042630" y="3045866"/>
                <a:ext cx="34230" cy="34661"/>
              </a:xfrm>
              <a:custGeom>
                <a:avLst/>
                <a:gdLst>
                  <a:gd name="T0" fmla="*/ 139 w 278"/>
                  <a:gd name="T1" fmla="*/ 278 h 278"/>
                  <a:gd name="T2" fmla="*/ 0 w 278"/>
                  <a:gd name="T3" fmla="*/ 139 h 278"/>
                  <a:gd name="T4" fmla="*/ 139 w 278"/>
                  <a:gd name="T5" fmla="*/ 0 h 278"/>
                  <a:gd name="T6" fmla="*/ 278 w 278"/>
                  <a:gd name="T7" fmla="*/ 139 h 278"/>
                  <a:gd name="T8" fmla="*/ 139 w 278"/>
                  <a:gd name="T9" fmla="*/ 278 h 278"/>
                  <a:gd name="T10" fmla="*/ 139 w 278"/>
                  <a:gd name="T11" fmla="*/ 44 h 278"/>
                  <a:gd name="T12" fmla="*/ 44 w 278"/>
                  <a:gd name="T13" fmla="*/ 139 h 278"/>
                  <a:gd name="T14" fmla="*/ 139 w 278"/>
                  <a:gd name="T15" fmla="*/ 234 h 278"/>
                  <a:gd name="T16" fmla="*/ 234 w 278"/>
                  <a:gd name="T17" fmla="*/ 139 h 278"/>
                  <a:gd name="T18" fmla="*/ 139 w 278"/>
                  <a:gd name="T19" fmla="*/ 4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8">
                    <a:moveTo>
                      <a:pt x="139" y="278"/>
                    </a:moveTo>
                    <a:cubicBezTo>
                      <a:pt x="62" y="278"/>
                      <a:pt x="0" y="216"/>
                      <a:pt x="0" y="139"/>
                    </a:cubicBezTo>
                    <a:cubicBezTo>
                      <a:pt x="0" y="63"/>
                      <a:pt x="62" y="0"/>
                      <a:pt x="139" y="0"/>
                    </a:cubicBezTo>
                    <a:cubicBezTo>
                      <a:pt x="215" y="0"/>
                      <a:pt x="278" y="63"/>
                      <a:pt x="278" y="139"/>
                    </a:cubicBezTo>
                    <a:cubicBezTo>
                      <a:pt x="278" y="216"/>
                      <a:pt x="215" y="278"/>
                      <a:pt x="139" y="278"/>
                    </a:cubicBezTo>
                    <a:close/>
                    <a:moveTo>
                      <a:pt x="139" y="44"/>
                    </a:moveTo>
                    <a:cubicBezTo>
                      <a:pt x="86" y="44"/>
                      <a:pt x="44" y="87"/>
                      <a:pt x="44" y="139"/>
                    </a:cubicBezTo>
                    <a:cubicBezTo>
                      <a:pt x="44" y="192"/>
                      <a:pt x="86" y="234"/>
                      <a:pt x="139" y="234"/>
                    </a:cubicBezTo>
                    <a:cubicBezTo>
                      <a:pt x="191" y="234"/>
                      <a:pt x="234" y="192"/>
                      <a:pt x="234" y="139"/>
                    </a:cubicBezTo>
                    <a:cubicBezTo>
                      <a:pt x="234" y="87"/>
                      <a:pt x="191" y="44"/>
                      <a:pt x="139" y="44"/>
                    </a:cubicBezTo>
                    <a:close/>
                  </a:path>
                </a:pathLst>
              </a:custGeom>
              <a:solidFill>
                <a:srgbClr val="FFFFFF"/>
              </a:solidFill>
              <a:ln w="9525" cap="flat" cmpd="sng" algn="ctr">
                <a:solidFill>
                  <a:srgbClr val="FFFFFF"/>
                </a:solidFill>
                <a:prstDash val="solid"/>
                <a:round/>
                <a:headEnd type="none" w="med" len="med"/>
                <a:tailEnd type="none" w="med" len="med"/>
              </a:ln>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sp>
          <p:nvSpPr>
            <p:cNvPr id="49" name="NumberBall"/>
            <p:cNvSpPr>
              <a:spLocks noChangeArrowheads="1"/>
            </p:cNvSpPr>
            <p:nvPr/>
          </p:nvSpPr>
          <p:spPr bwMode="gray">
            <a:xfrm>
              <a:off x="8175171" y="1498318"/>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smtClean="0">
                  <a:solidFill>
                    <a:srgbClr val="FFFFFF"/>
                  </a:solidFill>
                  <a:latin typeface="Arial" pitchFamily="34" charset="0"/>
                  <a:cs typeface="Arial" pitchFamily="34" charset="0"/>
                </a:rPr>
                <a:t>2</a:t>
              </a:r>
              <a:endParaRPr lang="en-US" sz="2400" b="1" dirty="0">
                <a:solidFill>
                  <a:srgbClr val="FFFFFF"/>
                </a:solidFill>
                <a:latin typeface="Arial" pitchFamily="34" charset="0"/>
                <a:cs typeface="Arial" pitchFamily="34" charset="0"/>
              </a:endParaRPr>
            </a:p>
          </p:txBody>
        </p:sp>
        <p:sp>
          <p:nvSpPr>
            <p:cNvPr id="82" name="TextBox 81"/>
            <p:cNvSpPr txBox="1"/>
            <p:nvPr/>
          </p:nvSpPr>
          <p:spPr>
            <a:xfrm>
              <a:off x="8108174" y="4791698"/>
              <a:ext cx="3211858" cy="1412864"/>
            </a:xfrm>
            <a:prstGeom prst="rect">
              <a:avLst/>
            </a:prstGeom>
            <a:noFill/>
          </p:spPr>
          <p:txBody>
            <a:bodyPr wrap="square" tIns="90000" bIns="90000" rtlCol="0">
              <a:spAutoFit/>
            </a:bodyPr>
            <a:lstStyle/>
            <a:p>
              <a:pPr marL="288925" lvl="1" indent="-174625">
                <a:buClr>
                  <a:srgbClr val="177B57"/>
                </a:buClr>
                <a:buSzPct val="100000"/>
                <a:buFontTx/>
                <a:buChar char="•"/>
              </a:pPr>
              <a:r>
                <a:rPr lang="en-US" sz="1600" dirty="0" smtClean="0">
                  <a:solidFill>
                    <a:srgbClr val="000000"/>
                  </a:solidFill>
                  <a:effectLst/>
                  <a:latin typeface="Arial" pitchFamily="34" charset="0"/>
                  <a:cs typeface="Arial" pitchFamily="34" charset="0"/>
                </a:rPr>
                <a:t>Monitor frequency &amp; severity of new risks</a:t>
              </a:r>
            </a:p>
            <a:p>
              <a:pPr marL="288925" lvl="1" indent="-174625">
                <a:buClr>
                  <a:srgbClr val="177B57"/>
                </a:buClr>
                <a:buSzPct val="100000"/>
                <a:buFontTx/>
                <a:buChar char="•"/>
              </a:pPr>
              <a:r>
                <a:rPr lang="en-US" sz="1600" dirty="0" smtClean="0">
                  <a:solidFill>
                    <a:srgbClr val="000000"/>
                  </a:solidFill>
                  <a:effectLst/>
                  <a:latin typeface="Arial" pitchFamily="34" charset="0"/>
                  <a:cs typeface="Arial" pitchFamily="34" charset="0"/>
                </a:rPr>
                <a:t>Increase awareness</a:t>
              </a:r>
            </a:p>
            <a:p>
              <a:pPr marL="288925" lvl="1" indent="-174625">
                <a:buClr>
                  <a:srgbClr val="177B57"/>
                </a:buClr>
                <a:buSzPct val="100000"/>
                <a:buFontTx/>
                <a:buChar char="•"/>
              </a:pPr>
              <a:r>
                <a:rPr lang="en-US" sz="1600" dirty="0" smtClean="0">
                  <a:solidFill>
                    <a:srgbClr val="000000"/>
                  </a:solidFill>
                  <a:effectLst/>
                  <a:latin typeface="Arial" pitchFamily="34" charset="0"/>
                  <a:cs typeface="Arial" pitchFamily="34" charset="0"/>
                </a:rPr>
                <a:t>Consider legislative changes to assist penetration</a:t>
              </a:r>
              <a:endParaRPr lang="en-US" sz="1600" dirty="0">
                <a:solidFill>
                  <a:srgbClr val="000000"/>
                </a:solidFill>
                <a:effectLst/>
                <a:latin typeface="Arial" pitchFamily="34" charset="0"/>
                <a:cs typeface="Arial" pitchFamily="34" charset="0"/>
              </a:endParaRPr>
            </a:p>
          </p:txBody>
        </p:sp>
      </p:grpSp>
      <p:sp>
        <p:nvSpPr>
          <p:cNvPr id="4" name="object 4"/>
          <p:cNvSpPr txBox="1"/>
          <p:nvPr/>
        </p:nvSpPr>
        <p:spPr>
          <a:xfrm>
            <a:off x="11986574" y="3294053"/>
            <a:ext cx="107722" cy="3228975"/>
          </a:xfrm>
          <a:prstGeom prst="rect">
            <a:avLst/>
          </a:prstGeom>
        </p:spPr>
        <p:txBody>
          <a:bodyPr vert="vert270" wrap="square" lIns="0" tIns="6350" rIns="0" bIns="0" rtlCol="0">
            <a:spAutoFit/>
          </a:bodyPr>
          <a:lstStyle/>
          <a:p>
            <a:pPr marL="12700">
              <a:lnSpc>
                <a:spcPct val="100000"/>
              </a:lnSpc>
              <a:spcBef>
                <a:spcPts val="50"/>
              </a:spcBef>
            </a:pPr>
            <a:r>
              <a:rPr lang="en-US" sz="700" dirty="0" smtClean="0">
                <a:solidFill>
                  <a:srgbClr val="A6A6A6"/>
                </a:solidFill>
                <a:latin typeface="Trebuchet MS"/>
                <a:cs typeface="Trebuchet MS"/>
              </a:rPr>
              <a:t>Co</a:t>
            </a:r>
            <a:r>
              <a:rPr lang="en-US" sz="700" spc="-10" dirty="0" smtClean="0">
                <a:solidFill>
                  <a:srgbClr val="A6A6A6"/>
                </a:solidFill>
                <a:latin typeface="Trebuchet MS"/>
                <a:cs typeface="Trebuchet MS"/>
              </a:rPr>
              <a:t>p</a:t>
            </a:r>
            <a:r>
              <a:rPr lang="en-US" sz="700" dirty="0" smtClean="0">
                <a:solidFill>
                  <a:srgbClr val="A6A6A6"/>
                </a:solidFill>
                <a:latin typeface="Trebuchet MS"/>
                <a:cs typeface="Trebuchet MS"/>
              </a:rPr>
              <a:t>y</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ight © </a:t>
            </a:r>
            <a:r>
              <a:rPr lang="en-US" sz="700" spc="-10" dirty="0" smtClean="0">
                <a:solidFill>
                  <a:srgbClr val="A6A6A6"/>
                </a:solidFill>
                <a:latin typeface="Trebuchet MS"/>
                <a:cs typeface="Trebuchet MS"/>
              </a:rPr>
              <a:t>201</a:t>
            </a:r>
            <a:r>
              <a:rPr lang="en-US" sz="700" dirty="0" smtClean="0">
                <a:solidFill>
                  <a:srgbClr val="A6A6A6"/>
                </a:solidFill>
                <a:latin typeface="Trebuchet MS"/>
                <a:cs typeface="Trebuchet MS"/>
              </a:rPr>
              <a:t>6</a:t>
            </a:r>
            <a:r>
              <a:rPr lang="en-US" sz="700" spc="-5" dirty="0" smtClean="0">
                <a:solidFill>
                  <a:srgbClr val="A6A6A6"/>
                </a:solidFill>
                <a:latin typeface="Trebuchet MS"/>
                <a:cs typeface="Trebuchet MS"/>
              </a:rPr>
              <a:t>-</a:t>
            </a:r>
            <a:r>
              <a:rPr lang="en-US" sz="700" spc="-10" dirty="0" smtClean="0">
                <a:solidFill>
                  <a:srgbClr val="A6A6A6"/>
                </a:solidFill>
                <a:latin typeface="Trebuchet MS"/>
                <a:cs typeface="Trebuchet MS"/>
              </a:rPr>
              <a:t>201</a:t>
            </a:r>
            <a:r>
              <a:rPr lang="en-US" sz="700" dirty="0" smtClean="0">
                <a:solidFill>
                  <a:srgbClr val="A6A6A6"/>
                </a:solidFill>
                <a:latin typeface="Trebuchet MS"/>
                <a:cs typeface="Trebuchet MS"/>
              </a:rPr>
              <a:t>7</a:t>
            </a:r>
            <a:r>
              <a:rPr lang="en-US" sz="700" spc="15" dirty="0" smtClean="0">
                <a:solidFill>
                  <a:srgbClr val="A6A6A6"/>
                </a:solidFill>
                <a:latin typeface="Trebuchet MS"/>
                <a:cs typeface="Trebuchet MS"/>
              </a:rPr>
              <a:t> </a:t>
            </a:r>
            <a:r>
              <a:rPr lang="en-US" sz="700" spc="-5" dirty="0" smtClean="0">
                <a:solidFill>
                  <a:srgbClr val="A6A6A6"/>
                </a:solidFill>
                <a:latin typeface="Trebuchet MS"/>
                <a:cs typeface="Trebuchet MS"/>
              </a:rPr>
              <a:t>b</a:t>
            </a:r>
            <a:r>
              <a:rPr lang="en-US" sz="700" dirty="0" smtClean="0">
                <a:solidFill>
                  <a:srgbClr val="A6A6A6"/>
                </a:solidFill>
                <a:latin typeface="Trebuchet MS"/>
                <a:cs typeface="Trebuchet MS"/>
              </a:rPr>
              <a:t>y</a:t>
            </a:r>
            <a:r>
              <a:rPr lang="en-US" sz="700" spc="15" dirty="0" smtClean="0">
                <a:solidFill>
                  <a:srgbClr val="A6A6A6"/>
                </a:solidFill>
                <a:latin typeface="Trebuchet MS"/>
                <a:cs typeface="Trebuchet MS"/>
              </a:rPr>
              <a:t> </a:t>
            </a:r>
            <a:r>
              <a:rPr lang="en-US" sz="700" dirty="0" smtClean="0">
                <a:solidFill>
                  <a:srgbClr val="A6A6A6"/>
                </a:solidFill>
                <a:latin typeface="Trebuchet MS"/>
                <a:cs typeface="Trebuchet MS"/>
              </a:rPr>
              <a:t>The</a:t>
            </a:r>
            <a:r>
              <a:rPr lang="en-US" sz="700" spc="0" dirty="0" smtClean="0">
                <a:solidFill>
                  <a:srgbClr val="A6A6A6"/>
                </a:solidFill>
                <a:latin typeface="Trebuchet MS"/>
                <a:cs typeface="Trebuchet MS"/>
              </a:rPr>
              <a:t> </a:t>
            </a:r>
            <a:r>
              <a:rPr lang="en-US" sz="700" dirty="0" smtClean="0">
                <a:solidFill>
                  <a:srgbClr val="A6A6A6"/>
                </a:solidFill>
                <a:latin typeface="Trebuchet MS"/>
                <a:cs typeface="Trebuchet MS"/>
              </a:rPr>
              <a:t>Bo</a:t>
            </a:r>
            <a:r>
              <a:rPr lang="en-US" sz="700" spc="-10" dirty="0" smtClean="0">
                <a:solidFill>
                  <a:srgbClr val="A6A6A6"/>
                </a:solidFill>
                <a:latin typeface="Trebuchet MS"/>
                <a:cs typeface="Trebuchet MS"/>
              </a:rPr>
              <a:t>s</a:t>
            </a:r>
            <a:r>
              <a:rPr lang="en-US" sz="700" spc="-5" dirty="0" smtClean="0">
                <a:solidFill>
                  <a:srgbClr val="A6A6A6"/>
                </a:solidFill>
                <a:latin typeface="Trebuchet MS"/>
                <a:cs typeface="Trebuchet MS"/>
              </a:rPr>
              <a:t>to</a:t>
            </a:r>
            <a:r>
              <a:rPr lang="en-US" sz="700" dirty="0" smtClean="0">
                <a:solidFill>
                  <a:srgbClr val="A6A6A6"/>
                </a:solidFill>
                <a:latin typeface="Trebuchet MS"/>
                <a:cs typeface="Trebuchet MS"/>
              </a:rPr>
              <a:t>n</a:t>
            </a:r>
            <a:r>
              <a:rPr lang="en-US" sz="700" spc="25" dirty="0" smtClean="0">
                <a:solidFill>
                  <a:srgbClr val="A6A6A6"/>
                </a:solidFill>
                <a:latin typeface="Trebuchet MS"/>
                <a:cs typeface="Trebuchet MS"/>
              </a:rPr>
              <a:t> </a:t>
            </a:r>
            <a:r>
              <a:rPr lang="en-US" sz="700" dirty="0" smtClean="0">
                <a:solidFill>
                  <a:srgbClr val="A6A6A6"/>
                </a:solidFill>
                <a:latin typeface="Trebuchet MS"/>
                <a:cs typeface="Trebuchet MS"/>
              </a:rPr>
              <a:t>Con</a:t>
            </a:r>
            <a:r>
              <a:rPr lang="en-US" sz="700" spc="-10" dirty="0" smtClean="0">
                <a:solidFill>
                  <a:srgbClr val="A6A6A6"/>
                </a:solidFill>
                <a:latin typeface="Trebuchet MS"/>
                <a:cs typeface="Trebuchet MS"/>
              </a:rPr>
              <a:t>s</a:t>
            </a:r>
            <a:r>
              <a:rPr lang="en-US" sz="700" dirty="0" smtClean="0">
                <a:solidFill>
                  <a:srgbClr val="A6A6A6"/>
                </a:solidFill>
                <a:latin typeface="Trebuchet MS"/>
                <a:cs typeface="Trebuchet MS"/>
              </a:rPr>
              <a:t>ulting</a:t>
            </a:r>
            <a:r>
              <a:rPr lang="en-US" sz="700" spc="25" dirty="0" smtClean="0">
                <a:solidFill>
                  <a:srgbClr val="A6A6A6"/>
                </a:solidFill>
                <a:latin typeface="Trebuchet MS"/>
                <a:cs typeface="Trebuchet MS"/>
              </a:rPr>
              <a:t> </a:t>
            </a:r>
            <a:r>
              <a:rPr lang="en-US" sz="700" spc="-5" dirty="0" smtClean="0">
                <a:solidFill>
                  <a:srgbClr val="A6A6A6"/>
                </a:solidFill>
                <a:latin typeface="Trebuchet MS"/>
                <a:cs typeface="Trebuchet MS"/>
              </a:rPr>
              <a:t>G</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ou</a:t>
            </a:r>
            <a:r>
              <a:rPr lang="en-US" sz="700" spc="-5" dirty="0" smtClean="0">
                <a:solidFill>
                  <a:srgbClr val="A6A6A6"/>
                </a:solidFill>
                <a:latin typeface="Trebuchet MS"/>
                <a:cs typeface="Trebuchet MS"/>
              </a:rPr>
              <a:t>p</a:t>
            </a:r>
            <a:r>
              <a:rPr lang="en-US" sz="700" dirty="0" smtClean="0">
                <a:solidFill>
                  <a:srgbClr val="A6A6A6"/>
                </a:solidFill>
                <a:latin typeface="Trebuchet MS"/>
                <a:cs typeface="Trebuchet MS"/>
              </a:rPr>
              <a:t>,</a:t>
            </a:r>
            <a:r>
              <a:rPr lang="en-US" sz="700" spc="5" dirty="0" smtClean="0">
                <a:solidFill>
                  <a:srgbClr val="A6A6A6"/>
                </a:solidFill>
                <a:latin typeface="Trebuchet MS"/>
                <a:cs typeface="Trebuchet MS"/>
              </a:rPr>
              <a:t> </a:t>
            </a:r>
            <a:r>
              <a:rPr lang="en-US" sz="700" spc="-5" dirty="0" smtClean="0">
                <a:solidFill>
                  <a:srgbClr val="A6A6A6"/>
                </a:solidFill>
                <a:latin typeface="Trebuchet MS"/>
                <a:cs typeface="Trebuchet MS"/>
              </a:rPr>
              <a:t>I</a:t>
            </a:r>
            <a:r>
              <a:rPr lang="en-US" sz="700" dirty="0" smtClean="0">
                <a:solidFill>
                  <a:srgbClr val="A6A6A6"/>
                </a:solidFill>
                <a:latin typeface="Trebuchet MS"/>
                <a:cs typeface="Trebuchet MS"/>
              </a:rPr>
              <a:t>nc.</a:t>
            </a:r>
            <a:r>
              <a:rPr lang="en-US" sz="700" spc="15" dirty="0" smtClean="0">
                <a:solidFill>
                  <a:srgbClr val="A6A6A6"/>
                </a:solidFill>
                <a:latin typeface="Trebuchet MS"/>
                <a:cs typeface="Trebuchet MS"/>
              </a:rPr>
              <a:t> </a:t>
            </a:r>
            <a:r>
              <a:rPr lang="en-US" sz="700" spc="-5" dirty="0" smtClean="0">
                <a:solidFill>
                  <a:srgbClr val="A6A6A6"/>
                </a:solidFill>
                <a:latin typeface="Trebuchet MS"/>
                <a:cs typeface="Trebuchet MS"/>
              </a:rPr>
              <a:t>A</a:t>
            </a:r>
            <a:r>
              <a:rPr lang="en-US" sz="700" dirty="0" smtClean="0">
                <a:solidFill>
                  <a:srgbClr val="A6A6A6"/>
                </a:solidFill>
                <a:latin typeface="Trebuchet MS"/>
                <a:cs typeface="Trebuchet MS"/>
              </a:rPr>
              <a:t>ll</a:t>
            </a:r>
            <a:r>
              <a:rPr lang="en-US" sz="700" spc="25" dirty="0" smtClean="0">
                <a:solidFill>
                  <a:srgbClr val="A6A6A6"/>
                </a:solidFill>
                <a:latin typeface="Trebuchet MS"/>
                <a:cs typeface="Trebuchet MS"/>
              </a:rPr>
              <a:t> </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igh</a:t>
            </a:r>
            <a:r>
              <a:rPr lang="en-US" sz="700" spc="-5" dirty="0" smtClean="0">
                <a:solidFill>
                  <a:srgbClr val="A6A6A6"/>
                </a:solidFill>
                <a:latin typeface="Trebuchet MS"/>
                <a:cs typeface="Trebuchet MS"/>
              </a:rPr>
              <a:t>t</a:t>
            </a:r>
            <a:r>
              <a:rPr lang="en-US" sz="700" dirty="0" smtClean="0">
                <a:solidFill>
                  <a:srgbClr val="A6A6A6"/>
                </a:solidFill>
                <a:latin typeface="Trebuchet MS"/>
                <a:cs typeface="Trebuchet MS"/>
              </a:rPr>
              <a:t>s</a:t>
            </a:r>
            <a:r>
              <a:rPr lang="en-US" sz="700" spc="-5" dirty="0" smtClean="0">
                <a:solidFill>
                  <a:srgbClr val="A6A6A6"/>
                </a:solidFill>
                <a:latin typeface="Trebuchet MS"/>
                <a:cs typeface="Trebuchet MS"/>
              </a:rPr>
              <a:t> </a:t>
            </a:r>
            <a:r>
              <a:rPr lang="en-US" sz="700" spc="0" dirty="0" smtClean="0">
                <a:solidFill>
                  <a:srgbClr val="A6A6A6"/>
                </a:solidFill>
                <a:latin typeface="Trebuchet MS"/>
                <a:cs typeface="Trebuchet MS"/>
              </a:rPr>
              <a:t>r</a:t>
            </a:r>
            <a:r>
              <a:rPr lang="en-US" sz="700" dirty="0" smtClean="0">
                <a:solidFill>
                  <a:srgbClr val="A6A6A6"/>
                </a:solidFill>
                <a:latin typeface="Trebuchet MS"/>
                <a:cs typeface="Trebuchet MS"/>
              </a:rPr>
              <a:t>e</a:t>
            </a:r>
            <a:r>
              <a:rPr lang="en-US" sz="700" spc="-10" dirty="0" smtClean="0">
                <a:solidFill>
                  <a:srgbClr val="A6A6A6"/>
                </a:solidFill>
                <a:latin typeface="Trebuchet MS"/>
                <a:cs typeface="Trebuchet MS"/>
              </a:rPr>
              <a:t>s</a:t>
            </a:r>
            <a:r>
              <a:rPr lang="en-US" sz="700" dirty="0" smtClean="0">
                <a:solidFill>
                  <a:srgbClr val="A6A6A6"/>
                </a:solidFill>
                <a:latin typeface="Trebuchet MS"/>
                <a:cs typeface="Trebuchet MS"/>
              </a:rPr>
              <a:t>e</a:t>
            </a:r>
            <a:r>
              <a:rPr lang="en-US" sz="700" spc="0" dirty="0" smtClean="0">
                <a:solidFill>
                  <a:srgbClr val="A6A6A6"/>
                </a:solidFill>
                <a:latin typeface="Trebuchet MS"/>
                <a:cs typeface="Trebuchet MS"/>
              </a:rPr>
              <a:t>r</a:t>
            </a:r>
            <a:r>
              <a:rPr lang="en-US" sz="700" spc="-5" dirty="0" smtClean="0">
                <a:solidFill>
                  <a:srgbClr val="A6A6A6"/>
                </a:solidFill>
                <a:latin typeface="Trebuchet MS"/>
                <a:cs typeface="Trebuchet MS"/>
              </a:rPr>
              <a:t>v</a:t>
            </a:r>
            <a:r>
              <a:rPr lang="en-US" sz="700" dirty="0" smtClean="0">
                <a:solidFill>
                  <a:srgbClr val="A6A6A6"/>
                </a:solidFill>
                <a:latin typeface="Trebuchet MS"/>
                <a:cs typeface="Trebuchet MS"/>
              </a:rPr>
              <a:t>e</a:t>
            </a:r>
            <a:r>
              <a:rPr lang="en-US" sz="700" spc="-5" dirty="0" smtClean="0">
                <a:solidFill>
                  <a:srgbClr val="A6A6A6"/>
                </a:solidFill>
                <a:latin typeface="Trebuchet MS"/>
                <a:cs typeface="Trebuchet MS"/>
              </a:rPr>
              <a:t>d</a:t>
            </a:r>
            <a:r>
              <a:rPr lang="en-US" sz="700" dirty="0" smtClean="0">
                <a:solidFill>
                  <a:srgbClr val="A6A6A6"/>
                </a:solidFill>
                <a:latin typeface="Trebuchet MS"/>
                <a:cs typeface="Trebuchet MS"/>
              </a:rPr>
              <a:t>.</a:t>
            </a:r>
            <a:endParaRPr lang="en-US" sz="700" dirty="0">
              <a:latin typeface="Trebuchet MS"/>
              <a:cs typeface="Trebuchet MS"/>
            </a:endParaRPr>
          </a:p>
        </p:txBody>
      </p:sp>
      <p:sp>
        <p:nvSpPr>
          <p:cNvPr id="37" name="Title 1"/>
          <p:cNvSpPr txBox="1">
            <a:spLocks/>
          </p:cNvSpPr>
          <p:nvPr/>
        </p:nvSpPr>
        <p:spPr>
          <a:xfrm>
            <a:off x="625125" y="677672"/>
            <a:ext cx="10923747" cy="329184"/>
          </a:xfrm>
          <a:prstGeom prst="rect">
            <a:avLst/>
          </a:prstGeom>
        </p:spPr>
        <p:txBody>
          <a:bodyPr vert="horz" wrap="square" lIns="0" tIns="0" rIns="0" bIns="0" rtlCol="0" anchor="ctr" anchorCtr="0">
            <a:noAutofit/>
          </a:bodyPr>
          <a:lstStyle>
            <a:lvl1pPr algn="l" defTabSz="742950" rtl="0" eaLnBrk="1" latinLnBrk="0" hangingPunct="1">
              <a:lnSpc>
                <a:spcPct val="104000"/>
              </a:lnSpc>
              <a:spcBef>
                <a:spcPct val="0"/>
              </a:spcBef>
              <a:buNone/>
              <a:defRPr sz="2400" kern="1200">
                <a:solidFill>
                  <a:schemeClr val="tx2"/>
                </a:solidFill>
                <a:latin typeface="+mj-lt"/>
                <a:ea typeface="+mj-ea"/>
                <a:cs typeface="+mj-cs"/>
              </a:defRPr>
            </a:lvl1pPr>
          </a:lstStyle>
          <a:p>
            <a:r>
              <a:rPr lang="en-US" dirty="0" smtClean="0">
                <a:solidFill>
                  <a:srgbClr val="6E6F73"/>
                </a:solidFill>
                <a:latin typeface="Trebuchet MS" panose="020B0603020202020204" pitchFamily="34" charset="0"/>
                <a:sym typeface="Trebuchet MS" panose="020B0603020202020204" pitchFamily="34" charset="0"/>
              </a:rPr>
              <a:t>What can be done to unlock the potential of digital? </a:t>
            </a:r>
            <a:endParaRPr lang="en-US" dirty="0">
              <a:solidFill>
                <a:srgbClr val="6E6F73"/>
              </a:solidFill>
              <a:latin typeface="Trebuchet MS" panose="020B0603020202020204" pitchFamily="34" charset="0"/>
              <a:sym typeface="Trebuchet MS" panose="020B0603020202020204" pitchFamily="34" charset="0"/>
            </a:endParaRPr>
          </a:p>
        </p:txBody>
      </p:sp>
      <p:sp>
        <p:nvSpPr>
          <p:cNvPr id="39" name="Rectangle 38"/>
          <p:cNvSpPr/>
          <p:nvPr/>
        </p:nvSpPr>
        <p:spPr>
          <a:xfrm>
            <a:off x="916648" y="1777382"/>
            <a:ext cx="3211858" cy="465975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0687" rIns="0" bIns="30687" numCol="1" spcCol="0" rtlCol="0" fromWordArt="0" anchor="t" anchorCtr="0" forceAA="0" compatLnSpc="1">
            <a:prstTxWarp prst="textNoShape">
              <a:avLst/>
            </a:prstTxWarp>
            <a:noAutofit/>
          </a:bodyPr>
          <a:lstStyle/>
          <a:p>
            <a:pPr algn="ctr">
              <a:buClr>
                <a:prstClr val="white"/>
              </a:buClr>
            </a:pPr>
            <a:endParaRPr lang="en-US" sz="2100" dirty="0" smtClean="0">
              <a:solidFill>
                <a:srgbClr val="2FC77E"/>
              </a:solidFill>
              <a:latin typeface="Trebuchet MS" pitchFamily="34" charset="0"/>
            </a:endParaRPr>
          </a:p>
          <a:p>
            <a:pPr algn="ctr">
              <a:buClr>
                <a:prstClr val="white"/>
              </a:buClr>
            </a:pPr>
            <a:r>
              <a:rPr lang="en-US" sz="2100" dirty="0" smtClean="0">
                <a:solidFill>
                  <a:srgbClr val="2FC77E"/>
                </a:solidFill>
                <a:latin typeface="Trebuchet MS" pitchFamily="34" charset="0"/>
              </a:rPr>
              <a:t>Enable digitizing </a:t>
            </a:r>
            <a:br>
              <a:rPr lang="en-US" sz="2100" dirty="0" smtClean="0">
                <a:solidFill>
                  <a:srgbClr val="2FC77E"/>
                </a:solidFill>
                <a:latin typeface="Trebuchet MS" pitchFamily="34" charset="0"/>
              </a:rPr>
            </a:br>
            <a:r>
              <a:rPr lang="en-US" sz="2100" dirty="0" smtClean="0">
                <a:solidFill>
                  <a:srgbClr val="2FC77E"/>
                </a:solidFill>
                <a:latin typeface="Trebuchet MS" pitchFamily="34" charset="0"/>
              </a:rPr>
              <a:t>the core</a:t>
            </a:r>
            <a:endParaRPr lang="en-US" sz="2100" dirty="0">
              <a:solidFill>
                <a:srgbClr val="2FC77E"/>
              </a:solidFill>
              <a:latin typeface="Trebuchet MS" pitchFamily="34" charset="0"/>
            </a:endParaRPr>
          </a:p>
        </p:txBody>
      </p:sp>
      <p:grpSp>
        <p:nvGrpSpPr>
          <p:cNvPr id="43" name="Group 42"/>
          <p:cNvGrpSpPr/>
          <p:nvPr/>
        </p:nvGrpSpPr>
        <p:grpSpPr>
          <a:xfrm>
            <a:off x="1592122" y="2862663"/>
            <a:ext cx="1772257" cy="2073589"/>
            <a:chOff x="4278606" y="2608515"/>
            <a:chExt cx="1072220" cy="1296010"/>
          </a:xfrm>
        </p:grpSpPr>
        <p:grpSp>
          <p:nvGrpSpPr>
            <p:cNvPr id="66" name="Group 249"/>
            <p:cNvGrpSpPr>
              <a:grpSpLocks noChangeAspect="1"/>
            </p:cNvGrpSpPr>
            <p:nvPr/>
          </p:nvGrpSpPr>
          <p:grpSpPr bwMode="auto">
            <a:xfrm>
              <a:off x="4278606" y="2608515"/>
              <a:ext cx="973257" cy="984553"/>
              <a:chOff x="1682" y="0"/>
              <a:chExt cx="4316" cy="4320"/>
            </a:xfrm>
          </p:grpSpPr>
          <p:sp>
            <p:nvSpPr>
              <p:cNvPr id="75"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6" name="Freeform 5"/>
              <p:cNvSpPr>
                <a:spLocks noEditPoints="1"/>
              </p:cNvSpPr>
              <p:nvPr/>
            </p:nvSpPr>
            <p:spPr bwMode="auto">
              <a:xfrm>
                <a:off x="4276" y="849"/>
                <a:ext cx="1540" cy="1515"/>
              </a:xfrm>
              <a:custGeom>
                <a:avLst/>
                <a:gdLst>
                  <a:gd name="T0" fmla="*/ 816 w 822"/>
                  <a:gd name="T1" fmla="*/ 362 h 808"/>
                  <a:gd name="T2" fmla="*/ 758 w 822"/>
                  <a:gd name="T3" fmla="*/ 327 h 808"/>
                  <a:gd name="T4" fmla="*/ 736 w 822"/>
                  <a:gd name="T5" fmla="*/ 261 h 808"/>
                  <a:gd name="T6" fmla="*/ 701 w 822"/>
                  <a:gd name="T7" fmla="*/ 196 h 808"/>
                  <a:gd name="T8" fmla="*/ 714 w 822"/>
                  <a:gd name="T9" fmla="*/ 130 h 808"/>
                  <a:gd name="T10" fmla="*/ 575 w 822"/>
                  <a:gd name="T11" fmla="*/ 28 h 808"/>
                  <a:gd name="T12" fmla="*/ 515 w 822"/>
                  <a:gd name="T13" fmla="*/ 62 h 808"/>
                  <a:gd name="T14" fmla="*/ 384 w 822"/>
                  <a:gd name="T15" fmla="*/ 47 h 808"/>
                  <a:gd name="T16" fmla="*/ 333 w 822"/>
                  <a:gd name="T17" fmla="*/ 0 h 808"/>
                  <a:gd name="T18" fmla="*/ 249 w 822"/>
                  <a:gd name="T19" fmla="*/ 26 h 808"/>
                  <a:gd name="T20" fmla="*/ 173 w 822"/>
                  <a:gd name="T21" fmla="*/ 69 h 808"/>
                  <a:gd name="T22" fmla="*/ 173 w 822"/>
                  <a:gd name="T23" fmla="*/ 140 h 808"/>
                  <a:gd name="T24" fmla="*/ 92 w 822"/>
                  <a:gd name="T25" fmla="*/ 246 h 808"/>
                  <a:gd name="T26" fmla="*/ 27 w 822"/>
                  <a:gd name="T27" fmla="*/ 267 h 808"/>
                  <a:gd name="T28" fmla="*/ 4 w 822"/>
                  <a:gd name="T29" fmla="*/ 441 h 808"/>
                  <a:gd name="T30" fmla="*/ 62 w 822"/>
                  <a:gd name="T31" fmla="*/ 475 h 808"/>
                  <a:gd name="T32" fmla="*/ 85 w 822"/>
                  <a:gd name="T33" fmla="*/ 546 h 808"/>
                  <a:gd name="T34" fmla="*/ 118 w 822"/>
                  <a:gd name="T35" fmla="*/ 607 h 808"/>
                  <a:gd name="T36" fmla="*/ 102 w 822"/>
                  <a:gd name="T37" fmla="*/ 673 h 808"/>
                  <a:gd name="T38" fmla="*/ 237 w 822"/>
                  <a:gd name="T39" fmla="*/ 777 h 808"/>
                  <a:gd name="T40" fmla="*/ 295 w 822"/>
                  <a:gd name="T41" fmla="*/ 743 h 808"/>
                  <a:gd name="T42" fmla="*/ 442 w 822"/>
                  <a:gd name="T43" fmla="*/ 762 h 808"/>
                  <a:gd name="T44" fmla="*/ 493 w 822"/>
                  <a:gd name="T45" fmla="*/ 808 h 808"/>
                  <a:gd name="T46" fmla="*/ 572 w 822"/>
                  <a:gd name="T47" fmla="*/ 783 h 808"/>
                  <a:gd name="T48" fmla="*/ 646 w 822"/>
                  <a:gd name="T49" fmla="*/ 741 h 808"/>
                  <a:gd name="T50" fmla="*/ 646 w 822"/>
                  <a:gd name="T51" fmla="*/ 673 h 808"/>
                  <a:gd name="T52" fmla="*/ 734 w 822"/>
                  <a:gd name="T53" fmla="*/ 552 h 808"/>
                  <a:gd name="T54" fmla="*/ 797 w 822"/>
                  <a:gd name="T55" fmla="*/ 532 h 808"/>
                  <a:gd name="T56" fmla="*/ 816 w 822"/>
                  <a:gd name="T57" fmla="*/ 362 h 808"/>
                  <a:gd name="T58" fmla="*/ 482 w 822"/>
                  <a:gd name="T59" fmla="*/ 569 h 808"/>
                  <a:gd name="T60" fmla="*/ 247 w 822"/>
                  <a:gd name="T61" fmla="*/ 475 h 808"/>
                  <a:gd name="T62" fmla="*/ 339 w 822"/>
                  <a:gd name="T63" fmla="*/ 239 h 808"/>
                  <a:gd name="T64" fmla="*/ 573 w 822"/>
                  <a:gd name="T65" fmla="*/ 333 h 808"/>
                  <a:gd name="T66" fmla="*/ 482 w 822"/>
                  <a:gd name="T67" fmla="*/ 56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2" h="808">
                    <a:moveTo>
                      <a:pt x="816" y="362"/>
                    </a:moveTo>
                    <a:cubicBezTo>
                      <a:pt x="758" y="327"/>
                      <a:pt x="758" y="327"/>
                      <a:pt x="758" y="327"/>
                    </a:cubicBezTo>
                    <a:cubicBezTo>
                      <a:pt x="753" y="305"/>
                      <a:pt x="745" y="283"/>
                      <a:pt x="736" y="261"/>
                    </a:cubicBezTo>
                    <a:cubicBezTo>
                      <a:pt x="727" y="239"/>
                      <a:pt x="714" y="217"/>
                      <a:pt x="701" y="196"/>
                    </a:cubicBezTo>
                    <a:cubicBezTo>
                      <a:pt x="714" y="130"/>
                      <a:pt x="714" y="130"/>
                      <a:pt x="714" y="130"/>
                    </a:cubicBezTo>
                    <a:cubicBezTo>
                      <a:pt x="676" y="87"/>
                      <a:pt x="627" y="51"/>
                      <a:pt x="575" y="28"/>
                    </a:cubicBezTo>
                    <a:cubicBezTo>
                      <a:pt x="515" y="62"/>
                      <a:pt x="515" y="62"/>
                      <a:pt x="515" y="62"/>
                    </a:cubicBezTo>
                    <a:cubicBezTo>
                      <a:pt x="472" y="48"/>
                      <a:pt x="429" y="43"/>
                      <a:pt x="384" y="47"/>
                    </a:cubicBezTo>
                    <a:cubicBezTo>
                      <a:pt x="333" y="0"/>
                      <a:pt x="333" y="0"/>
                      <a:pt x="333" y="0"/>
                    </a:cubicBezTo>
                    <a:cubicBezTo>
                      <a:pt x="305" y="6"/>
                      <a:pt x="277" y="13"/>
                      <a:pt x="249" y="26"/>
                    </a:cubicBezTo>
                    <a:cubicBezTo>
                      <a:pt x="222" y="38"/>
                      <a:pt x="195" y="53"/>
                      <a:pt x="173" y="69"/>
                    </a:cubicBezTo>
                    <a:cubicBezTo>
                      <a:pt x="173" y="140"/>
                      <a:pt x="173" y="140"/>
                      <a:pt x="173" y="140"/>
                    </a:cubicBezTo>
                    <a:cubicBezTo>
                      <a:pt x="139" y="171"/>
                      <a:pt x="111" y="206"/>
                      <a:pt x="92" y="246"/>
                    </a:cubicBezTo>
                    <a:cubicBezTo>
                      <a:pt x="27" y="267"/>
                      <a:pt x="27" y="267"/>
                      <a:pt x="27" y="267"/>
                    </a:cubicBezTo>
                    <a:cubicBezTo>
                      <a:pt x="7" y="321"/>
                      <a:pt x="0" y="380"/>
                      <a:pt x="4" y="441"/>
                    </a:cubicBezTo>
                    <a:cubicBezTo>
                      <a:pt x="62" y="475"/>
                      <a:pt x="62" y="475"/>
                      <a:pt x="62" y="475"/>
                    </a:cubicBezTo>
                    <a:cubicBezTo>
                      <a:pt x="67" y="498"/>
                      <a:pt x="74" y="523"/>
                      <a:pt x="85" y="546"/>
                    </a:cubicBezTo>
                    <a:cubicBezTo>
                      <a:pt x="95" y="567"/>
                      <a:pt x="105" y="588"/>
                      <a:pt x="118" y="607"/>
                    </a:cubicBezTo>
                    <a:cubicBezTo>
                      <a:pt x="102" y="673"/>
                      <a:pt x="102" y="673"/>
                      <a:pt x="102" y="673"/>
                    </a:cubicBezTo>
                    <a:cubicBezTo>
                      <a:pt x="140" y="718"/>
                      <a:pt x="186" y="752"/>
                      <a:pt x="237" y="777"/>
                    </a:cubicBezTo>
                    <a:cubicBezTo>
                      <a:pt x="295" y="743"/>
                      <a:pt x="295" y="743"/>
                      <a:pt x="295" y="743"/>
                    </a:cubicBezTo>
                    <a:cubicBezTo>
                      <a:pt x="342" y="760"/>
                      <a:pt x="391" y="766"/>
                      <a:pt x="442" y="762"/>
                    </a:cubicBezTo>
                    <a:cubicBezTo>
                      <a:pt x="493" y="808"/>
                      <a:pt x="493" y="808"/>
                      <a:pt x="493" y="808"/>
                    </a:cubicBezTo>
                    <a:cubicBezTo>
                      <a:pt x="518" y="802"/>
                      <a:pt x="546" y="794"/>
                      <a:pt x="572" y="783"/>
                    </a:cubicBezTo>
                    <a:cubicBezTo>
                      <a:pt x="598" y="771"/>
                      <a:pt x="622" y="757"/>
                      <a:pt x="646" y="741"/>
                    </a:cubicBezTo>
                    <a:cubicBezTo>
                      <a:pt x="646" y="673"/>
                      <a:pt x="646" y="673"/>
                      <a:pt x="646" y="673"/>
                    </a:cubicBezTo>
                    <a:cubicBezTo>
                      <a:pt x="683" y="639"/>
                      <a:pt x="713" y="597"/>
                      <a:pt x="734" y="552"/>
                    </a:cubicBezTo>
                    <a:cubicBezTo>
                      <a:pt x="797" y="532"/>
                      <a:pt x="797" y="532"/>
                      <a:pt x="797" y="532"/>
                    </a:cubicBezTo>
                    <a:cubicBezTo>
                      <a:pt x="816" y="479"/>
                      <a:pt x="822" y="420"/>
                      <a:pt x="816" y="362"/>
                    </a:cubicBezTo>
                    <a:close/>
                    <a:moveTo>
                      <a:pt x="482" y="569"/>
                    </a:moveTo>
                    <a:cubicBezTo>
                      <a:pt x="391" y="610"/>
                      <a:pt x="286" y="566"/>
                      <a:pt x="247" y="475"/>
                    </a:cubicBezTo>
                    <a:cubicBezTo>
                      <a:pt x="208" y="383"/>
                      <a:pt x="249" y="278"/>
                      <a:pt x="339" y="239"/>
                    </a:cubicBezTo>
                    <a:cubicBezTo>
                      <a:pt x="430" y="199"/>
                      <a:pt x="536" y="242"/>
                      <a:pt x="573" y="333"/>
                    </a:cubicBezTo>
                    <a:cubicBezTo>
                      <a:pt x="613" y="424"/>
                      <a:pt x="572" y="531"/>
                      <a:pt x="482" y="569"/>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7" name="Freeform 6"/>
              <p:cNvSpPr>
                <a:spLocks noEditPoints="1"/>
              </p:cNvSpPr>
              <p:nvPr/>
            </p:nvSpPr>
            <p:spPr bwMode="auto">
              <a:xfrm>
                <a:off x="1864" y="936"/>
                <a:ext cx="2551" cy="2527"/>
              </a:xfrm>
              <a:custGeom>
                <a:avLst/>
                <a:gdLst>
                  <a:gd name="T0" fmla="*/ 638 w 1362"/>
                  <a:gd name="T1" fmla="*/ 1242 h 1348"/>
                  <a:gd name="T2" fmla="*/ 448 w 1362"/>
                  <a:gd name="T3" fmla="*/ 1319 h 1348"/>
                  <a:gd name="T4" fmla="*/ 352 w 1362"/>
                  <a:gd name="T5" fmla="*/ 1146 h 1348"/>
                  <a:gd name="T6" fmla="*/ 141 w 1362"/>
                  <a:gd name="T7" fmla="*/ 1095 h 1348"/>
                  <a:gd name="T8" fmla="*/ 46 w 1362"/>
                  <a:gd name="T9" fmla="*/ 928 h 1348"/>
                  <a:gd name="T10" fmla="*/ 0 w 1362"/>
                  <a:gd name="T11" fmla="*/ 664 h 1348"/>
                  <a:gd name="T12" fmla="*/ 32 w 1362"/>
                  <a:gd name="T13" fmla="*/ 474 h 1348"/>
                  <a:gd name="T14" fmla="*/ 212 w 1362"/>
                  <a:gd name="T15" fmla="*/ 351 h 1348"/>
                  <a:gd name="T16" fmla="*/ 244 w 1362"/>
                  <a:gd name="T17" fmla="*/ 159 h 1348"/>
                  <a:gd name="T18" fmla="*/ 451 w 1362"/>
                  <a:gd name="T19" fmla="*/ 167 h 1348"/>
                  <a:gd name="T20" fmla="*/ 592 w 1362"/>
                  <a:gd name="T21" fmla="*/ 5 h 1348"/>
                  <a:gd name="T22" fmla="*/ 784 w 1362"/>
                  <a:gd name="T23" fmla="*/ 6 h 1348"/>
                  <a:gd name="T24" fmla="*/ 1036 w 1362"/>
                  <a:gd name="T25" fmla="*/ 98 h 1348"/>
                  <a:gd name="T26" fmla="*/ 1184 w 1362"/>
                  <a:gd name="T27" fmla="*/ 220 h 1348"/>
                  <a:gd name="T28" fmla="*/ 1206 w 1362"/>
                  <a:gd name="T29" fmla="*/ 440 h 1348"/>
                  <a:gd name="T30" fmla="*/ 1351 w 1362"/>
                  <a:gd name="T31" fmla="*/ 562 h 1348"/>
                  <a:gd name="T32" fmla="*/ 1262 w 1362"/>
                  <a:gd name="T33" fmla="*/ 724 h 1348"/>
                  <a:gd name="T34" fmla="*/ 1310 w 1362"/>
                  <a:gd name="T35" fmla="*/ 940 h 1348"/>
                  <a:gd name="T36" fmla="*/ 1213 w 1362"/>
                  <a:gd name="T37" fmla="*/ 1106 h 1348"/>
                  <a:gd name="T38" fmla="*/ 1008 w 1362"/>
                  <a:gd name="T39" fmla="*/ 1278 h 1348"/>
                  <a:gd name="T40" fmla="*/ 828 w 1362"/>
                  <a:gd name="T41" fmla="*/ 1345 h 1348"/>
                  <a:gd name="T42" fmla="*/ 830 w 1362"/>
                  <a:gd name="T43" fmla="*/ 1299 h 1348"/>
                  <a:gd name="T44" fmla="*/ 965 w 1362"/>
                  <a:gd name="T45" fmla="*/ 1122 h 1348"/>
                  <a:gd name="T46" fmla="*/ 1072 w 1362"/>
                  <a:gd name="T47" fmla="*/ 1038 h 1348"/>
                  <a:gd name="T48" fmla="*/ 1264 w 1362"/>
                  <a:gd name="T49" fmla="*/ 935 h 1348"/>
                  <a:gd name="T50" fmla="*/ 1219 w 1362"/>
                  <a:gd name="T51" fmla="*/ 710 h 1348"/>
                  <a:gd name="T52" fmla="*/ 1308 w 1362"/>
                  <a:gd name="T53" fmla="*/ 570 h 1348"/>
                  <a:gd name="T54" fmla="*/ 1171 w 1362"/>
                  <a:gd name="T55" fmla="*/ 469 h 1348"/>
                  <a:gd name="T56" fmla="*/ 1142 w 1362"/>
                  <a:gd name="T57" fmla="*/ 241 h 1348"/>
                  <a:gd name="T58" fmla="*/ 915 w 1362"/>
                  <a:gd name="T59" fmla="*/ 217 h 1348"/>
                  <a:gd name="T60" fmla="*/ 802 w 1362"/>
                  <a:gd name="T61" fmla="*/ 179 h 1348"/>
                  <a:gd name="T62" fmla="*/ 610 w 1362"/>
                  <a:gd name="T63" fmla="*/ 47 h 1348"/>
                  <a:gd name="T64" fmla="*/ 458 w 1362"/>
                  <a:gd name="T65" fmla="*/ 212 h 1348"/>
                  <a:gd name="T66" fmla="*/ 272 w 1362"/>
                  <a:gd name="T67" fmla="*/ 192 h 1348"/>
                  <a:gd name="T68" fmla="*/ 254 w 1362"/>
                  <a:gd name="T69" fmla="*/ 369 h 1348"/>
                  <a:gd name="T70" fmla="*/ 70 w 1362"/>
                  <a:gd name="T71" fmla="*/ 500 h 1348"/>
                  <a:gd name="T72" fmla="*/ 143 w 1362"/>
                  <a:gd name="T73" fmla="*/ 698 h 1348"/>
                  <a:gd name="T74" fmla="*/ 170 w 1362"/>
                  <a:gd name="T75" fmla="*/ 846 h 1348"/>
                  <a:gd name="T76" fmla="*/ 168 w 1362"/>
                  <a:gd name="T77" fmla="*/ 1058 h 1348"/>
                  <a:gd name="T78" fmla="*/ 386 w 1362"/>
                  <a:gd name="T79" fmla="*/ 1115 h 1348"/>
                  <a:gd name="T80" fmla="*/ 463 w 1362"/>
                  <a:gd name="T81" fmla="*/ 1278 h 1348"/>
                  <a:gd name="T82" fmla="*/ 630 w 1362"/>
                  <a:gd name="T83" fmla="*/ 1198 h 1348"/>
                  <a:gd name="T84" fmla="*/ 742 w 1362"/>
                  <a:gd name="T85" fmla="*/ 1197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2" h="1348">
                    <a:moveTo>
                      <a:pt x="815" y="1348"/>
                    </a:moveTo>
                    <a:cubicBezTo>
                      <a:pt x="724" y="1242"/>
                      <a:pt x="724" y="1242"/>
                      <a:pt x="724" y="1242"/>
                    </a:cubicBezTo>
                    <a:cubicBezTo>
                      <a:pt x="695" y="1244"/>
                      <a:pt x="666" y="1244"/>
                      <a:pt x="638" y="1242"/>
                    </a:cubicBezTo>
                    <a:cubicBezTo>
                      <a:pt x="547" y="1348"/>
                      <a:pt x="547" y="1348"/>
                      <a:pt x="547" y="1348"/>
                    </a:cubicBezTo>
                    <a:cubicBezTo>
                      <a:pt x="534" y="1345"/>
                      <a:pt x="534" y="1345"/>
                      <a:pt x="534" y="1345"/>
                    </a:cubicBezTo>
                    <a:cubicBezTo>
                      <a:pt x="494" y="1336"/>
                      <a:pt x="450" y="1320"/>
                      <a:pt x="448" y="1319"/>
                    </a:cubicBezTo>
                    <a:cubicBezTo>
                      <a:pt x="446" y="1318"/>
                      <a:pt x="402" y="1302"/>
                      <a:pt x="366" y="1284"/>
                    </a:cubicBezTo>
                    <a:cubicBezTo>
                      <a:pt x="354" y="1278"/>
                      <a:pt x="354" y="1278"/>
                      <a:pt x="354" y="1278"/>
                    </a:cubicBezTo>
                    <a:cubicBezTo>
                      <a:pt x="352" y="1146"/>
                      <a:pt x="352" y="1146"/>
                      <a:pt x="352" y="1146"/>
                    </a:cubicBezTo>
                    <a:cubicBezTo>
                      <a:pt x="325" y="1128"/>
                      <a:pt x="299" y="1107"/>
                      <a:pt x="275" y="1085"/>
                    </a:cubicBezTo>
                    <a:cubicBezTo>
                      <a:pt x="149" y="1105"/>
                      <a:pt x="149" y="1105"/>
                      <a:pt x="149" y="1105"/>
                    </a:cubicBezTo>
                    <a:cubicBezTo>
                      <a:pt x="141" y="1095"/>
                      <a:pt x="141" y="1095"/>
                      <a:pt x="141" y="1095"/>
                    </a:cubicBezTo>
                    <a:cubicBezTo>
                      <a:pt x="116" y="1062"/>
                      <a:pt x="93" y="1022"/>
                      <a:pt x="92" y="1020"/>
                    </a:cubicBezTo>
                    <a:cubicBezTo>
                      <a:pt x="91" y="1018"/>
                      <a:pt x="67" y="977"/>
                      <a:pt x="51" y="940"/>
                    </a:cubicBezTo>
                    <a:cubicBezTo>
                      <a:pt x="46" y="928"/>
                      <a:pt x="46" y="928"/>
                      <a:pt x="46" y="928"/>
                    </a:cubicBezTo>
                    <a:cubicBezTo>
                      <a:pt x="121" y="836"/>
                      <a:pt x="121" y="836"/>
                      <a:pt x="121" y="836"/>
                    </a:cubicBezTo>
                    <a:cubicBezTo>
                      <a:pt x="110" y="799"/>
                      <a:pt x="104" y="762"/>
                      <a:pt x="101" y="724"/>
                    </a:cubicBezTo>
                    <a:cubicBezTo>
                      <a:pt x="0" y="664"/>
                      <a:pt x="0" y="664"/>
                      <a:pt x="0" y="664"/>
                    </a:cubicBezTo>
                    <a:cubicBezTo>
                      <a:pt x="1" y="650"/>
                      <a:pt x="1" y="650"/>
                      <a:pt x="1" y="650"/>
                    </a:cubicBezTo>
                    <a:cubicBezTo>
                      <a:pt x="3" y="610"/>
                      <a:pt x="11" y="564"/>
                      <a:pt x="11" y="562"/>
                    </a:cubicBezTo>
                    <a:cubicBezTo>
                      <a:pt x="12" y="560"/>
                      <a:pt x="20" y="513"/>
                      <a:pt x="32" y="474"/>
                    </a:cubicBezTo>
                    <a:cubicBezTo>
                      <a:pt x="35" y="462"/>
                      <a:pt x="35" y="462"/>
                      <a:pt x="35" y="462"/>
                    </a:cubicBezTo>
                    <a:cubicBezTo>
                      <a:pt x="157" y="439"/>
                      <a:pt x="157" y="439"/>
                      <a:pt x="157" y="439"/>
                    </a:cubicBezTo>
                    <a:cubicBezTo>
                      <a:pt x="173" y="408"/>
                      <a:pt x="191" y="378"/>
                      <a:pt x="212" y="351"/>
                    </a:cubicBezTo>
                    <a:cubicBezTo>
                      <a:pt x="170" y="230"/>
                      <a:pt x="170" y="230"/>
                      <a:pt x="170" y="230"/>
                    </a:cubicBezTo>
                    <a:cubicBezTo>
                      <a:pt x="179" y="220"/>
                      <a:pt x="179" y="220"/>
                      <a:pt x="179" y="220"/>
                    </a:cubicBezTo>
                    <a:cubicBezTo>
                      <a:pt x="206" y="190"/>
                      <a:pt x="243" y="160"/>
                      <a:pt x="244" y="159"/>
                    </a:cubicBezTo>
                    <a:cubicBezTo>
                      <a:pt x="246" y="157"/>
                      <a:pt x="282" y="127"/>
                      <a:pt x="316" y="105"/>
                    </a:cubicBezTo>
                    <a:cubicBezTo>
                      <a:pt x="327" y="98"/>
                      <a:pt x="327" y="98"/>
                      <a:pt x="327" y="98"/>
                    </a:cubicBezTo>
                    <a:cubicBezTo>
                      <a:pt x="451" y="167"/>
                      <a:pt x="451" y="167"/>
                      <a:pt x="451" y="167"/>
                    </a:cubicBezTo>
                    <a:cubicBezTo>
                      <a:pt x="476" y="157"/>
                      <a:pt x="502" y="148"/>
                      <a:pt x="528" y="142"/>
                    </a:cubicBezTo>
                    <a:cubicBezTo>
                      <a:pt x="579" y="6"/>
                      <a:pt x="579" y="6"/>
                      <a:pt x="579" y="6"/>
                    </a:cubicBezTo>
                    <a:cubicBezTo>
                      <a:pt x="592" y="5"/>
                      <a:pt x="592" y="5"/>
                      <a:pt x="592" y="5"/>
                    </a:cubicBezTo>
                    <a:cubicBezTo>
                      <a:pt x="632" y="0"/>
                      <a:pt x="679" y="0"/>
                      <a:pt x="681" y="0"/>
                    </a:cubicBezTo>
                    <a:cubicBezTo>
                      <a:pt x="683" y="0"/>
                      <a:pt x="730" y="0"/>
                      <a:pt x="771" y="5"/>
                    </a:cubicBezTo>
                    <a:cubicBezTo>
                      <a:pt x="784" y="6"/>
                      <a:pt x="784" y="6"/>
                      <a:pt x="784" y="6"/>
                    </a:cubicBezTo>
                    <a:cubicBezTo>
                      <a:pt x="835" y="142"/>
                      <a:pt x="835" y="142"/>
                      <a:pt x="835" y="142"/>
                    </a:cubicBezTo>
                    <a:cubicBezTo>
                      <a:pt x="861" y="149"/>
                      <a:pt x="887" y="157"/>
                      <a:pt x="912" y="168"/>
                    </a:cubicBezTo>
                    <a:cubicBezTo>
                      <a:pt x="1036" y="98"/>
                      <a:pt x="1036" y="98"/>
                      <a:pt x="1036" y="98"/>
                    </a:cubicBezTo>
                    <a:cubicBezTo>
                      <a:pt x="1047" y="105"/>
                      <a:pt x="1047" y="105"/>
                      <a:pt x="1047" y="105"/>
                    </a:cubicBezTo>
                    <a:cubicBezTo>
                      <a:pt x="1081" y="128"/>
                      <a:pt x="1117" y="158"/>
                      <a:pt x="1118" y="159"/>
                    </a:cubicBezTo>
                    <a:cubicBezTo>
                      <a:pt x="1120" y="160"/>
                      <a:pt x="1156" y="191"/>
                      <a:pt x="1184" y="220"/>
                    </a:cubicBezTo>
                    <a:cubicBezTo>
                      <a:pt x="1193" y="230"/>
                      <a:pt x="1193" y="230"/>
                      <a:pt x="1193" y="230"/>
                    </a:cubicBezTo>
                    <a:cubicBezTo>
                      <a:pt x="1151" y="351"/>
                      <a:pt x="1151" y="351"/>
                      <a:pt x="1151" y="351"/>
                    </a:cubicBezTo>
                    <a:cubicBezTo>
                      <a:pt x="1172" y="379"/>
                      <a:pt x="1190" y="408"/>
                      <a:pt x="1206" y="440"/>
                    </a:cubicBezTo>
                    <a:cubicBezTo>
                      <a:pt x="1327" y="462"/>
                      <a:pt x="1327" y="462"/>
                      <a:pt x="1327" y="462"/>
                    </a:cubicBezTo>
                    <a:cubicBezTo>
                      <a:pt x="1331" y="475"/>
                      <a:pt x="1331" y="475"/>
                      <a:pt x="1331" y="475"/>
                    </a:cubicBezTo>
                    <a:cubicBezTo>
                      <a:pt x="1342" y="514"/>
                      <a:pt x="1351" y="560"/>
                      <a:pt x="1351" y="562"/>
                    </a:cubicBezTo>
                    <a:cubicBezTo>
                      <a:pt x="1351" y="564"/>
                      <a:pt x="1359" y="611"/>
                      <a:pt x="1362" y="651"/>
                    </a:cubicBezTo>
                    <a:cubicBezTo>
                      <a:pt x="1362" y="664"/>
                      <a:pt x="1362" y="664"/>
                      <a:pt x="1362" y="664"/>
                    </a:cubicBezTo>
                    <a:cubicBezTo>
                      <a:pt x="1262" y="724"/>
                      <a:pt x="1262" y="724"/>
                      <a:pt x="1262" y="724"/>
                    </a:cubicBezTo>
                    <a:cubicBezTo>
                      <a:pt x="1259" y="762"/>
                      <a:pt x="1252" y="800"/>
                      <a:pt x="1241" y="837"/>
                    </a:cubicBezTo>
                    <a:cubicBezTo>
                      <a:pt x="1316" y="928"/>
                      <a:pt x="1316" y="928"/>
                      <a:pt x="1316" y="928"/>
                    </a:cubicBezTo>
                    <a:cubicBezTo>
                      <a:pt x="1310" y="940"/>
                      <a:pt x="1310" y="940"/>
                      <a:pt x="1310" y="940"/>
                    </a:cubicBezTo>
                    <a:cubicBezTo>
                      <a:pt x="1294" y="978"/>
                      <a:pt x="1271" y="1019"/>
                      <a:pt x="1270" y="1020"/>
                    </a:cubicBezTo>
                    <a:cubicBezTo>
                      <a:pt x="1269" y="1022"/>
                      <a:pt x="1245" y="1063"/>
                      <a:pt x="1221" y="1095"/>
                    </a:cubicBezTo>
                    <a:cubicBezTo>
                      <a:pt x="1213" y="1106"/>
                      <a:pt x="1213" y="1106"/>
                      <a:pt x="1213" y="1106"/>
                    </a:cubicBezTo>
                    <a:cubicBezTo>
                      <a:pt x="1087" y="1085"/>
                      <a:pt x="1087" y="1085"/>
                      <a:pt x="1087" y="1085"/>
                    </a:cubicBezTo>
                    <a:cubicBezTo>
                      <a:pt x="1063" y="1108"/>
                      <a:pt x="1037" y="1128"/>
                      <a:pt x="1009" y="1147"/>
                    </a:cubicBezTo>
                    <a:cubicBezTo>
                      <a:pt x="1008" y="1278"/>
                      <a:pt x="1008" y="1278"/>
                      <a:pt x="1008" y="1278"/>
                    </a:cubicBezTo>
                    <a:cubicBezTo>
                      <a:pt x="996" y="1284"/>
                      <a:pt x="996" y="1284"/>
                      <a:pt x="996" y="1284"/>
                    </a:cubicBezTo>
                    <a:cubicBezTo>
                      <a:pt x="959" y="1302"/>
                      <a:pt x="915" y="1319"/>
                      <a:pt x="913" y="1319"/>
                    </a:cubicBezTo>
                    <a:cubicBezTo>
                      <a:pt x="911" y="1320"/>
                      <a:pt x="867" y="1336"/>
                      <a:pt x="828" y="1345"/>
                    </a:cubicBezTo>
                    <a:lnTo>
                      <a:pt x="815" y="1348"/>
                    </a:lnTo>
                    <a:close/>
                    <a:moveTo>
                      <a:pt x="742" y="1197"/>
                    </a:moveTo>
                    <a:cubicBezTo>
                      <a:pt x="830" y="1299"/>
                      <a:pt x="830" y="1299"/>
                      <a:pt x="830" y="1299"/>
                    </a:cubicBezTo>
                    <a:cubicBezTo>
                      <a:pt x="864" y="1290"/>
                      <a:pt x="898" y="1278"/>
                      <a:pt x="898" y="1278"/>
                    </a:cubicBezTo>
                    <a:cubicBezTo>
                      <a:pt x="899" y="1278"/>
                      <a:pt x="933" y="1265"/>
                      <a:pt x="964" y="1251"/>
                    </a:cubicBezTo>
                    <a:cubicBezTo>
                      <a:pt x="965" y="1122"/>
                      <a:pt x="965" y="1122"/>
                      <a:pt x="965" y="1122"/>
                    </a:cubicBezTo>
                    <a:cubicBezTo>
                      <a:pt x="976" y="1116"/>
                      <a:pt x="976" y="1116"/>
                      <a:pt x="976" y="1116"/>
                    </a:cubicBezTo>
                    <a:cubicBezTo>
                      <a:pt x="1008" y="1096"/>
                      <a:pt x="1037" y="1072"/>
                      <a:pt x="1064" y="1046"/>
                    </a:cubicBezTo>
                    <a:cubicBezTo>
                      <a:pt x="1072" y="1038"/>
                      <a:pt x="1072" y="1038"/>
                      <a:pt x="1072" y="1038"/>
                    </a:cubicBezTo>
                    <a:cubicBezTo>
                      <a:pt x="1193" y="1058"/>
                      <a:pt x="1193" y="1058"/>
                      <a:pt x="1193" y="1058"/>
                    </a:cubicBezTo>
                    <a:cubicBezTo>
                      <a:pt x="1213" y="1030"/>
                      <a:pt x="1232" y="999"/>
                      <a:pt x="1232" y="998"/>
                    </a:cubicBezTo>
                    <a:cubicBezTo>
                      <a:pt x="1232" y="998"/>
                      <a:pt x="1250" y="967"/>
                      <a:pt x="1264" y="935"/>
                    </a:cubicBezTo>
                    <a:cubicBezTo>
                      <a:pt x="1192" y="847"/>
                      <a:pt x="1192" y="847"/>
                      <a:pt x="1192" y="847"/>
                    </a:cubicBezTo>
                    <a:cubicBezTo>
                      <a:pt x="1196" y="835"/>
                      <a:pt x="1196" y="835"/>
                      <a:pt x="1196" y="835"/>
                    </a:cubicBezTo>
                    <a:cubicBezTo>
                      <a:pt x="1209" y="795"/>
                      <a:pt x="1217" y="753"/>
                      <a:pt x="1219" y="710"/>
                    </a:cubicBezTo>
                    <a:cubicBezTo>
                      <a:pt x="1219" y="698"/>
                      <a:pt x="1219" y="698"/>
                      <a:pt x="1219" y="698"/>
                    </a:cubicBezTo>
                    <a:cubicBezTo>
                      <a:pt x="1317" y="640"/>
                      <a:pt x="1317" y="640"/>
                      <a:pt x="1317" y="640"/>
                    </a:cubicBezTo>
                    <a:cubicBezTo>
                      <a:pt x="1314" y="606"/>
                      <a:pt x="1308" y="570"/>
                      <a:pt x="1308" y="570"/>
                    </a:cubicBezTo>
                    <a:cubicBezTo>
                      <a:pt x="1307" y="569"/>
                      <a:pt x="1301" y="534"/>
                      <a:pt x="1292" y="501"/>
                    </a:cubicBezTo>
                    <a:cubicBezTo>
                      <a:pt x="1176" y="479"/>
                      <a:pt x="1176" y="479"/>
                      <a:pt x="1176" y="479"/>
                    </a:cubicBezTo>
                    <a:cubicBezTo>
                      <a:pt x="1171" y="469"/>
                      <a:pt x="1171" y="469"/>
                      <a:pt x="1171" y="469"/>
                    </a:cubicBezTo>
                    <a:cubicBezTo>
                      <a:pt x="1154" y="433"/>
                      <a:pt x="1133" y="400"/>
                      <a:pt x="1109" y="369"/>
                    </a:cubicBezTo>
                    <a:cubicBezTo>
                      <a:pt x="1101" y="359"/>
                      <a:pt x="1101" y="359"/>
                      <a:pt x="1101" y="359"/>
                    </a:cubicBezTo>
                    <a:cubicBezTo>
                      <a:pt x="1142" y="241"/>
                      <a:pt x="1142" y="241"/>
                      <a:pt x="1142" y="241"/>
                    </a:cubicBezTo>
                    <a:cubicBezTo>
                      <a:pt x="1118" y="216"/>
                      <a:pt x="1090" y="193"/>
                      <a:pt x="1090" y="193"/>
                    </a:cubicBezTo>
                    <a:cubicBezTo>
                      <a:pt x="1090" y="193"/>
                      <a:pt x="1062" y="169"/>
                      <a:pt x="1034" y="150"/>
                    </a:cubicBezTo>
                    <a:cubicBezTo>
                      <a:pt x="915" y="217"/>
                      <a:pt x="915" y="217"/>
                      <a:pt x="915" y="217"/>
                    </a:cubicBezTo>
                    <a:cubicBezTo>
                      <a:pt x="905" y="212"/>
                      <a:pt x="905" y="212"/>
                      <a:pt x="905" y="212"/>
                    </a:cubicBezTo>
                    <a:cubicBezTo>
                      <a:pt x="875" y="199"/>
                      <a:pt x="845" y="189"/>
                      <a:pt x="813" y="182"/>
                    </a:cubicBezTo>
                    <a:cubicBezTo>
                      <a:pt x="802" y="179"/>
                      <a:pt x="802" y="179"/>
                      <a:pt x="802" y="179"/>
                    </a:cubicBezTo>
                    <a:cubicBezTo>
                      <a:pt x="752" y="47"/>
                      <a:pt x="752" y="47"/>
                      <a:pt x="752" y="47"/>
                    </a:cubicBezTo>
                    <a:cubicBezTo>
                      <a:pt x="718" y="44"/>
                      <a:pt x="682" y="44"/>
                      <a:pt x="681" y="44"/>
                    </a:cubicBezTo>
                    <a:cubicBezTo>
                      <a:pt x="681" y="44"/>
                      <a:pt x="645" y="44"/>
                      <a:pt x="610" y="47"/>
                    </a:cubicBezTo>
                    <a:cubicBezTo>
                      <a:pt x="561" y="179"/>
                      <a:pt x="561" y="179"/>
                      <a:pt x="561" y="179"/>
                    </a:cubicBezTo>
                    <a:cubicBezTo>
                      <a:pt x="549" y="182"/>
                      <a:pt x="549" y="182"/>
                      <a:pt x="549" y="182"/>
                    </a:cubicBezTo>
                    <a:cubicBezTo>
                      <a:pt x="518" y="189"/>
                      <a:pt x="488" y="199"/>
                      <a:pt x="458" y="212"/>
                    </a:cubicBezTo>
                    <a:cubicBezTo>
                      <a:pt x="448" y="217"/>
                      <a:pt x="448" y="217"/>
                      <a:pt x="448" y="217"/>
                    </a:cubicBezTo>
                    <a:cubicBezTo>
                      <a:pt x="329" y="149"/>
                      <a:pt x="329" y="149"/>
                      <a:pt x="329" y="149"/>
                    </a:cubicBezTo>
                    <a:cubicBezTo>
                      <a:pt x="300" y="169"/>
                      <a:pt x="273" y="192"/>
                      <a:pt x="272" y="192"/>
                    </a:cubicBezTo>
                    <a:cubicBezTo>
                      <a:pt x="272" y="193"/>
                      <a:pt x="244" y="216"/>
                      <a:pt x="220" y="241"/>
                    </a:cubicBezTo>
                    <a:cubicBezTo>
                      <a:pt x="262" y="359"/>
                      <a:pt x="262" y="359"/>
                      <a:pt x="262" y="359"/>
                    </a:cubicBezTo>
                    <a:cubicBezTo>
                      <a:pt x="254" y="369"/>
                      <a:pt x="254" y="369"/>
                      <a:pt x="254" y="369"/>
                    </a:cubicBezTo>
                    <a:cubicBezTo>
                      <a:pt x="229" y="399"/>
                      <a:pt x="209" y="433"/>
                      <a:pt x="192" y="468"/>
                    </a:cubicBezTo>
                    <a:cubicBezTo>
                      <a:pt x="187" y="478"/>
                      <a:pt x="187" y="478"/>
                      <a:pt x="187" y="478"/>
                    </a:cubicBezTo>
                    <a:cubicBezTo>
                      <a:pt x="70" y="500"/>
                      <a:pt x="70" y="500"/>
                      <a:pt x="70" y="500"/>
                    </a:cubicBezTo>
                    <a:cubicBezTo>
                      <a:pt x="61" y="533"/>
                      <a:pt x="55" y="569"/>
                      <a:pt x="55" y="569"/>
                    </a:cubicBezTo>
                    <a:cubicBezTo>
                      <a:pt x="55" y="570"/>
                      <a:pt x="48" y="605"/>
                      <a:pt x="45" y="640"/>
                    </a:cubicBezTo>
                    <a:cubicBezTo>
                      <a:pt x="143" y="698"/>
                      <a:pt x="143" y="698"/>
                      <a:pt x="143" y="698"/>
                    </a:cubicBezTo>
                    <a:cubicBezTo>
                      <a:pt x="144" y="709"/>
                      <a:pt x="144" y="709"/>
                      <a:pt x="144" y="709"/>
                    </a:cubicBezTo>
                    <a:cubicBezTo>
                      <a:pt x="146" y="752"/>
                      <a:pt x="154" y="794"/>
                      <a:pt x="167" y="834"/>
                    </a:cubicBezTo>
                    <a:cubicBezTo>
                      <a:pt x="170" y="846"/>
                      <a:pt x="170" y="846"/>
                      <a:pt x="170" y="846"/>
                    </a:cubicBezTo>
                    <a:cubicBezTo>
                      <a:pt x="97" y="935"/>
                      <a:pt x="97" y="935"/>
                      <a:pt x="97" y="935"/>
                    </a:cubicBezTo>
                    <a:cubicBezTo>
                      <a:pt x="112" y="966"/>
                      <a:pt x="130" y="997"/>
                      <a:pt x="130" y="998"/>
                    </a:cubicBezTo>
                    <a:cubicBezTo>
                      <a:pt x="130" y="998"/>
                      <a:pt x="148" y="1029"/>
                      <a:pt x="168" y="1058"/>
                    </a:cubicBezTo>
                    <a:cubicBezTo>
                      <a:pt x="290" y="1038"/>
                      <a:pt x="290" y="1038"/>
                      <a:pt x="290" y="1038"/>
                    </a:cubicBezTo>
                    <a:cubicBezTo>
                      <a:pt x="298" y="1045"/>
                      <a:pt x="298" y="1045"/>
                      <a:pt x="298" y="1045"/>
                    </a:cubicBezTo>
                    <a:cubicBezTo>
                      <a:pt x="324" y="1072"/>
                      <a:pt x="354" y="1095"/>
                      <a:pt x="386" y="1115"/>
                    </a:cubicBezTo>
                    <a:cubicBezTo>
                      <a:pt x="396" y="1121"/>
                      <a:pt x="396" y="1121"/>
                      <a:pt x="396" y="1121"/>
                    </a:cubicBezTo>
                    <a:cubicBezTo>
                      <a:pt x="397" y="1250"/>
                      <a:pt x="397" y="1250"/>
                      <a:pt x="397" y="1250"/>
                    </a:cubicBezTo>
                    <a:cubicBezTo>
                      <a:pt x="429" y="1265"/>
                      <a:pt x="463" y="1278"/>
                      <a:pt x="463" y="1278"/>
                    </a:cubicBezTo>
                    <a:cubicBezTo>
                      <a:pt x="463" y="1278"/>
                      <a:pt x="498" y="1290"/>
                      <a:pt x="531" y="1299"/>
                    </a:cubicBezTo>
                    <a:cubicBezTo>
                      <a:pt x="619" y="1197"/>
                      <a:pt x="619" y="1197"/>
                      <a:pt x="619" y="1197"/>
                    </a:cubicBezTo>
                    <a:cubicBezTo>
                      <a:pt x="630" y="1198"/>
                      <a:pt x="630" y="1198"/>
                      <a:pt x="630" y="1198"/>
                    </a:cubicBezTo>
                    <a:cubicBezTo>
                      <a:pt x="647" y="1199"/>
                      <a:pt x="665" y="1200"/>
                      <a:pt x="681" y="1200"/>
                    </a:cubicBezTo>
                    <a:cubicBezTo>
                      <a:pt x="698" y="1200"/>
                      <a:pt x="714" y="1199"/>
                      <a:pt x="731" y="1198"/>
                    </a:cubicBezTo>
                    <a:lnTo>
                      <a:pt x="742" y="1197"/>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8" name="Oval 7"/>
              <p:cNvSpPr>
                <a:spLocks noChangeArrowheads="1"/>
              </p:cNvSpPr>
              <p:nvPr/>
            </p:nvSpPr>
            <p:spPr bwMode="auto">
              <a:xfrm>
                <a:off x="2789" y="1864"/>
                <a:ext cx="703" cy="703"/>
              </a:xfrm>
              <a:prstGeom prst="ellipse">
                <a:avLst/>
              </a:pr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9" name="Freeform 8"/>
              <p:cNvSpPr>
                <a:spLocks noEditPoints="1"/>
              </p:cNvSpPr>
              <p:nvPr/>
            </p:nvSpPr>
            <p:spPr bwMode="auto">
              <a:xfrm>
                <a:off x="2343" y="1418"/>
                <a:ext cx="1594" cy="1595"/>
              </a:xfrm>
              <a:custGeom>
                <a:avLst/>
                <a:gdLst>
                  <a:gd name="T0" fmla="*/ 425 w 851"/>
                  <a:gd name="T1" fmla="*/ 851 h 851"/>
                  <a:gd name="T2" fmla="*/ 0 w 851"/>
                  <a:gd name="T3" fmla="*/ 426 h 851"/>
                  <a:gd name="T4" fmla="*/ 425 w 851"/>
                  <a:gd name="T5" fmla="*/ 0 h 851"/>
                  <a:gd name="T6" fmla="*/ 851 w 851"/>
                  <a:gd name="T7" fmla="*/ 426 h 851"/>
                  <a:gd name="T8" fmla="*/ 425 w 851"/>
                  <a:gd name="T9" fmla="*/ 851 h 851"/>
                  <a:gd name="T10" fmla="*/ 425 w 851"/>
                  <a:gd name="T11" fmla="*/ 44 h 851"/>
                  <a:gd name="T12" fmla="*/ 44 w 851"/>
                  <a:gd name="T13" fmla="*/ 426 h 851"/>
                  <a:gd name="T14" fmla="*/ 425 w 851"/>
                  <a:gd name="T15" fmla="*/ 807 h 851"/>
                  <a:gd name="T16" fmla="*/ 807 w 851"/>
                  <a:gd name="T17" fmla="*/ 426 h 851"/>
                  <a:gd name="T18" fmla="*/ 425 w 851"/>
                  <a:gd name="T19" fmla="*/ 44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51">
                    <a:moveTo>
                      <a:pt x="425" y="851"/>
                    </a:moveTo>
                    <a:cubicBezTo>
                      <a:pt x="191" y="851"/>
                      <a:pt x="0" y="660"/>
                      <a:pt x="0" y="426"/>
                    </a:cubicBezTo>
                    <a:cubicBezTo>
                      <a:pt x="0" y="191"/>
                      <a:pt x="191" y="0"/>
                      <a:pt x="425" y="0"/>
                    </a:cubicBezTo>
                    <a:cubicBezTo>
                      <a:pt x="660" y="0"/>
                      <a:pt x="851" y="191"/>
                      <a:pt x="851" y="426"/>
                    </a:cubicBezTo>
                    <a:cubicBezTo>
                      <a:pt x="851" y="660"/>
                      <a:pt x="660" y="851"/>
                      <a:pt x="425" y="851"/>
                    </a:cubicBezTo>
                    <a:close/>
                    <a:moveTo>
                      <a:pt x="425" y="44"/>
                    </a:moveTo>
                    <a:cubicBezTo>
                      <a:pt x="215" y="44"/>
                      <a:pt x="44" y="216"/>
                      <a:pt x="44" y="426"/>
                    </a:cubicBezTo>
                    <a:cubicBezTo>
                      <a:pt x="44" y="636"/>
                      <a:pt x="215" y="807"/>
                      <a:pt x="425" y="807"/>
                    </a:cubicBezTo>
                    <a:cubicBezTo>
                      <a:pt x="636" y="807"/>
                      <a:pt x="807" y="636"/>
                      <a:pt x="807" y="426"/>
                    </a:cubicBezTo>
                    <a:cubicBezTo>
                      <a:pt x="807" y="216"/>
                      <a:pt x="636" y="44"/>
                      <a:pt x="425" y="44"/>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nvGrpSpPr>
            <p:cNvPr id="67" name="Group 4"/>
            <p:cNvGrpSpPr>
              <a:grpSpLocks noChangeAspect="1"/>
            </p:cNvGrpSpPr>
            <p:nvPr/>
          </p:nvGrpSpPr>
          <p:grpSpPr bwMode="auto">
            <a:xfrm>
              <a:off x="4620031" y="3165247"/>
              <a:ext cx="730795" cy="739278"/>
              <a:chOff x="1682" y="0"/>
              <a:chExt cx="4316" cy="4320"/>
            </a:xfrm>
          </p:grpSpPr>
          <p:sp>
            <p:nvSpPr>
              <p:cNvPr id="68" name="AutoShape 3"/>
              <p:cNvSpPr>
                <a:spLocks noChangeAspect="1" noChangeArrowheads="1" noTextEdit="1"/>
              </p:cNvSpPr>
              <p:nvPr/>
            </p:nvSpPr>
            <p:spPr bwMode="auto">
              <a:xfrm>
                <a:off x="1682" y="0"/>
                <a:ext cx="431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69" name="Freeform 5"/>
              <p:cNvSpPr>
                <a:spLocks/>
              </p:cNvSpPr>
              <p:nvPr/>
            </p:nvSpPr>
            <p:spPr bwMode="auto">
              <a:xfrm>
                <a:off x="4136" y="570"/>
                <a:ext cx="1510" cy="1701"/>
              </a:xfrm>
              <a:custGeom>
                <a:avLst/>
                <a:gdLst>
                  <a:gd name="T0" fmla="*/ 798 w 806"/>
                  <a:gd name="T1" fmla="*/ 773 h 907"/>
                  <a:gd name="T2" fmla="*/ 767 w 806"/>
                  <a:gd name="T3" fmla="*/ 772 h 907"/>
                  <a:gd name="T4" fmla="*/ 707 w 806"/>
                  <a:gd name="T5" fmla="*/ 831 h 907"/>
                  <a:gd name="T6" fmla="*/ 513 w 806"/>
                  <a:gd name="T7" fmla="*/ 302 h 907"/>
                  <a:gd name="T8" fmla="*/ 28 w 806"/>
                  <a:gd name="T9" fmla="*/ 3 h 907"/>
                  <a:gd name="T10" fmla="*/ 2 w 806"/>
                  <a:gd name="T11" fmla="*/ 19 h 907"/>
                  <a:gd name="T12" fmla="*/ 19 w 806"/>
                  <a:gd name="T13" fmla="*/ 46 h 907"/>
                  <a:gd name="T14" fmla="*/ 663 w 806"/>
                  <a:gd name="T15" fmla="*/ 832 h 907"/>
                  <a:gd name="T16" fmla="*/ 602 w 806"/>
                  <a:gd name="T17" fmla="*/ 770 h 907"/>
                  <a:gd name="T18" fmla="*/ 571 w 806"/>
                  <a:gd name="T19" fmla="*/ 770 h 907"/>
                  <a:gd name="T20" fmla="*/ 571 w 806"/>
                  <a:gd name="T21" fmla="*/ 801 h 907"/>
                  <a:gd name="T22" fmla="*/ 667 w 806"/>
                  <a:gd name="T23" fmla="*/ 900 h 907"/>
                  <a:gd name="T24" fmla="*/ 683 w 806"/>
                  <a:gd name="T25" fmla="*/ 907 h 907"/>
                  <a:gd name="T26" fmla="*/ 699 w 806"/>
                  <a:gd name="T27" fmla="*/ 900 h 907"/>
                  <a:gd name="T28" fmla="*/ 798 w 806"/>
                  <a:gd name="T29" fmla="*/ 804 h 907"/>
                  <a:gd name="T30" fmla="*/ 798 w 806"/>
                  <a:gd name="T31" fmla="*/ 773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6" h="907">
                    <a:moveTo>
                      <a:pt x="798" y="773"/>
                    </a:moveTo>
                    <a:cubicBezTo>
                      <a:pt x="790" y="764"/>
                      <a:pt x="776" y="764"/>
                      <a:pt x="767" y="772"/>
                    </a:cubicBezTo>
                    <a:cubicBezTo>
                      <a:pt x="707" y="831"/>
                      <a:pt x="707" y="831"/>
                      <a:pt x="707" y="831"/>
                    </a:cubicBezTo>
                    <a:cubicBezTo>
                      <a:pt x="703" y="639"/>
                      <a:pt x="635" y="451"/>
                      <a:pt x="513" y="302"/>
                    </a:cubicBezTo>
                    <a:cubicBezTo>
                      <a:pt x="390" y="151"/>
                      <a:pt x="218" y="44"/>
                      <a:pt x="28" y="3"/>
                    </a:cubicBezTo>
                    <a:cubicBezTo>
                      <a:pt x="17" y="0"/>
                      <a:pt x="5" y="8"/>
                      <a:pt x="2" y="19"/>
                    </a:cubicBezTo>
                    <a:cubicBezTo>
                      <a:pt x="0" y="31"/>
                      <a:pt x="7" y="43"/>
                      <a:pt x="19" y="46"/>
                    </a:cubicBezTo>
                    <a:cubicBezTo>
                      <a:pt x="387" y="127"/>
                      <a:pt x="655" y="456"/>
                      <a:pt x="663" y="832"/>
                    </a:cubicBezTo>
                    <a:cubicBezTo>
                      <a:pt x="602" y="770"/>
                      <a:pt x="602" y="770"/>
                      <a:pt x="602" y="770"/>
                    </a:cubicBezTo>
                    <a:cubicBezTo>
                      <a:pt x="594" y="762"/>
                      <a:pt x="580" y="761"/>
                      <a:pt x="571" y="770"/>
                    </a:cubicBezTo>
                    <a:cubicBezTo>
                      <a:pt x="563" y="778"/>
                      <a:pt x="562" y="792"/>
                      <a:pt x="571" y="801"/>
                    </a:cubicBezTo>
                    <a:cubicBezTo>
                      <a:pt x="667" y="900"/>
                      <a:pt x="667" y="900"/>
                      <a:pt x="667" y="900"/>
                    </a:cubicBezTo>
                    <a:cubicBezTo>
                      <a:pt x="672" y="904"/>
                      <a:pt x="677" y="907"/>
                      <a:pt x="683" y="907"/>
                    </a:cubicBezTo>
                    <a:cubicBezTo>
                      <a:pt x="689" y="907"/>
                      <a:pt x="694" y="905"/>
                      <a:pt x="699" y="900"/>
                    </a:cubicBezTo>
                    <a:cubicBezTo>
                      <a:pt x="798" y="804"/>
                      <a:pt x="798" y="804"/>
                      <a:pt x="798" y="804"/>
                    </a:cubicBezTo>
                    <a:cubicBezTo>
                      <a:pt x="806" y="795"/>
                      <a:pt x="806" y="781"/>
                      <a:pt x="798" y="773"/>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0" name="Freeform 6"/>
              <p:cNvSpPr>
                <a:spLocks/>
              </p:cNvSpPr>
              <p:nvPr/>
            </p:nvSpPr>
            <p:spPr bwMode="auto">
              <a:xfrm>
                <a:off x="3724" y="2458"/>
                <a:ext cx="1703" cy="1508"/>
              </a:xfrm>
              <a:custGeom>
                <a:avLst/>
                <a:gdLst>
                  <a:gd name="T0" fmla="*/ 890 w 909"/>
                  <a:gd name="T1" fmla="*/ 2 h 804"/>
                  <a:gd name="T2" fmla="*/ 863 w 909"/>
                  <a:gd name="T3" fmla="*/ 19 h 804"/>
                  <a:gd name="T4" fmla="*/ 77 w 909"/>
                  <a:gd name="T5" fmla="*/ 663 h 804"/>
                  <a:gd name="T6" fmla="*/ 139 w 909"/>
                  <a:gd name="T7" fmla="*/ 602 h 804"/>
                  <a:gd name="T8" fmla="*/ 139 w 909"/>
                  <a:gd name="T9" fmla="*/ 571 h 804"/>
                  <a:gd name="T10" fmla="*/ 108 w 909"/>
                  <a:gd name="T11" fmla="*/ 571 h 804"/>
                  <a:gd name="T12" fmla="*/ 9 w 909"/>
                  <a:gd name="T13" fmla="*/ 667 h 804"/>
                  <a:gd name="T14" fmla="*/ 9 w 909"/>
                  <a:gd name="T15" fmla="*/ 699 h 804"/>
                  <a:gd name="T16" fmla="*/ 105 w 909"/>
                  <a:gd name="T17" fmla="*/ 798 h 804"/>
                  <a:gd name="T18" fmla="*/ 121 w 909"/>
                  <a:gd name="T19" fmla="*/ 804 h 804"/>
                  <a:gd name="T20" fmla="*/ 136 w 909"/>
                  <a:gd name="T21" fmla="*/ 798 h 804"/>
                  <a:gd name="T22" fmla="*/ 137 w 909"/>
                  <a:gd name="T23" fmla="*/ 767 h 804"/>
                  <a:gd name="T24" fmla="*/ 78 w 909"/>
                  <a:gd name="T25" fmla="*/ 707 h 804"/>
                  <a:gd name="T26" fmla="*/ 607 w 909"/>
                  <a:gd name="T27" fmla="*/ 513 h 804"/>
                  <a:gd name="T28" fmla="*/ 906 w 909"/>
                  <a:gd name="T29" fmla="*/ 28 h 804"/>
                  <a:gd name="T30" fmla="*/ 890 w 909"/>
                  <a:gd name="T31" fmla="*/ 2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9" h="804">
                    <a:moveTo>
                      <a:pt x="890" y="2"/>
                    </a:moveTo>
                    <a:cubicBezTo>
                      <a:pt x="878" y="0"/>
                      <a:pt x="866" y="7"/>
                      <a:pt x="863" y="19"/>
                    </a:cubicBezTo>
                    <a:cubicBezTo>
                      <a:pt x="782" y="387"/>
                      <a:pt x="453" y="655"/>
                      <a:pt x="77" y="663"/>
                    </a:cubicBezTo>
                    <a:cubicBezTo>
                      <a:pt x="139" y="602"/>
                      <a:pt x="139" y="602"/>
                      <a:pt x="139" y="602"/>
                    </a:cubicBezTo>
                    <a:cubicBezTo>
                      <a:pt x="147" y="594"/>
                      <a:pt x="148" y="580"/>
                      <a:pt x="139" y="571"/>
                    </a:cubicBezTo>
                    <a:cubicBezTo>
                      <a:pt x="131" y="563"/>
                      <a:pt x="117" y="562"/>
                      <a:pt x="108" y="571"/>
                    </a:cubicBezTo>
                    <a:cubicBezTo>
                      <a:pt x="9" y="667"/>
                      <a:pt x="9" y="667"/>
                      <a:pt x="9" y="667"/>
                    </a:cubicBezTo>
                    <a:cubicBezTo>
                      <a:pt x="0" y="676"/>
                      <a:pt x="0" y="690"/>
                      <a:pt x="9" y="699"/>
                    </a:cubicBezTo>
                    <a:cubicBezTo>
                      <a:pt x="105" y="798"/>
                      <a:pt x="105" y="798"/>
                      <a:pt x="105" y="798"/>
                    </a:cubicBezTo>
                    <a:cubicBezTo>
                      <a:pt x="109" y="802"/>
                      <a:pt x="115" y="804"/>
                      <a:pt x="121" y="804"/>
                    </a:cubicBezTo>
                    <a:cubicBezTo>
                      <a:pt x="126" y="804"/>
                      <a:pt x="132" y="802"/>
                      <a:pt x="136" y="798"/>
                    </a:cubicBezTo>
                    <a:cubicBezTo>
                      <a:pt x="145" y="790"/>
                      <a:pt x="145" y="776"/>
                      <a:pt x="137" y="767"/>
                    </a:cubicBezTo>
                    <a:cubicBezTo>
                      <a:pt x="78" y="707"/>
                      <a:pt x="78" y="707"/>
                      <a:pt x="78" y="707"/>
                    </a:cubicBezTo>
                    <a:cubicBezTo>
                      <a:pt x="270" y="703"/>
                      <a:pt x="458" y="635"/>
                      <a:pt x="607" y="513"/>
                    </a:cubicBezTo>
                    <a:cubicBezTo>
                      <a:pt x="758" y="390"/>
                      <a:pt x="865" y="218"/>
                      <a:pt x="906" y="28"/>
                    </a:cubicBezTo>
                    <a:cubicBezTo>
                      <a:pt x="909" y="17"/>
                      <a:pt x="902" y="5"/>
                      <a:pt x="890" y="2"/>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1" name="Freeform 7"/>
              <p:cNvSpPr>
                <a:spLocks/>
              </p:cNvSpPr>
              <p:nvPr/>
            </p:nvSpPr>
            <p:spPr bwMode="auto">
              <a:xfrm>
                <a:off x="2030" y="2046"/>
                <a:ext cx="1510" cy="1700"/>
              </a:xfrm>
              <a:custGeom>
                <a:avLst/>
                <a:gdLst>
                  <a:gd name="T0" fmla="*/ 787 w 806"/>
                  <a:gd name="T1" fmla="*/ 864 h 907"/>
                  <a:gd name="T2" fmla="*/ 143 w 806"/>
                  <a:gd name="T3" fmla="*/ 77 h 907"/>
                  <a:gd name="T4" fmla="*/ 204 w 806"/>
                  <a:gd name="T5" fmla="*/ 139 h 907"/>
                  <a:gd name="T6" fmla="*/ 219 w 806"/>
                  <a:gd name="T7" fmla="*/ 145 h 907"/>
                  <a:gd name="T8" fmla="*/ 235 w 806"/>
                  <a:gd name="T9" fmla="*/ 139 h 907"/>
                  <a:gd name="T10" fmla="*/ 235 w 806"/>
                  <a:gd name="T11" fmla="*/ 108 h 907"/>
                  <a:gd name="T12" fmla="*/ 139 w 806"/>
                  <a:gd name="T13" fmla="*/ 9 h 907"/>
                  <a:gd name="T14" fmla="*/ 107 w 806"/>
                  <a:gd name="T15" fmla="*/ 9 h 907"/>
                  <a:gd name="T16" fmla="*/ 8 w 806"/>
                  <a:gd name="T17" fmla="*/ 105 h 907"/>
                  <a:gd name="T18" fmla="*/ 8 w 806"/>
                  <a:gd name="T19" fmla="*/ 136 h 907"/>
                  <a:gd name="T20" fmla="*/ 39 w 806"/>
                  <a:gd name="T21" fmla="*/ 137 h 907"/>
                  <a:gd name="T22" fmla="*/ 99 w 806"/>
                  <a:gd name="T23" fmla="*/ 78 h 907"/>
                  <a:gd name="T24" fmla="*/ 293 w 806"/>
                  <a:gd name="T25" fmla="*/ 607 h 907"/>
                  <a:gd name="T26" fmla="*/ 778 w 806"/>
                  <a:gd name="T27" fmla="*/ 906 h 907"/>
                  <a:gd name="T28" fmla="*/ 782 w 806"/>
                  <a:gd name="T29" fmla="*/ 907 h 907"/>
                  <a:gd name="T30" fmla="*/ 804 w 806"/>
                  <a:gd name="T31" fmla="*/ 890 h 907"/>
                  <a:gd name="T32" fmla="*/ 787 w 806"/>
                  <a:gd name="T33" fmla="*/ 864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6" h="907">
                    <a:moveTo>
                      <a:pt x="787" y="864"/>
                    </a:moveTo>
                    <a:cubicBezTo>
                      <a:pt x="419" y="782"/>
                      <a:pt x="151" y="453"/>
                      <a:pt x="143" y="77"/>
                    </a:cubicBezTo>
                    <a:cubicBezTo>
                      <a:pt x="204" y="139"/>
                      <a:pt x="204" y="139"/>
                      <a:pt x="204" y="139"/>
                    </a:cubicBezTo>
                    <a:cubicBezTo>
                      <a:pt x="208" y="143"/>
                      <a:pt x="214" y="145"/>
                      <a:pt x="219" y="145"/>
                    </a:cubicBezTo>
                    <a:cubicBezTo>
                      <a:pt x="225" y="145"/>
                      <a:pt x="230" y="143"/>
                      <a:pt x="235" y="139"/>
                    </a:cubicBezTo>
                    <a:cubicBezTo>
                      <a:pt x="243" y="131"/>
                      <a:pt x="244" y="117"/>
                      <a:pt x="235" y="108"/>
                    </a:cubicBezTo>
                    <a:cubicBezTo>
                      <a:pt x="139" y="9"/>
                      <a:pt x="139" y="9"/>
                      <a:pt x="139" y="9"/>
                    </a:cubicBezTo>
                    <a:cubicBezTo>
                      <a:pt x="130" y="0"/>
                      <a:pt x="116" y="0"/>
                      <a:pt x="107" y="9"/>
                    </a:cubicBezTo>
                    <a:cubicBezTo>
                      <a:pt x="8" y="105"/>
                      <a:pt x="8" y="105"/>
                      <a:pt x="8" y="105"/>
                    </a:cubicBezTo>
                    <a:cubicBezTo>
                      <a:pt x="0" y="114"/>
                      <a:pt x="0" y="128"/>
                      <a:pt x="8" y="136"/>
                    </a:cubicBezTo>
                    <a:cubicBezTo>
                      <a:pt x="16" y="145"/>
                      <a:pt x="30" y="145"/>
                      <a:pt x="39" y="137"/>
                    </a:cubicBezTo>
                    <a:cubicBezTo>
                      <a:pt x="99" y="78"/>
                      <a:pt x="99" y="78"/>
                      <a:pt x="99" y="78"/>
                    </a:cubicBezTo>
                    <a:cubicBezTo>
                      <a:pt x="103" y="270"/>
                      <a:pt x="172" y="458"/>
                      <a:pt x="293" y="607"/>
                    </a:cubicBezTo>
                    <a:cubicBezTo>
                      <a:pt x="416" y="758"/>
                      <a:pt x="588" y="865"/>
                      <a:pt x="778" y="906"/>
                    </a:cubicBezTo>
                    <a:cubicBezTo>
                      <a:pt x="779" y="907"/>
                      <a:pt x="781" y="907"/>
                      <a:pt x="782" y="907"/>
                    </a:cubicBezTo>
                    <a:cubicBezTo>
                      <a:pt x="792" y="907"/>
                      <a:pt x="802" y="900"/>
                      <a:pt x="804" y="890"/>
                    </a:cubicBezTo>
                    <a:cubicBezTo>
                      <a:pt x="806" y="878"/>
                      <a:pt x="799" y="866"/>
                      <a:pt x="787" y="864"/>
                    </a:cubicBez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2" name="Freeform 8"/>
              <p:cNvSpPr>
                <a:spLocks/>
              </p:cNvSpPr>
              <p:nvPr/>
            </p:nvSpPr>
            <p:spPr bwMode="auto">
              <a:xfrm>
                <a:off x="2250" y="351"/>
                <a:ext cx="1702" cy="1507"/>
              </a:xfrm>
              <a:custGeom>
                <a:avLst/>
                <a:gdLst>
                  <a:gd name="T0" fmla="*/ 900 w 909"/>
                  <a:gd name="T1" fmla="*/ 107 h 804"/>
                  <a:gd name="T2" fmla="*/ 804 w 909"/>
                  <a:gd name="T3" fmla="*/ 8 h 804"/>
                  <a:gd name="T4" fmla="*/ 773 w 909"/>
                  <a:gd name="T5" fmla="*/ 8 h 804"/>
                  <a:gd name="T6" fmla="*/ 772 w 909"/>
                  <a:gd name="T7" fmla="*/ 39 h 804"/>
                  <a:gd name="T8" fmla="*/ 831 w 909"/>
                  <a:gd name="T9" fmla="*/ 99 h 804"/>
                  <a:gd name="T10" fmla="*/ 302 w 909"/>
                  <a:gd name="T11" fmla="*/ 293 h 804"/>
                  <a:gd name="T12" fmla="*/ 3 w 909"/>
                  <a:gd name="T13" fmla="*/ 778 h 804"/>
                  <a:gd name="T14" fmla="*/ 19 w 909"/>
                  <a:gd name="T15" fmla="*/ 804 h 804"/>
                  <a:gd name="T16" fmla="*/ 24 w 909"/>
                  <a:gd name="T17" fmla="*/ 804 h 804"/>
                  <a:gd name="T18" fmla="*/ 46 w 909"/>
                  <a:gd name="T19" fmla="*/ 787 h 804"/>
                  <a:gd name="T20" fmla="*/ 832 w 909"/>
                  <a:gd name="T21" fmla="*/ 143 h 804"/>
                  <a:gd name="T22" fmla="*/ 770 w 909"/>
                  <a:gd name="T23" fmla="*/ 204 h 804"/>
                  <a:gd name="T24" fmla="*/ 770 w 909"/>
                  <a:gd name="T25" fmla="*/ 235 h 804"/>
                  <a:gd name="T26" fmla="*/ 786 w 909"/>
                  <a:gd name="T27" fmla="*/ 241 h 804"/>
                  <a:gd name="T28" fmla="*/ 801 w 909"/>
                  <a:gd name="T29" fmla="*/ 235 h 804"/>
                  <a:gd name="T30" fmla="*/ 900 w 909"/>
                  <a:gd name="T31" fmla="*/ 139 h 804"/>
                  <a:gd name="T32" fmla="*/ 900 w 909"/>
                  <a:gd name="T33" fmla="*/ 10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9" h="804">
                    <a:moveTo>
                      <a:pt x="900" y="107"/>
                    </a:moveTo>
                    <a:cubicBezTo>
                      <a:pt x="804" y="8"/>
                      <a:pt x="804" y="8"/>
                      <a:pt x="804" y="8"/>
                    </a:cubicBezTo>
                    <a:cubicBezTo>
                      <a:pt x="795" y="0"/>
                      <a:pt x="782" y="0"/>
                      <a:pt x="773" y="8"/>
                    </a:cubicBezTo>
                    <a:cubicBezTo>
                      <a:pt x="764" y="16"/>
                      <a:pt x="764" y="30"/>
                      <a:pt x="772" y="39"/>
                    </a:cubicBezTo>
                    <a:cubicBezTo>
                      <a:pt x="831" y="99"/>
                      <a:pt x="831" y="99"/>
                      <a:pt x="831" y="99"/>
                    </a:cubicBezTo>
                    <a:cubicBezTo>
                      <a:pt x="639" y="103"/>
                      <a:pt x="451" y="172"/>
                      <a:pt x="302" y="293"/>
                    </a:cubicBezTo>
                    <a:cubicBezTo>
                      <a:pt x="151" y="416"/>
                      <a:pt x="44" y="588"/>
                      <a:pt x="3" y="778"/>
                    </a:cubicBezTo>
                    <a:cubicBezTo>
                      <a:pt x="0" y="789"/>
                      <a:pt x="7" y="801"/>
                      <a:pt x="19" y="804"/>
                    </a:cubicBezTo>
                    <a:cubicBezTo>
                      <a:pt x="21" y="804"/>
                      <a:pt x="23" y="804"/>
                      <a:pt x="24" y="804"/>
                    </a:cubicBezTo>
                    <a:cubicBezTo>
                      <a:pt x="34" y="804"/>
                      <a:pt x="43" y="797"/>
                      <a:pt x="46" y="787"/>
                    </a:cubicBezTo>
                    <a:cubicBezTo>
                      <a:pt x="127" y="419"/>
                      <a:pt x="456" y="151"/>
                      <a:pt x="832" y="143"/>
                    </a:cubicBezTo>
                    <a:cubicBezTo>
                      <a:pt x="770" y="204"/>
                      <a:pt x="770" y="204"/>
                      <a:pt x="770" y="204"/>
                    </a:cubicBezTo>
                    <a:cubicBezTo>
                      <a:pt x="762" y="212"/>
                      <a:pt x="761" y="226"/>
                      <a:pt x="770" y="235"/>
                    </a:cubicBezTo>
                    <a:cubicBezTo>
                      <a:pt x="774" y="239"/>
                      <a:pt x="780" y="241"/>
                      <a:pt x="786" y="241"/>
                    </a:cubicBezTo>
                    <a:cubicBezTo>
                      <a:pt x="791" y="241"/>
                      <a:pt x="797" y="239"/>
                      <a:pt x="801" y="235"/>
                    </a:cubicBezTo>
                    <a:cubicBezTo>
                      <a:pt x="900" y="139"/>
                      <a:pt x="900" y="139"/>
                      <a:pt x="900" y="139"/>
                    </a:cubicBezTo>
                    <a:cubicBezTo>
                      <a:pt x="909" y="130"/>
                      <a:pt x="909" y="116"/>
                      <a:pt x="900" y="107"/>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3" name="Freeform 9"/>
              <p:cNvSpPr>
                <a:spLocks noEditPoints="1"/>
              </p:cNvSpPr>
              <p:nvPr/>
            </p:nvSpPr>
            <p:spPr bwMode="auto">
              <a:xfrm>
                <a:off x="2776" y="1502"/>
                <a:ext cx="2132" cy="1455"/>
              </a:xfrm>
              <a:custGeom>
                <a:avLst/>
                <a:gdLst>
                  <a:gd name="T0" fmla="*/ 729 w 1138"/>
                  <a:gd name="T1" fmla="*/ 776 h 776"/>
                  <a:gd name="T2" fmla="*/ 408 w 1138"/>
                  <a:gd name="T3" fmla="*/ 776 h 776"/>
                  <a:gd name="T4" fmla="*/ 388 w 1138"/>
                  <a:gd name="T5" fmla="*/ 762 h 776"/>
                  <a:gd name="T6" fmla="*/ 394 w 1138"/>
                  <a:gd name="T7" fmla="*/ 738 h 776"/>
                  <a:gd name="T8" fmla="*/ 473 w 1138"/>
                  <a:gd name="T9" fmla="*/ 668 h 776"/>
                  <a:gd name="T10" fmla="*/ 473 w 1138"/>
                  <a:gd name="T11" fmla="*/ 654 h 776"/>
                  <a:gd name="T12" fmla="*/ 22 w 1138"/>
                  <a:gd name="T13" fmla="*/ 654 h 776"/>
                  <a:gd name="T14" fmla="*/ 0 w 1138"/>
                  <a:gd name="T15" fmla="*/ 632 h 776"/>
                  <a:gd name="T16" fmla="*/ 0 w 1138"/>
                  <a:gd name="T17" fmla="*/ 22 h 776"/>
                  <a:gd name="T18" fmla="*/ 22 w 1138"/>
                  <a:gd name="T19" fmla="*/ 0 h 776"/>
                  <a:gd name="T20" fmla="*/ 1116 w 1138"/>
                  <a:gd name="T21" fmla="*/ 0 h 776"/>
                  <a:gd name="T22" fmla="*/ 1138 w 1138"/>
                  <a:gd name="T23" fmla="*/ 22 h 776"/>
                  <a:gd name="T24" fmla="*/ 1138 w 1138"/>
                  <a:gd name="T25" fmla="*/ 632 h 776"/>
                  <a:gd name="T26" fmla="*/ 1116 w 1138"/>
                  <a:gd name="T27" fmla="*/ 654 h 776"/>
                  <a:gd name="T28" fmla="*/ 664 w 1138"/>
                  <a:gd name="T29" fmla="*/ 654 h 776"/>
                  <a:gd name="T30" fmla="*/ 664 w 1138"/>
                  <a:gd name="T31" fmla="*/ 668 h 776"/>
                  <a:gd name="T32" fmla="*/ 744 w 1138"/>
                  <a:gd name="T33" fmla="*/ 738 h 776"/>
                  <a:gd name="T34" fmla="*/ 750 w 1138"/>
                  <a:gd name="T35" fmla="*/ 762 h 776"/>
                  <a:gd name="T36" fmla="*/ 729 w 1138"/>
                  <a:gd name="T37" fmla="*/ 776 h 776"/>
                  <a:gd name="T38" fmla="*/ 467 w 1138"/>
                  <a:gd name="T39" fmla="*/ 732 h 776"/>
                  <a:gd name="T40" fmla="*/ 670 w 1138"/>
                  <a:gd name="T41" fmla="*/ 732 h 776"/>
                  <a:gd name="T42" fmla="*/ 628 w 1138"/>
                  <a:gd name="T43" fmla="*/ 695 h 776"/>
                  <a:gd name="T44" fmla="*/ 620 w 1138"/>
                  <a:gd name="T45" fmla="*/ 679 h 776"/>
                  <a:gd name="T46" fmla="*/ 620 w 1138"/>
                  <a:gd name="T47" fmla="*/ 632 h 776"/>
                  <a:gd name="T48" fmla="*/ 642 w 1138"/>
                  <a:gd name="T49" fmla="*/ 610 h 776"/>
                  <a:gd name="T50" fmla="*/ 1094 w 1138"/>
                  <a:gd name="T51" fmla="*/ 610 h 776"/>
                  <a:gd name="T52" fmla="*/ 1094 w 1138"/>
                  <a:gd name="T53" fmla="*/ 44 h 776"/>
                  <a:gd name="T54" fmla="*/ 44 w 1138"/>
                  <a:gd name="T55" fmla="*/ 44 h 776"/>
                  <a:gd name="T56" fmla="*/ 44 w 1138"/>
                  <a:gd name="T57" fmla="*/ 610 h 776"/>
                  <a:gd name="T58" fmla="*/ 495 w 1138"/>
                  <a:gd name="T59" fmla="*/ 610 h 776"/>
                  <a:gd name="T60" fmla="*/ 517 w 1138"/>
                  <a:gd name="T61" fmla="*/ 632 h 776"/>
                  <a:gd name="T62" fmla="*/ 517 w 1138"/>
                  <a:gd name="T63" fmla="*/ 679 h 776"/>
                  <a:gd name="T64" fmla="*/ 510 w 1138"/>
                  <a:gd name="T65" fmla="*/ 695 h 776"/>
                  <a:gd name="T66" fmla="*/ 467 w 1138"/>
                  <a:gd name="T67" fmla="*/ 732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8" h="776">
                    <a:moveTo>
                      <a:pt x="729" y="776"/>
                    </a:moveTo>
                    <a:cubicBezTo>
                      <a:pt x="408" y="776"/>
                      <a:pt x="408" y="776"/>
                      <a:pt x="408" y="776"/>
                    </a:cubicBezTo>
                    <a:cubicBezTo>
                      <a:pt x="399" y="776"/>
                      <a:pt x="391" y="770"/>
                      <a:pt x="388" y="762"/>
                    </a:cubicBezTo>
                    <a:cubicBezTo>
                      <a:pt x="385" y="753"/>
                      <a:pt x="387" y="744"/>
                      <a:pt x="394" y="738"/>
                    </a:cubicBezTo>
                    <a:cubicBezTo>
                      <a:pt x="473" y="668"/>
                      <a:pt x="473" y="668"/>
                      <a:pt x="473" y="668"/>
                    </a:cubicBezTo>
                    <a:cubicBezTo>
                      <a:pt x="473" y="654"/>
                      <a:pt x="473" y="654"/>
                      <a:pt x="473" y="654"/>
                    </a:cubicBezTo>
                    <a:cubicBezTo>
                      <a:pt x="22" y="654"/>
                      <a:pt x="22" y="654"/>
                      <a:pt x="22" y="654"/>
                    </a:cubicBezTo>
                    <a:cubicBezTo>
                      <a:pt x="10" y="654"/>
                      <a:pt x="0" y="644"/>
                      <a:pt x="0" y="632"/>
                    </a:cubicBezTo>
                    <a:cubicBezTo>
                      <a:pt x="0" y="22"/>
                      <a:pt x="0" y="22"/>
                      <a:pt x="0" y="22"/>
                    </a:cubicBezTo>
                    <a:cubicBezTo>
                      <a:pt x="0" y="10"/>
                      <a:pt x="10" y="0"/>
                      <a:pt x="22" y="0"/>
                    </a:cubicBezTo>
                    <a:cubicBezTo>
                      <a:pt x="1116" y="0"/>
                      <a:pt x="1116" y="0"/>
                      <a:pt x="1116" y="0"/>
                    </a:cubicBezTo>
                    <a:cubicBezTo>
                      <a:pt x="1128" y="0"/>
                      <a:pt x="1138" y="10"/>
                      <a:pt x="1138" y="22"/>
                    </a:cubicBezTo>
                    <a:cubicBezTo>
                      <a:pt x="1138" y="632"/>
                      <a:pt x="1138" y="632"/>
                      <a:pt x="1138" y="632"/>
                    </a:cubicBezTo>
                    <a:cubicBezTo>
                      <a:pt x="1138" y="644"/>
                      <a:pt x="1128" y="654"/>
                      <a:pt x="1116" y="654"/>
                    </a:cubicBezTo>
                    <a:cubicBezTo>
                      <a:pt x="664" y="654"/>
                      <a:pt x="664" y="654"/>
                      <a:pt x="664" y="654"/>
                    </a:cubicBezTo>
                    <a:cubicBezTo>
                      <a:pt x="664" y="668"/>
                      <a:pt x="664" y="668"/>
                      <a:pt x="664" y="668"/>
                    </a:cubicBezTo>
                    <a:cubicBezTo>
                      <a:pt x="744" y="738"/>
                      <a:pt x="744" y="738"/>
                      <a:pt x="744" y="738"/>
                    </a:cubicBezTo>
                    <a:cubicBezTo>
                      <a:pt x="751" y="744"/>
                      <a:pt x="753" y="753"/>
                      <a:pt x="750" y="762"/>
                    </a:cubicBezTo>
                    <a:cubicBezTo>
                      <a:pt x="747" y="770"/>
                      <a:pt x="739" y="776"/>
                      <a:pt x="729" y="776"/>
                    </a:cubicBezTo>
                    <a:close/>
                    <a:moveTo>
                      <a:pt x="467" y="732"/>
                    </a:moveTo>
                    <a:cubicBezTo>
                      <a:pt x="670" y="732"/>
                      <a:pt x="670" y="732"/>
                      <a:pt x="670" y="732"/>
                    </a:cubicBezTo>
                    <a:cubicBezTo>
                      <a:pt x="628" y="695"/>
                      <a:pt x="628" y="695"/>
                      <a:pt x="628" y="695"/>
                    </a:cubicBezTo>
                    <a:cubicBezTo>
                      <a:pt x="623" y="691"/>
                      <a:pt x="620" y="685"/>
                      <a:pt x="620" y="679"/>
                    </a:cubicBezTo>
                    <a:cubicBezTo>
                      <a:pt x="620" y="632"/>
                      <a:pt x="620" y="632"/>
                      <a:pt x="620" y="632"/>
                    </a:cubicBezTo>
                    <a:cubicBezTo>
                      <a:pt x="620" y="620"/>
                      <a:pt x="630" y="610"/>
                      <a:pt x="642" y="610"/>
                    </a:cubicBezTo>
                    <a:cubicBezTo>
                      <a:pt x="1094" y="610"/>
                      <a:pt x="1094" y="610"/>
                      <a:pt x="1094" y="610"/>
                    </a:cubicBezTo>
                    <a:cubicBezTo>
                      <a:pt x="1094" y="44"/>
                      <a:pt x="1094" y="44"/>
                      <a:pt x="1094" y="44"/>
                    </a:cubicBezTo>
                    <a:cubicBezTo>
                      <a:pt x="44" y="44"/>
                      <a:pt x="44" y="44"/>
                      <a:pt x="44" y="44"/>
                    </a:cubicBezTo>
                    <a:cubicBezTo>
                      <a:pt x="44" y="610"/>
                      <a:pt x="44" y="610"/>
                      <a:pt x="44" y="610"/>
                    </a:cubicBezTo>
                    <a:cubicBezTo>
                      <a:pt x="495" y="610"/>
                      <a:pt x="495" y="610"/>
                      <a:pt x="495" y="610"/>
                    </a:cubicBezTo>
                    <a:cubicBezTo>
                      <a:pt x="508" y="610"/>
                      <a:pt x="517" y="620"/>
                      <a:pt x="517" y="632"/>
                    </a:cubicBezTo>
                    <a:cubicBezTo>
                      <a:pt x="517" y="679"/>
                      <a:pt x="517" y="679"/>
                      <a:pt x="517" y="679"/>
                    </a:cubicBezTo>
                    <a:cubicBezTo>
                      <a:pt x="517" y="685"/>
                      <a:pt x="515" y="691"/>
                      <a:pt x="510" y="695"/>
                    </a:cubicBezTo>
                    <a:lnTo>
                      <a:pt x="467" y="732"/>
                    </a:ln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sp>
            <p:nvSpPr>
              <p:cNvPr id="74" name="Freeform 10"/>
              <p:cNvSpPr>
                <a:spLocks/>
              </p:cNvSpPr>
              <p:nvPr/>
            </p:nvSpPr>
            <p:spPr bwMode="auto">
              <a:xfrm>
                <a:off x="2941" y="1669"/>
                <a:ext cx="1798" cy="892"/>
              </a:xfrm>
              <a:custGeom>
                <a:avLst/>
                <a:gdLst>
                  <a:gd name="T0" fmla="*/ 420 w 960"/>
                  <a:gd name="T1" fmla="*/ 476 h 476"/>
                  <a:gd name="T2" fmla="*/ 541 w 960"/>
                  <a:gd name="T3" fmla="*/ 476 h 476"/>
                  <a:gd name="T4" fmla="*/ 951 w 960"/>
                  <a:gd name="T5" fmla="*/ 476 h 476"/>
                  <a:gd name="T6" fmla="*/ 960 w 960"/>
                  <a:gd name="T7" fmla="*/ 466 h 476"/>
                  <a:gd name="T8" fmla="*/ 960 w 960"/>
                  <a:gd name="T9" fmla="*/ 10 h 476"/>
                  <a:gd name="T10" fmla="*/ 951 w 960"/>
                  <a:gd name="T11" fmla="*/ 0 h 476"/>
                  <a:gd name="T12" fmla="*/ 10 w 960"/>
                  <a:gd name="T13" fmla="*/ 0 h 476"/>
                  <a:gd name="T14" fmla="*/ 0 w 960"/>
                  <a:gd name="T15" fmla="*/ 10 h 476"/>
                  <a:gd name="T16" fmla="*/ 0 w 960"/>
                  <a:gd name="T17" fmla="*/ 466 h 476"/>
                  <a:gd name="T18" fmla="*/ 10 w 960"/>
                  <a:gd name="T19" fmla="*/ 476 h 476"/>
                  <a:gd name="T20" fmla="*/ 420 w 960"/>
                  <a:gd name="T21" fmla="*/ 47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476">
                    <a:moveTo>
                      <a:pt x="420" y="476"/>
                    </a:moveTo>
                    <a:cubicBezTo>
                      <a:pt x="451" y="476"/>
                      <a:pt x="510" y="476"/>
                      <a:pt x="541" y="476"/>
                    </a:cubicBezTo>
                    <a:cubicBezTo>
                      <a:pt x="951" y="476"/>
                      <a:pt x="951" y="476"/>
                      <a:pt x="951" y="476"/>
                    </a:cubicBezTo>
                    <a:cubicBezTo>
                      <a:pt x="956" y="476"/>
                      <a:pt x="960" y="472"/>
                      <a:pt x="960" y="466"/>
                    </a:cubicBezTo>
                    <a:cubicBezTo>
                      <a:pt x="960" y="10"/>
                      <a:pt x="960" y="10"/>
                      <a:pt x="960" y="10"/>
                    </a:cubicBezTo>
                    <a:cubicBezTo>
                      <a:pt x="960" y="4"/>
                      <a:pt x="956" y="0"/>
                      <a:pt x="951" y="0"/>
                    </a:cubicBezTo>
                    <a:cubicBezTo>
                      <a:pt x="10" y="0"/>
                      <a:pt x="10" y="0"/>
                      <a:pt x="10" y="0"/>
                    </a:cubicBezTo>
                    <a:cubicBezTo>
                      <a:pt x="5" y="0"/>
                      <a:pt x="0" y="4"/>
                      <a:pt x="0" y="10"/>
                    </a:cubicBezTo>
                    <a:cubicBezTo>
                      <a:pt x="0" y="466"/>
                      <a:pt x="0" y="466"/>
                      <a:pt x="0" y="466"/>
                    </a:cubicBezTo>
                    <a:cubicBezTo>
                      <a:pt x="0" y="472"/>
                      <a:pt x="5" y="476"/>
                      <a:pt x="10" y="476"/>
                    </a:cubicBezTo>
                    <a:lnTo>
                      <a:pt x="420" y="476"/>
                    </a:lnTo>
                    <a:close/>
                  </a:path>
                </a:pathLst>
              </a:custGeom>
              <a:solidFill>
                <a:srgbClr val="29BA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021" tIns="36010" rIns="72021" bIns="36010" numCol="1" anchor="t" anchorCtr="0" compatLnSpc="1">
                <a:prstTxWarp prst="textNoShape">
                  <a:avLst/>
                </a:prstTxWarp>
              </a:bodyPr>
              <a:lstStyle/>
              <a:p>
                <a:pPr defTabSz="960303">
                  <a:defRPr/>
                </a:pPr>
                <a:endParaRPr lang="en-US" sz="2520" kern="0" dirty="0">
                  <a:solidFill>
                    <a:sysClr val="windowText" lastClr="000000"/>
                  </a:solidFill>
                </a:endParaRPr>
              </a:p>
            </p:txBody>
          </p:sp>
        </p:grpSp>
      </p:grpSp>
      <p:sp>
        <p:nvSpPr>
          <p:cNvPr id="47" name="NumberBall"/>
          <p:cNvSpPr>
            <a:spLocks noChangeArrowheads="1"/>
          </p:cNvSpPr>
          <p:nvPr/>
        </p:nvSpPr>
        <p:spPr bwMode="gray">
          <a:xfrm>
            <a:off x="976160" y="1498318"/>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a:solidFill>
                  <a:srgbClr val="FFFFFF"/>
                </a:solidFill>
                <a:latin typeface="Arial" pitchFamily="34" charset="0"/>
                <a:cs typeface="Arial" pitchFamily="34" charset="0"/>
              </a:rPr>
              <a:t>1</a:t>
            </a:r>
          </a:p>
        </p:txBody>
      </p:sp>
      <p:sp>
        <p:nvSpPr>
          <p:cNvPr id="80" name="TextBox 79"/>
          <p:cNvSpPr txBox="1"/>
          <p:nvPr/>
        </p:nvSpPr>
        <p:spPr>
          <a:xfrm>
            <a:off x="916648" y="4791698"/>
            <a:ext cx="3211858" cy="1412864"/>
          </a:xfrm>
          <a:prstGeom prst="rect">
            <a:avLst/>
          </a:prstGeom>
          <a:noFill/>
        </p:spPr>
        <p:txBody>
          <a:bodyPr wrap="square" tIns="90000" bIns="90000" rtlCol="0">
            <a:spAutoFit/>
          </a:bodyPr>
          <a:lstStyle/>
          <a:p>
            <a:pPr marL="288925" lvl="1" indent="-174625">
              <a:buClr>
                <a:srgbClr val="177B57"/>
              </a:buClr>
              <a:buSzPct val="100000"/>
              <a:buFontTx/>
              <a:buChar char="•"/>
            </a:pPr>
            <a:r>
              <a:rPr lang="en-US" sz="1600" dirty="0" smtClean="0">
                <a:solidFill>
                  <a:srgbClr val="000000"/>
                </a:solidFill>
                <a:effectLst/>
                <a:latin typeface="Arial" pitchFamily="34" charset="0"/>
                <a:cs typeface="Arial" pitchFamily="34" charset="0"/>
              </a:rPr>
              <a:t>Define a common industry vision and goals</a:t>
            </a:r>
          </a:p>
          <a:p>
            <a:pPr marL="288925" lvl="1" indent="-174625">
              <a:buClr>
                <a:srgbClr val="177B57"/>
              </a:buClr>
              <a:buSzPct val="100000"/>
              <a:buFontTx/>
              <a:buChar char="•"/>
            </a:pPr>
            <a:r>
              <a:rPr lang="en-US" sz="1600" dirty="0" smtClean="0">
                <a:solidFill>
                  <a:srgbClr val="000000"/>
                </a:solidFill>
                <a:effectLst/>
                <a:latin typeface="Arial" pitchFamily="34" charset="0"/>
                <a:cs typeface="Arial" pitchFamily="34" charset="0"/>
              </a:rPr>
              <a:t>Set up joint working groups to address efficiency hurdles one-by-one</a:t>
            </a:r>
            <a:endParaRPr lang="en-US" sz="1600" dirty="0">
              <a:solidFill>
                <a:srgbClr val="000000"/>
              </a:solidFill>
              <a:effectLst/>
              <a:latin typeface="Arial" pitchFamily="34" charset="0"/>
              <a:cs typeface="Arial" pitchFamily="34" charset="0"/>
            </a:endParaRPr>
          </a:p>
        </p:txBody>
      </p:sp>
      <p:grpSp>
        <p:nvGrpSpPr>
          <p:cNvPr id="2" name="Group 1"/>
          <p:cNvGrpSpPr/>
          <p:nvPr/>
        </p:nvGrpSpPr>
        <p:grpSpPr>
          <a:xfrm>
            <a:off x="8109466" y="1498318"/>
            <a:ext cx="3211858" cy="4952465"/>
            <a:chOff x="4512416" y="1498318"/>
            <a:chExt cx="3211858" cy="4952465"/>
          </a:xfrm>
        </p:grpSpPr>
        <p:sp>
          <p:nvSpPr>
            <p:cNvPr id="40" name="Rectangle 39"/>
            <p:cNvSpPr/>
            <p:nvPr/>
          </p:nvSpPr>
          <p:spPr>
            <a:xfrm>
              <a:off x="4512416" y="1777382"/>
              <a:ext cx="3211858" cy="465975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376" tIns="30688" rIns="61376" bIns="30688" numCol="1" spcCol="0" rtlCol="0" fromWordArt="0" anchor="t" anchorCtr="0" forceAA="0" compatLnSpc="1">
              <a:prstTxWarp prst="textNoShape">
                <a:avLst/>
              </a:prstTxWarp>
              <a:noAutofit/>
            </a:bodyPr>
            <a:lstStyle/>
            <a:p>
              <a:pPr algn="ctr">
                <a:buClr>
                  <a:prstClr val="white"/>
                </a:buClr>
              </a:pPr>
              <a:endParaRPr lang="en-US" sz="2100" dirty="0" smtClean="0">
                <a:solidFill>
                  <a:srgbClr val="2FC77E"/>
                </a:solidFill>
                <a:latin typeface="Trebuchet MS" pitchFamily="34" charset="0"/>
              </a:endParaRPr>
            </a:p>
            <a:p>
              <a:pPr algn="ctr">
                <a:buClr>
                  <a:prstClr val="white"/>
                </a:buClr>
              </a:pPr>
              <a:r>
                <a:rPr lang="en-US" sz="2100" dirty="0" smtClean="0">
                  <a:solidFill>
                    <a:srgbClr val="2FC77E"/>
                  </a:solidFill>
                  <a:latin typeface="Trebuchet MS" pitchFamily="34" charset="0"/>
                </a:rPr>
                <a:t>Encourage genuine innovation</a:t>
              </a:r>
              <a:endParaRPr lang="en-US" sz="2100" dirty="0">
                <a:solidFill>
                  <a:srgbClr val="2FC77E"/>
                </a:solidFill>
                <a:latin typeface="Trebuchet MS" pitchFamily="34" charset="0"/>
              </a:endParaRPr>
            </a:p>
          </p:txBody>
        </p:sp>
        <p:sp>
          <p:nvSpPr>
            <p:cNvPr id="48" name="NumberBall"/>
            <p:cNvSpPr>
              <a:spLocks noChangeArrowheads="1"/>
            </p:cNvSpPr>
            <p:nvPr/>
          </p:nvSpPr>
          <p:spPr bwMode="gray">
            <a:xfrm>
              <a:off x="4564911" y="1498318"/>
              <a:ext cx="610659" cy="610557"/>
            </a:xfrm>
            <a:prstGeom prst="ellipse">
              <a:avLst/>
            </a:prstGeom>
            <a:solidFill>
              <a:schemeClr val="tx2"/>
            </a:solidFill>
            <a:ln w="9525" algn="ctr">
              <a:solidFill>
                <a:schemeClr val="tx2"/>
              </a:solidFill>
              <a:round/>
              <a:headEnd/>
              <a:tailEnd/>
            </a:ln>
          </p:spPr>
          <p:txBody>
            <a:bodyPr wrap="none" lIns="0" tIns="0" rIns="0" bIns="0" anchor="ctr"/>
            <a:lstStyle/>
            <a:p>
              <a:pPr algn="ctr" fontAlgn="base">
                <a:spcBef>
                  <a:spcPct val="0"/>
                </a:spcBef>
                <a:spcAft>
                  <a:spcPct val="0"/>
                </a:spcAft>
              </a:pPr>
              <a:r>
                <a:rPr lang="en-US" sz="2400" b="1" dirty="0" smtClean="0">
                  <a:solidFill>
                    <a:srgbClr val="FFFFFF"/>
                  </a:solidFill>
                  <a:latin typeface="Arial" pitchFamily="34" charset="0"/>
                  <a:cs typeface="Arial" pitchFamily="34" charset="0"/>
                </a:rPr>
                <a:t>3</a:t>
              </a:r>
              <a:endParaRPr lang="en-US" sz="2400" b="1" dirty="0">
                <a:solidFill>
                  <a:srgbClr val="FFFFFF"/>
                </a:solidFill>
                <a:latin typeface="Arial" pitchFamily="34" charset="0"/>
                <a:cs typeface="Arial" pitchFamily="34" charset="0"/>
              </a:endParaRPr>
            </a:p>
          </p:txBody>
        </p:sp>
        <p:grpSp>
          <p:nvGrpSpPr>
            <p:cNvPr id="84" name="Group 83"/>
            <p:cNvGrpSpPr/>
            <p:nvPr/>
          </p:nvGrpSpPr>
          <p:grpSpPr>
            <a:xfrm>
              <a:off x="5407583" y="3353375"/>
              <a:ext cx="1421523" cy="1305919"/>
              <a:chOff x="1643063" y="1352550"/>
              <a:chExt cx="1211262" cy="979488"/>
            </a:xfrm>
          </p:grpSpPr>
          <p:sp>
            <p:nvSpPr>
              <p:cNvPr id="85" name="Freeform 10"/>
              <p:cNvSpPr>
                <a:spLocks/>
              </p:cNvSpPr>
              <p:nvPr/>
            </p:nvSpPr>
            <p:spPr bwMode="auto">
              <a:xfrm>
                <a:off x="1643063" y="1419225"/>
                <a:ext cx="295275" cy="554038"/>
              </a:xfrm>
              <a:custGeom>
                <a:avLst/>
                <a:gdLst>
                  <a:gd name="T0" fmla="*/ 368 w 529"/>
                  <a:gd name="T1" fmla="*/ 993 h 993"/>
                  <a:gd name="T2" fmla="*/ 386 w 529"/>
                  <a:gd name="T3" fmla="*/ 922 h 993"/>
                  <a:gd name="T4" fmla="*/ 381 w 529"/>
                  <a:gd name="T5" fmla="*/ 911 h 993"/>
                  <a:gd name="T6" fmla="*/ 82 w 529"/>
                  <a:gd name="T7" fmla="*/ 708 h 993"/>
                  <a:gd name="T8" fmla="*/ 77 w 529"/>
                  <a:gd name="T9" fmla="*/ 699 h 993"/>
                  <a:gd name="T10" fmla="*/ 77 w 529"/>
                  <a:gd name="T11" fmla="*/ 128 h 993"/>
                  <a:gd name="T12" fmla="*/ 95 w 529"/>
                  <a:gd name="T13" fmla="*/ 119 h 993"/>
                  <a:gd name="T14" fmla="*/ 428 w 529"/>
                  <a:gd name="T15" fmla="*/ 289 h 993"/>
                  <a:gd name="T16" fmla="*/ 435 w 529"/>
                  <a:gd name="T17" fmla="*/ 286 h 993"/>
                  <a:gd name="T18" fmla="*/ 520 w 529"/>
                  <a:gd name="T19" fmla="*/ 208 h 993"/>
                  <a:gd name="T20" fmla="*/ 509 w 529"/>
                  <a:gd name="T21" fmla="*/ 190 h 993"/>
                  <a:gd name="T22" fmla="*/ 432 w 529"/>
                  <a:gd name="T23" fmla="*/ 212 h 993"/>
                  <a:gd name="T24" fmla="*/ 273 w 529"/>
                  <a:gd name="T25" fmla="*/ 145 h 993"/>
                  <a:gd name="T26" fmla="*/ 78 w 529"/>
                  <a:gd name="T27" fmla="*/ 11 h 993"/>
                  <a:gd name="T28" fmla="*/ 74 w 529"/>
                  <a:gd name="T29" fmla="*/ 9 h 993"/>
                  <a:gd name="T30" fmla="*/ 0 w 529"/>
                  <a:gd name="T31" fmla="*/ 63 h 993"/>
                  <a:gd name="T32" fmla="*/ 0 w 529"/>
                  <a:gd name="T33" fmla="*/ 717 h 993"/>
                  <a:gd name="T34" fmla="*/ 50 w 529"/>
                  <a:gd name="T35" fmla="*/ 786 h 993"/>
                  <a:gd name="T36" fmla="*/ 51 w 529"/>
                  <a:gd name="T37" fmla="*/ 786 h 993"/>
                  <a:gd name="T38" fmla="*/ 364 w 529"/>
                  <a:gd name="T39" fmla="*/ 992 h 993"/>
                  <a:gd name="T40" fmla="*/ 368 w 529"/>
                  <a:gd name="T41" fmla="*/ 993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9" h="993">
                    <a:moveTo>
                      <a:pt x="368" y="993"/>
                    </a:moveTo>
                    <a:cubicBezTo>
                      <a:pt x="386" y="922"/>
                      <a:pt x="386" y="922"/>
                      <a:pt x="386" y="922"/>
                    </a:cubicBezTo>
                    <a:cubicBezTo>
                      <a:pt x="387" y="918"/>
                      <a:pt x="385" y="913"/>
                      <a:pt x="381" y="911"/>
                    </a:cubicBezTo>
                    <a:cubicBezTo>
                      <a:pt x="82" y="708"/>
                      <a:pt x="82" y="708"/>
                      <a:pt x="82" y="708"/>
                    </a:cubicBezTo>
                    <a:cubicBezTo>
                      <a:pt x="79" y="706"/>
                      <a:pt x="77" y="702"/>
                      <a:pt x="77" y="699"/>
                    </a:cubicBezTo>
                    <a:cubicBezTo>
                      <a:pt x="77" y="128"/>
                      <a:pt x="77" y="128"/>
                      <a:pt x="77" y="128"/>
                    </a:cubicBezTo>
                    <a:cubicBezTo>
                      <a:pt x="77" y="119"/>
                      <a:pt x="88" y="114"/>
                      <a:pt x="95" y="119"/>
                    </a:cubicBezTo>
                    <a:cubicBezTo>
                      <a:pt x="251" y="232"/>
                      <a:pt x="362" y="289"/>
                      <a:pt x="428" y="289"/>
                    </a:cubicBezTo>
                    <a:cubicBezTo>
                      <a:pt x="431" y="288"/>
                      <a:pt x="433" y="287"/>
                      <a:pt x="435" y="286"/>
                    </a:cubicBezTo>
                    <a:cubicBezTo>
                      <a:pt x="520" y="208"/>
                      <a:pt x="520" y="208"/>
                      <a:pt x="520" y="208"/>
                    </a:cubicBezTo>
                    <a:cubicBezTo>
                      <a:pt x="529" y="200"/>
                      <a:pt x="520" y="186"/>
                      <a:pt x="509" y="190"/>
                    </a:cubicBezTo>
                    <a:cubicBezTo>
                      <a:pt x="476" y="202"/>
                      <a:pt x="447" y="208"/>
                      <a:pt x="432" y="212"/>
                    </a:cubicBezTo>
                    <a:cubicBezTo>
                      <a:pt x="428" y="213"/>
                      <a:pt x="394" y="218"/>
                      <a:pt x="273" y="145"/>
                    </a:cubicBezTo>
                    <a:cubicBezTo>
                      <a:pt x="192" y="96"/>
                      <a:pt x="111" y="36"/>
                      <a:pt x="78" y="11"/>
                    </a:cubicBezTo>
                    <a:cubicBezTo>
                      <a:pt x="77" y="10"/>
                      <a:pt x="75" y="9"/>
                      <a:pt x="74" y="9"/>
                    </a:cubicBezTo>
                    <a:cubicBezTo>
                      <a:pt x="32" y="0"/>
                      <a:pt x="0" y="29"/>
                      <a:pt x="0" y="63"/>
                    </a:cubicBezTo>
                    <a:cubicBezTo>
                      <a:pt x="0" y="717"/>
                      <a:pt x="0" y="717"/>
                      <a:pt x="0" y="717"/>
                    </a:cubicBezTo>
                    <a:cubicBezTo>
                      <a:pt x="0" y="738"/>
                      <a:pt x="12" y="757"/>
                      <a:pt x="50" y="786"/>
                    </a:cubicBezTo>
                    <a:cubicBezTo>
                      <a:pt x="50" y="786"/>
                      <a:pt x="51" y="786"/>
                      <a:pt x="51" y="786"/>
                    </a:cubicBezTo>
                    <a:cubicBezTo>
                      <a:pt x="364" y="992"/>
                      <a:pt x="364" y="992"/>
                      <a:pt x="364" y="992"/>
                    </a:cubicBezTo>
                    <a:lnTo>
                      <a:pt x="368" y="99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11"/>
              <p:cNvSpPr>
                <a:spLocks/>
              </p:cNvSpPr>
              <p:nvPr/>
            </p:nvSpPr>
            <p:spPr bwMode="auto">
              <a:xfrm>
                <a:off x="2236788" y="1625600"/>
                <a:ext cx="571500" cy="706438"/>
              </a:xfrm>
              <a:custGeom>
                <a:avLst/>
                <a:gdLst>
                  <a:gd name="T0" fmla="*/ 971 w 1024"/>
                  <a:gd name="T1" fmla="*/ 560 h 1266"/>
                  <a:gd name="T2" fmla="*/ 124 w 1024"/>
                  <a:gd name="T3" fmla="*/ 27 h 1266"/>
                  <a:gd name="T4" fmla="*/ 11 w 1024"/>
                  <a:gd name="T5" fmla="*/ 23 h 1266"/>
                  <a:gd name="T6" fmla="*/ 943 w 1024"/>
                  <a:gd name="T7" fmla="*/ 645 h 1266"/>
                  <a:gd name="T8" fmla="*/ 880 w 1024"/>
                  <a:gd name="T9" fmla="*/ 760 h 1266"/>
                  <a:gd name="T10" fmla="*/ 801 w 1024"/>
                  <a:gd name="T11" fmla="*/ 721 h 1266"/>
                  <a:gd name="T12" fmla="*/ 774 w 1024"/>
                  <a:gd name="T13" fmla="*/ 697 h 1266"/>
                  <a:gd name="T14" fmla="*/ 376 w 1024"/>
                  <a:gd name="T15" fmla="*/ 452 h 1266"/>
                  <a:gd name="T16" fmla="*/ 355 w 1024"/>
                  <a:gd name="T17" fmla="*/ 521 h 1266"/>
                  <a:gd name="T18" fmla="*/ 745 w 1024"/>
                  <a:gd name="T19" fmla="*/ 780 h 1266"/>
                  <a:gd name="T20" fmla="*/ 694 w 1024"/>
                  <a:gd name="T21" fmla="*/ 878 h 1266"/>
                  <a:gd name="T22" fmla="*/ 297 w 1024"/>
                  <a:gd name="T23" fmla="*/ 657 h 1266"/>
                  <a:gd name="T24" fmla="*/ 256 w 1024"/>
                  <a:gd name="T25" fmla="*/ 716 h 1266"/>
                  <a:gd name="T26" fmla="*/ 533 w 1024"/>
                  <a:gd name="T27" fmla="*/ 909 h 1266"/>
                  <a:gd name="T28" fmla="*/ 543 w 1024"/>
                  <a:gd name="T29" fmla="*/ 955 h 1266"/>
                  <a:gd name="T30" fmla="*/ 451 w 1024"/>
                  <a:gd name="T31" fmla="*/ 1036 h 1266"/>
                  <a:gd name="T32" fmla="*/ 184 w 1024"/>
                  <a:gd name="T33" fmla="*/ 876 h 1266"/>
                  <a:gd name="T34" fmla="*/ 163 w 1024"/>
                  <a:gd name="T35" fmla="*/ 944 h 1266"/>
                  <a:gd name="T36" fmla="*/ 357 w 1024"/>
                  <a:gd name="T37" fmla="*/ 1085 h 1266"/>
                  <a:gd name="T38" fmla="*/ 252 w 1024"/>
                  <a:gd name="T39" fmla="*/ 1184 h 1266"/>
                  <a:gd name="T40" fmla="*/ 86 w 1024"/>
                  <a:gd name="T41" fmla="*/ 1090 h 1266"/>
                  <a:gd name="T42" fmla="*/ 67 w 1024"/>
                  <a:gd name="T43" fmla="*/ 1155 h 1266"/>
                  <a:gd name="T44" fmla="*/ 270 w 1024"/>
                  <a:gd name="T45" fmla="*/ 1266 h 1266"/>
                  <a:gd name="T46" fmla="*/ 409 w 1024"/>
                  <a:gd name="T47" fmla="*/ 1145 h 1266"/>
                  <a:gd name="T48" fmla="*/ 435 w 1024"/>
                  <a:gd name="T49" fmla="*/ 1113 h 1266"/>
                  <a:gd name="T50" fmla="*/ 561 w 1024"/>
                  <a:gd name="T51" fmla="*/ 1068 h 1266"/>
                  <a:gd name="T52" fmla="*/ 620 w 1024"/>
                  <a:gd name="T53" fmla="*/ 972 h 1266"/>
                  <a:gd name="T54" fmla="*/ 667 w 1024"/>
                  <a:gd name="T55" fmla="*/ 970 h 1266"/>
                  <a:gd name="T56" fmla="*/ 805 w 1024"/>
                  <a:gd name="T57" fmla="*/ 849 h 1266"/>
                  <a:gd name="T58" fmla="*/ 814 w 1024"/>
                  <a:gd name="T59" fmla="*/ 833 h 1266"/>
                  <a:gd name="T60" fmla="*/ 864 w 1024"/>
                  <a:gd name="T61" fmla="*/ 833 h 1266"/>
                  <a:gd name="T62" fmla="*/ 1003 w 1024"/>
                  <a:gd name="T63" fmla="*/ 71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4" h="1266">
                    <a:moveTo>
                      <a:pt x="1018" y="629"/>
                    </a:moveTo>
                    <a:cubicBezTo>
                      <a:pt x="1012" y="600"/>
                      <a:pt x="995" y="576"/>
                      <a:pt x="971" y="560"/>
                    </a:cubicBezTo>
                    <a:cubicBezTo>
                      <a:pt x="128" y="28"/>
                      <a:pt x="128" y="28"/>
                      <a:pt x="128" y="28"/>
                    </a:cubicBezTo>
                    <a:cubicBezTo>
                      <a:pt x="127" y="28"/>
                      <a:pt x="126" y="27"/>
                      <a:pt x="124" y="27"/>
                    </a:cubicBezTo>
                    <a:cubicBezTo>
                      <a:pt x="19" y="3"/>
                      <a:pt x="19" y="3"/>
                      <a:pt x="19" y="3"/>
                    </a:cubicBezTo>
                    <a:cubicBezTo>
                      <a:pt x="7" y="0"/>
                      <a:pt x="0" y="16"/>
                      <a:pt x="11" y="23"/>
                    </a:cubicBezTo>
                    <a:cubicBezTo>
                      <a:pt x="929" y="624"/>
                      <a:pt x="929" y="624"/>
                      <a:pt x="929" y="624"/>
                    </a:cubicBezTo>
                    <a:cubicBezTo>
                      <a:pt x="936" y="629"/>
                      <a:pt x="941" y="636"/>
                      <a:pt x="943" y="645"/>
                    </a:cubicBezTo>
                    <a:cubicBezTo>
                      <a:pt x="945" y="654"/>
                      <a:pt x="943" y="663"/>
                      <a:pt x="938" y="670"/>
                    </a:cubicBezTo>
                    <a:cubicBezTo>
                      <a:pt x="880" y="760"/>
                      <a:pt x="880" y="760"/>
                      <a:pt x="880" y="760"/>
                    </a:cubicBezTo>
                    <a:cubicBezTo>
                      <a:pt x="876" y="765"/>
                      <a:pt x="869" y="766"/>
                      <a:pt x="864" y="763"/>
                    </a:cubicBezTo>
                    <a:cubicBezTo>
                      <a:pt x="801" y="721"/>
                      <a:pt x="801" y="721"/>
                      <a:pt x="801" y="721"/>
                    </a:cubicBezTo>
                    <a:cubicBezTo>
                      <a:pt x="800" y="721"/>
                      <a:pt x="799" y="720"/>
                      <a:pt x="799" y="719"/>
                    </a:cubicBezTo>
                    <a:cubicBezTo>
                      <a:pt x="792" y="711"/>
                      <a:pt x="783" y="703"/>
                      <a:pt x="774" y="697"/>
                    </a:cubicBezTo>
                    <a:cubicBezTo>
                      <a:pt x="392" y="447"/>
                      <a:pt x="392" y="447"/>
                      <a:pt x="392" y="447"/>
                    </a:cubicBezTo>
                    <a:cubicBezTo>
                      <a:pt x="386" y="443"/>
                      <a:pt x="379" y="445"/>
                      <a:pt x="376" y="452"/>
                    </a:cubicBezTo>
                    <a:cubicBezTo>
                      <a:pt x="351" y="508"/>
                      <a:pt x="351" y="508"/>
                      <a:pt x="351" y="508"/>
                    </a:cubicBezTo>
                    <a:cubicBezTo>
                      <a:pt x="348" y="512"/>
                      <a:pt x="350" y="518"/>
                      <a:pt x="355" y="521"/>
                    </a:cubicBezTo>
                    <a:cubicBezTo>
                      <a:pt x="741" y="774"/>
                      <a:pt x="741" y="774"/>
                      <a:pt x="741" y="774"/>
                    </a:cubicBezTo>
                    <a:cubicBezTo>
                      <a:pt x="743" y="775"/>
                      <a:pt x="745" y="778"/>
                      <a:pt x="745" y="780"/>
                    </a:cubicBezTo>
                    <a:cubicBezTo>
                      <a:pt x="748" y="789"/>
                      <a:pt x="746" y="799"/>
                      <a:pt x="741" y="807"/>
                    </a:cubicBezTo>
                    <a:cubicBezTo>
                      <a:pt x="694" y="878"/>
                      <a:pt x="694" y="878"/>
                      <a:pt x="694" y="878"/>
                    </a:cubicBezTo>
                    <a:cubicBezTo>
                      <a:pt x="684" y="893"/>
                      <a:pt x="664" y="898"/>
                      <a:pt x="649" y="888"/>
                    </a:cubicBezTo>
                    <a:cubicBezTo>
                      <a:pt x="297" y="657"/>
                      <a:pt x="297" y="657"/>
                      <a:pt x="297" y="657"/>
                    </a:cubicBezTo>
                    <a:cubicBezTo>
                      <a:pt x="291" y="654"/>
                      <a:pt x="283" y="656"/>
                      <a:pt x="281" y="662"/>
                    </a:cubicBezTo>
                    <a:cubicBezTo>
                      <a:pt x="256" y="716"/>
                      <a:pt x="256" y="716"/>
                      <a:pt x="256" y="716"/>
                    </a:cubicBezTo>
                    <a:cubicBezTo>
                      <a:pt x="254" y="721"/>
                      <a:pt x="255" y="727"/>
                      <a:pt x="260" y="730"/>
                    </a:cubicBezTo>
                    <a:cubicBezTo>
                      <a:pt x="533" y="909"/>
                      <a:pt x="533" y="909"/>
                      <a:pt x="533" y="909"/>
                    </a:cubicBezTo>
                    <a:cubicBezTo>
                      <a:pt x="541" y="914"/>
                      <a:pt x="546" y="921"/>
                      <a:pt x="548" y="930"/>
                    </a:cubicBezTo>
                    <a:cubicBezTo>
                      <a:pt x="549" y="939"/>
                      <a:pt x="548" y="948"/>
                      <a:pt x="543" y="955"/>
                    </a:cubicBezTo>
                    <a:cubicBezTo>
                      <a:pt x="496" y="1026"/>
                      <a:pt x="496" y="1026"/>
                      <a:pt x="496" y="1026"/>
                    </a:cubicBezTo>
                    <a:cubicBezTo>
                      <a:pt x="486" y="1041"/>
                      <a:pt x="466" y="1046"/>
                      <a:pt x="451" y="1036"/>
                    </a:cubicBezTo>
                    <a:cubicBezTo>
                      <a:pt x="200" y="871"/>
                      <a:pt x="200" y="871"/>
                      <a:pt x="200" y="871"/>
                    </a:cubicBezTo>
                    <a:cubicBezTo>
                      <a:pt x="194" y="868"/>
                      <a:pt x="186" y="870"/>
                      <a:pt x="184" y="876"/>
                    </a:cubicBezTo>
                    <a:cubicBezTo>
                      <a:pt x="159" y="931"/>
                      <a:pt x="159" y="931"/>
                      <a:pt x="159" y="931"/>
                    </a:cubicBezTo>
                    <a:cubicBezTo>
                      <a:pt x="157" y="936"/>
                      <a:pt x="158" y="941"/>
                      <a:pt x="163" y="944"/>
                    </a:cubicBezTo>
                    <a:cubicBezTo>
                      <a:pt x="354" y="1069"/>
                      <a:pt x="354" y="1069"/>
                      <a:pt x="354" y="1069"/>
                    </a:cubicBezTo>
                    <a:cubicBezTo>
                      <a:pt x="359" y="1073"/>
                      <a:pt x="360" y="1079"/>
                      <a:pt x="357" y="1085"/>
                    </a:cubicBezTo>
                    <a:cubicBezTo>
                      <a:pt x="298" y="1174"/>
                      <a:pt x="298" y="1174"/>
                      <a:pt x="298" y="1174"/>
                    </a:cubicBezTo>
                    <a:cubicBezTo>
                      <a:pt x="288" y="1190"/>
                      <a:pt x="268" y="1194"/>
                      <a:pt x="252" y="1184"/>
                    </a:cubicBezTo>
                    <a:cubicBezTo>
                      <a:pt x="102" y="1086"/>
                      <a:pt x="102" y="1086"/>
                      <a:pt x="102" y="1086"/>
                    </a:cubicBezTo>
                    <a:cubicBezTo>
                      <a:pt x="97" y="1082"/>
                      <a:pt x="89" y="1084"/>
                      <a:pt x="86" y="1090"/>
                    </a:cubicBezTo>
                    <a:cubicBezTo>
                      <a:pt x="63" y="1141"/>
                      <a:pt x="63" y="1141"/>
                      <a:pt x="63" y="1141"/>
                    </a:cubicBezTo>
                    <a:cubicBezTo>
                      <a:pt x="61" y="1146"/>
                      <a:pt x="63" y="1152"/>
                      <a:pt x="67" y="1155"/>
                    </a:cubicBezTo>
                    <a:cubicBezTo>
                      <a:pt x="210" y="1248"/>
                      <a:pt x="210" y="1248"/>
                      <a:pt x="210" y="1248"/>
                    </a:cubicBezTo>
                    <a:cubicBezTo>
                      <a:pt x="229" y="1260"/>
                      <a:pt x="250" y="1266"/>
                      <a:pt x="270" y="1266"/>
                    </a:cubicBezTo>
                    <a:cubicBezTo>
                      <a:pt x="306" y="1266"/>
                      <a:pt x="342" y="1249"/>
                      <a:pt x="363" y="1216"/>
                    </a:cubicBezTo>
                    <a:cubicBezTo>
                      <a:pt x="409" y="1145"/>
                      <a:pt x="409" y="1145"/>
                      <a:pt x="409" y="1145"/>
                    </a:cubicBezTo>
                    <a:cubicBezTo>
                      <a:pt x="415" y="1137"/>
                      <a:pt x="419" y="1128"/>
                      <a:pt x="422" y="1120"/>
                    </a:cubicBezTo>
                    <a:cubicBezTo>
                      <a:pt x="423" y="1114"/>
                      <a:pt x="430" y="1111"/>
                      <a:pt x="435" y="1113"/>
                    </a:cubicBezTo>
                    <a:cubicBezTo>
                      <a:pt x="446" y="1116"/>
                      <a:pt x="457" y="1118"/>
                      <a:pt x="468" y="1118"/>
                    </a:cubicBezTo>
                    <a:cubicBezTo>
                      <a:pt x="504" y="1118"/>
                      <a:pt x="540" y="1101"/>
                      <a:pt x="561" y="1068"/>
                    </a:cubicBezTo>
                    <a:cubicBezTo>
                      <a:pt x="607" y="997"/>
                      <a:pt x="607" y="997"/>
                      <a:pt x="607" y="997"/>
                    </a:cubicBezTo>
                    <a:cubicBezTo>
                      <a:pt x="613" y="989"/>
                      <a:pt x="617" y="981"/>
                      <a:pt x="620" y="972"/>
                    </a:cubicBezTo>
                    <a:cubicBezTo>
                      <a:pt x="621" y="966"/>
                      <a:pt x="628" y="963"/>
                      <a:pt x="633" y="965"/>
                    </a:cubicBezTo>
                    <a:cubicBezTo>
                      <a:pt x="644" y="968"/>
                      <a:pt x="655" y="970"/>
                      <a:pt x="667" y="970"/>
                    </a:cubicBezTo>
                    <a:cubicBezTo>
                      <a:pt x="703" y="970"/>
                      <a:pt x="738" y="952"/>
                      <a:pt x="759" y="920"/>
                    </a:cubicBezTo>
                    <a:cubicBezTo>
                      <a:pt x="805" y="849"/>
                      <a:pt x="805" y="849"/>
                      <a:pt x="805" y="849"/>
                    </a:cubicBezTo>
                    <a:cubicBezTo>
                      <a:pt x="805" y="849"/>
                      <a:pt x="805" y="849"/>
                      <a:pt x="805" y="849"/>
                    </a:cubicBezTo>
                    <a:cubicBezTo>
                      <a:pt x="809" y="844"/>
                      <a:pt x="812" y="839"/>
                      <a:pt x="814" y="833"/>
                    </a:cubicBezTo>
                    <a:cubicBezTo>
                      <a:pt x="816" y="828"/>
                      <a:pt x="822" y="825"/>
                      <a:pt x="828" y="827"/>
                    </a:cubicBezTo>
                    <a:cubicBezTo>
                      <a:pt x="840" y="831"/>
                      <a:pt x="852" y="833"/>
                      <a:pt x="864" y="833"/>
                    </a:cubicBezTo>
                    <a:cubicBezTo>
                      <a:pt x="900" y="833"/>
                      <a:pt x="935" y="816"/>
                      <a:pt x="956" y="783"/>
                    </a:cubicBezTo>
                    <a:cubicBezTo>
                      <a:pt x="1003" y="712"/>
                      <a:pt x="1003" y="712"/>
                      <a:pt x="1003" y="712"/>
                    </a:cubicBezTo>
                    <a:cubicBezTo>
                      <a:pt x="1019" y="687"/>
                      <a:pt x="1024" y="658"/>
                      <a:pt x="1018" y="62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5"/>
              <p:cNvSpPr>
                <a:spLocks/>
              </p:cNvSpPr>
              <p:nvPr/>
            </p:nvSpPr>
            <p:spPr bwMode="auto">
              <a:xfrm>
                <a:off x="1901825" y="1352550"/>
                <a:ext cx="952500" cy="512763"/>
              </a:xfrm>
              <a:custGeom>
                <a:avLst/>
                <a:gdLst>
                  <a:gd name="T0" fmla="*/ 69 w 1705"/>
                  <a:gd name="T1" fmla="*/ 566 h 921"/>
                  <a:gd name="T2" fmla="*/ 376 w 1705"/>
                  <a:gd name="T3" fmla="*/ 463 h 921"/>
                  <a:gd name="T4" fmla="*/ 428 w 1705"/>
                  <a:gd name="T5" fmla="*/ 438 h 921"/>
                  <a:gd name="T6" fmla="*/ 693 w 1705"/>
                  <a:gd name="T7" fmla="*/ 459 h 921"/>
                  <a:gd name="T8" fmla="*/ 1456 w 1705"/>
                  <a:gd name="T9" fmla="*/ 917 h 921"/>
                  <a:gd name="T10" fmla="*/ 1471 w 1705"/>
                  <a:gd name="T11" fmla="*/ 919 h 921"/>
                  <a:gd name="T12" fmla="*/ 1695 w 1705"/>
                  <a:gd name="T13" fmla="*/ 862 h 921"/>
                  <a:gd name="T14" fmla="*/ 1705 w 1705"/>
                  <a:gd name="T15" fmla="*/ 847 h 921"/>
                  <a:gd name="T16" fmla="*/ 1705 w 1705"/>
                  <a:gd name="T17" fmla="*/ 221 h 921"/>
                  <a:gd name="T18" fmla="*/ 1656 w 1705"/>
                  <a:gd name="T19" fmla="*/ 197 h 921"/>
                  <a:gd name="T20" fmla="*/ 1304 w 1705"/>
                  <a:gd name="T21" fmla="*/ 379 h 921"/>
                  <a:gd name="T22" fmla="*/ 764 w 1705"/>
                  <a:gd name="T23" fmla="*/ 154 h 921"/>
                  <a:gd name="T24" fmla="*/ 44 w 1705"/>
                  <a:gd name="T25" fmla="*/ 419 h 921"/>
                  <a:gd name="T26" fmla="*/ 69 w 1705"/>
                  <a:gd name="T27" fmla="*/ 56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5" h="921">
                    <a:moveTo>
                      <a:pt x="69" y="566"/>
                    </a:moveTo>
                    <a:cubicBezTo>
                      <a:pt x="139" y="600"/>
                      <a:pt x="246" y="606"/>
                      <a:pt x="376" y="463"/>
                    </a:cubicBezTo>
                    <a:cubicBezTo>
                      <a:pt x="389" y="448"/>
                      <a:pt x="408" y="439"/>
                      <a:pt x="428" y="438"/>
                    </a:cubicBezTo>
                    <a:cubicBezTo>
                      <a:pt x="490" y="436"/>
                      <a:pt x="623" y="434"/>
                      <a:pt x="693" y="459"/>
                    </a:cubicBezTo>
                    <a:cubicBezTo>
                      <a:pt x="781" y="490"/>
                      <a:pt x="1384" y="871"/>
                      <a:pt x="1456" y="917"/>
                    </a:cubicBezTo>
                    <a:cubicBezTo>
                      <a:pt x="1460" y="920"/>
                      <a:pt x="1466" y="921"/>
                      <a:pt x="1471" y="919"/>
                    </a:cubicBezTo>
                    <a:cubicBezTo>
                      <a:pt x="1695" y="862"/>
                      <a:pt x="1695" y="862"/>
                      <a:pt x="1695" y="862"/>
                    </a:cubicBezTo>
                    <a:cubicBezTo>
                      <a:pt x="1701" y="860"/>
                      <a:pt x="1705" y="854"/>
                      <a:pt x="1705" y="847"/>
                    </a:cubicBezTo>
                    <a:cubicBezTo>
                      <a:pt x="1705" y="221"/>
                      <a:pt x="1705" y="221"/>
                      <a:pt x="1705" y="221"/>
                    </a:cubicBezTo>
                    <a:cubicBezTo>
                      <a:pt x="1705" y="196"/>
                      <a:pt x="1676" y="182"/>
                      <a:pt x="1656" y="197"/>
                    </a:cubicBezTo>
                    <a:cubicBezTo>
                      <a:pt x="1565" y="264"/>
                      <a:pt x="1374" y="396"/>
                      <a:pt x="1304" y="379"/>
                    </a:cubicBezTo>
                    <a:cubicBezTo>
                      <a:pt x="1210" y="357"/>
                      <a:pt x="891" y="192"/>
                      <a:pt x="764" y="154"/>
                    </a:cubicBezTo>
                    <a:cubicBezTo>
                      <a:pt x="674" y="126"/>
                      <a:pt x="457" y="0"/>
                      <a:pt x="44" y="419"/>
                    </a:cubicBezTo>
                    <a:cubicBezTo>
                      <a:pt x="0" y="463"/>
                      <a:pt x="13" y="538"/>
                      <a:pt x="69" y="5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6"/>
              <p:cNvSpPr>
                <a:spLocks/>
              </p:cNvSpPr>
              <p:nvPr/>
            </p:nvSpPr>
            <p:spPr bwMode="auto">
              <a:xfrm>
                <a:off x="1831975" y="1905000"/>
                <a:ext cx="149225" cy="179388"/>
              </a:xfrm>
              <a:custGeom>
                <a:avLst/>
                <a:gdLst>
                  <a:gd name="T0" fmla="*/ 105 w 269"/>
                  <a:gd name="T1" fmla="*/ 308 h 320"/>
                  <a:gd name="T2" fmla="*/ 37 w 269"/>
                  <a:gd name="T3" fmla="*/ 275 h 320"/>
                  <a:gd name="T4" fmla="*/ 13 w 269"/>
                  <a:gd name="T5" fmla="*/ 205 h 320"/>
                  <a:gd name="T6" fmla="*/ 95 w 269"/>
                  <a:gd name="T7" fmla="*/ 37 h 320"/>
                  <a:gd name="T8" fmla="*/ 165 w 269"/>
                  <a:gd name="T9" fmla="*/ 13 h 320"/>
                  <a:gd name="T10" fmla="*/ 233 w 269"/>
                  <a:gd name="T11" fmla="*/ 46 h 320"/>
                  <a:gd name="T12" fmla="*/ 257 w 269"/>
                  <a:gd name="T13" fmla="*/ 116 h 320"/>
                  <a:gd name="T14" fmla="*/ 174 w 269"/>
                  <a:gd name="T15" fmla="*/ 284 h 320"/>
                  <a:gd name="T16" fmla="*/ 105 w 269"/>
                  <a:gd name="T17" fmla="*/ 30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320">
                    <a:moveTo>
                      <a:pt x="105" y="308"/>
                    </a:moveTo>
                    <a:cubicBezTo>
                      <a:pt x="37" y="275"/>
                      <a:pt x="37" y="275"/>
                      <a:pt x="37" y="275"/>
                    </a:cubicBezTo>
                    <a:cubicBezTo>
                      <a:pt x="11" y="262"/>
                      <a:pt x="0" y="231"/>
                      <a:pt x="13" y="205"/>
                    </a:cubicBezTo>
                    <a:cubicBezTo>
                      <a:pt x="95" y="37"/>
                      <a:pt x="95" y="37"/>
                      <a:pt x="95" y="37"/>
                    </a:cubicBezTo>
                    <a:cubicBezTo>
                      <a:pt x="108" y="11"/>
                      <a:pt x="139" y="0"/>
                      <a:pt x="165" y="13"/>
                    </a:cubicBezTo>
                    <a:cubicBezTo>
                      <a:pt x="233" y="46"/>
                      <a:pt x="233" y="46"/>
                      <a:pt x="233" y="46"/>
                    </a:cubicBezTo>
                    <a:cubicBezTo>
                      <a:pt x="258" y="59"/>
                      <a:pt x="269" y="90"/>
                      <a:pt x="257" y="116"/>
                    </a:cubicBezTo>
                    <a:cubicBezTo>
                      <a:pt x="174" y="284"/>
                      <a:pt x="174" y="284"/>
                      <a:pt x="174" y="284"/>
                    </a:cubicBezTo>
                    <a:cubicBezTo>
                      <a:pt x="162" y="310"/>
                      <a:pt x="130" y="320"/>
                      <a:pt x="105" y="30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7"/>
              <p:cNvSpPr>
                <a:spLocks/>
              </p:cNvSpPr>
              <p:nvPr/>
            </p:nvSpPr>
            <p:spPr bwMode="auto">
              <a:xfrm>
                <a:off x="1928813" y="1936750"/>
                <a:ext cx="171450" cy="223838"/>
              </a:xfrm>
              <a:custGeom>
                <a:avLst/>
                <a:gdLst>
                  <a:gd name="T0" fmla="*/ 105 w 309"/>
                  <a:gd name="T1" fmla="*/ 390 h 402"/>
                  <a:gd name="T2" fmla="*/ 37 w 309"/>
                  <a:gd name="T3" fmla="*/ 357 h 402"/>
                  <a:gd name="T4" fmla="*/ 13 w 309"/>
                  <a:gd name="T5" fmla="*/ 287 h 402"/>
                  <a:gd name="T6" fmla="*/ 135 w 309"/>
                  <a:gd name="T7" fmla="*/ 36 h 402"/>
                  <a:gd name="T8" fmla="*/ 205 w 309"/>
                  <a:gd name="T9" fmla="*/ 12 h 402"/>
                  <a:gd name="T10" fmla="*/ 273 w 309"/>
                  <a:gd name="T11" fmla="*/ 46 h 402"/>
                  <a:gd name="T12" fmla="*/ 297 w 309"/>
                  <a:gd name="T13" fmla="*/ 115 h 402"/>
                  <a:gd name="T14" fmla="*/ 174 w 309"/>
                  <a:gd name="T15" fmla="*/ 366 h 402"/>
                  <a:gd name="T16" fmla="*/ 105 w 309"/>
                  <a:gd name="T17" fmla="*/ 39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402">
                    <a:moveTo>
                      <a:pt x="105" y="390"/>
                    </a:moveTo>
                    <a:cubicBezTo>
                      <a:pt x="37" y="357"/>
                      <a:pt x="37" y="357"/>
                      <a:pt x="37" y="357"/>
                    </a:cubicBezTo>
                    <a:cubicBezTo>
                      <a:pt x="11" y="344"/>
                      <a:pt x="0" y="313"/>
                      <a:pt x="13" y="287"/>
                    </a:cubicBezTo>
                    <a:cubicBezTo>
                      <a:pt x="135" y="36"/>
                      <a:pt x="135" y="36"/>
                      <a:pt x="135" y="36"/>
                    </a:cubicBezTo>
                    <a:cubicBezTo>
                      <a:pt x="148" y="11"/>
                      <a:pt x="179" y="0"/>
                      <a:pt x="205" y="12"/>
                    </a:cubicBezTo>
                    <a:cubicBezTo>
                      <a:pt x="273" y="46"/>
                      <a:pt x="273" y="46"/>
                      <a:pt x="273" y="46"/>
                    </a:cubicBezTo>
                    <a:cubicBezTo>
                      <a:pt x="299" y="58"/>
                      <a:pt x="309" y="90"/>
                      <a:pt x="297" y="115"/>
                    </a:cubicBezTo>
                    <a:cubicBezTo>
                      <a:pt x="174" y="366"/>
                      <a:pt x="174" y="366"/>
                      <a:pt x="174" y="366"/>
                    </a:cubicBezTo>
                    <a:cubicBezTo>
                      <a:pt x="162" y="392"/>
                      <a:pt x="130" y="402"/>
                      <a:pt x="105" y="39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8"/>
              <p:cNvSpPr>
                <a:spLocks/>
              </p:cNvSpPr>
              <p:nvPr/>
            </p:nvSpPr>
            <p:spPr bwMode="auto">
              <a:xfrm>
                <a:off x="2036763" y="1965325"/>
                <a:ext cx="188912" cy="255588"/>
              </a:xfrm>
              <a:custGeom>
                <a:avLst/>
                <a:gdLst>
                  <a:gd name="T0" fmla="*/ 105 w 337"/>
                  <a:gd name="T1" fmla="*/ 445 h 458"/>
                  <a:gd name="T2" fmla="*/ 37 w 337"/>
                  <a:gd name="T3" fmla="*/ 412 h 458"/>
                  <a:gd name="T4" fmla="*/ 13 w 337"/>
                  <a:gd name="T5" fmla="*/ 342 h 458"/>
                  <a:gd name="T6" fmla="*/ 163 w 337"/>
                  <a:gd name="T7" fmla="*/ 36 h 458"/>
                  <a:gd name="T8" fmla="*/ 232 w 337"/>
                  <a:gd name="T9" fmla="*/ 13 h 458"/>
                  <a:gd name="T10" fmla="*/ 300 w 337"/>
                  <a:gd name="T11" fmla="*/ 46 h 458"/>
                  <a:gd name="T12" fmla="*/ 324 w 337"/>
                  <a:gd name="T13" fmla="*/ 115 h 458"/>
                  <a:gd name="T14" fmla="*/ 174 w 337"/>
                  <a:gd name="T15" fmla="*/ 421 h 458"/>
                  <a:gd name="T16" fmla="*/ 105 w 337"/>
                  <a:gd name="T17" fmla="*/ 44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458">
                    <a:moveTo>
                      <a:pt x="105" y="445"/>
                    </a:moveTo>
                    <a:cubicBezTo>
                      <a:pt x="37" y="412"/>
                      <a:pt x="37" y="412"/>
                      <a:pt x="37" y="412"/>
                    </a:cubicBezTo>
                    <a:cubicBezTo>
                      <a:pt x="11" y="399"/>
                      <a:pt x="0" y="368"/>
                      <a:pt x="13" y="342"/>
                    </a:cubicBezTo>
                    <a:cubicBezTo>
                      <a:pt x="163" y="36"/>
                      <a:pt x="163" y="36"/>
                      <a:pt x="163" y="36"/>
                    </a:cubicBezTo>
                    <a:cubicBezTo>
                      <a:pt x="175" y="11"/>
                      <a:pt x="206" y="0"/>
                      <a:pt x="232" y="13"/>
                    </a:cubicBezTo>
                    <a:cubicBezTo>
                      <a:pt x="300" y="46"/>
                      <a:pt x="300" y="46"/>
                      <a:pt x="300" y="46"/>
                    </a:cubicBezTo>
                    <a:cubicBezTo>
                      <a:pt x="326" y="58"/>
                      <a:pt x="337" y="90"/>
                      <a:pt x="324" y="115"/>
                    </a:cubicBezTo>
                    <a:cubicBezTo>
                      <a:pt x="174" y="421"/>
                      <a:pt x="174" y="421"/>
                      <a:pt x="174" y="421"/>
                    </a:cubicBezTo>
                    <a:cubicBezTo>
                      <a:pt x="162" y="447"/>
                      <a:pt x="130" y="458"/>
                      <a:pt x="105" y="44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9"/>
              <p:cNvSpPr>
                <a:spLocks/>
              </p:cNvSpPr>
              <p:nvPr/>
            </p:nvSpPr>
            <p:spPr bwMode="auto">
              <a:xfrm>
                <a:off x="2144713" y="2078038"/>
                <a:ext cx="163512" cy="203200"/>
              </a:xfrm>
              <a:custGeom>
                <a:avLst/>
                <a:gdLst>
                  <a:gd name="T0" fmla="*/ 105 w 292"/>
                  <a:gd name="T1" fmla="*/ 354 h 366"/>
                  <a:gd name="T2" fmla="*/ 37 w 292"/>
                  <a:gd name="T3" fmla="*/ 320 h 366"/>
                  <a:gd name="T4" fmla="*/ 13 w 292"/>
                  <a:gd name="T5" fmla="*/ 251 h 366"/>
                  <a:gd name="T6" fmla="*/ 118 w 292"/>
                  <a:gd name="T7" fmla="*/ 36 h 366"/>
                  <a:gd name="T8" fmla="*/ 188 w 292"/>
                  <a:gd name="T9" fmla="*/ 13 h 366"/>
                  <a:gd name="T10" fmla="*/ 255 w 292"/>
                  <a:gd name="T11" fmla="*/ 46 h 366"/>
                  <a:gd name="T12" fmla="*/ 279 w 292"/>
                  <a:gd name="T13" fmla="*/ 115 h 366"/>
                  <a:gd name="T14" fmla="*/ 174 w 292"/>
                  <a:gd name="T15" fmla="*/ 330 h 366"/>
                  <a:gd name="T16" fmla="*/ 105 w 292"/>
                  <a:gd name="T17" fmla="*/ 3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366">
                    <a:moveTo>
                      <a:pt x="105" y="354"/>
                    </a:moveTo>
                    <a:cubicBezTo>
                      <a:pt x="37" y="320"/>
                      <a:pt x="37" y="320"/>
                      <a:pt x="37" y="320"/>
                    </a:cubicBezTo>
                    <a:cubicBezTo>
                      <a:pt x="11" y="308"/>
                      <a:pt x="0" y="277"/>
                      <a:pt x="13" y="251"/>
                    </a:cubicBezTo>
                    <a:cubicBezTo>
                      <a:pt x="118" y="36"/>
                      <a:pt x="118" y="36"/>
                      <a:pt x="118" y="36"/>
                    </a:cubicBezTo>
                    <a:cubicBezTo>
                      <a:pt x="131" y="11"/>
                      <a:pt x="162" y="0"/>
                      <a:pt x="188" y="13"/>
                    </a:cubicBezTo>
                    <a:cubicBezTo>
                      <a:pt x="255" y="46"/>
                      <a:pt x="255" y="46"/>
                      <a:pt x="255" y="46"/>
                    </a:cubicBezTo>
                    <a:cubicBezTo>
                      <a:pt x="281" y="58"/>
                      <a:pt x="292" y="90"/>
                      <a:pt x="279" y="115"/>
                    </a:cubicBezTo>
                    <a:cubicBezTo>
                      <a:pt x="174" y="330"/>
                      <a:pt x="174" y="330"/>
                      <a:pt x="174" y="330"/>
                    </a:cubicBezTo>
                    <a:cubicBezTo>
                      <a:pt x="162" y="355"/>
                      <a:pt x="131" y="366"/>
                      <a:pt x="105" y="35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81" name="TextBox 80"/>
            <p:cNvSpPr txBox="1"/>
            <p:nvPr/>
          </p:nvSpPr>
          <p:spPr>
            <a:xfrm>
              <a:off x="4548794" y="4791698"/>
              <a:ext cx="3175480" cy="1659085"/>
            </a:xfrm>
            <a:prstGeom prst="rect">
              <a:avLst/>
            </a:prstGeom>
            <a:noFill/>
          </p:spPr>
          <p:txBody>
            <a:bodyPr wrap="square" tIns="90000" bIns="90000" rtlCol="0">
              <a:spAutoFit/>
            </a:bodyPr>
            <a:lstStyle/>
            <a:p>
              <a:pPr marL="288925" lvl="1" indent="-174625">
                <a:buClr>
                  <a:srgbClr val="177B57"/>
                </a:buClr>
                <a:buSzPct val="100000"/>
                <a:buFontTx/>
                <a:buChar char="•"/>
              </a:pPr>
              <a:r>
                <a:rPr lang="en-US" sz="1600" dirty="0" smtClean="0">
                  <a:solidFill>
                    <a:srgbClr val="000000"/>
                  </a:solidFill>
                  <a:effectLst/>
                  <a:latin typeface="Arial" panose="020B0604020202020204" pitchFamily="34" charset="0"/>
                </a:rPr>
                <a:t>Create a safe bay</a:t>
              </a:r>
            </a:p>
            <a:p>
              <a:pPr marL="288925" lvl="1" indent="-174625">
                <a:buClr>
                  <a:srgbClr val="177B57"/>
                </a:buClr>
                <a:buSzPct val="100000"/>
                <a:buFontTx/>
                <a:buChar char="•"/>
              </a:pPr>
              <a:r>
                <a:rPr lang="en-US" sz="1600" dirty="0" smtClean="0">
                  <a:solidFill>
                    <a:srgbClr val="000000"/>
                  </a:solidFill>
                  <a:effectLst/>
                  <a:latin typeface="Arial" panose="020B0604020202020204" pitchFamily="34" charset="0"/>
                </a:rPr>
                <a:t>Increase awareness &amp; confidence of InsurTechs</a:t>
              </a:r>
            </a:p>
            <a:p>
              <a:pPr marL="288925" lvl="1" indent="-174625">
                <a:buClr>
                  <a:srgbClr val="177B57"/>
                </a:buClr>
                <a:buSzPct val="100000"/>
                <a:buFontTx/>
                <a:buChar char="•"/>
              </a:pPr>
              <a:r>
                <a:rPr lang="en-US" sz="1600" dirty="0" smtClean="0">
                  <a:solidFill>
                    <a:srgbClr val="000000"/>
                  </a:solidFill>
                  <a:effectLst/>
                  <a:latin typeface="Arial" panose="020B0604020202020204" pitchFamily="34" charset="0"/>
                </a:rPr>
                <a:t>Eliminate innovation hurdles</a:t>
              </a:r>
            </a:p>
            <a:p>
              <a:pPr marL="288925" lvl="1" indent="-174625">
                <a:buClr>
                  <a:srgbClr val="177B57"/>
                </a:buClr>
                <a:buSzPct val="100000"/>
                <a:buFontTx/>
                <a:buChar char="•"/>
              </a:pPr>
              <a:r>
                <a:rPr lang="en-US" sz="1600" dirty="0" smtClean="0">
                  <a:solidFill>
                    <a:srgbClr val="000000"/>
                  </a:solidFill>
                  <a:effectLst/>
                  <a:latin typeface="Arial" panose="020B0604020202020204" pitchFamily="34" charset="0"/>
                </a:rPr>
                <a:t>Act as an independent arbiter (Regulator)</a:t>
              </a:r>
            </a:p>
          </p:txBody>
        </p:sp>
      </p:grpSp>
      <p:sp>
        <p:nvSpPr>
          <p:cNvPr id="83"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Tree>
    <p:extLst>
      <p:ext uri="{BB962C8B-B14F-4D97-AF65-F5344CB8AC3E}">
        <p14:creationId xmlns:p14="http://schemas.microsoft.com/office/powerpoint/2010/main" val="7010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ext uri="{D42A27DB-BD31-4B8C-83A1-F6EECF244321}">
                <p14:modId xmlns:p14="http://schemas.microsoft.com/office/powerpoint/2010/main" val="59877744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0745"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625125" y="677672"/>
            <a:ext cx="7801245" cy="521644"/>
          </a:xfrm>
        </p:spPr>
        <p:txBody>
          <a:bodyPr vert="horz" wrap="square" lIns="0" tIns="0" rIns="0" bIns="0" rtlCol="0" anchor="b">
            <a:noAutofit/>
          </a:bodyPr>
          <a:lstStyle/>
          <a:p>
            <a:r>
              <a:rPr lang="en-US" dirty="0"/>
              <a:t>An inspiring example of cooperation between the </a:t>
            </a:r>
            <a:r>
              <a:rPr lang="en-US" dirty="0" smtClean="0"/>
              <a:t>Regulator </a:t>
            </a:r>
            <a:r>
              <a:rPr lang="en-US" dirty="0"/>
              <a:t>&amp; Insurers</a:t>
            </a:r>
          </a:p>
        </p:txBody>
      </p:sp>
      <p:sp>
        <p:nvSpPr>
          <p:cNvPr id="4" name="Text Placeholder 3"/>
          <p:cNvSpPr>
            <a:spLocks noGrp="1"/>
          </p:cNvSpPr>
          <p:nvPr>
            <p:ph type="body" sz="quarter" idx="25"/>
          </p:nvPr>
        </p:nvSpPr>
        <p:spPr>
          <a:xfrm>
            <a:off x="9308506" y="1940724"/>
            <a:ext cx="2362126" cy="2908489"/>
          </a:xfrm>
        </p:spPr>
        <p:txBody>
          <a:bodyPr/>
          <a:lstStyle/>
          <a:p>
            <a:r>
              <a:rPr lang="en-US" sz="3000" dirty="0" smtClean="0"/>
              <a:t>A tech savvy regulator can drive the digitalization of the industry</a:t>
            </a:r>
            <a:endParaRPr lang="en-US" sz="3000" dirty="0"/>
          </a:p>
        </p:txBody>
      </p:sp>
      <p:sp>
        <p:nvSpPr>
          <p:cNvPr id="8"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78" name="ColumnHeader"/>
          <p:cNvSpPr>
            <a:spLocks noChangeArrowheads="1"/>
          </p:cNvSpPr>
          <p:nvPr/>
        </p:nvSpPr>
        <p:spPr bwMode="gray">
          <a:xfrm>
            <a:off x="457200" y="1568767"/>
            <a:ext cx="7243011" cy="472758"/>
          </a:xfrm>
          <a:prstGeom prst="rect">
            <a:avLst/>
          </a:prstGeom>
          <a:solidFill>
            <a:schemeClr val="bg1"/>
          </a:solidFill>
          <a:ln w="9525" algn="ctr">
            <a:noFill/>
            <a:miter lim="800000"/>
            <a:headEnd type="none" w="lg" len="lg"/>
            <a:tailEnd type="none" w="lg" len="lg"/>
          </a:ln>
          <a:effectLst>
            <a:outerShdw dist="12700" dir="5400000" sx="99000" sy="99000" algn="ctr" rotWithShape="0">
              <a:srgbClr val="A6A6A6"/>
            </a:outerShdw>
          </a:effectLst>
        </p:spPr>
        <p:txBody>
          <a:bodyPr wrap="square" tIns="91440" bIns="91440" anchor="b">
            <a:spAutoFit/>
          </a:bodyPr>
          <a:lstStyle/>
          <a:p>
            <a:pPr>
              <a:lnSpc>
                <a:spcPct val="104000"/>
              </a:lnSpc>
              <a:spcBef>
                <a:spcPts val="600"/>
              </a:spcBef>
              <a:spcAft>
                <a:spcPts val="300"/>
              </a:spcAft>
            </a:pPr>
            <a:r>
              <a:rPr lang="en-US" dirty="0">
                <a:solidFill>
                  <a:schemeClr val="tx2"/>
                </a:solidFill>
              </a:rPr>
              <a:t>Activities of the Monetary Authority of Singapore</a:t>
            </a:r>
          </a:p>
        </p:txBody>
      </p:sp>
      <p:pic>
        <p:nvPicPr>
          <p:cNvPr id="83" name="Picture 8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610" y="4682922"/>
            <a:ext cx="807905" cy="807905"/>
          </a:xfrm>
          <a:prstGeom prst="rect">
            <a:avLst/>
          </a:prstGeom>
        </p:spPr>
      </p:pic>
      <p:cxnSp>
        <p:nvCxnSpPr>
          <p:cNvPr id="84" name="Straight Connector 83"/>
          <p:cNvCxnSpPr/>
          <p:nvPr/>
        </p:nvCxnSpPr>
        <p:spPr>
          <a:xfrm>
            <a:off x="1379661" y="2911625"/>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9661" y="3781725"/>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379661" y="4651825"/>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379661" y="5521925"/>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379661" y="2189374"/>
            <a:ext cx="7046709" cy="574402"/>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9063" lvl="1" indent="-119063">
              <a:lnSpc>
                <a:spcPct val="105000"/>
              </a:lnSpc>
              <a:spcAft>
                <a:spcPts val="300"/>
              </a:spcAft>
              <a:buClr>
                <a:srgbClr val="2FC77E"/>
              </a:buClr>
              <a:buSzPct val="100000"/>
              <a:buFont typeface="Arial" panose="020B0604020202020204" pitchFamily="34" charset="0"/>
              <a:buChar char="•"/>
            </a:pPr>
            <a:r>
              <a:rPr lang="en-US" dirty="0">
                <a:solidFill>
                  <a:srgbClr val="6E6F73"/>
                </a:solidFill>
                <a:effectLst/>
                <a:latin typeface="Trebuchet MS" panose="020B0603020202020204" pitchFamily="34" charset="0"/>
                <a:cs typeface="Arial" pitchFamily="34" charset="0"/>
              </a:rPr>
              <a:t>Created an entire unit dealing only with Digital &amp; </a:t>
            </a:r>
            <a:r>
              <a:rPr lang="en-US" dirty="0" smtClean="0">
                <a:solidFill>
                  <a:srgbClr val="6E6F73"/>
                </a:solidFill>
                <a:effectLst/>
                <a:latin typeface="Trebuchet MS" panose="020B0603020202020204" pitchFamily="34" charset="0"/>
                <a:cs typeface="Arial" pitchFamily="34" charset="0"/>
              </a:rPr>
              <a:t>FinTechs</a:t>
            </a:r>
            <a:endParaRPr lang="en-US" dirty="0">
              <a:solidFill>
                <a:srgbClr val="6E6F73"/>
              </a:solidFill>
              <a:effectLst/>
              <a:latin typeface="Trebuchet MS" panose="020B0603020202020204" pitchFamily="34" charset="0"/>
              <a:cs typeface="Arial" pitchFamily="34" charset="0"/>
            </a:endParaRPr>
          </a:p>
        </p:txBody>
      </p:sp>
      <p:sp>
        <p:nvSpPr>
          <p:cNvPr id="19" name="Rectangle 18"/>
          <p:cNvSpPr/>
          <p:nvPr/>
        </p:nvSpPr>
        <p:spPr>
          <a:xfrm>
            <a:off x="1379661" y="3059474"/>
            <a:ext cx="7046709" cy="574402"/>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9063" lvl="1" indent="-119063">
              <a:lnSpc>
                <a:spcPct val="105000"/>
              </a:lnSpc>
              <a:spcAft>
                <a:spcPts val="300"/>
              </a:spcAft>
              <a:buClr>
                <a:srgbClr val="2FC77E"/>
              </a:buClr>
              <a:buSzPct val="100000"/>
              <a:buFont typeface="Arial" panose="020B0604020202020204" pitchFamily="34" charset="0"/>
              <a:buChar char="•"/>
            </a:pPr>
            <a:r>
              <a:rPr lang="en-US" dirty="0" smtClean="0">
                <a:solidFill>
                  <a:srgbClr val="6E6F73"/>
                </a:solidFill>
                <a:effectLst/>
                <a:latin typeface="Trebuchet MS" panose="020B0603020202020204" pitchFamily="34" charset="0"/>
                <a:cs typeface="Arial" pitchFamily="34" charset="0"/>
              </a:rPr>
              <a:t>Eliminates the efficiency barriers in cooperation with a network of stakeholders</a:t>
            </a:r>
            <a:endParaRPr lang="en-US" dirty="0">
              <a:solidFill>
                <a:srgbClr val="6E6F73"/>
              </a:solidFill>
              <a:effectLst/>
              <a:latin typeface="Trebuchet MS" panose="020B0603020202020204" pitchFamily="34" charset="0"/>
              <a:cs typeface="Arial" pitchFamily="34" charset="0"/>
            </a:endParaRPr>
          </a:p>
        </p:txBody>
      </p:sp>
      <p:sp>
        <p:nvSpPr>
          <p:cNvPr id="20" name="Rectangle 19"/>
          <p:cNvSpPr/>
          <p:nvPr/>
        </p:nvSpPr>
        <p:spPr>
          <a:xfrm>
            <a:off x="1379661" y="3929574"/>
            <a:ext cx="7046709" cy="574402"/>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9063" lvl="1" indent="-119063">
              <a:lnSpc>
                <a:spcPct val="105000"/>
              </a:lnSpc>
              <a:spcAft>
                <a:spcPts val="300"/>
              </a:spcAft>
              <a:buClr>
                <a:srgbClr val="2FC77E"/>
              </a:buClr>
              <a:buSzPct val="100000"/>
              <a:buFont typeface="Arial" panose="020B0604020202020204" pitchFamily="34" charset="0"/>
              <a:buChar char="•"/>
            </a:pPr>
            <a:r>
              <a:rPr lang="en-US" dirty="0">
                <a:solidFill>
                  <a:srgbClr val="6E6F73"/>
                </a:solidFill>
                <a:effectLst/>
                <a:latin typeface="Trebuchet MS" panose="020B0603020202020204" pitchFamily="34" charset="0"/>
                <a:cs typeface="Arial" pitchFamily="34" charset="0"/>
              </a:rPr>
              <a:t>Dictates digital transformation pace through </a:t>
            </a:r>
            <a:r>
              <a:rPr lang="en-US" dirty="0" smtClean="0">
                <a:solidFill>
                  <a:srgbClr val="6E6F73"/>
                </a:solidFill>
                <a:effectLst/>
                <a:latin typeface="Trebuchet MS" panose="020B0603020202020204" pitchFamily="34" charset="0"/>
                <a:cs typeface="Arial" pitchFamily="34" charset="0"/>
              </a:rPr>
              <a:t>competition</a:t>
            </a:r>
            <a:endParaRPr lang="en-US" dirty="0">
              <a:solidFill>
                <a:srgbClr val="6E6F73"/>
              </a:solidFill>
              <a:effectLst/>
              <a:latin typeface="Trebuchet MS" panose="020B0603020202020204" pitchFamily="34" charset="0"/>
              <a:cs typeface="Arial" pitchFamily="34" charset="0"/>
            </a:endParaRPr>
          </a:p>
        </p:txBody>
      </p:sp>
      <p:sp>
        <p:nvSpPr>
          <p:cNvPr id="21" name="Rectangle 20"/>
          <p:cNvSpPr/>
          <p:nvPr/>
        </p:nvSpPr>
        <p:spPr>
          <a:xfrm>
            <a:off x="1379661" y="4799674"/>
            <a:ext cx="7046709" cy="574402"/>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9063" lvl="1" indent="-119063">
              <a:lnSpc>
                <a:spcPct val="105000"/>
              </a:lnSpc>
              <a:spcAft>
                <a:spcPts val="300"/>
              </a:spcAft>
              <a:buClr>
                <a:srgbClr val="2FC77E"/>
              </a:buClr>
              <a:buSzPct val="100000"/>
              <a:buFont typeface="Arial" panose="020B0604020202020204" pitchFamily="34" charset="0"/>
              <a:buChar char="•"/>
            </a:pPr>
            <a:r>
              <a:rPr lang="en-US" dirty="0" smtClean="0">
                <a:solidFill>
                  <a:srgbClr val="6E6F73"/>
                </a:solidFill>
                <a:effectLst/>
                <a:latin typeface="Trebuchet MS" panose="020B0603020202020204" pitchFamily="34" charset="0"/>
                <a:cs typeface="Arial" pitchFamily="34" charset="0"/>
              </a:rPr>
              <a:t>Facilitates increase of awareness about the digital solutions</a:t>
            </a:r>
            <a:endParaRPr lang="en-US" dirty="0">
              <a:solidFill>
                <a:srgbClr val="6E6F73"/>
              </a:solidFill>
              <a:effectLst/>
              <a:latin typeface="Trebuchet MS" panose="020B0603020202020204" pitchFamily="34" charset="0"/>
              <a:cs typeface="Arial" pitchFamily="34" charset="0"/>
            </a:endParaRPr>
          </a:p>
        </p:txBody>
      </p:sp>
      <p:sp>
        <p:nvSpPr>
          <p:cNvPr id="22" name="Rectangle 21"/>
          <p:cNvSpPr/>
          <p:nvPr/>
        </p:nvSpPr>
        <p:spPr>
          <a:xfrm>
            <a:off x="1379661" y="5669772"/>
            <a:ext cx="7046709" cy="574402"/>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9063" lvl="1" indent="-119063">
              <a:lnSpc>
                <a:spcPct val="105000"/>
              </a:lnSpc>
              <a:spcAft>
                <a:spcPts val="300"/>
              </a:spcAft>
              <a:buClr>
                <a:srgbClr val="2FC77E"/>
              </a:buClr>
              <a:buSzPct val="100000"/>
              <a:buFont typeface="Arial" panose="020B0604020202020204" pitchFamily="34" charset="0"/>
              <a:buChar char="•"/>
            </a:pPr>
            <a:r>
              <a:rPr lang="en-US" dirty="0">
                <a:solidFill>
                  <a:srgbClr val="6E6F73"/>
                </a:solidFill>
                <a:effectLst/>
                <a:latin typeface="Trebuchet MS" panose="020B0603020202020204" pitchFamily="34" charset="0"/>
                <a:cs typeface="Arial" pitchFamily="34" charset="0"/>
              </a:rPr>
              <a:t>Fosters open banking/insurance platform via application programming interfaces (APIs)</a:t>
            </a: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717" y="2142730"/>
            <a:ext cx="667690" cy="667690"/>
          </a:xfrm>
          <a:prstGeom prst="rect">
            <a:avLst/>
          </a:prstGeom>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3067" y="3043179"/>
            <a:ext cx="606991" cy="606991"/>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3067" y="3913280"/>
            <a:ext cx="606991" cy="606991"/>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9333" y="5589743"/>
            <a:ext cx="734459" cy="734459"/>
          </a:xfrm>
          <a:prstGeom prst="rect">
            <a:avLst/>
          </a:prstGeom>
        </p:spPr>
      </p:pic>
    </p:spTree>
    <p:extLst>
      <p:ext uri="{BB962C8B-B14F-4D97-AF65-F5344CB8AC3E}">
        <p14:creationId xmlns:p14="http://schemas.microsoft.com/office/powerpoint/2010/main" val="35968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28095407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77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pic>
        <p:nvPicPr>
          <p:cNvPr id="9" name="Picture 24" descr="C:\Users\Home\Desktop\Zineb\SIMAJE\Prospects\L'Argus de la presse\Ombre.png"/>
          <p:cNvPicPr preferRelativeResize="0">
            <a:picLocks noChangeArrowheads="1"/>
          </p:cNvPicPr>
          <p:nvPr/>
        </p:nvPicPr>
        <p:blipFill>
          <a:blip r:embed="rId7" cstate="print"/>
          <a:srcRect/>
          <a:stretch>
            <a:fillRect/>
          </a:stretch>
        </p:blipFill>
        <p:spPr bwMode="auto">
          <a:xfrm>
            <a:off x="790179" y="6097428"/>
            <a:ext cx="10611644" cy="23104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a:t>The sandbox is an experimental environment where actual financial products and services are provided to </a:t>
            </a:r>
            <a:r>
              <a:rPr lang="en-US" dirty="0" smtClean="0"/>
              <a:t>customers </a:t>
            </a:r>
            <a:r>
              <a:rPr lang="en-US" dirty="0"/>
              <a:t>within a well-defined space</a:t>
            </a:r>
          </a:p>
        </p:txBody>
      </p:sp>
      <p:pic>
        <p:nvPicPr>
          <p:cNvPr id="4" name="Picture 4" descr="Kapcsolódó ké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4982" y="1764495"/>
            <a:ext cx="5902036" cy="33854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34127" y="5382205"/>
            <a:ext cx="10923747" cy="738664"/>
          </a:xfrm>
          <a:prstGeom prst="rect">
            <a:avLst/>
          </a:prstGeom>
          <a:solidFill>
            <a:schemeClr val="tx2"/>
          </a:solidFill>
          <a:ln/>
        </p:spPr>
        <p:txBody>
          <a:bodyPr wrap="square">
            <a:spAutoFit/>
          </a:bodyPr>
          <a:lstStyle/>
          <a:p>
            <a:pPr marL="0" lvl="1" algn="ctr">
              <a:buClr>
                <a:prstClr val="white"/>
              </a:buClr>
            </a:pPr>
            <a:r>
              <a:rPr lang="en-US" sz="2100" dirty="0" smtClean="0">
                <a:solidFill>
                  <a:schemeClr val="bg1"/>
                </a:solidFill>
                <a:latin typeface="Trebuchet MS" pitchFamily="34" charset="0"/>
              </a:rPr>
              <a:t>Failure is a feature of innovation and the aim of a sandbox is not be to prevent failure, but rather to provide appropriate protections to limit the impact of failure on consumers</a:t>
            </a:r>
            <a:endParaRPr lang="en-US" sz="2100" dirty="0">
              <a:solidFill>
                <a:schemeClr val="bg1"/>
              </a:solidFill>
              <a:latin typeface="Trebuchet MS" pitchFamily="34" charset="0"/>
            </a:endParaRPr>
          </a:p>
        </p:txBody>
      </p:sp>
      <p:sp>
        <p:nvSpPr>
          <p:cNvPr id="14"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FCA, MAS, BCG</a:t>
            </a:r>
            <a:endParaRPr lang="en-US" sz="800" dirty="0"/>
          </a:p>
        </p:txBody>
      </p:sp>
      <p:sp>
        <p:nvSpPr>
          <p:cNvPr id="6" name="Rounded Rectangular Callout 5"/>
          <p:cNvSpPr/>
          <p:nvPr/>
        </p:nvSpPr>
        <p:spPr>
          <a:xfrm>
            <a:off x="9103281" y="2126848"/>
            <a:ext cx="2454593" cy="2864734"/>
          </a:xfrm>
          <a:prstGeom prst="wedgeRoundRectCallout">
            <a:avLst>
              <a:gd name="adj1" fmla="val -125046"/>
              <a:gd name="adj2" fmla="val -14820"/>
              <a:gd name="adj3" fmla="val 16667"/>
            </a:avLst>
          </a:prstGeom>
          <a:solidFill>
            <a:srgbClr val="7F7F7F"/>
          </a:solidFill>
          <a:ln w="12700">
            <a:noFill/>
          </a:ln>
          <a:effectLst>
            <a:outerShdw dist="88900" dir="2700000" algn="tl" rotWithShape="0">
              <a:srgbClr val="37373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b="1" dirty="0" smtClean="0">
                <a:solidFill>
                  <a:schemeClr val="bg1"/>
                </a:solidFill>
              </a:rPr>
              <a:t>"Controlled environment": </a:t>
            </a:r>
            <a:br>
              <a:rPr lang="en-US" b="1" dirty="0" smtClean="0">
                <a:solidFill>
                  <a:schemeClr val="bg1"/>
                </a:solidFill>
              </a:rPr>
            </a:br>
            <a:r>
              <a:rPr lang="en-US" dirty="0" smtClean="0">
                <a:solidFill>
                  <a:schemeClr val="bg1"/>
                </a:solidFill>
              </a:rPr>
              <a:t>A well-defined space for a limited duration, within which institutions can experiment with innovative solutions in a relaxed regulatory environment</a:t>
            </a:r>
            <a:endParaRPr lang="en-US" dirty="0">
              <a:solidFill>
                <a:schemeClr val="bg1"/>
              </a:solidFill>
            </a:endParaRPr>
          </a:p>
        </p:txBody>
      </p:sp>
      <p:sp>
        <p:nvSpPr>
          <p:cNvPr id="12" name="Rounded Rectangular Callout 11"/>
          <p:cNvSpPr/>
          <p:nvPr/>
        </p:nvSpPr>
        <p:spPr>
          <a:xfrm flipH="1">
            <a:off x="315369" y="1591864"/>
            <a:ext cx="2454593" cy="2864734"/>
          </a:xfrm>
          <a:prstGeom prst="wedgeRoundRectCallout">
            <a:avLst>
              <a:gd name="adj1" fmla="val -111843"/>
              <a:gd name="adj2" fmla="val 39402"/>
              <a:gd name="adj3" fmla="val 16667"/>
            </a:avLst>
          </a:prstGeom>
          <a:solidFill>
            <a:srgbClr val="7F7F7F"/>
          </a:solidFill>
          <a:ln w="12700">
            <a:noFill/>
          </a:ln>
          <a:effectLst>
            <a:outerShdw dist="88900" dir="2700000" algn="tl" rotWithShape="0">
              <a:srgbClr val="37373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lnSpc>
                <a:spcPct val="90000"/>
              </a:lnSpc>
              <a:spcAft>
                <a:spcPts val="1000"/>
              </a:spcAft>
            </a:pPr>
            <a:r>
              <a:rPr lang="en-US" b="1" dirty="0" smtClean="0">
                <a:solidFill>
                  <a:schemeClr val="bg1"/>
                </a:solidFill>
              </a:rPr>
              <a:t>“Consumer Benefit”:</a:t>
            </a:r>
            <a:br>
              <a:rPr lang="en-US" b="1" dirty="0" smtClean="0">
                <a:solidFill>
                  <a:schemeClr val="bg1"/>
                </a:solidFill>
              </a:rPr>
            </a:br>
            <a:r>
              <a:rPr lang="en-US" b="1" dirty="0" smtClean="0">
                <a:solidFill>
                  <a:schemeClr val="bg1"/>
                </a:solidFill>
              </a:rPr>
              <a:t> </a:t>
            </a:r>
            <a:r>
              <a:rPr lang="en-US" dirty="0" smtClean="0">
                <a:solidFill>
                  <a:schemeClr val="bg1"/>
                </a:solidFill>
              </a:rPr>
              <a:t>Innovation offers a good prospect of identifiable benefit to consumers</a:t>
            </a:r>
            <a:endParaRPr lang="en-US" dirty="0">
              <a:solidFill>
                <a:schemeClr val="bg1"/>
              </a:solidFill>
            </a:endParaRPr>
          </a:p>
        </p:txBody>
      </p:sp>
    </p:spTree>
    <p:extLst>
      <p:ext uri="{BB962C8B-B14F-4D97-AF65-F5344CB8AC3E}">
        <p14:creationId xmlns:p14="http://schemas.microsoft.com/office/powerpoint/2010/main" val="3282789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871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614082" y="1146257"/>
            <a:ext cx="4872317" cy="4929170"/>
          </a:xfrm>
        </p:spPr>
        <p:txBody>
          <a:bodyPr anchor="ctr"/>
          <a:lstStyle/>
          <a:p>
            <a:r>
              <a:rPr lang="en-US" sz="4400" dirty="0" smtClean="0"/>
              <a:t>To significantly increase the digitalization of the industry Regulator and Insurers have to closely cooperate</a:t>
            </a:r>
            <a:endParaRPr lang="en-US" sz="4400" dirty="0"/>
          </a:p>
        </p:txBody>
      </p:sp>
      <p:sp>
        <p:nvSpPr>
          <p:cNvPr id="6" name="Rectangle 5"/>
          <p:cNvSpPr/>
          <p:nvPr/>
        </p:nvSpPr>
        <p:spPr>
          <a:xfrm>
            <a:off x="6089904" y="0"/>
            <a:ext cx="6102096" cy="6858000"/>
          </a:xfrm>
          <a:prstGeom prst="rect">
            <a:avLst/>
          </a:prstGeom>
          <a:solidFill>
            <a:schemeClr val="bg1"/>
          </a:solidFill>
          <a:ln w="9525"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200" dirty="0">
              <a:solidFill>
                <a:srgbClr val="000000"/>
              </a:solidFill>
            </a:endParaRPr>
          </a:p>
        </p:txBody>
      </p:sp>
      <p:sp>
        <p:nvSpPr>
          <p:cNvPr id="24" name="TextBox 23"/>
          <p:cNvSpPr txBox="1"/>
          <p:nvPr/>
        </p:nvSpPr>
        <p:spPr>
          <a:xfrm>
            <a:off x="11167872" y="6411645"/>
            <a:ext cx="381000" cy="123111"/>
          </a:xfrm>
          <a:prstGeom prst="rect">
            <a:avLst/>
          </a:prstGeom>
          <a:noFill/>
        </p:spPr>
        <p:txBody>
          <a:bodyPr wrap="square" lIns="0" tIns="0" rIns="0" bIns="0" rtlCol="0" anchor="b">
            <a:spAutoFit/>
          </a:bodyPr>
          <a:lstStyle/>
          <a:p>
            <a:pPr algn="r">
              <a:defRPr/>
            </a:pPr>
            <a:fld id="{DFCF27A5-1A5B-48D3-A060-2758FFBB1ADD}" type="slidenum">
              <a:rPr lang="en-US" sz="800" kern="0" smtClean="0">
                <a:solidFill>
                  <a:srgbClr val="6E6F73"/>
                </a:solidFill>
              </a:rPr>
              <a:pPr algn="r">
                <a:defRPr/>
              </a:pPr>
              <a:t>17</a:t>
            </a:fld>
            <a:endParaRPr lang="en-US" sz="800" kern="0" dirty="0">
              <a:solidFill>
                <a:srgbClr val="6E6F73"/>
              </a:solidFill>
            </a:endParaRPr>
          </a:p>
        </p:txBody>
      </p:sp>
      <p:pic>
        <p:nvPicPr>
          <p:cNvPr id="60" name="Picture 59"/>
          <p:cNvPicPr>
            <a:picLocks noChangeAspect="1"/>
          </p:cNvPicPr>
          <p:nvPr/>
        </p:nvPicPr>
        <p:blipFill>
          <a:blip r:embed="rId7"/>
          <a:stretch>
            <a:fillRect/>
          </a:stretch>
        </p:blipFill>
        <p:spPr>
          <a:xfrm>
            <a:off x="6140388" y="2011680"/>
            <a:ext cx="6009276" cy="3380218"/>
          </a:xfrm>
          <a:prstGeom prst="rect">
            <a:avLst/>
          </a:prstGeom>
        </p:spPr>
      </p:pic>
    </p:spTree>
    <p:extLst>
      <p:ext uri="{BB962C8B-B14F-4D97-AF65-F5344CB8AC3E}">
        <p14:creationId xmlns:p14="http://schemas.microsoft.com/office/powerpoint/2010/main" val="649946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96926410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109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Tree>
    <p:extLst>
      <p:ext uri="{BB962C8B-B14F-4D97-AF65-F5344CB8AC3E}">
        <p14:creationId xmlns:p14="http://schemas.microsoft.com/office/powerpoint/2010/main" val="141506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0" name="Object 539"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967"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625125" y="677672"/>
            <a:ext cx="10923747" cy="329184"/>
          </a:xfrm>
        </p:spPr>
        <p:txBody>
          <a:bodyPr vert="horz" wrap="square" lIns="0" tIns="0" rIns="0" bIns="0" rtlCol="0" anchor="b">
            <a:noAutofit/>
          </a:bodyPr>
          <a:lstStyle/>
          <a:p>
            <a:r>
              <a:rPr lang="en-US" dirty="0"/>
              <a:t>BCG has a strong presence in the SEE region and we offer international and local insurance know-how</a:t>
            </a:r>
          </a:p>
        </p:txBody>
      </p:sp>
      <p:sp>
        <p:nvSpPr>
          <p:cNvPr id="4" name="ColumnHeader"/>
          <p:cNvSpPr>
            <a:spLocks noChangeArrowheads="1"/>
          </p:cNvSpPr>
          <p:nvPr/>
        </p:nvSpPr>
        <p:spPr bwMode="gray">
          <a:xfrm>
            <a:off x="5658040" y="1510277"/>
            <a:ext cx="5784798" cy="440762"/>
          </a:xfrm>
          <a:prstGeom prst="rect">
            <a:avLst/>
          </a:prstGeom>
          <a:solidFill>
            <a:schemeClr val="bg1"/>
          </a:solidFill>
          <a:ln w="9525" algn="ctr">
            <a:noFill/>
            <a:miter lim="800000"/>
            <a:headEnd type="none" w="lg" len="lg"/>
            <a:tailEnd type="none" w="lg" len="lg"/>
          </a:ln>
          <a:effectLst>
            <a:outerShdw dist="12700" dir="5400000" sx="99000" sy="99000" algn="ctr" rotWithShape="0">
              <a:srgbClr val="A6A6A6"/>
            </a:outerShdw>
          </a:effectLst>
        </p:spPr>
        <p:txBody>
          <a:bodyPr wrap="square" tIns="91440" bIns="91440" anchor="b">
            <a:spAutoFit/>
          </a:bodyPr>
          <a:lstStyle/>
          <a:p>
            <a:pPr>
              <a:lnSpc>
                <a:spcPct val="104000"/>
              </a:lnSpc>
              <a:spcBef>
                <a:spcPts val="600"/>
              </a:spcBef>
              <a:spcAft>
                <a:spcPts val="300"/>
              </a:spcAft>
            </a:pPr>
            <a:r>
              <a:rPr lang="en-US" sz="1600" dirty="0">
                <a:solidFill>
                  <a:schemeClr val="tx2"/>
                </a:solidFill>
              </a:rPr>
              <a:t>... with experience across all major insurance topics</a:t>
            </a:r>
          </a:p>
        </p:txBody>
      </p:sp>
      <p:sp>
        <p:nvSpPr>
          <p:cNvPr id="19" name="Rectangle 34"/>
          <p:cNvSpPr>
            <a:spLocks noChangeArrowheads="1"/>
          </p:cNvSpPr>
          <p:nvPr/>
        </p:nvSpPr>
        <p:spPr bwMode="gray">
          <a:xfrm>
            <a:off x="10485090" y="3978266"/>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smtClean="0">
                <a:solidFill>
                  <a:srgbClr val="000000"/>
                </a:solidFill>
              </a:rPr>
              <a:t>Marketing &amp; sales</a:t>
            </a:r>
            <a:endParaRPr lang="en-US" sz="1000" b="1" dirty="0">
              <a:solidFill>
                <a:srgbClr val="000000"/>
              </a:solidFill>
            </a:endParaRPr>
          </a:p>
        </p:txBody>
      </p:sp>
      <p:sp>
        <p:nvSpPr>
          <p:cNvPr id="25" name="Oval 40"/>
          <p:cNvSpPr>
            <a:spLocks noChangeArrowheads="1"/>
          </p:cNvSpPr>
          <p:nvPr/>
        </p:nvSpPr>
        <p:spPr bwMode="gray">
          <a:xfrm>
            <a:off x="9947122" y="3359514"/>
            <a:ext cx="486000" cy="484188"/>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90</a:t>
            </a:r>
          </a:p>
        </p:txBody>
      </p:sp>
      <p:sp>
        <p:nvSpPr>
          <p:cNvPr id="29" name="Freeform 6"/>
          <p:cNvSpPr>
            <a:spLocks noEditPoints="1"/>
          </p:cNvSpPr>
          <p:nvPr/>
        </p:nvSpPr>
        <p:spPr bwMode="auto">
          <a:xfrm>
            <a:off x="10698307" y="3331608"/>
            <a:ext cx="540000" cy="540000"/>
          </a:xfrm>
          <a:custGeom>
            <a:avLst/>
            <a:gdLst/>
            <a:ahLst/>
            <a:cxnLst>
              <a:cxn ang="0">
                <a:pos x="0" y="382"/>
              </a:cxn>
              <a:cxn ang="0">
                <a:pos x="69" y="378"/>
              </a:cxn>
              <a:cxn ang="0">
                <a:pos x="95" y="364"/>
              </a:cxn>
              <a:cxn ang="0">
                <a:pos x="118" y="366"/>
              </a:cxn>
              <a:cxn ang="0">
                <a:pos x="181" y="430"/>
              </a:cxn>
              <a:cxn ang="0">
                <a:pos x="239" y="443"/>
              </a:cxn>
              <a:cxn ang="0">
                <a:pos x="247" y="452"/>
              </a:cxn>
              <a:cxn ang="0">
                <a:pos x="260" y="454"/>
              </a:cxn>
              <a:cxn ang="0">
                <a:pos x="281" y="450"/>
              </a:cxn>
              <a:cxn ang="0">
                <a:pos x="345" y="419"/>
              </a:cxn>
              <a:cxn ang="0">
                <a:pos x="419" y="367"/>
              </a:cxn>
              <a:cxn ang="0">
                <a:pos x="450" y="364"/>
              </a:cxn>
              <a:cxn ang="0">
                <a:pos x="492" y="379"/>
              </a:cxn>
              <a:cxn ang="0">
                <a:pos x="99" y="237"/>
              </a:cxn>
              <a:cxn ang="0">
                <a:pos x="82" y="349"/>
              </a:cxn>
              <a:cxn ang="0">
                <a:pos x="101" y="242"/>
              </a:cxn>
              <a:cxn ang="0">
                <a:pos x="150" y="380"/>
              </a:cxn>
              <a:cxn ang="0">
                <a:pos x="59" y="362"/>
              </a:cxn>
              <a:cxn ang="0">
                <a:pos x="13" y="200"/>
              </a:cxn>
              <a:cxn ang="0">
                <a:pos x="61" y="270"/>
              </a:cxn>
              <a:cxn ang="0">
                <a:pos x="567" y="187"/>
              </a:cxn>
              <a:cxn ang="0">
                <a:pos x="483" y="201"/>
              </a:cxn>
              <a:cxn ang="0">
                <a:pos x="428" y="224"/>
              </a:cxn>
              <a:cxn ang="0">
                <a:pos x="142" y="223"/>
              </a:cxn>
              <a:cxn ang="0">
                <a:pos x="75" y="221"/>
              </a:cxn>
              <a:cxn ang="0">
                <a:pos x="63" y="197"/>
              </a:cxn>
              <a:cxn ang="0">
                <a:pos x="567" y="383"/>
              </a:cxn>
              <a:cxn ang="0">
                <a:pos x="493" y="212"/>
              </a:cxn>
              <a:cxn ang="0">
                <a:pos x="201" y="418"/>
              </a:cxn>
              <a:cxn ang="0">
                <a:pos x="204" y="359"/>
              </a:cxn>
              <a:cxn ang="0">
                <a:pos x="447" y="326"/>
              </a:cxn>
              <a:cxn ang="0">
                <a:pos x="425" y="281"/>
              </a:cxn>
              <a:cxn ang="0">
                <a:pos x="296" y="248"/>
              </a:cxn>
              <a:cxn ang="0">
                <a:pos x="227" y="267"/>
              </a:cxn>
              <a:cxn ang="0">
                <a:pos x="366" y="237"/>
              </a:cxn>
              <a:cxn ang="0">
                <a:pos x="433" y="347"/>
              </a:cxn>
              <a:cxn ang="0">
                <a:pos x="339" y="332"/>
              </a:cxn>
              <a:cxn ang="0">
                <a:pos x="350" y="370"/>
              </a:cxn>
              <a:cxn ang="0">
                <a:pos x="365" y="393"/>
              </a:cxn>
              <a:cxn ang="0">
                <a:pos x="295" y="380"/>
              </a:cxn>
              <a:cxn ang="0">
                <a:pos x="221" y="348"/>
              </a:cxn>
              <a:cxn ang="0">
                <a:pos x="111" y="341"/>
              </a:cxn>
              <a:cxn ang="0">
                <a:pos x="234" y="240"/>
              </a:cxn>
              <a:cxn ang="0">
                <a:pos x="214" y="273"/>
              </a:cxn>
              <a:cxn ang="0">
                <a:pos x="322" y="275"/>
              </a:cxn>
              <a:cxn ang="0">
                <a:pos x="472" y="353"/>
              </a:cxn>
              <a:cxn ang="0">
                <a:pos x="461" y="226"/>
              </a:cxn>
              <a:cxn ang="0">
                <a:pos x="298" y="426"/>
              </a:cxn>
              <a:cxn ang="0">
                <a:pos x="223" y="429"/>
              </a:cxn>
              <a:cxn ang="0">
                <a:pos x="249" y="394"/>
              </a:cxn>
              <a:cxn ang="0">
                <a:pos x="284" y="432"/>
              </a:cxn>
              <a:cxn ang="0">
                <a:pos x="261" y="400"/>
              </a:cxn>
            </a:cxnLst>
            <a:rect l="0" t="0" r="r" b="b"/>
            <a:pathLst>
              <a:path w="567" h="567">
                <a:moveTo>
                  <a:pt x="561" y="397"/>
                </a:moveTo>
                <a:cubicBezTo>
                  <a:pt x="563" y="397"/>
                  <a:pt x="565" y="397"/>
                  <a:pt x="567" y="397"/>
                </a:cubicBezTo>
                <a:cubicBezTo>
                  <a:pt x="567" y="567"/>
                  <a:pt x="567" y="567"/>
                  <a:pt x="567" y="567"/>
                </a:cubicBezTo>
                <a:cubicBezTo>
                  <a:pt x="0" y="567"/>
                  <a:pt x="0" y="567"/>
                  <a:pt x="0" y="567"/>
                </a:cubicBezTo>
                <a:cubicBezTo>
                  <a:pt x="0" y="382"/>
                  <a:pt x="0" y="382"/>
                  <a:pt x="0" y="382"/>
                </a:cubicBezTo>
                <a:cubicBezTo>
                  <a:pt x="1" y="382"/>
                  <a:pt x="1" y="382"/>
                  <a:pt x="1" y="382"/>
                </a:cubicBezTo>
                <a:cubicBezTo>
                  <a:pt x="6" y="383"/>
                  <a:pt x="11" y="383"/>
                  <a:pt x="17" y="383"/>
                </a:cubicBezTo>
                <a:cubicBezTo>
                  <a:pt x="27" y="383"/>
                  <a:pt x="38" y="382"/>
                  <a:pt x="49" y="380"/>
                </a:cubicBezTo>
                <a:cubicBezTo>
                  <a:pt x="54" y="380"/>
                  <a:pt x="60" y="379"/>
                  <a:pt x="65" y="378"/>
                </a:cubicBezTo>
                <a:cubicBezTo>
                  <a:pt x="69" y="378"/>
                  <a:pt x="69" y="378"/>
                  <a:pt x="69" y="378"/>
                </a:cubicBezTo>
                <a:cubicBezTo>
                  <a:pt x="70" y="374"/>
                  <a:pt x="70" y="374"/>
                  <a:pt x="70" y="374"/>
                </a:cubicBezTo>
                <a:cubicBezTo>
                  <a:pt x="72" y="370"/>
                  <a:pt x="72" y="367"/>
                  <a:pt x="72" y="363"/>
                </a:cubicBezTo>
                <a:cubicBezTo>
                  <a:pt x="73" y="363"/>
                  <a:pt x="73" y="362"/>
                  <a:pt x="73" y="361"/>
                </a:cubicBezTo>
                <a:cubicBezTo>
                  <a:pt x="75" y="362"/>
                  <a:pt x="77" y="362"/>
                  <a:pt x="79" y="362"/>
                </a:cubicBezTo>
                <a:cubicBezTo>
                  <a:pt x="84" y="363"/>
                  <a:pt x="90" y="364"/>
                  <a:pt x="95" y="364"/>
                </a:cubicBezTo>
                <a:cubicBezTo>
                  <a:pt x="97" y="364"/>
                  <a:pt x="99" y="364"/>
                  <a:pt x="101" y="364"/>
                </a:cubicBezTo>
                <a:cubicBezTo>
                  <a:pt x="104" y="364"/>
                  <a:pt x="104" y="364"/>
                  <a:pt x="104" y="364"/>
                </a:cubicBezTo>
                <a:cubicBezTo>
                  <a:pt x="106" y="361"/>
                  <a:pt x="106" y="361"/>
                  <a:pt x="106" y="361"/>
                </a:cubicBezTo>
                <a:cubicBezTo>
                  <a:pt x="107" y="360"/>
                  <a:pt x="108" y="358"/>
                  <a:pt x="108" y="356"/>
                </a:cubicBezTo>
                <a:cubicBezTo>
                  <a:pt x="112" y="358"/>
                  <a:pt x="115" y="362"/>
                  <a:pt x="118" y="366"/>
                </a:cubicBezTo>
                <a:cubicBezTo>
                  <a:pt x="123" y="372"/>
                  <a:pt x="128" y="379"/>
                  <a:pt x="136" y="383"/>
                </a:cubicBezTo>
                <a:cubicBezTo>
                  <a:pt x="136" y="392"/>
                  <a:pt x="139" y="401"/>
                  <a:pt x="146" y="407"/>
                </a:cubicBezTo>
                <a:cubicBezTo>
                  <a:pt x="152" y="413"/>
                  <a:pt x="159" y="415"/>
                  <a:pt x="167" y="415"/>
                </a:cubicBezTo>
                <a:cubicBezTo>
                  <a:pt x="167" y="415"/>
                  <a:pt x="168" y="415"/>
                  <a:pt x="169" y="415"/>
                </a:cubicBezTo>
                <a:cubicBezTo>
                  <a:pt x="171" y="422"/>
                  <a:pt x="175" y="427"/>
                  <a:pt x="181" y="430"/>
                </a:cubicBezTo>
                <a:cubicBezTo>
                  <a:pt x="186" y="432"/>
                  <a:pt x="190" y="433"/>
                  <a:pt x="195" y="433"/>
                </a:cubicBezTo>
                <a:cubicBezTo>
                  <a:pt x="198" y="433"/>
                  <a:pt x="202" y="433"/>
                  <a:pt x="205" y="431"/>
                </a:cubicBezTo>
                <a:cubicBezTo>
                  <a:pt x="208" y="436"/>
                  <a:pt x="212" y="440"/>
                  <a:pt x="218" y="442"/>
                </a:cubicBezTo>
                <a:cubicBezTo>
                  <a:pt x="221" y="443"/>
                  <a:pt x="225" y="444"/>
                  <a:pt x="229" y="444"/>
                </a:cubicBezTo>
                <a:cubicBezTo>
                  <a:pt x="233" y="444"/>
                  <a:pt x="236" y="443"/>
                  <a:pt x="239" y="443"/>
                </a:cubicBezTo>
                <a:cubicBezTo>
                  <a:pt x="241" y="446"/>
                  <a:pt x="244" y="449"/>
                  <a:pt x="246" y="451"/>
                </a:cubicBezTo>
                <a:cubicBezTo>
                  <a:pt x="246" y="451"/>
                  <a:pt x="246" y="451"/>
                  <a:pt x="246" y="451"/>
                </a:cubicBezTo>
                <a:cubicBezTo>
                  <a:pt x="246" y="451"/>
                  <a:pt x="246" y="451"/>
                  <a:pt x="246" y="451"/>
                </a:cubicBezTo>
                <a:cubicBezTo>
                  <a:pt x="247" y="451"/>
                  <a:pt x="247" y="451"/>
                  <a:pt x="247" y="451"/>
                </a:cubicBezTo>
                <a:cubicBezTo>
                  <a:pt x="247" y="452"/>
                  <a:pt x="247" y="452"/>
                  <a:pt x="247" y="452"/>
                </a:cubicBezTo>
                <a:cubicBezTo>
                  <a:pt x="248" y="452"/>
                  <a:pt x="248" y="452"/>
                  <a:pt x="248" y="452"/>
                </a:cubicBezTo>
                <a:cubicBezTo>
                  <a:pt x="248" y="452"/>
                  <a:pt x="248" y="452"/>
                  <a:pt x="249" y="452"/>
                </a:cubicBezTo>
                <a:cubicBezTo>
                  <a:pt x="249" y="453"/>
                  <a:pt x="249" y="453"/>
                  <a:pt x="250" y="453"/>
                </a:cubicBezTo>
                <a:cubicBezTo>
                  <a:pt x="250" y="453"/>
                  <a:pt x="250" y="453"/>
                  <a:pt x="250" y="453"/>
                </a:cubicBezTo>
                <a:cubicBezTo>
                  <a:pt x="253" y="453"/>
                  <a:pt x="257" y="454"/>
                  <a:pt x="260" y="454"/>
                </a:cubicBezTo>
                <a:cubicBezTo>
                  <a:pt x="266" y="454"/>
                  <a:pt x="271" y="453"/>
                  <a:pt x="278" y="452"/>
                </a:cubicBezTo>
                <a:cubicBezTo>
                  <a:pt x="278" y="452"/>
                  <a:pt x="278" y="452"/>
                  <a:pt x="278" y="452"/>
                </a:cubicBezTo>
                <a:cubicBezTo>
                  <a:pt x="278" y="452"/>
                  <a:pt x="279" y="452"/>
                  <a:pt x="279" y="452"/>
                </a:cubicBezTo>
                <a:cubicBezTo>
                  <a:pt x="279" y="451"/>
                  <a:pt x="280" y="451"/>
                  <a:pt x="280" y="451"/>
                </a:cubicBezTo>
                <a:cubicBezTo>
                  <a:pt x="281" y="451"/>
                  <a:pt x="281" y="450"/>
                  <a:pt x="281" y="450"/>
                </a:cubicBezTo>
                <a:cubicBezTo>
                  <a:pt x="282" y="449"/>
                  <a:pt x="284" y="448"/>
                  <a:pt x="286" y="447"/>
                </a:cubicBezTo>
                <a:cubicBezTo>
                  <a:pt x="290" y="445"/>
                  <a:pt x="293" y="442"/>
                  <a:pt x="296" y="439"/>
                </a:cubicBezTo>
                <a:cubicBezTo>
                  <a:pt x="300" y="440"/>
                  <a:pt x="305" y="440"/>
                  <a:pt x="310" y="440"/>
                </a:cubicBezTo>
                <a:cubicBezTo>
                  <a:pt x="318" y="440"/>
                  <a:pt x="327" y="439"/>
                  <a:pt x="334" y="434"/>
                </a:cubicBezTo>
                <a:cubicBezTo>
                  <a:pt x="340" y="430"/>
                  <a:pt x="343" y="425"/>
                  <a:pt x="345" y="419"/>
                </a:cubicBezTo>
                <a:cubicBezTo>
                  <a:pt x="346" y="419"/>
                  <a:pt x="347" y="419"/>
                  <a:pt x="347" y="419"/>
                </a:cubicBezTo>
                <a:cubicBezTo>
                  <a:pt x="353" y="419"/>
                  <a:pt x="360" y="417"/>
                  <a:pt x="365" y="414"/>
                </a:cubicBezTo>
                <a:cubicBezTo>
                  <a:pt x="372" y="409"/>
                  <a:pt x="377" y="403"/>
                  <a:pt x="379" y="396"/>
                </a:cubicBezTo>
                <a:cubicBezTo>
                  <a:pt x="390" y="396"/>
                  <a:pt x="402" y="391"/>
                  <a:pt x="410" y="384"/>
                </a:cubicBezTo>
                <a:cubicBezTo>
                  <a:pt x="415" y="379"/>
                  <a:pt x="418" y="373"/>
                  <a:pt x="419" y="367"/>
                </a:cubicBezTo>
                <a:cubicBezTo>
                  <a:pt x="428" y="366"/>
                  <a:pt x="437" y="362"/>
                  <a:pt x="443" y="356"/>
                </a:cubicBezTo>
                <a:cubicBezTo>
                  <a:pt x="446" y="353"/>
                  <a:pt x="448" y="348"/>
                  <a:pt x="450" y="344"/>
                </a:cubicBezTo>
                <a:cubicBezTo>
                  <a:pt x="450" y="346"/>
                  <a:pt x="450" y="347"/>
                  <a:pt x="450" y="349"/>
                </a:cubicBezTo>
                <a:cubicBezTo>
                  <a:pt x="450" y="352"/>
                  <a:pt x="450" y="356"/>
                  <a:pt x="450" y="359"/>
                </a:cubicBezTo>
                <a:cubicBezTo>
                  <a:pt x="450" y="364"/>
                  <a:pt x="450" y="364"/>
                  <a:pt x="450" y="364"/>
                </a:cubicBezTo>
                <a:cubicBezTo>
                  <a:pt x="455" y="365"/>
                  <a:pt x="455" y="365"/>
                  <a:pt x="455" y="365"/>
                </a:cubicBezTo>
                <a:cubicBezTo>
                  <a:pt x="461" y="366"/>
                  <a:pt x="466" y="366"/>
                  <a:pt x="472" y="366"/>
                </a:cubicBezTo>
                <a:cubicBezTo>
                  <a:pt x="480" y="366"/>
                  <a:pt x="487" y="366"/>
                  <a:pt x="492" y="369"/>
                </a:cubicBezTo>
                <a:cubicBezTo>
                  <a:pt x="492" y="371"/>
                  <a:pt x="492" y="372"/>
                  <a:pt x="492" y="373"/>
                </a:cubicBezTo>
                <a:cubicBezTo>
                  <a:pt x="492" y="375"/>
                  <a:pt x="492" y="377"/>
                  <a:pt x="492" y="379"/>
                </a:cubicBezTo>
                <a:cubicBezTo>
                  <a:pt x="491" y="383"/>
                  <a:pt x="491" y="383"/>
                  <a:pt x="491" y="383"/>
                </a:cubicBezTo>
                <a:cubicBezTo>
                  <a:pt x="494" y="385"/>
                  <a:pt x="494" y="385"/>
                  <a:pt x="494" y="385"/>
                </a:cubicBezTo>
                <a:cubicBezTo>
                  <a:pt x="505" y="396"/>
                  <a:pt x="521" y="398"/>
                  <a:pt x="536" y="398"/>
                </a:cubicBezTo>
                <a:cubicBezTo>
                  <a:pt x="545" y="398"/>
                  <a:pt x="553" y="398"/>
                  <a:pt x="561" y="397"/>
                </a:cubicBezTo>
                <a:close/>
                <a:moveTo>
                  <a:pt x="99" y="237"/>
                </a:moveTo>
                <a:cubicBezTo>
                  <a:pt x="91" y="235"/>
                  <a:pt x="83" y="235"/>
                  <a:pt x="74" y="234"/>
                </a:cubicBezTo>
                <a:cubicBezTo>
                  <a:pt x="74" y="234"/>
                  <a:pt x="74" y="234"/>
                  <a:pt x="74" y="234"/>
                </a:cubicBezTo>
                <a:cubicBezTo>
                  <a:pt x="74" y="246"/>
                  <a:pt x="74" y="258"/>
                  <a:pt x="74" y="270"/>
                </a:cubicBezTo>
                <a:cubicBezTo>
                  <a:pt x="75" y="296"/>
                  <a:pt x="75" y="322"/>
                  <a:pt x="74" y="348"/>
                </a:cubicBezTo>
                <a:cubicBezTo>
                  <a:pt x="77" y="348"/>
                  <a:pt x="79" y="349"/>
                  <a:pt x="82" y="349"/>
                </a:cubicBezTo>
                <a:cubicBezTo>
                  <a:pt x="86" y="350"/>
                  <a:pt x="91" y="351"/>
                  <a:pt x="96" y="351"/>
                </a:cubicBezTo>
                <a:cubicBezTo>
                  <a:pt x="96" y="351"/>
                  <a:pt x="96" y="350"/>
                  <a:pt x="96" y="350"/>
                </a:cubicBezTo>
                <a:cubicBezTo>
                  <a:pt x="96" y="348"/>
                  <a:pt x="96" y="346"/>
                  <a:pt x="97" y="344"/>
                </a:cubicBezTo>
                <a:cubicBezTo>
                  <a:pt x="98" y="331"/>
                  <a:pt x="98" y="317"/>
                  <a:pt x="99" y="304"/>
                </a:cubicBezTo>
                <a:cubicBezTo>
                  <a:pt x="101" y="283"/>
                  <a:pt x="102" y="262"/>
                  <a:pt x="101" y="242"/>
                </a:cubicBezTo>
                <a:cubicBezTo>
                  <a:pt x="100" y="240"/>
                  <a:pt x="99" y="239"/>
                  <a:pt x="99" y="237"/>
                </a:cubicBezTo>
                <a:close/>
                <a:moveTo>
                  <a:pt x="192" y="353"/>
                </a:moveTo>
                <a:cubicBezTo>
                  <a:pt x="177" y="370"/>
                  <a:pt x="169" y="386"/>
                  <a:pt x="168" y="402"/>
                </a:cubicBezTo>
                <a:cubicBezTo>
                  <a:pt x="163" y="402"/>
                  <a:pt x="159" y="401"/>
                  <a:pt x="155" y="397"/>
                </a:cubicBezTo>
                <a:cubicBezTo>
                  <a:pt x="151" y="393"/>
                  <a:pt x="149" y="386"/>
                  <a:pt x="150" y="380"/>
                </a:cubicBezTo>
                <a:cubicBezTo>
                  <a:pt x="156" y="367"/>
                  <a:pt x="173" y="348"/>
                  <a:pt x="184" y="348"/>
                </a:cubicBezTo>
                <a:cubicBezTo>
                  <a:pt x="185" y="348"/>
                  <a:pt x="189" y="348"/>
                  <a:pt x="192" y="353"/>
                </a:cubicBezTo>
                <a:close/>
                <a:moveTo>
                  <a:pt x="61" y="270"/>
                </a:moveTo>
                <a:cubicBezTo>
                  <a:pt x="61" y="298"/>
                  <a:pt x="62" y="326"/>
                  <a:pt x="61" y="353"/>
                </a:cubicBezTo>
                <a:cubicBezTo>
                  <a:pt x="60" y="356"/>
                  <a:pt x="59" y="359"/>
                  <a:pt x="59" y="362"/>
                </a:cubicBezTo>
                <a:cubicBezTo>
                  <a:pt x="59" y="363"/>
                  <a:pt x="59" y="364"/>
                  <a:pt x="58" y="366"/>
                </a:cubicBezTo>
                <a:cubicBezTo>
                  <a:pt x="55" y="366"/>
                  <a:pt x="51" y="366"/>
                  <a:pt x="47" y="367"/>
                </a:cubicBezTo>
                <a:cubicBezTo>
                  <a:pt x="35" y="369"/>
                  <a:pt x="22" y="370"/>
                  <a:pt x="9" y="369"/>
                </a:cubicBezTo>
                <a:cubicBezTo>
                  <a:pt x="14" y="336"/>
                  <a:pt x="13" y="301"/>
                  <a:pt x="13" y="268"/>
                </a:cubicBezTo>
                <a:cubicBezTo>
                  <a:pt x="12" y="245"/>
                  <a:pt x="12" y="222"/>
                  <a:pt x="13" y="200"/>
                </a:cubicBezTo>
                <a:cubicBezTo>
                  <a:pt x="17" y="201"/>
                  <a:pt x="21" y="202"/>
                  <a:pt x="25" y="203"/>
                </a:cubicBezTo>
                <a:cubicBezTo>
                  <a:pt x="36" y="205"/>
                  <a:pt x="46" y="207"/>
                  <a:pt x="57" y="210"/>
                </a:cubicBezTo>
                <a:cubicBezTo>
                  <a:pt x="57" y="211"/>
                  <a:pt x="57" y="213"/>
                  <a:pt x="57" y="215"/>
                </a:cubicBezTo>
                <a:cubicBezTo>
                  <a:pt x="57" y="219"/>
                  <a:pt x="58" y="224"/>
                  <a:pt x="60" y="229"/>
                </a:cubicBezTo>
                <a:cubicBezTo>
                  <a:pt x="60" y="243"/>
                  <a:pt x="60" y="257"/>
                  <a:pt x="61" y="270"/>
                </a:cubicBezTo>
                <a:close/>
                <a:moveTo>
                  <a:pt x="8" y="186"/>
                </a:moveTo>
                <a:cubicBezTo>
                  <a:pt x="0" y="184"/>
                  <a:pt x="0" y="184"/>
                  <a:pt x="0" y="184"/>
                </a:cubicBezTo>
                <a:cubicBezTo>
                  <a:pt x="0" y="0"/>
                  <a:pt x="0" y="0"/>
                  <a:pt x="0" y="0"/>
                </a:cubicBezTo>
                <a:cubicBezTo>
                  <a:pt x="567" y="0"/>
                  <a:pt x="567" y="0"/>
                  <a:pt x="567" y="0"/>
                </a:cubicBezTo>
                <a:cubicBezTo>
                  <a:pt x="567" y="187"/>
                  <a:pt x="567" y="187"/>
                  <a:pt x="567" y="187"/>
                </a:cubicBezTo>
                <a:cubicBezTo>
                  <a:pt x="566" y="187"/>
                  <a:pt x="565" y="186"/>
                  <a:pt x="563" y="186"/>
                </a:cubicBezTo>
                <a:cubicBezTo>
                  <a:pt x="562" y="186"/>
                  <a:pt x="562" y="186"/>
                  <a:pt x="562" y="186"/>
                </a:cubicBezTo>
                <a:cubicBezTo>
                  <a:pt x="562" y="186"/>
                  <a:pt x="562" y="186"/>
                  <a:pt x="562" y="186"/>
                </a:cubicBezTo>
                <a:cubicBezTo>
                  <a:pt x="557" y="187"/>
                  <a:pt x="552" y="187"/>
                  <a:pt x="548" y="188"/>
                </a:cubicBezTo>
                <a:cubicBezTo>
                  <a:pt x="526" y="190"/>
                  <a:pt x="504" y="193"/>
                  <a:pt x="483" y="201"/>
                </a:cubicBezTo>
                <a:cubicBezTo>
                  <a:pt x="481" y="202"/>
                  <a:pt x="481" y="202"/>
                  <a:pt x="481" y="202"/>
                </a:cubicBezTo>
                <a:cubicBezTo>
                  <a:pt x="479" y="205"/>
                  <a:pt x="479" y="205"/>
                  <a:pt x="479" y="205"/>
                </a:cubicBezTo>
                <a:cubicBezTo>
                  <a:pt x="479" y="206"/>
                  <a:pt x="478" y="208"/>
                  <a:pt x="478" y="209"/>
                </a:cubicBezTo>
                <a:cubicBezTo>
                  <a:pt x="474" y="211"/>
                  <a:pt x="467" y="212"/>
                  <a:pt x="460" y="212"/>
                </a:cubicBezTo>
                <a:cubicBezTo>
                  <a:pt x="449" y="213"/>
                  <a:pt x="435" y="213"/>
                  <a:pt x="428" y="224"/>
                </a:cubicBezTo>
                <a:cubicBezTo>
                  <a:pt x="406" y="232"/>
                  <a:pt x="390" y="228"/>
                  <a:pt x="369" y="224"/>
                </a:cubicBezTo>
                <a:cubicBezTo>
                  <a:pt x="365" y="223"/>
                  <a:pt x="361" y="222"/>
                  <a:pt x="356" y="221"/>
                </a:cubicBezTo>
                <a:cubicBezTo>
                  <a:pt x="351" y="220"/>
                  <a:pt x="345" y="219"/>
                  <a:pt x="340" y="217"/>
                </a:cubicBezTo>
                <a:cubicBezTo>
                  <a:pt x="312" y="211"/>
                  <a:pt x="280" y="204"/>
                  <a:pt x="257" y="215"/>
                </a:cubicBezTo>
                <a:cubicBezTo>
                  <a:pt x="219" y="198"/>
                  <a:pt x="180" y="211"/>
                  <a:pt x="142" y="223"/>
                </a:cubicBezTo>
                <a:cubicBezTo>
                  <a:pt x="131" y="226"/>
                  <a:pt x="121" y="229"/>
                  <a:pt x="111" y="232"/>
                </a:cubicBezTo>
                <a:cubicBezTo>
                  <a:pt x="111" y="232"/>
                  <a:pt x="111" y="231"/>
                  <a:pt x="111" y="231"/>
                </a:cubicBezTo>
                <a:cubicBezTo>
                  <a:pt x="110" y="227"/>
                  <a:pt x="110" y="227"/>
                  <a:pt x="110" y="227"/>
                </a:cubicBezTo>
                <a:cubicBezTo>
                  <a:pt x="107" y="226"/>
                  <a:pt x="107" y="226"/>
                  <a:pt x="107" y="226"/>
                </a:cubicBezTo>
                <a:cubicBezTo>
                  <a:pt x="96" y="222"/>
                  <a:pt x="85" y="221"/>
                  <a:pt x="75" y="221"/>
                </a:cubicBezTo>
                <a:cubicBezTo>
                  <a:pt x="74" y="221"/>
                  <a:pt x="73" y="220"/>
                  <a:pt x="71" y="220"/>
                </a:cubicBezTo>
                <a:cubicBezTo>
                  <a:pt x="71" y="219"/>
                  <a:pt x="71" y="217"/>
                  <a:pt x="71" y="214"/>
                </a:cubicBezTo>
                <a:cubicBezTo>
                  <a:pt x="70" y="210"/>
                  <a:pt x="70" y="205"/>
                  <a:pt x="67" y="200"/>
                </a:cubicBezTo>
                <a:cubicBezTo>
                  <a:pt x="66" y="198"/>
                  <a:pt x="66" y="198"/>
                  <a:pt x="66" y="198"/>
                </a:cubicBezTo>
                <a:cubicBezTo>
                  <a:pt x="63" y="197"/>
                  <a:pt x="63" y="197"/>
                  <a:pt x="63" y="197"/>
                </a:cubicBezTo>
                <a:cubicBezTo>
                  <a:pt x="51" y="194"/>
                  <a:pt x="40" y="192"/>
                  <a:pt x="28" y="190"/>
                </a:cubicBezTo>
                <a:cubicBezTo>
                  <a:pt x="21" y="188"/>
                  <a:pt x="15" y="187"/>
                  <a:pt x="8" y="186"/>
                </a:cubicBezTo>
                <a:close/>
                <a:moveTo>
                  <a:pt x="561" y="206"/>
                </a:moveTo>
                <a:cubicBezTo>
                  <a:pt x="563" y="221"/>
                  <a:pt x="565" y="237"/>
                  <a:pt x="567" y="254"/>
                </a:cubicBezTo>
                <a:cubicBezTo>
                  <a:pt x="567" y="383"/>
                  <a:pt x="567" y="383"/>
                  <a:pt x="567" y="383"/>
                </a:cubicBezTo>
                <a:cubicBezTo>
                  <a:pt x="565" y="383"/>
                  <a:pt x="562" y="383"/>
                  <a:pt x="560" y="384"/>
                </a:cubicBezTo>
                <a:cubicBezTo>
                  <a:pt x="541" y="385"/>
                  <a:pt x="519" y="387"/>
                  <a:pt x="505" y="377"/>
                </a:cubicBezTo>
                <a:cubicBezTo>
                  <a:pt x="505" y="376"/>
                  <a:pt x="505" y="375"/>
                  <a:pt x="506" y="373"/>
                </a:cubicBezTo>
                <a:cubicBezTo>
                  <a:pt x="506" y="372"/>
                  <a:pt x="506" y="370"/>
                  <a:pt x="506" y="369"/>
                </a:cubicBezTo>
                <a:cubicBezTo>
                  <a:pt x="521" y="342"/>
                  <a:pt x="512" y="241"/>
                  <a:pt x="493" y="212"/>
                </a:cubicBezTo>
                <a:cubicBezTo>
                  <a:pt x="511" y="206"/>
                  <a:pt x="530" y="203"/>
                  <a:pt x="549" y="201"/>
                </a:cubicBezTo>
                <a:cubicBezTo>
                  <a:pt x="553" y="201"/>
                  <a:pt x="556" y="200"/>
                  <a:pt x="560" y="200"/>
                </a:cubicBezTo>
                <a:cubicBezTo>
                  <a:pt x="560" y="202"/>
                  <a:pt x="560" y="204"/>
                  <a:pt x="561" y="206"/>
                </a:cubicBezTo>
                <a:close/>
                <a:moveTo>
                  <a:pt x="220" y="371"/>
                </a:moveTo>
                <a:cubicBezTo>
                  <a:pt x="211" y="384"/>
                  <a:pt x="202" y="400"/>
                  <a:pt x="201" y="418"/>
                </a:cubicBezTo>
                <a:cubicBezTo>
                  <a:pt x="197" y="420"/>
                  <a:pt x="192" y="420"/>
                  <a:pt x="188" y="418"/>
                </a:cubicBezTo>
                <a:cubicBezTo>
                  <a:pt x="185" y="417"/>
                  <a:pt x="181" y="414"/>
                  <a:pt x="181" y="407"/>
                </a:cubicBezTo>
                <a:cubicBezTo>
                  <a:pt x="181" y="407"/>
                  <a:pt x="181" y="407"/>
                  <a:pt x="181" y="407"/>
                </a:cubicBezTo>
                <a:cubicBezTo>
                  <a:pt x="181" y="407"/>
                  <a:pt x="181" y="407"/>
                  <a:pt x="181" y="407"/>
                </a:cubicBezTo>
                <a:cubicBezTo>
                  <a:pt x="181" y="392"/>
                  <a:pt x="189" y="376"/>
                  <a:pt x="204" y="359"/>
                </a:cubicBezTo>
                <a:cubicBezTo>
                  <a:pt x="208" y="358"/>
                  <a:pt x="211" y="357"/>
                  <a:pt x="214" y="359"/>
                </a:cubicBezTo>
                <a:cubicBezTo>
                  <a:pt x="218" y="362"/>
                  <a:pt x="220" y="366"/>
                  <a:pt x="220" y="371"/>
                </a:cubicBezTo>
                <a:close/>
                <a:moveTo>
                  <a:pt x="429" y="238"/>
                </a:moveTo>
                <a:cubicBezTo>
                  <a:pt x="438" y="265"/>
                  <a:pt x="445" y="294"/>
                  <a:pt x="448" y="325"/>
                </a:cubicBezTo>
                <a:cubicBezTo>
                  <a:pt x="447" y="325"/>
                  <a:pt x="447" y="326"/>
                  <a:pt x="447" y="326"/>
                </a:cubicBezTo>
                <a:cubicBezTo>
                  <a:pt x="440" y="318"/>
                  <a:pt x="431" y="314"/>
                  <a:pt x="423" y="309"/>
                </a:cubicBezTo>
                <a:cubicBezTo>
                  <a:pt x="415" y="306"/>
                  <a:pt x="409" y="302"/>
                  <a:pt x="404" y="297"/>
                </a:cubicBezTo>
                <a:cubicBezTo>
                  <a:pt x="404" y="297"/>
                  <a:pt x="404" y="297"/>
                  <a:pt x="404" y="297"/>
                </a:cubicBezTo>
                <a:cubicBezTo>
                  <a:pt x="410" y="296"/>
                  <a:pt x="417" y="295"/>
                  <a:pt x="423" y="291"/>
                </a:cubicBezTo>
                <a:cubicBezTo>
                  <a:pt x="426" y="289"/>
                  <a:pt x="427" y="285"/>
                  <a:pt x="425" y="281"/>
                </a:cubicBezTo>
                <a:cubicBezTo>
                  <a:pt x="423" y="278"/>
                  <a:pt x="419" y="277"/>
                  <a:pt x="416" y="279"/>
                </a:cubicBezTo>
                <a:cubicBezTo>
                  <a:pt x="412" y="282"/>
                  <a:pt x="407" y="283"/>
                  <a:pt x="402" y="284"/>
                </a:cubicBezTo>
                <a:cubicBezTo>
                  <a:pt x="399" y="284"/>
                  <a:pt x="395" y="285"/>
                  <a:pt x="392" y="286"/>
                </a:cubicBezTo>
                <a:cubicBezTo>
                  <a:pt x="370" y="283"/>
                  <a:pt x="349" y="273"/>
                  <a:pt x="328" y="263"/>
                </a:cubicBezTo>
                <a:cubicBezTo>
                  <a:pt x="318" y="258"/>
                  <a:pt x="307" y="253"/>
                  <a:pt x="296" y="248"/>
                </a:cubicBezTo>
                <a:cubicBezTo>
                  <a:pt x="291" y="246"/>
                  <a:pt x="291" y="246"/>
                  <a:pt x="291" y="246"/>
                </a:cubicBezTo>
                <a:cubicBezTo>
                  <a:pt x="288" y="251"/>
                  <a:pt x="288" y="251"/>
                  <a:pt x="288" y="251"/>
                </a:cubicBezTo>
                <a:cubicBezTo>
                  <a:pt x="280" y="264"/>
                  <a:pt x="262" y="278"/>
                  <a:pt x="245" y="279"/>
                </a:cubicBezTo>
                <a:cubicBezTo>
                  <a:pt x="238" y="279"/>
                  <a:pt x="232" y="276"/>
                  <a:pt x="227" y="271"/>
                </a:cubicBezTo>
                <a:cubicBezTo>
                  <a:pt x="227" y="270"/>
                  <a:pt x="227" y="268"/>
                  <a:pt x="227" y="267"/>
                </a:cubicBezTo>
                <a:cubicBezTo>
                  <a:pt x="231" y="261"/>
                  <a:pt x="237" y="256"/>
                  <a:pt x="243" y="250"/>
                </a:cubicBezTo>
                <a:cubicBezTo>
                  <a:pt x="250" y="243"/>
                  <a:pt x="257" y="237"/>
                  <a:pt x="262" y="228"/>
                </a:cubicBezTo>
                <a:cubicBezTo>
                  <a:pt x="281" y="218"/>
                  <a:pt x="312" y="225"/>
                  <a:pt x="337" y="231"/>
                </a:cubicBezTo>
                <a:cubicBezTo>
                  <a:pt x="343" y="232"/>
                  <a:pt x="348" y="233"/>
                  <a:pt x="353" y="234"/>
                </a:cubicBezTo>
                <a:cubicBezTo>
                  <a:pt x="358" y="235"/>
                  <a:pt x="362" y="236"/>
                  <a:pt x="366" y="237"/>
                </a:cubicBezTo>
                <a:cubicBezTo>
                  <a:pt x="379" y="240"/>
                  <a:pt x="390" y="242"/>
                  <a:pt x="402" y="242"/>
                </a:cubicBezTo>
                <a:cubicBezTo>
                  <a:pt x="410" y="242"/>
                  <a:pt x="419" y="241"/>
                  <a:pt x="429" y="238"/>
                </a:cubicBezTo>
                <a:close/>
                <a:moveTo>
                  <a:pt x="416" y="321"/>
                </a:moveTo>
                <a:cubicBezTo>
                  <a:pt x="424" y="325"/>
                  <a:pt x="432" y="329"/>
                  <a:pt x="437" y="336"/>
                </a:cubicBezTo>
                <a:cubicBezTo>
                  <a:pt x="437" y="340"/>
                  <a:pt x="436" y="344"/>
                  <a:pt x="433" y="347"/>
                </a:cubicBezTo>
                <a:cubicBezTo>
                  <a:pt x="428" y="351"/>
                  <a:pt x="421" y="354"/>
                  <a:pt x="415" y="354"/>
                </a:cubicBezTo>
                <a:cubicBezTo>
                  <a:pt x="403" y="350"/>
                  <a:pt x="392" y="343"/>
                  <a:pt x="380" y="337"/>
                </a:cubicBezTo>
                <a:cubicBezTo>
                  <a:pt x="369" y="330"/>
                  <a:pt x="356" y="323"/>
                  <a:pt x="343" y="319"/>
                </a:cubicBezTo>
                <a:cubicBezTo>
                  <a:pt x="339" y="318"/>
                  <a:pt x="335" y="320"/>
                  <a:pt x="334" y="323"/>
                </a:cubicBezTo>
                <a:cubicBezTo>
                  <a:pt x="333" y="327"/>
                  <a:pt x="335" y="330"/>
                  <a:pt x="339" y="332"/>
                </a:cubicBezTo>
                <a:cubicBezTo>
                  <a:pt x="351" y="336"/>
                  <a:pt x="362" y="342"/>
                  <a:pt x="374" y="349"/>
                </a:cubicBezTo>
                <a:cubicBezTo>
                  <a:pt x="384" y="355"/>
                  <a:pt x="394" y="361"/>
                  <a:pt x="406" y="365"/>
                </a:cubicBezTo>
                <a:cubicBezTo>
                  <a:pt x="405" y="368"/>
                  <a:pt x="403" y="371"/>
                  <a:pt x="401" y="374"/>
                </a:cubicBezTo>
                <a:cubicBezTo>
                  <a:pt x="394" y="380"/>
                  <a:pt x="384" y="383"/>
                  <a:pt x="375" y="383"/>
                </a:cubicBezTo>
                <a:cubicBezTo>
                  <a:pt x="366" y="380"/>
                  <a:pt x="358" y="375"/>
                  <a:pt x="350" y="370"/>
                </a:cubicBezTo>
                <a:cubicBezTo>
                  <a:pt x="341" y="365"/>
                  <a:pt x="331" y="359"/>
                  <a:pt x="321" y="356"/>
                </a:cubicBezTo>
                <a:cubicBezTo>
                  <a:pt x="317" y="355"/>
                  <a:pt x="313" y="357"/>
                  <a:pt x="312" y="360"/>
                </a:cubicBezTo>
                <a:cubicBezTo>
                  <a:pt x="311" y="364"/>
                  <a:pt x="313" y="368"/>
                  <a:pt x="316" y="369"/>
                </a:cubicBezTo>
                <a:cubicBezTo>
                  <a:pt x="326" y="372"/>
                  <a:pt x="334" y="377"/>
                  <a:pt x="343" y="382"/>
                </a:cubicBezTo>
                <a:cubicBezTo>
                  <a:pt x="350" y="386"/>
                  <a:pt x="357" y="390"/>
                  <a:pt x="365" y="393"/>
                </a:cubicBezTo>
                <a:cubicBezTo>
                  <a:pt x="364" y="397"/>
                  <a:pt x="361" y="400"/>
                  <a:pt x="358" y="402"/>
                </a:cubicBezTo>
                <a:cubicBezTo>
                  <a:pt x="353" y="406"/>
                  <a:pt x="347" y="407"/>
                  <a:pt x="343" y="405"/>
                </a:cubicBezTo>
                <a:cubicBezTo>
                  <a:pt x="328" y="397"/>
                  <a:pt x="315" y="389"/>
                  <a:pt x="306" y="381"/>
                </a:cubicBezTo>
                <a:cubicBezTo>
                  <a:pt x="303" y="379"/>
                  <a:pt x="298" y="379"/>
                  <a:pt x="296" y="382"/>
                </a:cubicBezTo>
                <a:cubicBezTo>
                  <a:pt x="296" y="381"/>
                  <a:pt x="295" y="381"/>
                  <a:pt x="295" y="380"/>
                </a:cubicBezTo>
                <a:cubicBezTo>
                  <a:pt x="289" y="373"/>
                  <a:pt x="279" y="368"/>
                  <a:pt x="266" y="374"/>
                </a:cubicBezTo>
                <a:cubicBezTo>
                  <a:pt x="264" y="368"/>
                  <a:pt x="260" y="362"/>
                  <a:pt x="253" y="359"/>
                </a:cubicBezTo>
                <a:cubicBezTo>
                  <a:pt x="253" y="359"/>
                  <a:pt x="253" y="359"/>
                  <a:pt x="253" y="359"/>
                </a:cubicBezTo>
                <a:cubicBezTo>
                  <a:pt x="245" y="356"/>
                  <a:pt x="238" y="358"/>
                  <a:pt x="232" y="362"/>
                </a:cubicBezTo>
                <a:cubicBezTo>
                  <a:pt x="230" y="356"/>
                  <a:pt x="226" y="351"/>
                  <a:pt x="221" y="348"/>
                </a:cubicBezTo>
                <a:cubicBezTo>
                  <a:pt x="216" y="344"/>
                  <a:pt x="209" y="344"/>
                  <a:pt x="203" y="345"/>
                </a:cubicBezTo>
                <a:cubicBezTo>
                  <a:pt x="197" y="336"/>
                  <a:pt x="189" y="334"/>
                  <a:pt x="184" y="334"/>
                </a:cubicBezTo>
                <a:cubicBezTo>
                  <a:pt x="167" y="335"/>
                  <a:pt x="149" y="355"/>
                  <a:pt x="141" y="370"/>
                </a:cubicBezTo>
                <a:cubicBezTo>
                  <a:pt x="136" y="367"/>
                  <a:pt x="132" y="362"/>
                  <a:pt x="128" y="357"/>
                </a:cubicBezTo>
                <a:cubicBezTo>
                  <a:pt x="124" y="352"/>
                  <a:pt x="118" y="345"/>
                  <a:pt x="111" y="341"/>
                </a:cubicBezTo>
                <a:cubicBezTo>
                  <a:pt x="111" y="329"/>
                  <a:pt x="112" y="317"/>
                  <a:pt x="113" y="305"/>
                </a:cubicBezTo>
                <a:cubicBezTo>
                  <a:pt x="114" y="285"/>
                  <a:pt x="115" y="265"/>
                  <a:pt x="114" y="245"/>
                </a:cubicBezTo>
                <a:cubicBezTo>
                  <a:pt x="125" y="242"/>
                  <a:pt x="136" y="239"/>
                  <a:pt x="146" y="236"/>
                </a:cubicBezTo>
                <a:cubicBezTo>
                  <a:pt x="180" y="225"/>
                  <a:pt x="215" y="214"/>
                  <a:pt x="247" y="226"/>
                </a:cubicBezTo>
                <a:cubicBezTo>
                  <a:pt x="244" y="231"/>
                  <a:pt x="239" y="235"/>
                  <a:pt x="234" y="240"/>
                </a:cubicBezTo>
                <a:cubicBezTo>
                  <a:pt x="227" y="246"/>
                  <a:pt x="220" y="253"/>
                  <a:pt x="215" y="262"/>
                </a:cubicBezTo>
                <a:cubicBezTo>
                  <a:pt x="214" y="262"/>
                  <a:pt x="214" y="262"/>
                  <a:pt x="214" y="262"/>
                </a:cubicBezTo>
                <a:cubicBezTo>
                  <a:pt x="214" y="263"/>
                  <a:pt x="214" y="263"/>
                  <a:pt x="214" y="263"/>
                </a:cubicBezTo>
                <a:cubicBezTo>
                  <a:pt x="214" y="266"/>
                  <a:pt x="214" y="269"/>
                  <a:pt x="214" y="271"/>
                </a:cubicBezTo>
                <a:cubicBezTo>
                  <a:pt x="214" y="272"/>
                  <a:pt x="214" y="273"/>
                  <a:pt x="214" y="273"/>
                </a:cubicBezTo>
                <a:cubicBezTo>
                  <a:pt x="214" y="275"/>
                  <a:pt x="214" y="275"/>
                  <a:pt x="214" y="275"/>
                </a:cubicBezTo>
                <a:cubicBezTo>
                  <a:pt x="215" y="277"/>
                  <a:pt x="215" y="277"/>
                  <a:pt x="215" y="277"/>
                </a:cubicBezTo>
                <a:cubicBezTo>
                  <a:pt x="223" y="288"/>
                  <a:pt x="233" y="293"/>
                  <a:pt x="246" y="292"/>
                </a:cubicBezTo>
                <a:cubicBezTo>
                  <a:pt x="265" y="292"/>
                  <a:pt x="285" y="277"/>
                  <a:pt x="296" y="263"/>
                </a:cubicBezTo>
                <a:cubicBezTo>
                  <a:pt x="305" y="267"/>
                  <a:pt x="313" y="271"/>
                  <a:pt x="322" y="275"/>
                </a:cubicBezTo>
                <a:cubicBezTo>
                  <a:pt x="343" y="285"/>
                  <a:pt x="364" y="295"/>
                  <a:pt x="388" y="299"/>
                </a:cubicBezTo>
                <a:cubicBezTo>
                  <a:pt x="395" y="310"/>
                  <a:pt x="406" y="316"/>
                  <a:pt x="416" y="321"/>
                </a:cubicBezTo>
                <a:close/>
                <a:moveTo>
                  <a:pt x="483" y="222"/>
                </a:moveTo>
                <a:cubicBezTo>
                  <a:pt x="499" y="249"/>
                  <a:pt x="504" y="329"/>
                  <a:pt x="496" y="356"/>
                </a:cubicBezTo>
                <a:cubicBezTo>
                  <a:pt x="489" y="353"/>
                  <a:pt x="480" y="353"/>
                  <a:pt x="472" y="353"/>
                </a:cubicBezTo>
                <a:cubicBezTo>
                  <a:pt x="469" y="353"/>
                  <a:pt x="466" y="353"/>
                  <a:pt x="463" y="353"/>
                </a:cubicBezTo>
                <a:cubicBezTo>
                  <a:pt x="463" y="351"/>
                  <a:pt x="463" y="350"/>
                  <a:pt x="463" y="349"/>
                </a:cubicBezTo>
                <a:cubicBezTo>
                  <a:pt x="463" y="343"/>
                  <a:pt x="463" y="337"/>
                  <a:pt x="462" y="331"/>
                </a:cubicBezTo>
                <a:cubicBezTo>
                  <a:pt x="459" y="295"/>
                  <a:pt x="452" y="261"/>
                  <a:pt x="441" y="231"/>
                </a:cubicBezTo>
                <a:cubicBezTo>
                  <a:pt x="444" y="227"/>
                  <a:pt x="451" y="226"/>
                  <a:pt x="461" y="226"/>
                </a:cubicBezTo>
                <a:cubicBezTo>
                  <a:pt x="468" y="225"/>
                  <a:pt x="476" y="225"/>
                  <a:pt x="483" y="222"/>
                </a:cubicBezTo>
                <a:close/>
                <a:moveTo>
                  <a:pt x="302" y="395"/>
                </a:moveTo>
                <a:cubicBezTo>
                  <a:pt x="310" y="402"/>
                  <a:pt x="320" y="408"/>
                  <a:pt x="332" y="415"/>
                </a:cubicBezTo>
                <a:cubicBezTo>
                  <a:pt x="331" y="418"/>
                  <a:pt x="330" y="421"/>
                  <a:pt x="327" y="423"/>
                </a:cubicBezTo>
                <a:cubicBezTo>
                  <a:pt x="320" y="428"/>
                  <a:pt x="308" y="428"/>
                  <a:pt x="298" y="426"/>
                </a:cubicBezTo>
                <a:cubicBezTo>
                  <a:pt x="297" y="425"/>
                  <a:pt x="297" y="424"/>
                  <a:pt x="296" y="424"/>
                </a:cubicBezTo>
                <a:cubicBezTo>
                  <a:pt x="302" y="415"/>
                  <a:pt x="304" y="405"/>
                  <a:pt x="302" y="395"/>
                </a:cubicBezTo>
                <a:close/>
                <a:moveTo>
                  <a:pt x="249" y="394"/>
                </a:moveTo>
                <a:cubicBezTo>
                  <a:pt x="244" y="405"/>
                  <a:pt x="238" y="416"/>
                  <a:pt x="236" y="429"/>
                </a:cubicBezTo>
                <a:cubicBezTo>
                  <a:pt x="231" y="431"/>
                  <a:pt x="227" y="431"/>
                  <a:pt x="223" y="429"/>
                </a:cubicBezTo>
                <a:cubicBezTo>
                  <a:pt x="220" y="428"/>
                  <a:pt x="217" y="426"/>
                  <a:pt x="215" y="421"/>
                </a:cubicBezTo>
                <a:cubicBezTo>
                  <a:pt x="215" y="405"/>
                  <a:pt x="223" y="391"/>
                  <a:pt x="232" y="378"/>
                </a:cubicBezTo>
                <a:cubicBezTo>
                  <a:pt x="238" y="373"/>
                  <a:pt x="243" y="370"/>
                  <a:pt x="248" y="372"/>
                </a:cubicBezTo>
                <a:cubicBezTo>
                  <a:pt x="252" y="373"/>
                  <a:pt x="253" y="377"/>
                  <a:pt x="255" y="383"/>
                </a:cubicBezTo>
                <a:cubicBezTo>
                  <a:pt x="253" y="387"/>
                  <a:pt x="251" y="391"/>
                  <a:pt x="249" y="394"/>
                </a:cubicBezTo>
                <a:close/>
                <a:moveTo>
                  <a:pt x="284" y="389"/>
                </a:moveTo>
                <a:cubicBezTo>
                  <a:pt x="291" y="396"/>
                  <a:pt x="291" y="412"/>
                  <a:pt x="282" y="420"/>
                </a:cubicBezTo>
                <a:cubicBezTo>
                  <a:pt x="278" y="424"/>
                  <a:pt x="278" y="424"/>
                  <a:pt x="278" y="424"/>
                </a:cubicBezTo>
                <a:cubicBezTo>
                  <a:pt x="281" y="429"/>
                  <a:pt x="281" y="429"/>
                  <a:pt x="281" y="429"/>
                </a:cubicBezTo>
                <a:cubicBezTo>
                  <a:pt x="282" y="430"/>
                  <a:pt x="283" y="431"/>
                  <a:pt x="284" y="432"/>
                </a:cubicBezTo>
                <a:cubicBezTo>
                  <a:pt x="282" y="433"/>
                  <a:pt x="281" y="434"/>
                  <a:pt x="279" y="435"/>
                </a:cubicBezTo>
                <a:cubicBezTo>
                  <a:pt x="277" y="436"/>
                  <a:pt x="276" y="437"/>
                  <a:pt x="274" y="439"/>
                </a:cubicBezTo>
                <a:cubicBezTo>
                  <a:pt x="266" y="440"/>
                  <a:pt x="260" y="440"/>
                  <a:pt x="254" y="440"/>
                </a:cubicBezTo>
                <a:cubicBezTo>
                  <a:pt x="252" y="437"/>
                  <a:pt x="250" y="435"/>
                  <a:pt x="249" y="433"/>
                </a:cubicBezTo>
                <a:cubicBezTo>
                  <a:pt x="251" y="422"/>
                  <a:pt x="256" y="411"/>
                  <a:pt x="261" y="400"/>
                </a:cubicBezTo>
                <a:cubicBezTo>
                  <a:pt x="264" y="396"/>
                  <a:pt x="266" y="392"/>
                  <a:pt x="268" y="388"/>
                </a:cubicBezTo>
                <a:cubicBezTo>
                  <a:pt x="274" y="384"/>
                  <a:pt x="280" y="384"/>
                  <a:pt x="284" y="389"/>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6" name="Rectangle 13"/>
          <p:cNvSpPr>
            <a:spLocks noChangeArrowheads="1"/>
          </p:cNvSpPr>
          <p:nvPr/>
        </p:nvSpPr>
        <p:spPr bwMode="gray">
          <a:xfrm>
            <a:off x="10485090" y="5068561"/>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smtClean="0">
                <a:solidFill>
                  <a:srgbClr val="000000"/>
                </a:solidFill>
              </a:rPr>
              <a:t>Corporate Development</a:t>
            </a:r>
            <a:endParaRPr lang="en-US" sz="1000" b="1" dirty="0">
              <a:solidFill>
                <a:srgbClr val="000000"/>
              </a:solidFill>
            </a:endParaRPr>
          </a:p>
        </p:txBody>
      </p:sp>
      <p:sp>
        <p:nvSpPr>
          <p:cNvPr id="13" name="Oval 24"/>
          <p:cNvSpPr>
            <a:spLocks noChangeArrowheads="1"/>
          </p:cNvSpPr>
          <p:nvPr/>
        </p:nvSpPr>
        <p:spPr bwMode="gray">
          <a:xfrm>
            <a:off x="9900687" y="4527321"/>
            <a:ext cx="370800" cy="371475"/>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60</a:t>
            </a:r>
          </a:p>
        </p:txBody>
      </p:sp>
      <p:sp>
        <p:nvSpPr>
          <p:cNvPr id="30" name="Freeform 11"/>
          <p:cNvSpPr>
            <a:spLocks noEditPoints="1"/>
          </p:cNvSpPr>
          <p:nvPr/>
        </p:nvSpPr>
        <p:spPr bwMode="auto">
          <a:xfrm>
            <a:off x="10698307" y="4443059"/>
            <a:ext cx="540000" cy="540000"/>
          </a:xfrm>
          <a:custGeom>
            <a:avLst/>
            <a:gdLst/>
            <a:ahLst/>
            <a:cxnLst>
              <a:cxn ang="0">
                <a:pos x="349" y="369"/>
              </a:cxn>
              <a:cxn ang="0">
                <a:pos x="338" y="399"/>
              </a:cxn>
              <a:cxn ang="0">
                <a:pos x="338" y="419"/>
              </a:cxn>
              <a:cxn ang="0">
                <a:pos x="399" y="298"/>
              </a:cxn>
              <a:cxn ang="0">
                <a:pos x="350" y="298"/>
              </a:cxn>
              <a:cxn ang="0">
                <a:pos x="349" y="268"/>
              </a:cxn>
              <a:cxn ang="0">
                <a:pos x="338" y="339"/>
              </a:cxn>
              <a:cxn ang="0">
                <a:pos x="338" y="359"/>
              </a:cxn>
              <a:cxn ang="0">
                <a:pos x="289" y="309"/>
              </a:cxn>
              <a:cxn ang="0">
                <a:pos x="338" y="309"/>
              </a:cxn>
              <a:cxn ang="0">
                <a:pos x="289" y="298"/>
              </a:cxn>
              <a:cxn ang="0">
                <a:pos x="338" y="248"/>
              </a:cxn>
              <a:cxn ang="0">
                <a:pos x="338" y="268"/>
              </a:cxn>
              <a:cxn ang="0">
                <a:pos x="338" y="389"/>
              </a:cxn>
              <a:cxn ang="0">
                <a:pos x="289" y="389"/>
              </a:cxn>
              <a:cxn ang="0">
                <a:pos x="217" y="369"/>
              </a:cxn>
              <a:cxn ang="0">
                <a:pos x="289" y="449"/>
              </a:cxn>
              <a:cxn ang="0">
                <a:pos x="289" y="430"/>
              </a:cxn>
              <a:cxn ang="0">
                <a:pos x="217" y="449"/>
              </a:cxn>
              <a:cxn ang="0">
                <a:pos x="168" y="449"/>
              </a:cxn>
              <a:cxn ang="0">
                <a:pos x="399" y="339"/>
              </a:cxn>
              <a:cxn ang="0">
                <a:pos x="350" y="328"/>
              </a:cxn>
              <a:cxn ang="0">
                <a:pos x="350" y="309"/>
              </a:cxn>
              <a:cxn ang="0">
                <a:pos x="399" y="419"/>
              </a:cxn>
              <a:cxn ang="0">
                <a:pos x="350" y="419"/>
              </a:cxn>
              <a:cxn ang="0">
                <a:pos x="399" y="430"/>
              </a:cxn>
              <a:cxn ang="0">
                <a:pos x="168" y="279"/>
              </a:cxn>
              <a:cxn ang="0">
                <a:pos x="217" y="279"/>
              </a:cxn>
              <a:cxn ang="0">
                <a:pos x="168" y="249"/>
              </a:cxn>
              <a:cxn ang="0">
                <a:pos x="217" y="249"/>
              </a:cxn>
              <a:cxn ang="0">
                <a:pos x="168" y="419"/>
              </a:cxn>
              <a:cxn ang="0">
                <a:pos x="168" y="328"/>
              </a:cxn>
              <a:cxn ang="0">
                <a:pos x="168" y="309"/>
              </a:cxn>
              <a:cxn ang="0">
                <a:pos x="278" y="358"/>
              </a:cxn>
              <a:cxn ang="0">
                <a:pos x="229" y="358"/>
              </a:cxn>
              <a:cxn ang="0">
                <a:pos x="217" y="339"/>
              </a:cxn>
              <a:cxn ang="0">
                <a:pos x="434" y="170"/>
              </a:cxn>
              <a:cxn ang="0">
                <a:pos x="146" y="495"/>
              </a:cxn>
              <a:cxn ang="0">
                <a:pos x="145" y="72"/>
              </a:cxn>
              <a:cxn ang="0">
                <a:pos x="344" y="121"/>
              </a:cxn>
              <a:cxn ang="0">
                <a:pos x="427" y="163"/>
              </a:cxn>
              <a:cxn ang="0">
                <a:pos x="414" y="203"/>
              </a:cxn>
              <a:cxn ang="0">
                <a:pos x="414" y="464"/>
              </a:cxn>
              <a:cxn ang="0">
                <a:pos x="567" y="567"/>
              </a:cxn>
              <a:cxn ang="0">
                <a:pos x="567" y="0"/>
              </a:cxn>
              <a:cxn ang="0">
                <a:pos x="363" y="61"/>
              </a:cxn>
              <a:cxn ang="0">
                <a:pos x="117" y="71"/>
              </a:cxn>
              <a:cxn ang="0">
                <a:pos x="132" y="510"/>
              </a:cxn>
              <a:cxn ang="0">
                <a:pos x="450" y="154"/>
              </a:cxn>
              <a:cxn ang="0">
                <a:pos x="232" y="429"/>
              </a:cxn>
              <a:cxn ang="0">
                <a:pos x="278" y="449"/>
              </a:cxn>
              <a:cxn ang="0">
                <a:pos x="229" y="419"/>
              </a:cxn>
              <a:cxn ang="0">
                <a:pos x="278" y="309"/>
              </a:cxn>
              <a:cxn ang="0">
                <a:pos x="278" y="328"/>
              </a:cxn>
              <a:cxn ang="0">
                <a:pos x="229" y="369"/>
              </a:cxn>
              <a:cxn ang="0">
                <a:pos x="278" y="369"/>
              </a:cxn>
              <a:cxn ang="0">
                <a:pos x="229" y="268"/>
              </a:cxn>
              <a:cxn ang="0">
                <a:pos x="278" y="279"/>
              </a:cxn>
              <a:cxn ang="0">
                <a:pos x="278" y="298"/>
              </a:cxn>
            </a:cxnLst>
            <a:rect l="0" t="0" r="r" b="b"/>
            <a:pathLst>
              <a:path w="567" h="567">
                <a:moveTo>
                  <a:pt x="399" y="389"/>
                </a:moveTo>
                <a:cubicBezTo>
                  <a:pt x="382" y="389"/>
                  <a:pt x="366" y="389"/>
                  <a:pt x="349" y="389"/>
                </a:cubicBezTo>
                <a:cubicBezTo>
                  <a:pt x="349" y="382"/>
                  <a:pt x="349" y="376"/>
                  <a:pt x="349" y="369"/>
                </a:cubicBezTo>
                <a:cubicBezTo>
                  <a:pt x="366" y="369"/>
                  <a:pt x="382" y="369"/>
                  <a:pt x="399" y="369"/>
                </a:cubicBezTo>
                <a:cubicBezTo>
                  <a:pt x="399" y="376"/>
                  <a:pt x="399" y="382"/>
                  <a:pt x="399" y="389"/>
                </a:cubicBezTo>
                <a:close/>
                <a:moveTo>
                  <a:pt x="338" y="399"/>
                </a:moveTo>
                <a:cubicBezTo>
                  <a:pt x="321" y="399"/>
                  <a:pt x="305" y="399"/>
                  <a:pt x="289" y="399"/>
                </a:cubicBezTo>
                <a:cubicBezTo>
                  <a:pt x="289" y="406"/>
                  <a:pt x="289" y="412"/>
                  <a:pt x="289" y="419"/>
                </a:cubicBezTo>
                <a:cubicBezTo>
                  <a:pt x="306" y="419"/>
                  <a:pt x="322" y="419"/>
                  <a:pt x="338" y="419"/>
                </a:cubicBezTo>
                <a:cubicBezTo>
                  <a:pt x="338" y="412"/>
                  <a:pt x="338" y="406"/>
                  <a:pt x="338" y="399"/>
                </a:cubicBezTo>
                <a:close/>
                <a:moveTo>
                  <a:pt x="350" y="298"/>
                </a:moveTo>
                <a:cubicBezTo>
                  <a:pt x="366" y="298"/>
                  <a:pt x="382" y="298"/>
                  <a:pt x="399" y="298"/>
                </a:cubicBezTo>
                <a:cubicBezTo>
                  <a:pt x="399" y="291"/>
                  <a:pt x="399" y="285"/>
                  <a:pt x="399" y="279"/>
                </a:cubicBezTo>
                <a:cubicBezTo>
                  <a:pt x="382" y="279"/>
                  <a:pt x="366" y="279"/>
                  <a:pt x="350" y="279"/>
                </a:cubicBezTo>
                <a:cubicBezTo>
                  <a:pt x="350" y="285"/>
                  <a:pt x="350" y="292"/>
                  <a:pt x="350" y="298"/>
                </a:cubicBezTo>
                <a:close/>
                <a:moveTo>
                  <a:pt x="399" y="249"/>
                </a:moveTo>
                <a:cubicBezTo>
                  <a:pt x="382" y="249"/>
                  <a:pt x="366" y="249"/>
                  <a:pt x="349" y="249"/>
                </a:cubicBezTo>
                <a:cubicBezTo>
                  <a:pt x="349" y="255"/>
                  <a:pt x="349" y="261"/>
                  <a:pt x="349" y="268"/>
                </a:cubicBezTo>
                <a:cubicBezTo>
                  <a:pt x="366" y="268"/>
                  <a:pt x="383" y="268"/>
                  <a:pt x="399" y="268"/>
                </a:cubicBezTo>
                <a:cubicBezTo>
                  <a:pt x="399" y="261"/>
                  <a:pt x="399" y="255"/>
                  <a:pt x="399" y="249"/>
                </a:cubicBezTo>
                <a:close/>
                <a:moveTo>
                  <a:pt x="338" y="339"/>
                </a:moveTo>
                <a:cubicBezTo>
                  <a:pt x="321" y="339"/>
                  <a:pt x="305" y="339"/>
                  <a:pt x="289" y="339"/>
                </a:cubicBezTo>
                <a:cubicBezTo>
                  <a:pt x="289" y="346"/>
                  <a:pt x="289" y="352"/>
                  <a:pt x="289" y="359"/>
                </a:cubicBezTo>
                <a:cubicBezTo>
                  <a:pt x="305" y="359"/>
                  <a:pt x="322" y="359"/>
                  <a:pt x="338" y="359"/>
                </a:cubicBezTo>
                <a:cubicBezTo>
                  <a:pt x="338" y="352"/>
                  <a:pt x="338" y="346"/>
                  <a:pt x="338" y="339"/>
                </a:cubicBezTo>
                <a:close/>
                <a:moveTo>
                  <a:pt x="338" y="309"/>
                </a:moveTo>
                <a:cubicBezTo>
                  <a:pt x="321" y="309"/>
                  <a:pt x="305" y="309"/>
                  <a:pt x="289" y="309"/>
                </a:cubicBezTo>
                <a:cubicBezTo>
                  <a:pt x="289" y="316"/>
                  <a:pt x="289" y="322"/>
                  <a:pt x="289" y="328"/>
                </a:cubicBezTo>
                <a:cubicBezTo>
                  <a:pt x="306" y="328"/>
                  <a:pt x="322" y="328"/>
                  <a:pt x="338" y="328"/>
                </a:cubicBezTo>
                <a:cubicBezTo>
                  <a:pt x="338" y="321"/>
                  <a:pt x="338" y="315"/>
                  <a:pt x="338" y="309"/>
                </a:cubicBezTo>
                <a:close/>
                <a:moveTo>
                  <a:pt x="338" y="279"/>
                </a:moveTo>
                <a:cubicBezTo>
                  <a:pt x="322" y="279"/>
                  <a:pt x="305" y="279"/>
                  <a:pt x="289" y="279"/>
                </a:cubicBezTo>
                <a:cubicBezTo>
                  <a:pt x="289" y="285"/>
                  <a:pt x="289" y="292"/>
                  <a:pt x="289" y="298"/>
                </a:cubicBezTo>
                <a:cubicBezTo>
                  <a:pt x="306" y="298"/>
                  <a:pt x="322" y="298"/>
                  <a:pt x="338" y="298"/>
                </a:cubicBezTo>
                <a:cubicBezTo>
                  <a:pt x="338" y="291"/>
                  <a:pt x="338" y="285"/>
                  <a:pt x="338" y="279"/>
                </a:cubicBezTo>
                <a:close/>
                <a:moveTo>
                  <a:pt x="338" y="248"/>
                </a:moveTo>
                <a:cubicBezTo>
                  <a:pt x="321" y="248"/>
                  <a:pt x="305" y="248"/>
                  <a:pt x="289" y="248"/>
                </a:cubicBezTo>
                <a:cubicBezTo>
                  <a:pt x="289" y="255"/>
                  <a:pt x="289" y="262"/>
                  <a:pt x="289" y="268"/>
                </a:cubicBezTo>
                <a:cubicBezTo>
                  <a:pt x="306" y="268"/>
                  <a:pt x="322" y="268"/>
                  <a:pt x="338" y="268"/>
                </a:cubicBezTo>
                <a:cubicBezTo>
                  <a:pt x="338" y="261"/>
                  <a:pt x="338" y="255"/>
                  <a:pt x="338" y="248"/>
                </a:cubicBezTo>
                <a:close/>
                <a:moveTo>
                  <a:pt x="289" y="389"/>
                </a:moveTo>
                <a:cubicBezTo>
                  <a:pt x="305" y="389"/>
                  <a:pt x="321" y="389"/>
                  <a:pt x="338" y="389"/>
                </a:cubicBezTo>
                <a:cubicBezTo>
                  <a:pt x="338" y="382"/>
                  <a:pt x="338" y="376"/>
                  <a:pt x="338" y="369"/>
                </a:cubicBezTo>
                <a:cubicBezTo>
                  <a:pt x="322" y="369"/>
                  <a:pt x="305" y="369"/>
                  <a:pt x="289" y="369"/>
                </a:cubicBezTo>
                <a:cubicBezTo>
                  <a:pt x="289" y="376"/>
                  <a:pt x="289" y="382"/>
                  <a:pt x="289" y="389"/>
                </a:cubicBezTo>
                <a:close/>
                <a:moveTo>
                  <a:pt x="168" y="389"/>
                </a:moveTo>
                <a:cubicBezTo>
                  <a:pt x="185" y="389"/>
                  <a:pt x="201" y="389"/>
                  <a:pt x="217" y="389"/>
                </a:cubicBezTo>
                <a:cubicBezTo>
                  <a:pt x="217" y="382"/>
                  <a:pt x="217" y="376"/>
                  <a:pt x="217" y="369"/>
                </a:cubicBezTo>
                <a:cubicBezTo>
                  <a:pt x="201" y="369"/>
                  <a:pt x="184" y="369"/>
                  <a:pt x="168" y="369"/>
                </a:cubicBezTo>
                <a:cubicBezTo>
                  <a:pt x="168" y="376"/>
                  <a:pt x="168" y="382"/>
                  <a:pt x="168" y="389"/>
                </a:cubicBezTo>
                <a:close/>
                <a:moveTo>
                  <a:pt x="289" y="449"/>
                </a:moveTo>
                <a:cubicBezTo>
                  <a:pt x="305" y="449"/>
                  <a:pt x="322" y="449"/>
                  <a:pt x="338" y="449"/>
                </a:cubicBezTo>
                <a:cubicBezTo>
                  <a:pt x="338" y="443"/>
                  <a:pt x="338" y="436"/>
                  <a:pt x="338" y="430"/>
                </a:cubicBezTo>
                <a:cubicBezTo>
                  <a:pt x="321" y="430"/>
                  <a:pt x="305" y="430"/>
                  <a:pt x="289" y="430"/>
                </a:cubicBezTo>
                <a:cubicBezTo>
                  <a:pt x="289" y="437"/>
                  <a:pt x="289" y="443"/>
                  <a:pt x="289" y="449"/>
                </a:cubicBezTo>
                <a:close/>
                <a:moveTo>
                  <a:pt x="168" y="449"/>
                </a:moveTo>
                <a:cubicBezTo>
                  <a:pt x="185" y="449"/>
                  <a:pt x="201" y="449"/>
                  <a:pt x="217" y="449"/>
                </a:cubicBezTo>
                <a:cubicBezTo>
                  <a:pt x="217" y="442"/>
                  <a:pt x="217" y="436"/>
                  <a:pt x="217" y="430"/>
                </a:cubicBezTo>
                <a:cubicBezTo>
                  <a:pt x="201" y="430"/>
                  <a:pt x="184" y="430"/>
                  <a:pt x="168" y="430"/>
                </a:cubicBezTo>
                <a:cubicBezTo>
                  <a:pt x="168" y="437"/>
                  <a:pt x="168" y="443"/>
                  <a:pt x="168" y="449"/>
                </a:cubicBezTo>
                <a:close/>
                <a:moveTo>
                  <a:pt x="349" y="359"/>
                </a:moveTo>
                <a:cubicBezTo>
                  <a:pt x="366" y="359"/>
                  <a:pt x="382" y="359"/>
                  <a:pt x="399" y="359"/>
                </a:cubicBezTo>
                <a:cubicBezTo>
                  <a:pt x="399" y="352"/>
                  <a:pt x="399" y="346"/>
                  <a:pt x="399" y="339"/>
                </a:cubicBezTo>
                <a:cubicBezTo>
                  <a:pt x="382" y="339"/>
                  <a:pt x="366" y="339"/>
                  <a:pt x="349" y="339"/>
                </a:cubicBezTo>
                <a:cubicBezTo>
                  <a:pt x="349" y="346"/>
                  <a:pt x="349" y="352"/>
                  <a:pt x="349" y="359"/>
                </a:cubicBezTo>
                <a:close/>
                <a:moveTo>
                  <a:pt x="350" y="328"/>
                </a:moveTo>
                <a:cubicBezTo>
                  <a:pt x="366" y="328"/>
                  <a:pt x="382" y="328"/>
                  <a:pt x="399" y="328"/>
                </a:cubicBezTo>
                <a:cubicBezTo>
                  <a:pt x="399" y="322"/>
                  <a:pt x="399" y="315"/>
                  <a:pt x="399" y="309"/>
                </a:cubicBezTo>
                <a:cubicBezTo>
                  <a:pt x="382" y="309"/>
                  <a:pt x="366" y="309"/>
                  <a:pt x="350" y="309"/>
                </a:cubicBezTo>
                <a:cubicBezTo>
                  <a:pt x="350" y="316"/>
                  <a:pt x="350" y="322"/>
                  <a:pt x="350" y="328"/>
                </a:cubicBezTo>
                <a:close/>
                <a:moveTo>
                  <a:pt x="350" y="419"/>
                </a:moveTo>
                <a:cubicBezTo>
                  <a:pt x="366" y="419"/>
                  <a:pt x="382" y="419"/>
                  <a:pt x="399" y="419"/>
                </a:cubicBezTo>
                <a:cubicBezTo>
                  <a:pt x="399" y="412"/>
                  <a:pt x="399" y="406"/>
                  <a:pt x="399" y="399"/>
                </a:cubicBezTo>
                <a:cubicBezTo>
                  <a:pt x="382" y="399"/>
                  <a:pt x="366" y="399"/>
                  <a:pt x="350" y="399"/>
                </a:cubicBezTo>
                <a:cubicBezTo>
                  <a:pt x="350" y="406"/>
                  <a:pt x="350" y="413"/>
                  <a:pt x="350" y="419"/>
                </a:cubicBezTo>
                <a:close/>
                <a:moveTo>
                  <a:pt x="349" y="449"/>
                </a:moveTo>
                <a:cubicBezTo>
                  <a:pt x="366" y="449"/>
                  <a:pt x="383" y="449"/>
                  <a:pt x="399" y="449"/>
                </a:cubicBezTo>
                <a:cubicBezTo>
                  <a:pt x="399" y="442"/>
                  <a:pt x="399" y="436"/>
                  <a:pt x="399" y="430"/>
                </a:cubicBezTo>
                <a:cubicBezTo>
                  <a:pt x="382" y="430"/>
                  <a:pt x="366" y="430"/>
                  <a:pt x="349" y="430"/>
                </a:cubicBezTo>
                <a:cubicBezTo>
                  <a:pt x="349" y="437"/>
                  <a:pt x="349" y="443"/>
                  <a:pt x="349" y="449"/>
                </a:cubicBezTo>
                <a:close/>
                <a:moveTo>
                  <a:pt x="168" y="279"/>
                </a:moveTo>
                <a:cubicBezTo>
                  <a:pt x="168" y="285"/>
                  <a:pt x="168" y="292"/>
                  <a:pt x="168" y="298"/>
                </a:cubicBezTo>
                <a:cubicBezTo>
                  <a:pt x="185" y="298"/>
                  <a:pt x="201" y="298"/>
                  <a:pt x="217" y="298"/>
                </a:cubicBezTo>
                <a:cubicBezTo>
                  <a:pt x="217" y="291"/>
                  <a:pt x="217" y="285"/>
                  <a:pt x="217" y="279"/>
                </a:cubicBezTo>
                <a:cubicBezTo>
                  <a:pt x="201" y="279"/>
                  <a:pt x="184" y="279"/>
                  <a:pt x="168" y="279"/>
                </a:cubicBezTo>
                <a:close/>
                <a:moveTo>
                  <a:pt x="217" y="249"/>
                </a:moveTo>
                <a:cubicBezTo>
                  <a:pt x="201" y="249"/>
                  <a:pt x="184" y="249"/>
                  <a:pt x="168" y="249"/>
                </a:cubicBezTo>
                <a:cubicBezTo>
                  <a:pt x="168" y="255"/>
                  <a:pt x="168" y="261"/>
                  <a:pt x="168" y="268"/>
                </a:cubicBezTo>
                <a:cubicBezTo>
                  <a:pt x="185" y="268"/>
                  <a:pt x="201" y="268"/>
                  <a:pt x="217" y="268"/>
                </a:cubicBezTo>
                <a:cubicBezTo>
                  <a:pt x="217" y="261"/>
                  <a:pt x="217" y="255"/>
                  <a:pt x="217" y="249"/>
                </a:cubicBezTo>
                <a:close/>
                <a:moveTo>
                  <a:pt x="217" y="399"/>
                </a:moveTo>
                <a:cubicBezTo>
                  <a:pt x="201" y="399"/>
                  <a:pt x="184" y="399"/>
                  <a:pt x="168" y="399"/>
                </a:cubicBezTo>
                <a:cubicBezTo>
                  <a:pt x="168" y="406"/>
                  <a:pt x="168" y="412"/>
                  <a:pt x="168" y="419"/>
                </a:cubicBezTo>
                <a:cubicBezTo>
                  <a:pt x="185" y="419"/>
                  <a:pt x="201" y="419"/>
                  <a:pt x="217" y="419"/>
                </a:cubicBezTo>
                <a:cubicBezTo>
                  <a:pt x="217" y="412"/>
                  <a:pt x="217" y="406"/>
                  <a:pt x="217" y="399"/>
                </a:cubicBezTo>
                <a:close/>
                <a:moveTo>
                  <a:pt x="168" y="328"/>
                </a:moveTo>
                <a:cubicBezTo>
                  <a:pt x="185" y="328"/>
                  <a:pt x="201" y="328"/>
                  <a:pt x="217" y="328"/>
                </a:cubicBezTo>
                <a:cubicBezTo>
                  <a:pt x="217" y="321"/>
                  <a:pt x="217" y="315"/>
                  <a:pt x="217" y="309"/>
                </a:cubicBezTo>
                <a:cubicBezTo>
                  <a:pt x="201" y="309"/>
                  <a:pt x="184" y="309"/>
                  <a:pt x="168" y="309"/>
                </a:cubicBezTo>
                <a:cubicBezTo>
                  <a:pt x="168" y="315"/>
                  <a:pt x="168" y="322"/>
                  <a:pt x="168" y="328"/>
                </a:cubicBezTo>
                <a:close/>
                <a:moveTo>
                  <a:pt x="229" y="358"/>
                </a:moveTo>
                <a:cubicBezTo>
                  <a:pt x="245" y="358"/>
                  <a:pt x="262" y="358"/>
                  <a:pt x="278" y="358"/>
                </a:cubicBezTo>
                <a:cubicBezTo>
                  <a:pt x="278" y="352"/>
                  <a:pt x="278" y="346"/>
                  <a:pt x="278" y="339"/>
                </a:cubicBezTo>
                <a:cubicBezTo>
                  <a:pt x="261" y="339"/>
                  <a:pt x="245" y="339"/>
                  <a:pt x="229" y="339"/>
                </a:cubicBezTo>
                <a:cubicBezTo>
                  <a:pt x="229" y="346"/>
                  <a:pt x="229" y="352"/>
                  <a:pt x="229" y="358"/>
                </a:cubicBezTo>
                <a:close/>
                <a:moveTo>
                  <a:pt x="168" y="358"/>
                </a:moveTo>
                <a:cubicBezTo>
                  <a:pt x="185" y="358"/>
                  <a:pt x="201" y="358"/>
                  <a:pt x="217" y="358"/>
                </a:cubicBezTo>
                <a:cubicBezTo>
                  <a:pt x="217" y="352"/>
                  <a:pt x="217" y="346"/>
                  <a:pt x="217" y="339"/>
                </a:cubicBezTo>
                <a:cubicBezTo>
                  <a:pt x="201" y="339"/>
                  <a:pt x="184" y="339"/>
                  <a:pt x="168" y="339"/>
                </a:cubicBezTo>
                <a:cubicBezTo>
                  <a:pt x="168" y="346"/>
                  <a:pt x="168" y="352"/>
                  <a:pt x="168" y="358"/>
                </a:cubicBezTo>
                <a:close/>
                <a:moveTo>
                  <a:pt x="434" y="170"/>
                </a:moveTo>
                <a:cubicBezTo>
                  <a:pt x="434" y="274"/>
                  <a:pt x="434" y="378"/>
                  <a:pt x="434" y="481"/>
                </a:cubicBezTo>
                <a:cubicBezTo>
                  <a:pt x="434" y="493"/>
                  <a:pt x="432" y="495"/>
                  <a:pt x="421" y="495"/>
                </a:cubicBezTo>
                <a:cubicBezTo>
                  <a:pt x="329" y="495"/>
                  <a:pt x="237" y="495"/>
                  <a:pt x="146" y="495"/>
                </a:cubicBezTo>
                <a:cubicBezTo>
                  <a:pt x="135" y="495"/>
                  <a:pt x="132" y="492"/>
                  <a:pt x="132" y="481"/>
                </a:cubicBezTo>
                <a:cubicBezTo>
                  <a:pt x="132" y="349"/>
                  <a:pt x="132" y="217"/>
                  <a:pt x="132" y="85"/>
                </a:cubicBezTo>
                <a:cubicBezTo>
                  <a:pt x="132" y="75"/>
                  <a:pt x="135" y="72"/>
                  <a:pt x="145" y="72"/>
                </a:cubicBezTo>
                <a:cubicBezTo>
                  <a:pt x="209" y="72"/>
                  <a:pt x="272" y="72"/>
                  <a:pt x="336" y="72"/>
                </a:cubicBezTo>
                <a:cubicBezTo>
                  <a:pt x="338" y="72"/>
                  <a:pt x="340" y="72"/>
                  <a:pt x="344" y="72"/>
                </a:cubicBezTo>
                <a:cubicBezTo>
                  <a:pt x="344" y="89"/>
                  <a:pt x="344" y="105"/>
                  <a:pt x="344" y="121"/>
                </a:cubicBezTo>
                <a:cubicBezTo>
                  <a:pt x="344" y="130"/>
                  <a:pt x="343" y="140"/>
                  <a:pt x="344" y="150"/>
                </a:cubicBezTo>
                <a:cubicBezTo>
                  <a:pt x="344" y="160"/>
                  <a:pt x="347" y="163"/>
                  <a:pt x="357" y="163"/>
                </a:cubicBezTo>
                <a:cubicBezTo>
                  <a:pt x="380" y="163"/>
                  <a:pt x="403" y="163"/>
                  <a:pt x="427" y="163"/>
                </a:cubicBezTo>
                <a:cubicBezTo>
                  <a:pt x="429" y="163"/>
                  <a:pt x="431" y="163"/>
                  <a:pt x="434" y="163"/>
                </a:cubicBezTo>
                <a:cubicBezTo>
                  <a:pt x="434" y="165"/>
                  <a:pt x="434" y="168"/>
                  <a:pt x="434" y="170"/>
                </a:cubicBezTo>
                <a:close/>
                <a:moveTo>
                  <a:pt x="414" y="203"/>
                </a:moveTo>
                <a:cubicBezTo>
                  <a:pt x="327" y="203"/>
                  <a:pt x="240" y="203"/>
                  <a:pt x="153" y="203"/>
                </a:cubicBezTo>
                <a:cubicBezTo>
                  <a:pt x="153" y="290"/>
                  <a:pt x="153" y="377"/>
                  <a:pt x="153" y="464"/>
                </a:cubicBezTo>
                <a:cubicBezTo>
                  <a:pt x="240" y="464"/>
                  <a:pt x="327" y="464"/>
                  <a:pt x="414" y="464"/>
                </a:cubicBezTo>
                <a:cubicBezTo>
                  <a:pt x="414" y="377"/>
                  <a:pt x="414" y="290"/>
                  <a:pt x="414" y="203"/>
                </a:cubicBezTo>
                <a:close/>
                <a:moveTo>
                  <a:pt x="567" y="0"/>
                </a:moveTo>
                <a:cubicBezTo>
                  <a:pt x="567" y="567"/>
                  <a:pt x="567" y="567"/>
                  <a:pt x="567" y="567"/>
                </a:cubicBezTo>
                <a:cubicBezTo>
                  <a:pt x="0" y="567"/>
                  <a:pt x="0" y="567"/>
                  <a:pt x="0" y="567"/>
                </a:cubicBezTo>
                <a:cubicBezTo>
                  <a:pt x="0" y="0"/>
                  <a:pt x="0" y="0"/>
                  <a:pt x="0" y="0"/>
                </a:cubicBezTo>
                <a:lnTo>
                  <a:pt x="567" y="0"/>
                </a:lnTo>
                <a:close/>
                <a:moveTo>
                  <a:pt x="450" y="154"/>
                </a:moveTo>
                <a:cubicBezTo>
                  <a:pt x="450" y="149"/>
                  <a:pt x="449" y="146"/>
                  <a:pt x="446" y="143"/>
                </a:cubicBezTo>
                <a:cubicBezTo>
                  <a:pt x="418" y="116"/>
                  <a:pt x="390" y="88"/>
                  <a:pt x="363" y="61"/>
                </a:cubicBezTo>
                <a:cubicBezTo>
                  <a:pt x="360" y="58"/>
                  <a:pt x="357" y="57"/>
                  <a:pt x="353" y="57"/>
                </a:cubicBezTo>
                <a:cubicBezTo>
                  <a:pt x="279" y="57"/>
                  <a:pt x="205" y="57"/>
                  <a:pt x="132" y="57"/>
                </a:cubicBezTo>
                <a:cubicBezTo>
                  <a:pt x="120" y="57"/>
                  <a:pt x="117" y="59"/>
                  <a:pt x="117" y="71"/>
                </a:cubicBezTo>
                <a:cubicBezTo>
                  <a:pt x="117" y="142"/>
                  <a:pt x="117" y="212"/>
                  <a:pt x="117" y="283"/>
                </a:cubicBezTo>
                <a:cubicBezTo>
                  <a:pt x="117" y="354"/>
                  <a:pt x="117" y="424"/>
                  <a:pt x="117" y="495"/>
                </a:cubicBezTo>
                <a:cubicBezTo>
                  <a:pt x="117" y="507"/>
                  <a:pt x="120" y="510"/>
                  <a:pt x="132" y="510"/>
                </a:cubicBezTo>
                <a:cubicBezTo>
                  <a:pt x="233" y="510"/>
                  <a:pt x="334" y="510"/>
                  <a:pt x="435" y="510"/>
                </a:cubicBezTo>
                <a:cubicBezTo>
                  <a:pt x="447" y="510"/>
                  <a:pt x="450" y="507"/>
                  <a:pt x="450" y="495"/>
                </a:cubicBezTo>
                <a:cubicBezTo>
                  <a:pt x="450" y="381"/>
                  <a:pt x="450" y="267"/>
                  <a:pt x="450" y="154"/>
                </a:cubicBezTo>
                <a:close/>
                <a:moveTo>
                  <a:pt x="278" y="449"/>
                </a:moveTo>
                <a:cubicBezTo>
                  <a:pt x="278" y="443"/>
                  <a:pt x="278" y="436"/>
                  <a:pt x="278" y="429"/>
                </a:cubicBezTo>
                <a:cubicBezTo>
                  <a:pt x="262" y="429"/>
                  <a:pt x="247" y="429"/>
                  <a:pt x="232" y="429"/>
                </a:cubicBezTo>
                <a:cubicBezTo>
                  <a:pt x="231" y="430"/>
                  <a:pt x="228" y="431"/>
                  <a:pt x="228" y="432"/>
                </a:cubicBezTo>
                <a:cubicBezTo>
                  <a:pt x="228" y="438"/>
                  <a:pt x="228" y="443"/>
                  <a:pt x="228" y="449"/>
                </a:cubicBezTo>
                <a:cubicBezTo>
                  <a:pt x="245" y="449"/>
                  <a:pt x="262" y="449"/>
                  <a:pt x="278" y="449"/>
                </a:cubicBezTo>
                <a:close/>
                <a:moveTo>
                  <a:pt x="278" y="399"/>
                </a:moveTo>
                <a:cubicBezTo>
                  <a:pt x="261" y="399"/>
                  <a:pt x="245" y="399"/>
                  <a:pt x="229" y="399"/>
                </a:cubicBezTo>
                <a:cubicBezTo>
                  <a:pt x="229" y="406"/>
                  <a:pt x="229" y="412"/>
                  <a:pt x="229" y="419"/>
                </a:cubicBezTo>
                <a:cubicBezTo>
                  <a:pt x="245" y="419"/>
                  <a:pt x="262" y="419"/>
                  <a:pt x="278" y="419"/>
                </a:cubicBezTo>
                <a:cubicBezTo>
                  <a:pt x="278" y="412"/>
                  <a:pt x="278" y="406"/>
                  <a:pt x="278" y="399"/>
                </a:cubicBezTo>
                <a:close/>
                <a:moveTo>
                  <a:pt x="278" y="309"/>
                </a:moveTo>
                <a:cubicBezTo>
                  <a:pt x="261" y="309"/>
                  <a:pt x="245" y="309"/>
                  <a:pt x="229" y="309"/>
                </a:cubicBezTo>
                <a:cubicBezTo>
                  <a:pt x="229" y="315"/>
                  <a:pt x="229" y="321"/>
                  <a:pt x="229" y="328"/>
                </a:cubicBezTo>
                <a:cubicBezTo>
                  <a:pt x="245" y="328"/>
                  <a:pt x="262" y="328"/>
                  <a:pt x="278" y="328"/>
                </a:cubicBezTo>
                <a:cubicBezTo>
                  <a:pt x="278" y="321"/>
                  <a:pt x="278" y="315"/>
                  <a:pt x="278" y="309"/>
                </a:cubicBezTo>
                <a:close/>
                <a:moveTo>
                  <a:pt x="278" y="369"/>
                </a:moveTo>
                <a:cubicBezTo>
                  <a:pt x="261" y="369"/>
                  <a:pt x="245" y="369"/>
                  <a:pt x="229" y="369"/>
                </a:cubicBezTo>
                <a:cubicBezTo>
                  <a:pt x="229" y="376"/>
                  <a:pt x="229" y="382"/>
                  <a:pt x="229" y="389"/>
                </a:cubicBezTo>
                <a:cubicBezTo>
                  <a:pt x="245" y="389"/>
                  <a:pt x="261" y="389"/>
                  <a:pt x="278" y="389"/>
                </a:cubicBezTo>
                <a:cubicBezTo>
                  <a:pt x="278" y="382"/>
                  <a:pt x="278" y="376"/>
                  <a:pt x="278" y="369"/>
                </a:cubicBezTo>
                <a:close/>
                <a:moveTo>
                  <a:pt x="278" y="248"/>
                </a:moveTo>
                <a:cubicBezTo>
                  <a:pt x="261" y="248"/>
                  <a:pt x="245" y="248"/>
                  <a:pt x="229" y="248"/>
                </a:cubicBezTo>
                <a:cubicBezTo>
                  <a:pt x="229" y="255"/>
                  <a:pt x="229" y="261"/>
                  <a:pt x="229" y="268"/>
                </a:cubicBezTo>
                <a:cubicBezTo>
                  <a:pt x="245" y="268"/>
                  <a:pt x="262" y="268"/>
                  <a:pt x="278" y="268"/>
                </a:cubicBezTo>
                <a:cubicBezTo>
                  <a:pt x="278" y="261"/>
                  <a:pt x="278" y="255"/>
                  <a:pt x="278" y="248"/>
                </a:cubicBezTo>
                <a:close/>
                <a:moveTo>
                  <a:pt x="278" y="279"/>
                </a:moveTo>
                <a:cubicBezTo>
                  <a:pt x="261" y="279"/>
                  <a:pt x="245" y="279"/>
                  <a:pt x="229" y="279"/>
                </a:cubicBezTo>
                <a:cubicBezTo>
                  <a:pt x="229" y="285"/>
                  <a:pt x="229" y="291"/>
                  <a:pt x="229" y="298"/>
                </a:cubicBezTo>
                <a:cubicBezTo>
                  <a:pt x="245" y="298"/>
                  <a:pt x="261" y="298"/>
                  <a:pt x="278" y="298"/>
                </a:cubicBezTo>
                <a:cubicBezTo>
                  <a:pt x="278" y="291"/>
                  <a:pt x="278" y="285"/>
                  <a:pt x="278" y="279"/>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8" name="Oval 33"/>
          <p:cNvSpPr>
            <a:spLocks noChangeArrowheads="1"/>
          </p:cNvSpPr>
          <p:nvPr/>
        </p:nvSpPr>
        <p:spPr bwMode="gray">
          <a:xfrm>
            <a:off x="5885971" y="2095663"/>
            <a:ext cx="788400" cy="788987"/>
          </a:xfrm>
          <a:prstGeom prst="ellipse">
            <a:avLst/>
          </a:prstGeom>
          <a:solidFill>
            <a:srgbClr val="808080"/>
          </a:solidFill>
          <a:ln w="9525" algn="ctr">
            <a:solidFill>
              <a:srgbClr val="808080"/>
            </a:solidFill>
            <a:round/>
            <a:headEnd/>
            <a:tailEnd/>
          </a:ln>
          <a:effectLst/>
        </p:spPr>
        <p:txBody>
          <a:bodyPr wrap="none" lIns="58522" tIns="23040" rIns="58522" bIns="21600" anchor="ctr"/>
          <a:lstStyle/>
          <a:p>
            <a:pPr algn="ctr"/>
            <a:r>
              <a:rPr lang="en-US" sz="1400" dirty="0">
                <a:solidFill>
                  <a:schemeClr val="bg1"/>
                </a:solidFill>
              </a:rPr>
              <a:t>230</a:t>
            </a:r>
          </a:p>
        </p:txBody>
      </p:sp>
      <p:sp>
        <p:nvSpPr>
          <p:cNvPr id="28" name="Rectangle 43"/>
          <p:cNvSpPr>
            <a:spLocks noChangeArrowheads="1"/>
          </p:cNvSpPr>
          <p:nvPr/>
        </p:nvSpPr>
        <p:spPr bwMode="gray">
          <a:xfrm>
            <a:off x="6547133" y="2887971"/>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a:solidFill>
                  <a:srgbClr val="000000"/>
                </a:solidFill>
              </a:rPr>
              <a:t>Digital/IT</a:t>
            </a:r>
          </a:p>
        </p:txBody>
      </p:sp>
      <p:sp>
        <p:nvSpPr>
          <p:cNvPr id="31" name="Freeform 16"/>
          <p:cNvSpPr>
            <a:spLocks noEditPoints="1"/>
          </p:cNvSpPr>
          <p:nvPr/>
        </p:nvSpPr>
        <p:spPr bwMode="auto">
          <a:xfrm>
            <a:off x="6760351" y="2220157"/>
            <a:ext cx="540000" cy="540000"/>
          </a:xfrm>
          <a:custGeom>
            <a:avLst/>
            <a:gdLst/>
            <a:ahLst/>
            <a:cxnLst>
              <a:cxn ang="0">
                <a:pos x="191" y="336"/>
              </a:cxn>
              <a:cxn ang="0">
                <a:pos x="251" y="295"/>
              </a:cxn>
              <a:cxn ang="0">
                <a:pos x="341" y="287"/>
              </a:cxn>
              <a:cxn ang="0">
                <a:pos x="101" y="122"/>
              </a:cxn>
              <a:cxn ang="0">
                <a:pos x="183" y="287"/>
              </a:cxn>
              <a:cxn ang="0">
                <a:pos x="113" y="263"/>
              </a:cxn>
              <a:cxn ang="0">
                <a:pos x="120" y="136"/>
              </a:cxn>
              <a:cxn ang="0">
                <a:pos x="329" y="144"/>
              </a:cxn>
              <a:cxn ang="0">
                <a:pos x="321" y="271"/>
              </a:cxn>
              <a:cxn ang="0">
                <a:pos x="113" y="263"/>
              </a:cxn>
              <a:cxn ang="0">
                <a:pos x="370" y="445"/>
              </a:cxn>
              <a:cxn ang="0">
                <a:pos x="98" y="407"/>
              </a:cxn>
              <a:cxn ang="0">
                <a:pos x="128" y="152"/>
              </a:cxn>
              <a:cxn ang="0">
                <a:pos x="314" y="255"/>
              </a:cxn>
              <a:cxn ang="0">
                <a:pos x="128" y="152"/>
              </a:cxn>
              <a:cxn ang="0">
                <a:pos x="495" y="348"/>
              </a:cxn>
              <a:cxn ang="0">
                <a:pos x="398" y="138"/>
              </a:cxn>
              <a:cxn ang="0">
                <a:pos x="417" y="332"/>
              </a:cxn>
              <a:cxn ang="0">
                <a:pos x="417" y="315"/>
              </a:cxn>
              <a:cxn ang="0">
                <a:pos x="417" y="332"/>
              </a:cxn>
              <a:cxn ang="0">
                <a:pos x="480" y="153"/>
              </a:cxn>
              <a:cxn ang="0">
                <a:pos x="480" y="169"/>
              </a:cxn>
              <a:cxn ang="0">
                <a:pos x="405" y="161"/>
              </a:cxn>
              <a:cxn ang="0">
                <a:pos x="0" y="0"/>
              </a:cxn>
              <a:cxn ang="0">
                <a:pos x="567" y="567"/>
              </a:cxn>
              <a:cxn ang="0">
                <a:pos x="0" y="0"/>
              </a:cxn>
              <a:cxn ang="0">
                <a:pos x="93" y="107"/>
              </a:cxn>
              <a:cxn ang="0">
                <a:pos x="356" y="114"/>
              </a:cxn>
              <a:cxn ang="0">
                <a:pos x="349" y="303"/>
              </a:cxn>
              <a:cxn ang="0">
                <a:pos x="266" y="336"/>
              </a:cxn>
              <a:cxn ang="0">
                <a:pos x="341" y="344"/>
              </a:cxn>
              <a:cxn ang="0">
                <a:pos x="109" y="351"/>
              </a:cxn>
              <a:cxn ang="0">
                <a:pos x="109" y="336"/>
              </a:cxn>
              <a:cxn ang="0">
                <a:pos x="176" y="303"/>
              </a:cxn>
              <a:cxn ang="0">
                <a:pos x="85" y="295"/>
              </a:cxn>
              <a:cxn ang="0">
                <a:pos x="389" y="457"/>
              </a:cxn>
              <a:cxn ang="0">
                <a:pos x="65" y="460"/>
              </a:cxn>
              <a:cxn ang="0">
                <a:pos x="58" y="449"/>
              </a:cxn>
              <a:cxn ang="0">
                <a:pos x="94" y="392"/>
              </a:cxn>
              <a:cxn ang="0">
                <a:pos x="361" y="396"/>
              </a:cxn>
              <a:cxn ang="0">
                <a:pos x="389" y="457"/>
              </a:cxn>
              <a:cxn ang="0">
                <a:pos x="503" y="364"/>
              </a:cxn>
              <a:cxn ang="0">
                <a:pos x="382" y="356"/>
              </a:cxn>
              <a:cxn ang="0">
                <a:pos x="390" y="123"/>
              </a:cxn>
              <a:cxn ang="0">
                <a:pos x="511" y="130"/>
              </a:cxn>
            </a:cxnLst>
            <a:rect l="0" t="0" r="r" b="b"/>
            <a:pathLst>
              <a:path w="567" h="567">
                <a:moveTo>
                  <a:pt x="191" y="295"/>
                </a:moveTo>
                <a:cubicBezTo>
                  <a:pt x="191" y="336"/>
                  <a:pt x="191" y="336"/>
                  <a:pt x="191" y="336"/>
                </a:cubicBezTo>
                <a:cubicBezTo>
                  <a:pt x="251" y="336"/>
                  <a:pt x="251" y="336"/>
                  <a:pt x="251" y="336"/>
                </a:cubicBezTo>
                <a:cubicBezTo>
                  <a:pt x="251" y="295"/>
                  <a:pt x="251" y="295"/>
                  <a:pt x="251" y="295"/>
                </a:cubicBezTo>
                <a:cubicBezTo>
                  <a:pt x="251" y="291"/>
                  <a:pt x="254" y="287"/>
                  <a:pt x="259" y="287"/>
                </a:cubicBezTo>
                <a:cubicBezTo>
                  <a:pt x="341" y="287"/>
                  <a:pt x="341" y="287"/>
                  <a:pt x="341" y="287"/>
                </a:cubicBezTo>
                <a:cubicBezTo>
                  <a:pt x="341" y="122"/>
                  <a:pt x="341" y="122"/>
                  <a:pt x="341" y="122"/>
                </a:cubicBezTo>
                <a:cubicBezTo>
                  <a:pt x="101" y="122"/>
                  <a:pt x="101" y="122"/>
                  <a:pt x="101" y="122"/>
                </a:cubicBezTo>
                <a:cubicBezTo>
                  <a:pt x="101" y="287"/>
                  <a:pt x="101" y="287"/>
                  <a:pt x="101" y="287"/>
                </a:cubicBezTo>
                <a:cubicBezTo>
                  <a:pt x="183" y="287"/>
                  <a:pt x="183" y="287"/>
                  <a:pt x="183" y="287"/>
                </a:cubicBezTo>
                <a:cubicBezTo>
                  <a:pt x="188" y="287"/>
                  <a:pt x="191" y="291"/>
                  <a:pt x="191" y="295"/>
                </a:cubicBezTo>
                <a:close/>
                <a:moveTo>
                  <a:pt x="113" y="263"/>
                </a:moveTo>
                <a:cubicBezTo>
                  <a:pt x="113" y="144"/>
                  <a:pt x="113" y="144"/>
                  <a:pt x="113" y="144"/>
                </a:cubicBezTo>
                <a:cubicBezTo>
                  <a:pt x="113" y="140"/>
                  <a:pt x="116" y="136"/>
                  <a:pt x="120" y="136"/>
                </a:cubicBezTo>
                <a:cubicBezTo>
                  <a:pt x="321" y="136"/>
                  <a:pt x="321" y="136"/>
                  <a:pt x="321" y="136"/>
                </a:cubicBezTo>
                <a:cubicBezTo>
                  <a:pt x="326" y="136"/>
                  <a:pt x="329" y="140"/>
                  <a:pt x="329" y="144"/>
                </a:cubicBezTo>
                <a:cubicBezTo>
                  <a:pt x="329" y="263"/>
                  <a:pt x="329" y="263"/>
                  <a:pt x="329" y="263"/>
                </a:cubicBezTo>
                <a:cubicBezTo>
                  <a:pt x="329" y="267"/>
                  <a:pt x="326" y="271"/>
                  <a:pt x="321" y="271"/>
                </a:cubicBezTo>
                <a:cubicBezTo>
                  <a:pt x="120" y="271"/>
                  <a:pt x="120" y="271"/>
                  <a:pt x="120" y="271"/>
                </a:cubicBezTo>
                <a:cubicBezTo>
                  <a:pt x="116" y="271"/>
                  <a:pt x="113" y="267"/>
                  <a:pt x="113" y="263"/>
                </a:cubicBezTo>
                <a:close/>
                <a:moveTo>
                  <a:pt x="349" y="407"/>
                </a:moveTo>
                <a:cubicBezTo>
                  <a:pt x="370" y="445"/>
                  <a:pt x="370" y="445"/>
                  <a:pt x="370" y="445"/>
                </a:cubicBezTo>
                <a:cubicBezTo>
                  <a:pt x="78" y="445"/>
                  <a:pt x="78" y="445"/>
                  <a:pt x="78" y="445"/>
                </a:cubicBezTo>
                <a:cubicBezTo>
                  <a:pt x="98" y="407"/>
                  <a:pt x="98" y="407"/>
                  <a:pt x="98" y="407"/>
                </a:cubicBezTo>
                <a:lnTo>
                  <a:pt x="349" y="407"/>
                </a:lnTo>
                <a:close/>
                <a:moveTo>
                  <a:pt x="128" y="152"/>
                </a:moveTo>
                <a:cubicBezTo>
                  <a:pt x="314" y="152"/>
                  <a:pt x="314" y="152"/>
                  <a:pt x="314" y="152"/>
                </a:cubicBezTo>
                <a:cubicBezTo>
                  <a:pt x="314" y="255"/>
                  <a:pt x="314" y="255"/>
                  <a:pt x="314" y="255"/>
                </a:cubicBezTo>
                <a:cubicBezTo>
                  <a:pt x="128" y="255"/>
                  <a:pt x="128" y="255"/>
                  <a:pt x="128" y="255"/>
                </a:cubicBezTo>
                <a:lnTo>
                  <a:pt x="128" y="152"/>
                </a:lnTo>
                <a:close/>
                <a:moveTo>
                  <a:pt x="398" y="348"/>
                </a:moveTo>
                <a:cubicBezTo>
                  <a:pt x="495" y="348"/>
                  <a:pt x="495" y="348"/>
                  <a:pt x="495" y="348"/>
                </a:cubicBezTo>
                <a:cubicBezTo>
                  <a:pt x="495" y="138"/>
                  <a:pt x="495" y="138"/>
                  <a:pt x="495" y="138"/>
                </a:cubicBezTo>
                <a:cubicBezTo>
                  <a:pt x="398" y="138"/>
                  <a:pt x="398" y="138"/>
                  <a:pt x="398" y="138"/>
                </a:cubicBezTo>
                <a:lnTo>
                  <a:pt x="398" y="348"/>
                </a:lnTo>
                <a:close/>
                <a:moveTo>
                  <a:pt x="417" y="332"/>
                </a:moveTo>
                <a:cubicBezTo>
                  <a:pt x="412" y="332"/>
                  <a:pt x="408" y="329"/>
                  <a:pt x="408" y="324"/>
                </a:cubicBezTo>
                <a:cubicBezTo>
                  <a:pt x="408" y="319"/>
                  <a:pt x="412" y="315"/>
                  <a:pt x="417" y="315"/>
                </a:cubicBezTo>
                <a:cubicBezTo>
                  <a:pt x="421" y="315"/>
                  <a:pt x="425" y="319"/>
                  <a:pt x="425" y="324"/>
                </a:cubicBezTo>
                <a:cubicBezTo>
                  <a:pt x="425" y="329"/>
                  <a:pt x="421" y="332"/>
                  <a:pt x="417" y="332"/>
                </a:cubicBezTo>
                <a:close/>
                <a:moveTo>
                  <a:pt x="412" y="153"/>
                </a:moveTo>
                <a:cubicBezTo>
                  <a:pt x="480" y="153"/>
                  <a:pt x="480" y="153"/>
                  <a:pt x="480" y="153"/>
                </a:cubicBezTo>
                <a:cubicBezTo>
                  <a:pt x="485" y="153"/>
                  <a:pt x="488" y="157"/>
                  <a:pt x="488" y="161"/>
                </a:cubicBezTo>
                <a:cubicBezTo>
                  <a:pt x="488" y="165"/>
                  <a:pt x="485" y="169"/>
                  <a:pt x="480" y="169"/>
                </a:cubicBezTo>
                <a:cubicBezTo>
                  <a:pt x="412" y="169"/>
                  <a:pt x="412" y="169"/>
                  <a:pt x="412" y="169"/>
                </a:cubicBezTo>
                <a:cubicBezTo>
                  <a:pt x="408" y="169"/>
                  <a:pt x="405" y="165"/>
                  <a:pt x="405" y="161"/>
                </a:cubicBezTo>
                <a:cubicBezTo>
                  <a:pt x="405" y="157"/>
                  <a:pt x="408" y="153"/>
                  <a:pt x="412" y="153"/>
                </a:cubicBezTo>
                <a:close/>
                <a:moveTo>
                  <a:pt x="0" y="0"/>
                </a:moveTo>
                <a:cubicBezTo>
                  <a:pt x="0" y="567"/>
                  <a:pt x="0" y="567"/>
                  <a:pt x="0" y="567"/>
                </a:cubicBezTo>
                <a:cubicBezTo>
                  <a:pt x="567" y="567"/>
                  <a:pt x="567" y="567"/>
                  <a:pt x="567" y="567"/>
                </a:cubicBezTo>
                <a:cubicBezTo>
                  <a:pt x="567" y="0"/>
                  <a:pt x="567" y="0"/>
                  <a:pt x="567" y="0"/>
                </a:cubicBezTo>
                <a:lnTo>
                  <a:pt x="0" y="0"/>
                </a:lnTo>
                <a:close/>
                <a:moveTo>
                  <a:pt x="85" y="114"/>
                </a:moveTo>
                <a:cubicBezTo>
                  <a:pt x="85" y="110"/>
                  <a:pt x="89" y="107"/>
                  <a:pt x="93" y="107"/>
                </a:cubicBezTo>
                <a:cubicBezTo>
                  <a:pt x="349" y="107"/>
                  <a:pt x="349" y="107"/>
                  <a:pt x="349" y="107"/>
                </a:cubicBezTo>
                <a:cubicBezTo>
                  <a:pt x="353" y="107"/>
                  <a:pt x="356" y="110"/>
                  <a:pt x="356" y="114"/>
                </a:cubicBezTo>
                <a:cubicBezTo>
                  <a:pt x="356" y="295"/>
                  <a:pt x="356" y="295"/>
                  <a:pt x="356" y="295"/>
                </a:cubicBezTo>
                <a:cubicBezTo>
                  <a:pt x="356" y="299"/>
                  <a:pt x="353" y="303"/>
                  <a:pt x="349" y="303"/>
                </a:cubicBezTo>
                <a:cubicBezTo>
                  <a:pt x="266" y="303"/>
                  <a:pt x="266" y="303"/>
                  <a:pt x="266" y="303"/>
                </a:cubicBezTo>
                <a:cubicBezTo>
                  <a:pt x="266" y="336"/>
                  <a:pt x="266" y="336"/>
                  <a:pt x="266" y="336"/>
                </a:cubicBezTo>
                <a:cubicBezTo>
                  <a:pt x="333" y="336"/>
                  <a:pt x="333" y="336"/>
                  <a:pt x="333" y="336"/>
                </a:cubicBezTo>
                <a:cubicBezTo>
                  <a:pt x="337" y="336"/>
                  <a:pt x="341" y="339"/>
                  <a:pt x="341" y="344"/>
                </a:cubicBezTo>
                <a:cubicBezTo>
                  <a:pt x="341" y="348"/>
                  <a:pt x="337" y="351"/>
                  <a:pt x="333" y="351"/>
                </a:cubicBezTo>
                <a:cubicBezTo>
                  <a:pt x="109" y="351"/>
                  <a:pt x="109" y="351"/>
                  <a:pt x="109" y="351"/>
                </a:cubicBezTo>
                <a:cubicBezTo>
                  <a:pt x="105" y="351"/>
                  <a:pt x="101" y="348"/>
                  <a:pt x="101" y="344"/>
                </a:cubicBezTo>
                <a:cubicBezTo>
                  <a:pt x="101" y="339"/>
                  <a:pt x="105" y="336"/>
                  <a:pt x="109" y="336"/>
                </a:cubicBezTo>
                <a:cubicBezTo>
                  <a:pt x="176" y="336"/>
                  <a:pt x="176" y="336"/>
                  <a:pt x="176" y="336"/>
                </a:cubicBezTo>
                <a:cubicBezTo>
                  <a:pt x="176" y="303"/>
                  <a:pt x="176" y="303"/>
                  <a:pt x="176" y="303"/>
                </a:cubicBezTo>
                <a:cubicBezTo>
                  <a:pt x="93" y="303"/>
                  <a:pt x="93" y="303"/>
                  <a:pt x="93" y="303"/>
                </a:cubicBezTo>
                <a:cubicBezTo>
                  <a:pt x="89" y="303"/>
                  <a:pt x="85" y="299"/>
                  <a:pt x="85" y="295"/>
                </a:cubicBezTo>
                <a:lnTo>
                  <a:pt x="85" y="114"/>
                </a:lnTo>
                <a:close/>
                <a:moveTo>
                  <a:pt x="389" y="457"/>
                </a:moveTo>
                <a:cubicBezTo>
                  <a:pt x="388" y="459"/>
                  <a:pt x="385" y="460"/>
                  <a:pt x="383" y="460"/>
                </a:cubicBezTo>
                <a:cubicBezTo>
                  <a:pt x="65" y="460"/>
                  <a:pt x="65" y="460"/>
                  <a:pt x="65" y="460"/>
                </a:cubicBezTo>
                <a:cubicBezTo>
                  <a:pt x="62" y="460"/>
                  <a:pt x="60" y="459"/>
                  <a:pt x="58" y="457"/>
                </a:cubicBezTo>
                <a:cubicBezTo>
                  <a:pt x="57" y="454"/>
                  <a:pt x="57" y="451"/>
                  <a:pt x="58" y="449"/>
                </a:cubicBezTo>
                <a:cubicBezTo>
                  <a:pt x="87" y="396"/>
                  <a:pt x="87" y="396"/>
                  <a:pt x="87" y="396"/>
                </a:cubicBezTo>
                <a:cubicBezTo>
                  <a:pt x="88" y="393"/>
                  <a:pt x="91" y="392"/>
                  <a:pt x="94" y="392"/>
                </a:cubicBezTo>
                <a:cubicBezTo>
                  <a:pt x="354" y="392"/>
                  <a:pt x="354" y="392"/>
                  <a:pt x="354" y="392"/>
                </a:cubicBezTo>
                <a:cubicBezTo>
                  <a:pt x="357" y="392"/>
                  <a:pt x="359" y="393"/>
                  <a:pt x="361" y="396"/>
                </a:cubicBezTo>
                <a:cubicBezTo>
                  <a:pt x="389" y="449"/>
                  <a:pt x="389" y="449"/>
                  <a:pt x="389" y="449"/>
                </a:cubicBezTo>
                <a:cubicBezTo>
                  <a:pt x="391" y="451"/>
                  <a:pt x="391" y="454"/>
                  <a:pt x="389" y="457"/>
                </a:cubicBezTo>
                <a:close/>
                <a:moveTo>
                  <a:pt x="511" y="356"/>
                </a:moveTo>
                <a:cubicBezTo>
                  <a:pt x="511" y="360"/>
                  <a:pt x="507" y="364"/>
                  <a:pt x="503" y="364"/>
                </a:cubicBezTo>
                <a:cubicBezTo>
                  <a:pt x="390" y="364"/>
                  <a:pt x="390" y="364"/>
                  <a:pt x="390" y="364"/>
                </a:cubicBezTo>
                <a:cubicBezTo>
                  <a:pt x="386" y="364"/>
                  <a:pt x="382" y="360"/>
                  <a:pt x="382" y="356"/>
                </a:cubicBezTo>
                <a:cubicBezTo>
                  <a:pt x="382" y="130"/>
                  <a:pt x="382" y="130"/>
                  <a:pt x="382" y="130"/>
                </a:cubicBezTo>
                <a:cubicBezTo>
                  <a:pt x="382" y="126"/>
                  <a:pt x="386" y="123"/>
                  <a:pt x="390" y="123"/>
                </a:cubicBezTo>
                <a:cubicBezTo>
                  <a:pt x="503" y="123"/>
                  <a:pt x="503" y="123"/>
                  <a:pt x="503" y="123"/>
                </a:cubicBezTo>
                <a:cubicBezTo>
                  <a:pt x="507" y="123"/>
                  <a:pt x="511" y="126"/>
                  <a:pt x="511" y="130"/>
                </a:cubicBezTo>
                <a:lnTo>
                  <a:pt x="511" y="356"/>
                </a:ln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8" name="Rectangle 17"/>
          <p:cNvSpPr>
            <a:spLocks noChangeArrowheads="1"/>
          </p:cNvSpPr>
          <p:nvPr/>
        </p:nvSpPr>
        <p:spPr bwMode="gray">
          <a:xfrm>
            <a:off x="8509755" y="5068561"/>
            <a:ext cx="966434" cy="230188"/>
          </a:xfrm>
          <a:prstGeom prst="rect">
            <a:avLst/>
          </a:prstGeom>
          <a:noFill/>
          <a:ln w="9525" algn="ctr">
            <a:noFill/>
            <a:miter lim="800000"/>
            <a:headEnd type="none" w="lg" len="lg"/>
            <a:tailEnd type="none" w="lg" len="lg"/>
          </a:ln>
          <a:effectLst/>
        </p:spPr>
        <p:txBody>
          <a:bodyPr wrap="none" lIns="58522" tIns="23040" rIns="58522" bIns="21600" anchor="t" anchorCtr="0"/>
          <a:lstStyle/>
          <a:p>
            <a:pPr algn="ctr">
              <a:lnSpc>
                <a:spcPct val="90000"/>
              </a:lnSpc>
            </a:pPr>
            <a:r>
              <a:rPr lang="en-US" sz="1000" b="1" dirty="0">
                <a:solidFill>
                  <a:srgbClr val="000000"/>
                </a:solidFill>
              </a:rPr>
              <a:t>Health</a:t>
            </a:r>
          </a:p>
        </p:txBody>
      </p:sp>
      <p:sp>
        <p:nvSpPr>
          <p:cNvPr id="12" name="Oval 23"/>
          <p:cNvSpPr>
            <a:spLocks noChangeArrowheads="1"/>
          </p:cNvSpPr>
          <p:nvPr/>
        </p:nvSpPr>
        <p:spPr bwMode="gray">
          <a:xfrm>
            <a:off x="8117208" y="4518590"/>
            <a:ext cx="388800" cy="388938"/>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60</a:t>
            </a:r>
          </a:p>
        </p:txBody>
      </p:sp>
      <p:sp>
        <p:nvSpPr>
          <p:cNvPr id="32" name="Freeform 21"/>
          <p:cNvSpPr>
            <a:spLocks noEditPoints="1"/>
          </p:cNvSpPr>
          <p:nvPr/>
        </p:nvSpPr>
        <p:spPr bwMode="auto">
          <a:xfrm>
            <a:off x="8722972" y="4443059"/>
            <a:ext cx="540000" cy="540000"/>
          </a:xfrm>
          <a:custGeom>
            <a:avLst/>
            <a:gdLst/>
            <a:ahLst/>
            <a:cxnLst>
              <a:cxn ang="0">
                <a:pos x="183" y="482"/>
              </a:cxn>
              <a:cxn ang="0">
                <a:pos x="257" y="482"/>
              </a:cxn>
              <a:cxn ang="0">
                <a:pos x="220" y="507"/>
              </a:cxn>
              <a:cxn ang="0">
                <a:pos x="220" y="457"/>
              </a:cxn>
              <a:cxn ang="0">
                <a:pos x="220" y="507"/>
              </a:cxn>
              <a:cxn ang="0">
                <a:pos x="0" y="567"/>
              </a:cxn>
              <a:cxn ang="0">
                <a:pos x="567" y="0"/>
              </a:cxn>
              <a:cxn ang="0">
                <a:pos x="314" y="165"/>
              </a:cxn>
              <a:cxn ang="0">
                <a:pos x="336" y="184"/>
              </a:cxn>
              <a:cxn ang="0">
                <a:pos x="276" y="187"/>
              </a:cxn>
              <a:cxn ang="0">
                <a:pos x="221" y="185"/>
              </a:cxn>
              <a:cxn ang="0">
                <a:pos x="314" y="165"/>
              </a:cxn>
              <a:cxn ang="0">
                <a:pos x="165" y="482"/>
              </a:cxn>
              <a:cxn ang="0">
                <a:pos x="116" y="349"/>
              </a:cxn>
              <a:cxn ang="0">
                <a:pos x="163" y="226"/>
              </a:cxn>
              <a:cxn ang="0">
                <a:pos x="135" y="349"/>
              </a:cxn>
              <a:cxn ang="0">
                <a:pos x="220" y="427"/>
              </a:cxn>
              <a:cxn ang="0">
                <a:pos x="220" y="537"/>
              </a:cxn>
              <a:cxn ang="0">
                <a:pos x="365" y="428"/>
              </a:cxn>
              <a:cxn ang="0">
                <a:pos x="353" y="429"/>
              </a:cxn>
              <a:cxn ang="0">
                <a:pos x="269" y="343"/>
              </a:cxn>
              <a:cxn ang="0">
                <a:pos x="205" y="297"/>
              </a:cxn>
              <a:cxn ang="0">
                <a:pos x="183" y="229"/>
              </a:cxn>
              <a:cxn ang="0">
                <a:pos x="160" y="108"/>
              </a:cxn>
              <a:cxn ang="0">
                <a:pos x="208" y="35"/>
              </a:cxn>
              <a:cxn ang="0">
                <a:pos x="220" y="63"/>
              </a:cxn>
              <a:cxn ang="0">
                <a:pos x="211" y="219"/>
              </a:cxn>
              <a:cxn ang="0">
                <a:pos x="206" y="224"/>
              </a:cxn>
              <a:cxn ang="0">
                <a:pos x="272" y="318"/>
              </a:cxn>
              <a:cxn ang="0">
                <a:pos x="332" y="293"/>
              </a:cxn>
              <a:cxn ang="0">
                <a:pos x="341" y="223"/>
              </a:cxn>
              <a:cxn ang="0">
                <a:pos x="363" y="103"/>
              </a:cxn>
              <a:cxn ang="0">
                <a:pos x="330" y="61"/>
              </a:cxn>
              <a:cxn ang="0">
                <a:pos x="348" y="37"/>
              </a:cxn>
              <a:cxn ang="0">
                <a:pos x="371" y="225"/>
              </a:cxn>
              <a:cxn ang="0">
                <a:pos x="363" y="227"/>
              </a:cxn>
              <a:cxn ang="0">
                <a:pos x="286" y="335"/>
              </a:cxn>
              <a:cxn ang="0">
                <a:pos x="317" y="397"/>
              </a:cxn>
              <a:cxn ang="0">
                <a:pos x="362" y="410"/>
              </a:cxn>
              <a:cxn ang="0">
                <a:pos x="459" y="293"/>
              </a:cxn>
              <a:cxn ang="0">
                <a:pos x="392" y="203"/>
              </a:cxn>
              <a:cxn ang="0">
                <a:pos x="414" y="195"/>
              </a:cxn>
              <a:cxn ang="0">
                <a:pos x="455" y="374"/>
              </a:cxn>
              <a:cxn ang="0">
                <a:pos x="220" y="494"/>
              </a:cxn>
              <a:cxn ang="0">
                <a:pos x="220" y="470"/>
              </a:cxn>
            </a:cxnLst>
            <a:rect l="0" t="0" r="r" b="b"/>
            <a:pathLst>
              <a:path w="567" h="567">
                <a:moveTo>
                  <a:pt x="220" y="445"/>
                </a:moveTo>
                <a:cubicBezTo>
                  <a:pt x="200" y="445"/>
                  <a:pt x="183" y="462"/>
                  <a:pt x="183" y="482"/>
                </a:cubicBezTo>
                <a:cubicBezTo>
                  <a:pt x="183" y="502"/>
                  <a:pt x="200" y="519"/>
                  <a:pt x="220" y="519"/>
                </a:cubicBezTo>
                <a:cubicBezTo>
                  <a:pt x="241" y="519"/>
                  <a:pt x="257" y="502"/>
                  <a:pt x="257" y="482"/>
                </a:cubicBezTo>
                <a:cubicBezTo>
                  <a:pt x="257" y="462"/>
                  <a:pt x="241" y="445"/>
                  <a:pt x="220" y="445"/>
                </a:cubicBezTo>
                <a:close/>
                <a:moveTo>
                  <a:pt x="220" y="507"/>
                </a:moveTo>
                <a:cubicBezTo>
                  <a:pt x="206" y="507"/>
                  <a:pt x="195" y="496"/>
                  <a:pt x="195" y="482"/>
                </a:cubicBezTo>
                <a:cubicBezTo>
                  <a:pt x="195" y="468"/>
                  <a:pt x="206" y="457"/>
                  <a:pt x="220" y="457"/>
                </a:cubicBezTo>
                <a:cubicBezTo>
                  <a:pt x="234" y="457"/>
                  <a:pt x="245" y="468"/>
                  <a:pt x="245" y="482"/>
                </a:cubicBezTo>
                <a:cubicBezTo>
                  <a:pt x="245" y="496"/>
                  <a:pt x="234" y="507"/>
                  <a:pt x="220" y="507"/>
                </a:cubicBezTo>
                <a:close/>
                <a:moveTo>
                  <a:pt x="0" y="0"/>
                </a:moveTo>
                <a:cubicBezTo>
                  <a:pt x="0" y="567"/>
                  <a:pt x="0" y="567"/>
                  <a:pt x="0" y="567"/>
                </a:cubicBezTo>
                <a:cubicBezTo>
                  <a:pt x="567" y="567"/>
                  <a:pt x="567" y="567"/>
                  <a:pt x="567" y="567"/>
                </a:cubicBezTo>
                <a:cubicBezTo>
                  <a:pt x="567" y="0"/>
                  <a:pt x="567" y="0"/>
                  <a:pt x="567" y="0"/>
                </a:cubicBezTo>
                <a:lnTo>
                  <a:pt x="0" y="0"/>
                </a:lnTo>
                <a:close/>
                <a:moveTo>
                  <a:pt x="314" y="165"/>
                </a:moveTo>
                <a:cubicBezTo>
                  <a:pt x="322" y="165"/>
                  <a:pt x="330" y="165"/>
                  <a:pt x="338" y="166"/>
                </a:cubicBezTo>
                <a:cubicBezTo>
                  <a:pt x="336" y="184"/>
                  <a:pt x="336" y="184"/>
                  <a:pt x="336" y="184"/>
                </a:cubicBezTo>
                <a:cubicBezTo>
                  <a:pt x="328" y="183"/>
                  <a:pt x="321" y="183"/>
                  <a:pt x="314" y="183"/>
                </a:cubicBezTo>
                <a:cubicBezTo>
                  <a:pt x="302" y="183"/>
                  <a:pt x="289" y="184"/>
                  <a:pt x="276" y="187"/>
                </a:cubicBezTo>
                <a:cubicBezTo>
                  <a:pt x="258" y="190"/>
                  <a:pt x="241" y="196"/>
                  <a:pt x="225" y="203"/>
                </a:cubicBezTo>
                <a:cubicBezTo>
                  <a:pt x="221" y="185"/>
                  <a:pt x="221" y="185"/>
                  <a:pt x="221" y="185"/>
                </a:cubicBezTo>
                <a:cubicBezTo>
                  <a:pt x="237" y="178"/>
                  <a:pt x="254" y="172"/>
                  <a:pt x="273" y="169"/>
                </a:cubicBezTo>
                <a:cubicBezTo>
                  <a:pt x="287" y="166"/>
                  <a:pt x="300" y="165"/>
                  <a:pt x="314" y="165"/>
                </a:cubicBezTo>
                <a:close/>
                <a:moveTo>
                  <a:pt x="220" y="537"/>
                </a:moveTo>
                <a:cubicBezTo>
                  <a:pt x="190" y="537"/>
                  <a:pt x="165" y="513"/>
                  <a:pt x="165" y="482"/>
                </a:cubicBezTo>
                <a:cubicBezTo>
                  <a:pt x="165" y="474"/>
                  <a:pt x="167" y="466"/>
                  <a:pt x="170" y="459"/>
                </a:cubicBezTo>
                <a:cubicBezTo>
                  <a:pt x="146" y="440"/>
                  <a:pt x="119" y="405"/>
                  <a:pt x="116" y="349"/>
                </a:cubicBezTo>
                <a:cubicBezTo>
                  <a:pt x="115" y="312"/>
                  <a:pt x="127" y="273"/>
                  <a:pt x="149" y="242"/>
                </a:cubicBezTo>
                <a:cubicBezTo>
                  <a:pt x="154" y="237"/>
                  <a:pt x="158" y="231"/>
                  <a:pt x="163" y="226"/>
                </a:cubicBezTo>
                <a:cubicBezTo>
                  <a:pt x="169" y="247"/>
                  <a:pt x="169" y="247"/>
                  <a:pt x="169" y="247"/>
                </a:cubicBezTo>
                <a:cubicBezTo>
                  <a:pt x="142" y="280"/>
                  <a:pt x="134" y="320"/>
                  <a:pt x="135" y="349"/>
                </a:cubicBezTo>
                <a:cubicBezTo>
                  <a:pt x="137" y="397"/>
                  <a:pt x="160" y="427"/>
                  <a:pt x="180" y="444"/>
                </a:cubicBezTo>
                <a:cubicBezTo>
                  <a:pt x="191" y="433"/>
                  <a:pt x="205" y="427"/>
                  <a:pt x="220" y="427"/>
                </a:cubicBezTo>
                <a:cubicBezTo>
                  <a:pt x="251" y="427"/>
                  <a:pt x="275" y="452"/>
                  <a:pt x="275" y="482"/>
                </a:cubicBezTo>
                <a:cubicBezTo>
                  <a:pt x="275" y="513"/>
                  <a:pt x="251" y="537"/>
                  <a:pt x="220" y="537"/>
                </a:cubicBezTo>
                <a:close/>
                <a:moveTo>
                  <a:pt x="455" y="374"/>
                </a:moveTo>
                <a:cubicBezTo>
                  <a:pt x="434" y="403"/>
                  <a:pt x="401" y="423"/>
                  <a:pt x="365" y="428"/>
                </a:cubicBezTo>
                <a:cubicBezTo>
                  <a:pt x="361" y="429"/>
                  <a:pt x="357" y="429"/>
                  <a:pt x="353" y="429"/>
                </a:cubicBezTo>
                <a:cubicBezTo>
                  <a:pt x="353" y="429"/>
                  <a:pt x="353" y="429"/>
                  <a:pt x="353" y="429"/>
                </a:cubicBezTo>
                <a:cubicBezTo>
                  <a:pt x="335" y="429"/>
                  <a:pt x="319" y="423"/>
                  <a:pt x="305" y="411"/>
                </a:cubicBezTo>
                <a:cubicBezTo>
                  <a:pt x="280" y="390"/>
                  <a:pt x="271" y="351"/>
                  <a:pt x="269" y="343"/>
                </a:cubicBezTo>
                <a:cubicBezTo>
                  <a:pt x="268" y="340"/>
                  <a:pt x="268" y="337"/>
                  <a:pt x="268" y="335"/>
                </a:cubicBezTo>
                <a:cubicBezTo>
                  <a:pt x="251" y="335"/>
                  <a:pt x="214" y="332"/>
                  <a:pt x="205" y="297"/>
                </a:cubicBezTo>
                <a:cubicBezTo>
                  <a:pt x="201" y="282"/>
                  <a:pt x="194" y="252"/>
                  <a:pt x="189" y="227"/>
                </a:cubicBezTo>
                <a:cubicBezTo>
                  <a:pt x="183" y="229"/>
                  <a:pt x="183" y="229"/>
                  <a:pt x="183" y="229"/>
                </a:cubicBezTo>
                <a:cubicBezTo>
                  <a:pt x="182" y="225"/>
                  <a:pt x="182" y="225"/>
                  <a:pt x="182" y="225"/>
                </a:cubicBezTo>
                <a:cubicBezTo>
                  <a:pt x="173" y="178"/>
                  <a:pt x="163" y="126"/>
                  <a:pt x="160" y="108"/>
                </a:cubicBezTo>
                <a:cubicBezTo>
                  <a:pt x="154" y="68"/>
                  <a:pt x="203" y="38"/>
                  <a:pt x="205" y="37"/>
                </a:cubicBezTo>
                <a:cubicBezTo>
                  <a:pt x="208" y="35"/>
                  <a:pt x="208" y="35"/>
                  <a:pt x="208" y="35"/>
                </a:cubicBezTo>
                <a:cubicBezTo>
                  <a:pt x="223" y="61"/>
                  <a:pt x="223" y="61"/>
                  <a:pt x="223" y="61"/>
                </a:cubicBezTo>
                <a:cubicBezTo>
                  <a:pt x="220" y="63"/>
                  <a:pt x="220" y="63"/>
                  <a:pt x="220" y="63"/>
                </a:cubicBezTo>
                <a:cubicBezTo>
                  <a:pt x="211" y="68"/>
                  <a:pt x="187" y="86"/>
                  <a:pt x="189" y="103"/>
                </a:cubicBezTo>
                <a:cubicBezTo>
                  <a:pt x="192" y="120"/>
                  <a:pt x="202" y="172"/>
                  <a:pt x="211" y="219"/>
                </a:cubicBezTo>
                <a:cubicBezTo>
                  <a:pt x="212" y="223"/>
                  <a:pt x="212" y="223"/>
                  <a:pt x="212" y="223"/>
                </a:cubicBezTo>
                <a:cubicBezTo>
                  <a:pt x="206" y="224"/>
                  <a:pt x="206" y="224"/>
                  <a:pt x="206" y="224"/>
                </a:cubicBezTo>
                <a:cubicBezTo>
                  <a:pt x="210" y="248"/>
                  <a:pt x="217" y="278"/>
                  <a:pt x="220" y="293"/>
                </a:cubicBezTo>
                <a:cubicBezTo>
                  <a:pt x="226" y="316"/>
                  <a:pt x="251" y="318"/>
                  <a:pt x="272" y="318"/>
                </a:cubicBezTo>
                <a:cubicBezTo>
                  <a:pt x="281" y="318"/>
                  <a:pt x="281" y="318"/>
                  <a:pt x="281" y="318"/>
                </a:cubicBezTo>
                <a:cubicBezTo>
                  <a:pt x="302" y="318"/>
                  <a:pt x="326" y="316"/>
                  <a:pt x="332" y="293"/>
                </a:cubicBezTo>
                <a:cubicBezTo>
                  <a:pt x="337" y="277"/>
                  <a:pt x="343" y="244"/>
                  <a:pt x="347" y="224"/>
                </a:cubicBezTo>
                <a:cubicBezTo>
                  <a:pt x="341" y="223"/>
                  <a:pt x="341" y="223"/>
                  <a:pt x="341" y="223"/>
                </a:cubicBezTo>
                <a:cubicBezTo>
                  <a:pt x="341" y="219"/>
                  <a:pt x="341" y="219"/>
                  <a:pt x="341" y="219"/>
                </a:cubicBezTo>
                <a:cubicBezTo>
                  <a:pt x="351" y="173"/>
                  <a:pt x="360" y="121"/>
                  <a:pt x="363" y="103"/>
                </a:cubicBezTo>
                <a:cubicBezTo>
                  <a:pt x="366" y="88"/>
                  <a:pt x="344" y="69"/>
                  <a:pt x="333" y="63"/>
                </a:cubicBezTo>
                <a:cubicBezTo>
                  <a:pt x="330" y="61"/>
                  <a:pt x="330" y="61"/>
                  <a:pt x="330" y="61"/>
                </a:cubicBezTo>
                <a:cubicBezTo>
                  <a:pt x="345" y="35"/>
                  <a:pt x="345" y="35"/>
                  <a:pt x="345" y="35"/>
                </a:cubicBezTo>
                <a:cubicBezTo>
                  <a:pt x="348" y="37"/>
                  <a:pt x="348" y="37"/>
                  <a:pt x="348" y="37"/>
                </a:cubicBezTo>
                <a:cubicBezTo>
                  <a:pt x="350" y="38"/>
                  <a:pt x="399" y="68"/>
                  <a:pt x="393" y="108"/>
                </a:cubicBezTo>
                <a:cubicBezTo>
                  <a:pt x="390" y="126"/>
                  <a:pt x="380" y="178"/>
                  <a:pt x="371" y="225"/>
                </a:cubicBezTo>
                <a:cubicBezTo>
                  <a:pt x="370" y="229"/>
                  <a:pt x="370" y="229"/>
                  <a:pt x="370" y="229"/>
                </a:cubicBezTo>
                <a:cubicBezTo>
                  <a:pt x="363" y="227"/>
                  <a:pt x="363" y="227"/>
                  <a:pt x="363" y="227"/>
                </a:cubicBezTo>
                <a:cubicBezTo>
                  <a:pt x="357" y="262"/>
                  <a:pt x="351" y="285"/>
                  <a:pt x="348" y="297"/>
                </a:cubicBezTo>
                <a:cubicBezTo>
                  <a:pt x="339" y="332"/>
                  <a:pt x="302" y="335"/>
                  <a:pt x="286" y="335"/>
                </a:cubicBezTo>
                <a:cubicBezTo>
                  <a:pt x="286" y="337"/>
                  <a:pt x="287" y="339"/>
                  <a:pt x="287" y="342"/>
                </a:cubicBezTo>
                <a:cubicBezTo>
                  <a:pt x="292" y="360"/>
                  <a:pt x="302" y="384"/>
                  <a:pt x="317" y="397"/>
                </a:cubicBezTo>
                <a:cubicBezTo>
                  <a:pt x="328" y="406"/>
                  <a:pt x="340" y="411"/>
                  <a:pt x="353" y="411"/>
                </a:cubicBezTo>
                <a:cubicBezTo>
                  <a:pt x="356" y="411"/>
                  <a:pt x="359" y="411"/>
                  <a:pt x="362" y="410"/>
                </a:cubicBezTo>
                <a:cubicBezTo>
                  <a:pt x="393" y="406"/>
                  <a:pt x="422" y="388"/>
                  <a:pt x="440" y="363"/>
                </a:cubicBezTo>
                <a:cubicBezTo>
                  <a:pt x="456" y="342"/>
                  <a:pt x="462" y="317"/>
                  <a:pt x="459" y="293"/>
                </a:cubicBezTo>
                <a:cubicBezTo>
                  <a:pt x="454" y="263"/>
                  <a:pt x="433" y="231"/>
                  <a:pt x="403" y="210"/>
                </a:cubicBezTo>
                <a:cubicBezTo>
                  <a:pt x="400" y="208"/>
                  <a:pt x="396" y="205"/>
                  <a:pt x="392" y="203"/>
                </a:cubicBezTo>
                <a:cubicBezTo>
                  <a:pt x="395" y="184"/>
                  <a:pt x="395" y="184"/>
                  <a:pt x="395" y="184"/>
                </a:cubicBezTo>
                <a:cubicBezTo>
                  <a:pt x="401" y="187"/>
                  <a:pt x="408" y="191"/>
                  <a:pt x="414" y="195"/>
                </a:cubicBezTo>
                <a:cubicBezTo>
                  <a:pt x="448" y="219"/>
                  <a:pt x="471" y="254"/>
                  <a:pt x="477" y="290"/>
                </a:cubicBezTo>
                <a:cubicBezTo>
                  <a:pt x="481" y="319"/>
                  <a:pt x="473" y="348"/>
                  <a:pt x="455" y="374"/>
                </a:cubicBezTo>
                <a:close/>
                <a:moveTo>
                  <a:pt x="232" y="482"/>
                </a:moveTo>
                <a:cubicBezTo>
                  <a:pt x="232" y="489"/>
                  <a:pt x="227" y="494"/>
                  <a:pt x="220" y="494"/>
                </a:cubicBezTo>
                <a:cubicBezTo>
                  <a:pt x="214" y="494"/>
                  <a:pt x="208" y="489"/>
                  <a:pt x="208" y="482"/>
                </a:cubicBezTo>
                <a:cubicBezTo>
                  <a:pt x="208" y="476"/>
                  <a:pt x="214" y="470"/>
                  <a:pt x="220" y="470"/>
                </a:cubicBezTo>
                <a:cubicBezTo>
                  <a:pt x="227" y="470"/>
                  <a:pt x="232" y="476"/>
                  <a:pt x="232" y="482"/>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9" name="Rectangle 20"/>
          <p:cNvSpPr>
            <a:spLocks noChangeArrowheads="1"/>
          </p:cNvSpPr>
          <p:nvPr/>
        </p:nvSpPr>
        <p:spPr bwMode="gray">
          <a:xfrm>
            <a:off x="6547133" y="3978266"/>
            <a:ext cx="966434" cy="230188"/>
          </a:xfrm>
          <a:prstGeom prst="rect">
            <a:avLst/>
          </a:prstGeom>
          <a:noFill/>
          <a:ln w="9525" algn="ctr">
            <a:noFill/>
            <a:miter lim="800000"/>
            <a:headEnd type="none" w="lg" len="lg"/>
            <a:tailEnd type="none" w="lg" len="lg"/>
          </a:ln>
          <a:effectLst/>
        </p:spPr>
        <p:txBody>
          <a:bodyPr wrap="none" lIns="58522" tIns="23040" rIns="58522" bIns="21600" anchor="t" anchorCtr="0"/>
          <a:lstStyle/>
          <a:p>
            <a:pPr algn="ctr">
              <a:lnSpc>
                <a:spcPct val="90000"/>
              </a:lnSpc>
            </a:pPr>
            <a:r>
              <a:rPr lang="en-US" sz="1000" b="1" dirty="0">
                <a:solidFill>
                  <a:srgbClr val="000000"/>
                </a:solidFill>
              </a:rPr>
              <a:t>Life</a:t>
            </a:r>
          </a:p>
        </p:txBody>
      </p:sp>
      <p:sp>
        <p:nvSpPr>
          <p:cNvPr id="10" name="Oval 21"/>
          <p:cNvSpPr>
            <a:spLocks noChangeArrowheads="1"/>
          </p:cNvSpPr>
          <p:nvPr/>
        </p:nvSpPr>
        <p:spPr bwMode="gray">
          <a:xfrm>
            <a:off x="5979571" y="3301570"/>
            <a:ext cx="601200" cy="600075"/>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r>
              <a:rPr lang="en-US" sz="1200" dirty="0">
                <a:solidFill>
                  <a:schemeClr val="bg1"/>
                </a:solidFill>
              </a:rPr>
              <a:t>140</a:t>
            </a:r>
          </a:p>
        </p:txBody>
      </p:sp>
      <p:sp>
        <p:nvSpPr>
          <p:cNvPr id="33" name="Freeform 26"/>
          <p:cNvSpPr>
            <a:spLocks noEditPoints="1"/>
          </p:cNvSpPr>
          <p:nvPr/>
        </p:nvSpPr>
        <p:spPr bwMode="auto">
          <a:xfrm>
            <a:off x="6760350" y="3331608"/>
            <a:ext cx="540000" cy="540000"/>
          </a:xfrm>
          <a:custGeom>
            <a:avLst/>
            <a:gdLst/>
            <a:ahLst/>
            <a:cxnLst>
              <a:cxn ang="0">
                <a:pos x="340" y="87"/>
              </a:cxn>
              <a:cxn ang="0">
                <a:pos x="420" y="303"/>
              </a:cxn>
              <a:cxn ang="0">
                <a:pos x="437" y="246"/>
              </a:cxn>
              <a:cxn ang="0">
                <a:pos x="506" y="353"/>
              </a:cxn>
              <a:cxn ang="0">
                <a:pos x="467" y="404"/>
              </a:cxn>
              <a:cxn ang="0">
                <a:pos x="436" y="501"/>
              </a:cxn>
              <a:cxn ang="0">
                <a:pos x="408" y="336"/>
              </a:cxn>
              <a:cxn ang="0">
                <a:pos x="373" y="371"/>
              </a:cxn>
              <a:cxn ang="0">
                <a:pos x="396" y="460"/>
              </a:cxn>
              <a:cxn ang="0">
                <a:pos x="328" y="351"/>
              </a:cxn>
              <a:cxn ang="0">
                <a:pos x="248" y="494"/>
              </a:cxn>
              <a:cxn ang="0">
                <a:pos x="218" y="470"/>
              </a:cxn>
              <a:cxn ang="0">
                <a:pos x="171" y="313"/>
              </a:cxn>
              <a:cxn ang="0">
                <a:pos x="135" y="321"/>
              </a:cxn>
              <a:cxn ang="0">
                <a:pos x="137" y="426"/>
              </a:cxn>
              <a:cxn ang="0">
                <a:pos x="78" y="417"/>
              </a:cxn>
              <a:cxn ang="0">
                <a:pos x="84" y="283"/>
              </a:cxn>
              <a:cxn ang="0">
                <a:pos x="94" y="203"/>
              </a:cxn>
              <a:cxn ang="0">
                <a:pos x="149" y="253"/>
              </a:cxn>
              <a:cxn ang="0">
                <a:pos x="206" y="151"/>
              </a:cxn>
              <a:cxn ang="0">
                <a:pos x="224" y="90"/>
              </a:cxn>
              <a:cxn ang="0">
                <a:pos x="264" y="242"/>
              </a:cxn>
              <a:cxn ang="0">
                <a:pos x="287" y="245"/>
              </a:cxn>
              <a:cxn ang="0">
                <a:pos x="305" y="134"/>
              </a:cxn>
              <a:cxn ang="0">
                <a:pos x="271" y="248"/>
              </a:cxn>
              <a:cxn ang="0">
                <a:pos x="276" y="122"/>
              </a:cxn>
              <a:cxn ang="0">
                <a:pos x="262" y="151"/>
              </a:cxn>
              <a:cxn ang="0">
                <a:pos x="232" y="81"/>
              </a:cxn>
              <a:cxn ang="0">
                <a:pos x="161" y="138"/>
              </a:cxn>
              <a:cxn ang="0">
                <a:pos x="178" y="181"/>
              </a:cxn>
              <a:cxn ang="0">
                <a:pos x="160" y="248"/>
              </a:cxn>
              <a:cxn ang="0">
                <a:pos x="139" y="207"/>
              </a:cxn>
              <a:cxn ang="0">
                <a:pos x="81" y="216"/>
              </a:cxn>
              <a:cxn ang="0">
                <a:pos x="77" y="298"/>
              </a:cxn>
              <a:cxn ang="0">
                <a:pos x="66" y="396"/>
              </a:cxn>
              <a:cxn ang="0">
                <a:pos x="96" y="429"/>
              </a:cxn>
              <a:cxn ang="0">
                <a:pos x="132" y="409"/>
              </a:cxn>
              <a:cxn ang="0">
                <a:pos x="166" y="418"/>
              </a:cxn>
              <a:cxn ang="0">
                <a:pos x="148" y="347"/>
              </a:cxn>
              <a:cxn ang="0">
                <a:pos x="160" y="328"/>
              </a:cxn>
              <a:cxn ang="0">
                <a:pos x="208" y="462"/>
              </a:cxn>
              <a:cxn ang="0">
                <a:pos x="234" y="499"/>
              </a:cxn>
              <a:cxn ang="0">
                <a:pos x="319" y="482"/>
              </a:cxn>
              <a:cxn ang="0">
                <a:pos x="346" y="404"/>
              </a:cxn>
              <a:cxn ang="0">
                <a:pos x="382" y="465"/>
              </a:cxn>
              <a:cxn ang="0">
                <a:pos x="423" y="471"/>
              </a:cxn>
              <a:cxn ang="0">
                <a:pos x="383" y="364"/>
              </a:cxn>
              <a:cxn ang="0">
                <a:pos x="371" y="331"/>
              </a:cxn>
              <a:cxn ang="0">
                <a:pos x="408" y="403"/>
              </a:cxn>
              <a:cxn ang="0">
                <a:pos x="440" y="470"/>
              </a:cxn>
              <a:cxn ang="0">
                <a:pos x="455" y="515"/>
              </a:cxn>
              <a:cxn ang="0">
                <a:pos x="479" y="452"/>
              </a:cxn>
              <a:cxn ang="0">
                <a:pos x="506" y="331"/>
              </a:cxn>
              <a:cxn ang="0">
                <a:pos x="478" y="260"/>
              </a:cxn>
              <a:cxn ang="0">
                <a:pos x="408" y="212"/>
              </a:cxn>
              <a:cxn ang="0">
                <a:pos x="352" y="85"/>
              </a:cxn>
              <a:cxn ang="0">
                <a:pos x="290" y="257"/>
              </a:cxn>
              <a:cxn ang="0">
                <a:pos x="282" y="283"/>
              </a:cxn>
              <a:cxn ang="0">
                <a:pos x="404" y="296"/>
              </a:cxn>
              <a:cxn ang="0">
                <a:pos x="259" y="470"/>
              </a:cxn>
            </a:cxnLst>
            <a:rect l="0" t="0" r="r" b="b"/>
            <a:pathLst>
              <a:path w="567" h="567">
                <a:moveTo>
                  <a:pt x="567" y="0"/>
                </a:moveTo>
                <a:cubicBezTo>
                  <a:pt x="567" y="567"/>
                  <a:pt x="567" y="567"/>
                  <a:pt x="567" y="567"/>
                </a:cubicBezTo>
                <a:cubicBezTo>
                  <a:pt x="0" y="567"/>
                  <a:pt x="0" y="567"/>
                  <a:pt x="0" y="567"/>
                </a:cubicBezTo>
                <a:cubicBezTo>
                  <a:pt x="0" y="0"/>
                  <a:pt x="0" y="0"/>
                  <a:pt x="0" y="0"/>
                </a:cubicBezTo>
                <a:lnTo>
                  <a:pt x="567" y="0"/>
                </a:lnTo>
                <a:close/>
                <a:moveTo>
                  <a:pt x="312" y="62"/>
                </a:moveTo>
                <a:cubicBezTo>
                  <a:pt x="316" y="62"/>
                  <a:pt x="319" y="63"/>
                  <a:pt x="322" y="63"/>
                </a:cubicBezTo>
                <a:cubicBezTo>
                  <a:pt x="330" y="72"/>
                  <a:pt x="338" y="75"/>
                  <a:pt x="340" y="87"/>
                </a:cubicBezTo>
                <a:cubicBezTo>
                  <a:pt x="342" y="99"/>
                  <a:pt x="329" y="109"/>
                  <a:pt x="331" y="119"/>
                </a:cubicBezTo>
                <a:cubicBezTo>
                  <a:pt x="333" y="133"/>
                  <a:pt x="361" y="136"/>
                  <a:pt x="371" y="144"/>
                </a:cubicBezTo>
                <a:cubicBezTo>
                  <a:pt x="385" y="164"/>
                  <a:pt x="385" y="198"/>
                  <a:pt x="399" y="218"/>
                </a:cubicBezTo>
                <a:cubicBezTo>
                  <a:pt x="398" y="229"/>
                  <a:pt x="395" y="241"/>
                  <a:pt x="395" y="253"/>
                </a:cubicBezTo>
                <a:cubicBezTo>
                  <a:pt x="396" y="264"/>
                  <a:pt x="401" y="273"/>
                  <a:pt x="392" y="279"/>
                </a:cubicBezTo>
                <a:cubicBezTo>
                  <a:pt x="393" y="285"/>
                  <a:pt x="393" y="295"/>
                  <a:pt x="390" y="298"/>
                </a:cubicBezTo>
                <a:cubicBezTo>
                  <a:pt x="395" y="305"/>
                  <a:pt x="402" y="310"/>
                  <a:pt x="407" y="317"/>
                </a:cubicBezTo>
                <a:cubicBezTo>
                  <a:pt x="412" y="313"/>
                  <a:pt x="415" y="307"/>
                  <a:pt x="420" y="303"/>
                </a:cubicBezTo>
                <a:cubicBezTo>
                  <a:pt x="421" y="302"/>
                  <a:pt x="422" y="302"/>
                  <a:pt x="423" y="302"/>
                </a:cubicBezTo>
                <a:cubicBezTo>
                  <a:pt x="425" y="302"/>
                  <a:pt x="427" y="302"/>
                  <a:pt x="428" y="302"/>
                </a:cubicBezTo>
                <a:cubicBezTo>
                  <a:pt x="430" y="302"/>
                  <a:pt x="431" y="302"/>
                  <a:pt x="432" y="300"/>
                </a:cubicBezTo>
                <a:cubicBezTo>
                  <a:pt x="432" y="296"/>
                  <a:pt x="430" y="296"/>
                  <a:pt x="427" y="296"/>
                </a:cubicBezTo>
                <a:cubicBezTo>
                  <a:pt x="425" y="296"/>
                  <a:pt x="423" y="296"/>
                  <a:pt x="421" y="296"/>
                </a:cubicBezTo>
                <a:cubicBezTo>
                  <a:pt x="419" y="288"/>
                  <a:pt x="420" y="285"/>
                  <a:pt x="414" y="279"/>
                </a:cubicBezTo>
                <a:cubicBezTo>
                  <a:pt x="426" y="273"/>
                  <a:pt x="415" y="265"/>
                  <a:pt x="414" y="259"/>
                </a:cubicBezTo>
                <a:cubicBezTo>
                  <a:pt x="414" y="250"/>
                  <a:pt x="425" y="246"/>
                  <a:pt x="437" y="246"/>
                </a:cubicBezTo>
                <a:cubicBezTo>
                  <a:pt x="446" y="246"/>
                  <a:pt x="454" y="248"/>
                  <a:pt x="459" y="252"/>
                </a:cubicBezTo>
                <a:cubicBezTo>
                  <a:pt x="469" y="259"/>
                  <a:pt x="465" y="280"/>
                  <a:pt x="483" y="280"/>
                </a:cubicBezTo>
                <a:cubicBezTo>
                  <a:pt x="486" y="296"/>
                  <a:pt x="468" y="295"/>
                  <a:pt x="456" y="298"/>
                </a:cubicBezTo>
                <a:cubicBezTo>
                  <a:pt x="456" y="301"/>
                  <a:pt x="458" y="302"/>
                  <a:pt x="461" y="302"/>
                </a:cubicBezTo>
                <a:cubicBezTo>
                  <a:pt x="464" y="302"/>
                  <a:pt x="466" y="302"/>
                  <a:pt x="468" y="302"/>
                </a:cubicBezTo>
                <a:cubicBezTo>
                  <a:pt x="469" y="302"/>
                  <a:pt x="470" y="302"/>
                  <a:pt x="471" y="302"/>
                </a:cubicBezTo>
                <a:cubicBezTo>
                  <a:pt x="476" y="305"/>
                  <a:pt x="480" y="310"/>
                  <a:pt x="485" y="314"/>
                </a:cubicBezTo>
                <a:cubicBezTo>
                  <a:pt x="485" y="332"/>
                  <a:pt x="501" y="339"/>
                  <a:pt x="506" y="353"/>
                </a:cubicBezTo>
                <a:cubicBezTo>
                  <a:pt x="511" y="366"/>
                  <a:pt x="514" y="388"/>
                  <a:pt x="504" y="399"/>
                </a:cubicBezTo>
                <a:cubicBezTo>
                  <a:pt x="499" y="393"/>
                  <a:pt x="504" y="385"/>
                  <a:pt x="503" y="378"/>
                </a:cubicBezTo>
                <a:cubicBezTo>
                  <a:pt x="502" y="372"/>
                  <a:pt x="495" y="364"/>
                  <a:pt x="492" y="357"/>
                </a:cubicBezTo>
                <a:cubicBezTo>
                  <a:pt x="486" y="346"/>
                  <a:pt x="485" y="334"/>
                  <a:pt x="471" y="333"/>
                </a:cubicBezTo>
                <a:cubicBezTo>
                  <a:pt x="466" y="350"/>
                  <a:pt x="497" y="360"/>
                  <a:pt x="498" y="374"/>
                </a:cubicBezTo>
                <a:cubicBezTo>
                  <a:pt x="498" y="380"/>
                  <a:pt x="490" y="383"/>
                  <a:pt x="497" y="389"/>
                </a:cubicBezTo>
                <a:cubicBezTo>
                  <a:pt x="488" y="396"/>
                  <a:pt x="482" y="404"/>
                  <a:pt x="468" y="404"/>
                </a:cubicBezTo>
                <a:cubicBezTo>
                  <a:pt x="468" y="404"/>
                  <a:pt x="467" y="404"/>
                  <a:pt x="467" y="404"/>
                </a:cubicBezTo>
                <a:cubicBezTo>
                  <a:pt x="464" y="411"/>
                  <a:pt x="459" y="423"/>
                  <a:pt x="459" y="433"/>
                </a:cubicBezTo>
                <a:cubicBezTo>
                  <a:pt x="459" y="439"/>
                  <a:pt x="466" y="446"/>
                  <a:pt x="467" y="454"/>
                </a:cubicBezTo>
                <a:cubicBezTo>
                  <a:pt x="468" y="461"/>
                  <a:pt x="466" y="469"/>
                  <a:pt x="467" y="474"/>
                </a:cubicBezTo>
                <a:cubicBezTo>
                  <a:pt x="468" y="477"/>
                  <a:pt x="472" y="480"/>
                  <a:pt x="472" y="483"/>
                </a:cubicBezTo>
                <a:cubicBezTo>
                  <a:pt x="472" y="491"/>
                  <a:pt x="461" y="499"/>
                  <a:pt x="457" y="503"/>
                </a:cubicBezTo>
                <a:cubicBezTo>
                  <a:pt x="456" y="503"/>
                  <a:pt x="455" y="503"/>
                  <a:pt x="453" y="503"/>
                </a:cubicBezTo>
                <a:cubicBezTo>
                  <a:pt x="450" y="503"/>
                  <a:pt x="446" y="504"/>
                  <a:pt x="443" y="504"/>
                </a:cubicBezTo>
                <a:cubicBezTo>
                  <a:pt x="441" y="504"/>
                  <a:pt x="438" y="503"/>
                  <a:pt x="436" y="501"/>
                </a:cubicBezTo>
                <a:cubicBezTo>
                  <a:pt x="442" y="491"/>
                  <a:pt x="451" y="485"/>
                  <a:pt x="452" y="471"/>
                </a:cubicBezTo>
                <a:cubicBezTo>
                  <a:pt x="453" y="464"/>
                  <a:pt x="450" y="455"/>
                  <a:pt x="448" y="449"/>
                </a:cubicBezTo>
                <a:cubicBezTo>
                  <a:pt x="445" y="443"/>
                  <a:pt x="439" y="438"/>
                  <a:pt x="438" y="432"/>
                </a:cubicBezTo>
                <a:cubicBezTo>
                  <a:pt x="437" y="422"/>
                  <a:pt x="442" y="413"/>
                  <a:pt x="437" y="405"/>
                </a:cubicBezTo>
                <a:cubicBezTo>
                  <a:pt x="434" y="399"/>
                  <a:pt x="426" y="399"/>
                  <a:pt x="420" y="396"/>
                </a:cubicBezTo>
                <a:cubicBezTo>
                  <a:pt x="420" y="374"/>
                  <a:pt x="419" y="351"/>
                  <a:pt x="422" y="332"/>
                </a:cubicBezTo>
                <a:cubicBezTo>
                  <a:pt x="422" y="332"/>
                  <a:pt x="421" y="332"/>
                  <a:pt x="420" y="332"/>
                </a:cubicBezTo>
                <a:cubicBezTo>
                  <a:pt x="416" y="332"/>
                  <a:pt x="413" y="336"/>
                  <a:pt x="408" y="336"/>
                </a:cubicBezTo>
                <a:cubicBezTo>
                  <a:pt x="408" y="336"/>
                  <a:pt x="408" y="336"/>
                  <a:pt x="407" y="336"/>
                </a:cubicBezTo>
                <a:cubicBezTo>
                  <a:pt x="394" y="334"/>
                  <a:pt x="393" y="304"/>
                  <a:pt x="374" y="304"/>
                </a:cubicBezTo>
                <a:cubicBezTo>
                  <a:pt x="371" y="304"/>
                  <a:pt x="369" y="305"/>
                  <a:pt x="365" y="306"/>
                </a:cubicBezTo>
                <a:cubicBezTo>
                  <a:pt x="363" y="309"/>
                  <a:pt x="365" y="315"/>
                  <a:pt x="364" y="319"/>
                </a:cubicBezTo>
                <a:cubicBezTo>
                  <a:pt x="365" y="324"/>
                  <a:pt x="358" y="321"/>
                  <a:pt x="358" y="325"/>
                </a:cubicBezTo>
                <a:cubicBezTo>
                  <a:pt x="360" y="338"/>
                  <a:pt x="358" y="356"/>
                  <a:pt x="367" y="361"/>
                </a:cubicBezTo>
                <a:cubicBezTo>
                  <a:pt x="368" y="365"/>
                  <a:pt x="366" y="366"/>
                  <a:pt x="365" y="367"/>
                </a:cubicBezTo>
                <a:cubicBezTo>
                  <a:pt x="367" y="369"/>
                  <a:pt x="371" y="369"/>
                  <a:pt x="373" y="371"/>
                </a:cubicBezTo>
                <a:cubicBezTo>
                  <a:pt x="388" y="391"/>
                  <a:pt x="395" y="418"/>
                  <a:pt x="412" y="435"/>
                </a:cubicBezTo>
                <a:cubicBezTo>
                  <a:pt x="412" y="437"/>
                  <a:pt x="412" y="439"/>
                  <a:pt x="411" y="440"/>
                </a:cubicBezTo>
                <a:cubicBezTo>
                  <a:pt x="415" y="445"/>
                  <a:pt x="420" y="449"/>
                  <a:pt x="420" y="456"/>
                </a:cubicBezTo>
                <a:cubicBezTo>
                  <a:pt x="419" y="460"/>
                  <a:pt x="414" y="462"/>
                  <a:pt x="412" y="467"/>
                </a:cubicBezTo>
                <a:cubicBezTo>
                  <a:pt x="411" y="470"/>
                  <a:pt x="412" y="473"/>
                  <a:pt x="411" y="475"/>
                </a:cubicBezTo>
                <a:cubicBezTo>
                  <a:pt x="407" y="484"/>
                  <a:pt x="396" y="490"/>
                  <a:pt x="389" y="490"/>
                </a:cubicBezTo>
                <a:cubicBezTo>
                  <a:pt x="388" y="490"/>
                  <a:pt x="387" y="490"/>
                  <a:pt x="386" y="489"/>
                </a:cubicBezTo>
                <a:cubicBezTo>
                  <a:pt x="384" y="478"/>
                  <a:pt x="396" y="472"/>
                  <a:pt x="396" y="460"/>
                </a:cubicBezTo>
                <a:cubicBezTo>
                  <a:pt x="396" y="459"/>
                  <a:pt x="395" y="459"/>
                  <a:pt x="395" y="459"/>
                </a:cubicBezTo>
                <a:cubicBezTo>
                  <a:pt x="394" y="459"/>
                  <a:pt x="394" y="459"/>
                  <a:pt x="393" y="459"/>
                </a:cubicBezTo>
                <a:cubicBezTo>
                  <a:pt x="393" y="459"/>
                  <a:pt x="392" y="459"/>
                  <a:pt x="392" y="458"/>
                </a:cubicBezTo>
                <a:cubicBezTo>
                  <a:pt x="391" y="455"/>
                  <a:pt x="389" y="453"/>
                  <a:pt x="390" y="449"/>
                </a:cubicBezTo>
                <a:cubicBezTo>
                  <a:pt x="380" y="433"/>
                  <a:pt x="372" y="418"/>
                  <a:pt x="361" y="404"/>
                </a:cubicBezTo>
                <a:cubicBezTo>
                  <a:pt x="357" y="399"/>
                  <a:pt x="353" y="394"/>
                  <a:pt x="349" y="389"/>
                </a:cubicBezTo>
                <a:cubicBezTo>
                  <a:pt x="346" y="386"/>
                  <a:pt x="340" y="383"/>
                  <a:pt x="337" y="379"/>
                </a:cubicBezTo>
                <a:cubicBezTo>
                  <a:pt x="332" y="371"/>
                  <a:pt x="334" y="360"/>
                  <a:pt x="328" y="351"/>
                </a:cubicBezTo>
                <a:cubicBezTo>
                  <a:pt x="321" y="368"/>
                  <a:pt x="325" y="391"/>
                  <a:pt x="321" y="408"/>
                </a:cubicBezTo>
                <a:cubicBezTo>
                  <a:pt x="316" y="427"/>
                  <a:pt x="315" y="450"/>
                  <a:pt x="316" y="470"/>
                </a:cubicBezTo>
                <a:cubicBezTo>
                  <a:pt x="313" y="471"/>
                  <a:pt x="310" y="472"/>
                  <a:pt x="307" y="474"/>
                </a:cubicBezTo>
                <a:cubicBezTo>
                  <a:pt x="307" y="478"/>
                  <a:pt x="308" y="483"/>
                  <a:pt x="307" y="486"/>
                </a:cubicBezTo>
                <a:cubicBezTo>
                  <a:pt x="304" y="488"/>
                  <a:pt x="299" y="490"/>
                  <a:pt x="294" y="490"/>
                </a:cubicBezTo>
                <a:cubicBezTo>
                  <a:pt x="292" y="490"/>
                  <a:pt x="291" y="490"/>
                  <a:pt x="289" y="489"/>
                </a:cubicBezTo>
                <a:cubicBezTo>
                  <a:pt x="284" y="493"/>
                  <a:pt x="272" y="497"/>
                  <a:pt x="262" y="497"/>
                </a:cubicBezTo>
                <a:cubicBezTo>
                  <a:pt x="256" y="497"/>
                  <a:pt x="251" y="496"/>
                  <a:pt x="248" y="494"/>
                </a:cubicBezTo>
                <a:cubicBezTo>
                  <a:pt x="251" y="482"/>
                  <a:pt x="266" y="483"/>
                  <a:pt x="274" y="475"/>
                </a:cubicBezTo>
                <a:cubicBezTo>
                  <a:pt x="288" y="431"/>
                  <a:pt x="256" y="408"/>
                  <a:pt x="235" y="388"/>
                </a:cubicBezTo>
                <a:cubicBezTo>
                  <a:pt x="233" y="405"/>
                  <a:pt x="230" y="425"/>
                  <a:pt x="236" y="440"/>
                </a:cubicBezTo>
                <a:cubicBezTo>
                  <a:pt x="239" y="446"/>
                  <a:pt x="244" y="449"/>
                  <a:pt x="245" y="453"/>
                </a:cubicBezTo>
                <a:cubicBezTo>
                  <a:pt x="246" y="459"/>
                  <a:pt x="243" y="464"/>
                  <a:pt x="245" y="468"/>
                </a:cubicBezTo>
                <a:cubicBezTo>
                  <a:pt x="233" y="470"/>
                  <a:pt x="227" y="484"/>
                  <a:pt x="215" y="484"/>
                </a:cubicBezTo>
                <a:cubicBezTo>
                  <a:pt x="213" y="484"/>
                  <a:pt x="211" y="483"/>
                  <a:pt x="208" y="482"/>
                </a:cubicBezTo>
                <a:cubicBezTo>
                  <a:pt x="209" y="476"/>
                  <a:pt x="214" y="473"/>
                  <a:pt x="218" y="470"/>
                </a:cubicBezTo>
                <a:cubicBezTo>
                  <a:pt x="233" y="441"/>
                  <a:pt x="214" y="410"/>
                  <a:pt x="207" y="384"/>
                </a:cubicBezTo>
                <a:cubicBezTo>
                  <a:pt x="206" y="385"/>
                  <a:pt x="204" y="385"/>
                  <a:pt x="203" y="385"/>
                </a:cubicBezTo>
                <a:cubicBezTo>
                  <a:pt x="200" y="385"/>
                  <a:pt x="197" y="384"/>
                  <a:pt x="194" y="383"/>
                </a:cubicBezTo>
                <a:cubicBezTo>
                  <a:pt x="189" y="354"/>
                  <a:pt x="186" y="319"/>
                  <a:pt x="190" y="286"/>
                </a:cubicBezTo>
                <a:cubicBezTo>
                  <a:pt x="190" y="286"/>
                  <a:pt x="189" y="286"/>
                  <a:pt x="189" y="286"/>
                </a:cubicBezTo>
                <a:cubicBezTo>
                  <a:pt x="187" y="286"/>
                  <a:pt x="185" y="290"/>
                  <a:pt x="181" y="290"/>
                </a:cubicBezTo>
                <a:cubicBezTo>
                  <a:pt x="180" y="290"/>
                  <a:pt x="180" y="289"/>
                  <a:pt x="178" y="289"/>
                </a:cubicBezTo>
                <a:cubicBezTo>
                  <a:pt x="174" y="294"/>
                  <a:pt x="171" y="303"/>
                  <a:pt x="171" y="313"/>
                </a:cubicBezTo>
                <a:cubicBezTo>
                  <a:pt x="168" y="316"/>
                  <a:pt x="166" y="316"/>
                  <a:pt x="164" y="316"/>
                </a:cubicBezTo>
                <a:cubicBezTo>
                  <a:pt x="161" y="316"/>
                  <a:pt x="159" y="315"/>
                  <a:pt x="157" y="315"/>
                </a:cubicBezTo>
                <a:cubicBezTo>
                  <a:pt x="156" y="315"/>
                  <a:pt x="155" y="315"/>
                  <a:pt x="155" y="316"/>
                </a:cubicBezTo>
                <a:cubicBezTo>
                  <a:pt x="154" y="312"/>
                  <a:pt x="156" y="306"/>
                  <a:pt x="155" y="300"/>
                </a:cubicBezTo>
                <a:cubicBezTo>
                  <a:pt x="155" y="298"/>
                  <a:pt x="151" y="300"/>
                  <a:pt x="151" y="299"/>
                </a:cubicBezTo>
                <a:cubicBezTo>
                  <a:pt x="148" y="290"/>
                  <a:pt x="146" y="280"/>
                  <a:pt x="139" y="274"/>
                </a:cubicBezTo>
                <a:cubicBezTo>
                  <a:pt x="140" y="269"/>
                  <a:pt x="138" y="266"/>
                  <a:pt x="137" y="262"/>
                </a:cubicBezTo>
                <a:cubicBezTo>
                  <a:pt x="135" y="279"/>
                  <a:pt x="137" y="303"/>
                  <a:pt x="135" y="321"/>
                </a:cubicBezTo>
                <a:cubicBezTo>
                  <a:pt x="134" y="322"/>
                  <a:pt x="131" y="322"/>
                  <a:pt x="130" y="323"/>
                </a:cubicBezTo>
                <a:cubicBezTo>
                  <a:pt x="130" y="332"/>
                  <a:pt x="134" y="339"/>
                  <a:pt x="133" y="347"/>
                </a:cubicBezTo>
                <a:cubicBezTo>
                  <a:pt x="133" y="349"/>
                  <a:pt x="136" y="349"/>
                  <a:pt x="137" y="351"/>
                </a:cubicBezTo>
                <a:cubicBezTo>
                  <a:pt x="140" y="368"/>
                  <a:pt x="151" y="379"/>
                  <a:pt x="156" y="394"/>
                </a:cubicBezTo>
                <a:cubicBezTo>
                  <a:pt x="154" y="400"/>
                  <a:pt x="158" y="403"/>
                  <a:pt x="158" y="406"/>
                </a:cubicBezTo>
                <a:cubicBezTo>
                  <a:pt x="158" y="411"/>
                  <a:pt x="153" y="414"/>
                  <a:pt x="154" y="420"/>
                </a:cubicBezTo>
                <a:cubicBezTo>
                  <a:pt x="151" y="423"/>
                  <a:pt x="146" y="427"/>
                  <a:pt x="141" y="427"/>
                </a:cubicBezTo>
                <a:cubicBezTo>
                  <a:pt x="140" y="427"/>
                  <a:pt x="138" y="426"/>
                  <a:pt x="137" y="426"/>
                </a:cubicBezTo>
                <a:cubicBezTo>
                  <a:pt x="138" y="418"/>
                  <a:pt x="145" y="416"/>
                  <a:pt x="145" y="408"/>
                </a:cubicBezTo>
                <a:cubicBezTo>
                  <a:pt x="139" y="391"/>
                  <a:pt x="134" y="378"/>
                  <a:pt x="124" y="365"/>
                </a:cubicBezTo>
                <a:cubicBezTo>
                  <a:pt x="122" y="362"/>
                  <a:pt x="118" y="360"/>
                  <a:pt x="117" y="357"/>
                </a:cubicBezTo>
                <a:cubicBezTo>
                  <a:pt x="114" y="352"/>
                  <a:pt x="114" y="345"/>
                  <a:pt x="111" y="339"/>
                </a:cubicBezTo>
                <a:cubicBezTo>
                  <a:pt x="107" y="344"/>
                  <a:pt x="102" y="352"/>
                  <a:pt x="105" y="360"/>
                </a:cubicBezTo>
                <a:cubicBezTo>
                  <a:pt x="100" y="373"/>
                  <a:pt x="100" y="391"/>
                  <a:pt x="96" y="405"/>
                </a:cubicBezTo>
                <a:cubicBezTo>
                  <a:pt x="91" y="408"/>
                  <a:pt x="92" y="417"/>
                  <a:pt x="88" y="420"/>
                </a:cubicBezTo>
                <a:cubicBezTo>
                  <a:pt x="84" y="420"/>
                  <a:pt x="82" y="418"/>
                  <a:pt x="78" y="417"/>
                </a:cubicBezTo>
                <a:cubicBezTo>
                  <a:pt x="76" y="418"/>
                  <a:pt x="74" y="418"/>
                  <a:pt x="71" y="418"/>
                </a:cubicBezTo>
                <a:cubicBezTo>
                  <a:pt x="66" y="418"/>
                  <a:pt x="60" y="416"/>
                  <a:pt x="57" y="412"/>
                </a:cubicBezTo>
                <a:cubicBezTo>
                  <a:pt x="61" y="405"/>
                  <a:pt x="77" y="412"/>
                  <a:pt x="80" y="403"/>
                </a:cubicBezTo>
                <a:cubicBezTo>
                  <a:pt x="80" y="401"/>
                  <a:pt x="77" y="402"/>
                  <a:pt x="77" y="400"/>
                </a:cubicBezTo>
                <a:cubicBezTo>
                  <a:pt x="82" y="392"/>
                  <a:pt x="83" y="378"/>
                  <a:pt x="86" y="367"/>
                </a:cubicBezTo>
                <a:cubicBezTo>
                  <a:pt x="88" y="359"/>
                  <a:pt x="88" y="349"/>
                  <a:pt x="89" y="337"/>
                </a:cubicBezTo>
                <a:cubicBezTo>
                  <a:pt x="89" y="324"/>
                  <a:pt x="91" y="309"/>
                  <a:pt x="90" y="299"/>
                </a:cubicBezTo>
                <a:cubicBezTo>
                  <a:pt x="89" y="294"/>
                  <a:pt x="84" y="288"/>
                  <a:pt x="84" y="283"/>
                </a:cubicBezTo>
                <a:cubicBezTo>
                  <a:pt x="84" y="279"/>
                  <a:pt x="89" y="276"/>
                  <a:pt x="90" y="271"/>
                </a:cubicBezTo>
                <a:cubicBezTo>
                  <a:pt x="92" y="260"/>
                  <a:pt x="88" y="239"/>
                  <a:pt x="94" y="231"/>
                </a:cubicBezTo>
                <a:cubicBezTo>
                  <a:pt x="97" y="227"/>
                  <a:pt x="103" y="226"/>
                  <a:pt x="106" y="221"/>
                </a:cubicBezTo>
                <a:cubicBezTo>
                  <a:pt x="106" y="220"/>
                  <a:pt x="105" y="220"/>
                  <a:pt x="105" y="220"/>
                </a:cubicBezTo>
                <a:cubicBezTo>
                  <a:pt x="103" y="220"/>
                  <a:pt x="102" y="221"/>
                  <a:pt x="100" y="221"/>
                </a:cubicBezTo>
                <a:cubicBezTo>
                  <a:pt x="100" y="221"/>
                  <a:pt x="100" y="220"/>
                  <a:pt x="99" y="220"/>
                </a:cubicBezTo>
                <a:cubicBezTo>
                  <a:pt x="97" y="216"/>
                  <a:pt x="96" y="211"/>
                  <a:pt x="92" y="208"/>
                </a:cubicBezTo>
                <a:cubicBezTo>
                  <a:pt x="91" y="205"/>
                  <a:pt x="94" y="205"/>
                  <a:pt x="94" y="203"/>
                </a:cubicBezTo>
                <a:cubicBezTo>
                  <a:pt x="94" y="195"/>
                  <a:pt x="89" y="190"/>
                  <a:pt x="92" y="184"/>
                </a:cubicBezTo>
                <a:cubicBezTo>
                  <a:pt x="95" y="181"/>
                  <a:pt x="107" y="175"/>
                  <a:pt x="113" y="175"/>
                </a:cubicBezTo>
                <a:cubicBezTo>
                  <a:pt x="113" y="175"/>
                  <a:pt x="113" y="175"/>
                  <a:pt x="113" y="175"/>
                </a:cubicBezTo>
                <a:cubicBezTo>
                  <a:pt x="124" y="175"/>
                  <a:pt x="132" y="191"/>
                  <a:pt x="128" y="203"/>
                </a:cubicBezTo>
                <a:cubicBezTo>
                  <a:pt x="126" y="208"/>
                  <a:pt x="119" y="212"/>
                  <a:pt x="123" y="219"/>
                </a:cubicBezTo>
                <a:cubicBezTo>
                  <a:pt x="127" y="225"/>
                  <a:pt x="139" y="224"/>
                  <a:pt x="142" y="229"/>
                </a:cubicBezTo>
                <a:cubicBezTo>
                  <a:pt x="141" y="235"/>
                  <a:pt x="145" y="239"/>
                  <a:pt x="147" y="244"/>
                </a:cubicBezTo>
                <a:cubicBezTo>
                  <a:pt x="148" y="246"/>
                  <a:pt x="148" y="250"/>
                  <a:pt x="149" y="253"/>
                </a:cubicBezTo>
                <a:cubicBezTo>
                  <a:pt x="151" y="257"/>
                  <a:pt x="155" y="259"/>
                  <a:pt x="154" y="265"/>
                </a:cubicBezTo>
                <a:cubicBezTo>
                  <a:pt x="159" y="274"/>
                  <a:pt x="153" y="280"/>
                  <a:pt x="162" y="292"/>
                </a:cubicBezTo>
                <a:cubicBezTo>
                  <a:pt x="168" y="284"/>
                  <a:pt x="171" y="277"/>
                  <a:pt x="174" y="265"/>
                </a:cubicBezTo>
                <a:cubicBezTo>
                  <a:pt x="179" y="249"/>
                  <a:pt x="196" y="235"/>
                  <a:pt x="193" y="218"/>
                </a:cubicBezTo>
                <a:cubicBezTo>
                  <a:pt x="193" y="213"/>
                  <a:pt x="184" y="209"/>
                  <a:pt x="184" y="203"/>
                </a:cubicBezTo>
                <a:cubicBezTo>
                  <a:pt x="183" y="197"/>
                  <a:pt x="190" y="189"/>
                  <a:pt x="190" y="182"/>
                </a:cubicBezTo>
                <a:cubicBezTo>
                  <a:pt x="190" y="174"/>
                  <a:pt x="186" y="172"/>
                  <a:pt x="188" y="165"/>
                </a:cubicBezTo>
                <a:cubicBezTo>
                  <a:pt x="194" y="160"/>
                  <a:pt x="204" y="160"/>
                  <a:pt x="206" y="151"/>
                </a:cubicBezTo>
                <a:cubicBezTo>
                  <a:pt x="205" y="149"/>
                  <a:pt x="203" y="149"/>
                  <a:pt x="201" y="149"/>
                </a:cubicBezTo>
                <a:cubicBezTo>
                  <a:pt x="199" y="149"/>
                  <a:pt x="197" y="149"/>
                  <a:pt x="195" y="149"/>
                </a:cubicBezTo>
                <a:cubicBezTo>
                  <a:pt x="195" y="149"/>
                  <a:pt x="194" y="149"/>
                  <a:pt x="193" y="149"/>
                </a:cubicBezTo>
                <a:cubicBezTo>
                  <a:pt x="189" y="144"/>
                  <a:pt x="187" y="135"/>
                  <a:pt x="180" y="132"/>
                </a:cubicBezTo>
                <a:cubicBezTo>
                  <a:pt x="189" y="121"/>
                  <a:pt x="175" y="116"/>
                  <a:pt x="174" y="107"/>
                </a:cubicBezTo>
                <a:cubicBezTo>
                  <a:pt x="173" y="93"/>
                  <a:pt x="191" y="79"/>
                  <a:pt x="207" y="79"/>
                </a:cubicBezTo>
                <a:cubicBezTo>
                  <a:pt x="210" y="79"/>
                  <a:pt x="213" y="80"/>
                  <a:pt x="215" y="81"/>
                </a:cubicBezTo>
                <a:cubicBezTo>
                  <a:pt x="218" y="82"/>
                  <a:pt x="220" y="87"/>
                  <a:pt x="224" y="90"/>
                </a:cubicBezTo>
                <a:cubicBezTo>
                  <a:pt x="229" y="95"/>
                  <a:pt x="229" y="92"/>
                  <a:pt x="233" y="99"/>
                </a:cubicBezTo>
                <a:cubicBezTo>
                  <a:pt x="237" y="106"/>
                  <a:pt x="241" y="117"/>
                  <a:pt x="236" y="127"/>
                </a:cubicBezTo>
                <a:cubicBezTo>
                  <a:pt x="237" y="131"/>
                  <a:pt x="244" y="129"/>
                  <a:pt x="245" y="132"/>
                </a:cubicBezTo>
                <a:cubicBezTo>
                  <a:pt x="245" y="141"/>
                  <a:pt x="240" y="146"/>
                  <a:pt x="231" y="146"/>
                </a:cubicBezTo>
                <a:cubicBezTo>
                  <a:pt x="237" y="155"/>
                  <a:pt x="247" y="153"/>
                  <a:pt x="254" y="160"/>
                </a:cubicBezTo>
                <a:cubicBezTo>
                  <a:pt x="264" y="168"/>
                  <a:pt x="264" y="191"/>
                  <a:pt x="268" y="210"/>
                </a:cubicBezTo>
                <a:cubicBezTo>
                  <a:pt x="270" y="220"/>
                  <a:pt x="271" y="234"/>
                  <a:pt x="271" y="248"/>
                </a:cubicBezTo>
                <a:cubicBezTo>
                  <a:pt x="269" y="246"/>
                  <a:pt x="267" y="244"/>
                  <a:pt x="264" y="242"/>
                </a:cubicBezTo>
                <a:cubicBezTo>
                  <a:pt x="263" y="262"/>
                  <a:pt x="264" y="280"/>
                  <a:pt x="271" y="291"/>
                </a:cubicBezTo>
                <a:cubicBezTo>
                  <a:pt x="271" y="294"/>
                  <a:pt x="268" y="293"/>
                  <a:pt x="268" y="296"/>
                </a:cubicBezTo>
                <a:cubicBezTo>
                  <a:pt x="279" y="312"/>
                  <a:pt x="287" y="332"/>
                  <a:pt x="300" y="347"/>
                </a:cubicBezTo>
                <a:cubicBezTo>
                  <a:pt x="305" y="311"/>
                  <a:pt x="304" y="273"/>
                  <a:pt x="303" y="236"/>
                </a:cubicBezTo>
                <a:cubicBezTo>
                  <a:pt x="302" y="234"/>
                  <a:pt x="298" y="233"/>
                  <a:pt x="297" y="230"/>
                </a:cubicBezTo>
                <a:cubicBezTo>
                  <a:pt x="298" y="226"/>
                  <a:pt x="297" y="222"/>
                  <a:pt x="296" y="220"/>
                </a:cubicBezTo>
                <a:cubicBezTo>
                  <a:pt x="294" y="220"/>
                  <a:pt x="292" y="220"/>
                  <a:pt x="290" y="220"/>
                </a:cubicBezTo>
                <a:cubicBezTo>
                  <a:pt x="293" y="229"/>
                  <a:pt x="285" y="237"/>
                  <a:pt x="287" y="245"/>
                </a:cubicBezTo>
                <a:cubicBezTo>
                  <a:pt x="287" y="245"/>
                  <a:pt x="287" y="245"/>
                  <a:pt x="287" y="245"/>
                </a:cubicBezTo>
                <a:cubicBezTo>
                  <a:pt x="280" y="245"/>
                  <a:pt x="281" y="252"/>
                  <a:pt x="276" y="254"/>
                </a:cubicBezTo>
                <a:cubicBezTo>
                  <a:pt x="275" y="253"/>
                  <a:pt x="273" y="252"/>
                  <a:pt x="272" y="250"/>
                </a:cubicBezTo>
                <a:cubicBezTo>
                  <a:pt x="274" y="244"/>
                  <a:pt x="277" y="235"/>
                  <a:pt x="277" y="229"/>
                </a:cubicBezTo>
                <a:cubicBezTo>
                  <a:pt x="277" y="226"/>
                  <a:pt x="275" y="224"/>
                  <a:pt x="275" y="221"/>
                </a:cubicBezTo>
                <a:cubicBezTo>
                  <a:pt x="275" y="218"/>
                  <a:pt x="277" y="215"/>
                  <a:pt x="278" y="212"/>
                </a:cubicBezTo>
                <a:cubicBezTo>
                  <a:pt x="281" y="193"/>
                  <a:pt x="278" y="170"/>
                  <a:pt x="283" y="151"/>
                </a:cubicBezTo>
                <a:cubicBezTo>
                  <a:pt x="288" y="144"/>
                  <a:pt x="301" y="143"/>
                  <a:pt x="305" y="134"/>
                </a:cubicBezTo>
                <a:cubicBezTo>
                  <a:pt x="304" y="127"/>
                  <a:pt x="296" y="131"/>
                  <a:pt x="291" y="129"/>
                </a:cubicBezTo>
                <a:cubicBezTo>
                  <a:pt x="289" y="121"/>
                  <a:pt x="287" y="114"/>
                  <a:pt x="281" y="111"/>
                </a:cubicBezTo>
                <a:cubicBezTo>
                  <a:pt x="286" y="101"/>
                  <a:pt x="283" y="90"/>
                  <a:pt x="278" y="81"/>
                </a:cubicBezTo>
                <a:cubicBezTo>
                  <a:pt x="284" y="69"/>
                  <a:pt x="297" y="62"/>
                  <a:pt x="312" y="62"/>
                </a:cubicBezTo>
                <a:moveTo>
                  <a:pt x="271" y="248"/>
                </a:moveTo>
                <a:cubicBezTo>
                  <a:pt x="271" y="249"/>
                  <a:pt x="272" y="250"/>
                  <a:pt x="272" y="250"/>
                </a:cubicBezTo>
                <a:cubicBezTo>
                  <a:pt x="272" y="253"/>
                  <a:pt x="271" y="255"/>
                  <a:pt x="271" y="256"/>
                </a:cubicBezTo>
                <a:cubicBezTo>
                  <a:pt x="271" y="254"/>
                  <a:pt x="271" y="251"/>
                  <a:pt x="271" y="248"/>
                </a:cubicBezTo>
                <a:moveTo>
                  <a:pt x="312" y="50"/>
                </a:moveTo>
                <a:cubicBezTo>
                  <a:pt x="312" y="50"/>
                  <a:pt x="312" y="50"/>
                  <a:pt x="312" y="50"/>
                </a:cubicBezTo>
                <a:cubicBezTo>
                  <a:pt x="293" y="50"/>
                  <a:pt x="276" y="60"/>
                  <a:pt x="268" y="75"/>
                </a:cubicBezTo>
                <a:cubicBezTo>
                  <a:pt x="265" y="81"/>
                  <a:pt x="265" y="81"/>
                  <a:pt x="265" y="81"/>
                </a:cubicBezTo>
                <a:cubicBezTo>
                  <a:pt x="268" y="86"/>
                  <a:pt x="268" y="86"/>
                  <a:pt x="268" y="86"/>
                </a:cubicBezTo>
                <a:cubicBezTo>
                  <a:pt x="272" y="95"/>
                  <a:pt x="273" y="101"/>
                  <a:pt x="270" y="106"/>
                </a:cubicBezTo>
                <a:cubicBezTo>
                  <a:pt x="265" y="117"/>
                  <a:pt x="265" y="117"/>
                  <a:pt x="265" y="117"/>
                </a:cubicBezTo>
                <a:cubicBezTo>
                  <a:pt x="276" y="122"/>
                  <a:pt x="276" y="122"/>
                  <a:pt x="276" y="122"/>
                </a:cubicBezTo>
                <a:cubicBezTo>
                  <a:pt x="276" y="122"/>
                  <a:pt x="278" y="124"/>
                  <a:pt x="279" y="131"/>
                </a:cubicBezTo>
                <a:cubicBezTo>
                  <a:pt x="280" y="137"/>
                  <a:pt x="280" y="137"/>
                  <a:pt x="280" y="137"/>
                </a:cubicBezTo>
                <a:cubicBezTo>
                  <a:pt x="280" y="137"/>
                  <a:pt x="280" y="137"/>
                  <a:pt x="280" y="137"/>
                </a:cubicBezTo>
                <a:cubicBezTo>
                  <a:pt x="278" y="139"/>
                  <a:pt x="275" y="141"/>
                  <a:pt x="273" y="143"/>
                </a:cubicBezTo>
                <a:cubicBezTo>
                  <a:pt x="272" y="145"/>
                  <a:pt x="272" y="145"/>
                  <a:pt x="272" y="145"/>
                </a:cubicBezTo>
                <a:cubicBezTo>
                  <a:pt x="271" y="148"/>
                  <a:pt x="271" y="148"/>
                  <a:pt x="271" y="148"/>
                </a:cubicBezTo>
                <a:cubicBezTo>
                  <a:pt x="270" y="152"/>
                  <a:pt x="269" y="156"/>
                  <a:pt x="269" y="160"/>
                </a:cubicBezTo>
                <a:cubicBezTo>
                  <a:pt x="267" y="156"/>
                  <a:pt x="265" y="153"/>
                  <a:pt x="262" y="151"/>
                </a:cubicBezTo>
                <a:cubicBezTo>
                  <a:pt x="259" y="148"/>
                  <a:pt x="256" y="147"/>
                  <a:pt x="254" y="145"/>
                </a:cubicBezTo>
                <a:cubicBezTo>
                  <a:pt x="256" y="142"/>
                  <a:pt x="257" y="137"/>
                  <a:pt x="257" y="132"/>
                </a:cubicBezTo>
                <a:cubicBezTo>
                  <a:pt x="257" y="129"/>
                  <a:pt x="257" y="129"/>
                  <a:pt x="257" y="129"/>
                </a:cubicBezTo>
                <a:cubicBezTo>
                  <a:pt x="256" y="126"/>
                  <a:pt x="256" y="126"/>
                  <a:pt x="256" y="126"/>
                </a:cubicBezTo>
                <a:cubicBezTo>
                  <a:pt x="254" y="123"/>
                  <a:pt x="252" y="121"/>
                  <a:pt x="250" y="120"/>
                </a:cubicBezTo>
                <a:cubicBezTo>
                  <a:pt x="251" y="112"/>
                  <a:pt x="249" y="102"/>
                  <a:pt x="243" y="93"/>
                </a:cubicBezTo>
                <a:cubicBezTo>
                  <a:pt x="240" y="88"/>
                  <a:pt x="238" y="85"/>
                  <a:pt x="234" y="83"/>
                </a:cubicBezTo>
                <a:cubicBezTo>
                  <a:pt x="233" y="82"/>
                  <a:pt x="233" y="82"/>
                  <a:pt x="232" y="81"/>
                </a:cubicBezTo>
                <a:cubicBezTo>
                  <a:pt x="231" y="80"/>
                  <a:pt x="230" y="79"/>
                  <a:pt x="229" y="78"/>
                </a:cubicBezTo>
                <a:cubicBezTo>
                  <a:pt x="227" y="75"/>
                  <a:pt x="225" y="71"/>
                  <a:pt x="220" y="69"/>
                </a:cubicBezTo>
                <a:cubicBezTo>
                  <a:pt x="216" y="68"/>
                  <a:pt x="212" y="67"/>
                  <a:pt x="207" y="67"/>
                </a:cubicBezTo>
                <a:cubicBezTo>
                  <a:pt x="194" y="67"/>
                  <a:pt x="180" y="74"/>
                  <a:pt x="171" y="84"/>
                </a:cubicBezTo>
                <a:cubicBezTo>
                  <a:pt x="165" y="91"/>
                  <a:pt x="161" y="100"/>
                  <a:pt x="162" y="108"/>
                </a:cubicBezTo>
                <a:cubicBezTo>
                  <a:pt x="163" y="115"/>
                  <a:pt x="166" y="120"/>
                  <a:pt x="169" y="123"/>
                </a:cubicBezTo>
                <a:cubicBezTo>
                  <a:pt x="170" y="124"/>
                  <a:pt x="170" y="124"/>
                  <a:pt x="171" y="125"/>
                </a:cubicBezTo>
                <a:cubicBezTo>
                  <a:pt x="161" y="138"/>
                  <a:pt x="161" y="138"/>
                  <a:pt x="161" y="138"/>
                </a:cubicBezTo>
                <a:cubicBezTo>
                  <a:pt x="176" y="144"/>
                  <a:pt x="176" y="144"/>
                  <a:pt x="176" y="144"/>
                </a:cubicBezTo>
                <a:cubicBezTo>
                  <a:pt x="176" y="144"/>
                  <a:pt x="178" y="146"/>
                  <a:pt x="178" y="148"/>
                </a:cubicBezTo>
                <a:cubicBezTo>
                  <a:pt x="179" y="150"/>
                  <a:pt x="181" y="152"/>
                  <a:pt x="182" y="154"/>
                </a:cubicBezTo>
                <a:cubicBezTo>
                  <a:pt x="182" y="155"/>
                  <a:pt x="181" y="155"/>
                  <a:pt x="181" y="155"/>
                </a:cubicBezTo>
                <a:cubicBezTo>
                  <a:pt x="178" y="158"/>
                  <a:pt x="178" y="158"/>
                  <a:pt x="178" y="158"/>
                </a:cubicBezTo>
                <a:cubicBezTo>
                  <a:pt x="177" y="161"/>
                  <a:pt x="177" y="161"/>
                  <a:pt x="177" y="161"/>
                </a:cubicBezTo>
                <a:cubicBezTo>
                  <a:pt x="174" y="169"/>
                  <a:pt x="176" y="174"/>
                  <a:pt x="177" y="178"/>
                </a:cubicBezTo>
                <a:cubicBezTo>
                  <a:pt x="178" y="179"/>
                  <a:pt x="178" y="180"/>
                  <a:pt x="178" y="181"/>
                </a:cubicBezTo>
                <a:cubicBezTo>
                  <a:pt x="178" y="183"/>
                  <a:pt x="177" y="186"/>
                  <a:pt x="176" y="188"/>
                </a:cubicBezTo>
                <a:cubicBezTo>
                  <a:pt x="174" y="192"/>
                  <a:pt x="171" y="198"/>
                  <a:pt x="172" y="204"/>
                </a:cubicBezTo>
                <a:cubicBezTo>
                  <a:pt x="173" y="211"/>
                  <a:pt x="177" y="216"/>
                  <a:pt x="180" y="219"/>
                </a:cubicBezTo>
                <a:cubicBezTo>
                  <a:pt x="181" y="220"/>
                  <a:pt x="181" y="220"/>
                  <a:pt x="182" y="221"/>
                </a:cubicBezTo>
                <a:cubicBezTo>
                  <a:pt x="182" y="226"/>
                  <a:pt x="179" y="232"/>
                  <a:pt x="173" y="240"/>
                </a:cubicBezTo>
                <a:cubicBezTo>
                  <a:pt x="170" y="245"/>
                  <a:pt x="167" y="250"/>
                  <a:pt x="165" y="256"/>
                </a:cubicBezTo>
                <a:cubicBezTo>
                  <a:pt x="164" y="253"/>
                  <a:pt x="162" y="251"/>
                  <a:pt x="161" y="250"/>
                </a:cubicBezTo>
                <a:cubicBezTo>
                  <a:pt x="161" y="249"/>
                  <a:pt x="160" y="248"/>
                  <a:pt x="160" y="248"/>
                </a:cubicBezTo>
                <a:cubicBezTo>
                  <a:pt x="160" y="248"/>
                  <a:pt x="160" y="247"/>
                  <a:pt x="160" y="246"/>
                </a:cubicBezTo>
                <a:cubicBezTo>
                  <a:pt x="160" y="244"/>
                  <a:pt x="159" y="242"/>
                  <a:pt x="158" y="239"/>
                </a:cubicBezTo>
                <a:cubicBezTo>
                  <a:pt x="157" y="237"/>
                  <a:pt x="156" y="235"/>
                  <a:pt x="156" y="234"/>
                </a:cubicBezTo>
                <a:cubicBezTo>
                  <a:pt x="154" y="231"/>
                  <a:pt x="153" y="230"/>
                  <a:pt x="154" y="229"/>
                </a:cubicBezTo>
                <a:cubicBezTo>
                  <a:pt x="154" y="226"/>
                  <a:pt x="154" y="226"/>
                  <a:pt x="154" y="226"/>
                </a:cubicBezTo>
                <a:cubicBezTo>
                  <a:pt x="152" y="223"/>
                  <a:pt x="152" y="223"/>
                  <a:pt x="152" y="223"/>
                </a:cubicBezTo>
                <a:cubicBezTo>
                  <a:pt x="148" y="216"/>
                  <a:pt x="141" y="214"/>
                  <a:pt x="136" y="213"/>
                </a:cubicBezTo>
                <a:cubicBezTo>
                  <a:pt x="137" y="211"/>
                  <a:pt x="138" y="209"/>
                  <a:pt x="139" y="207"/>
                </a:cubicBezTo>
                <a:cubicBezTo>
                  <a:pt x="143" y="197"/>
                  <a:pt x="141" y="185"/>
                  <a:pt x="135" y="176"/>
                </a:cubicBezTo>
                <a:cubicBezTo>
                  <a:pt x="129" y="168"/>
                  <a:pt x="122" y="163"/>
                  <a:pt x="114" y="163"/>
                </a:cubicBezTo>
                <a:cubicBezTo>
                  <a:pt x="113" y="163"/>
                  <a:pt x="113" y="163"/>
                  <a:pt x="113" y="163"/>
                </a:cubicBezTo>
                <a:cubicBezTo>
                  <a:pt x="104" y="163"/>
                  <a:pt x="87" y="170"/>
                  <a:pt x="82" y="178"/>
                </a:cubicBezTo>
                <a:cubicBezTo>
                  <a:pt x="77" y="186"/>
                  <a:pt x="80" y="194"/>
                  <a:pt x="81" y="198"/>
                </a:cubicBezTo>
                <a:cubicBezTo>
                  <a:pt x="81" y="199"/>
                  <a:pt x="81" y="200"/>
                  <a:pt x="82" y="200"/>
                </a:cubicBezTo>
                <a:cubicBezTo>
                  <a:pt x="80" y="202"/>
                  <a:pt x="79" y="206"/>
                  <a:pt x="80" y="210"/>
                </a:cubicBezTo>
                <a:cubicBezTo>
                  <a:pt x="81" y="216"/>
                  <a:pt x="81" y="216"/>
                  <a:pt x="81" y="216"/>
                </a:cubicBezTo>
                <a:cubicBezTo>
                  <a:pt x="85" y="218"/>
                  <a:pt x="85" y="218"/>
                  <a:pt x="85" y="218"/>
                </a:cubicBezTo>
                <a:cubicBezTo>
                  <a:pt x="86" y="219"/>
                  <a:pt x="86" y="220"/>
                  <a:pt x="87" y="221"/>
                </a:cubicBezTo>
                <a:cubicBezTo>
                  <a:pt x="86" y="222"/>
                  <a:pt x="85" y="223"/>
                  <a:pt x="84" y="224"/>
                </a:cubicBezTo>
                <a:cubicBezTo>
                  <a:pt x="78" y="233"/>
                  <a:pt x="78" y="244"/>
                  <a:pt x="78" y="256"/>
                </a:cubicBezTo>
                <a:cubicBezTo>
                  <a:pt x="78" y="261"/>
                  <a:pt x="79" y="266"/>
                  <a:pt x="78" y="269"/>
                </a:cubicBezTo>
                <a:cubicBezTo>
                  <a:pt x="78" y="269"/>
                  <a:pt x="77" y="270"/>
                  <a:pt x="77" y="271"/>
                </a:cubicBezTo>
                <a:cubicBezTo>
                  <a:pt x="75" y="274"/>
                  <a:pt x="72" y="278"/>
                  <a:pt x="72" y="283"/>
                </a:cubicBezTo>
                <a:cubicBezTo>
                  <a:pt x="72" y="289"/>
                  <a:pt x="75" y="294"/>
                  <a:pt x="77" y="298"/>
                </a:cubicBezTo>
                <a:cubicBezTo>
                  <a:pt x="77" y="299"/>
                  <a:pt x="78" y="300"/>
                  <a:pt x="78" y="301"/>
                </a:cubicBezTo>
                <a:cubicBezTo>
                  <a:pt x="79" y="307"/>
                  <a:pt x="78" y="316"/>
                  <a:pt x="77" y="324"/>
                </a:cubicBezTo>
                <a:cubicBezTo>
                  <a:pt x="77" y="328"/>
                  <a:pt x="77" y="332"/>
                  <a:pt x="77" y="337"/>
                </a:cubicBezTo>
                <a:cubicBezTo>
                  <a:pt x="76" y="339"/>
                  <a:pt x="76" y="342"/>
                  <a:pt x="76" y="344"/>
                </a:cubicBezTo>
                <a:cubicBezTo>
                  <a:pt x="76" y="352"/>
                  <a:pt x="76" y="359"/>
                  <a:pt x="74" y="364"/>
                </a:cubicBezTo>
                <a:cubicBezTo>
                  <a:pt x="73" y="368"/>
                  <a:pt x="73" y="372"/>
                  <a:pt x="72" y="376"/>
                </a:cubicBezTo>
                <a:cubicBezTo>
                  <a:pt x="70" y="383"/>
                  <a:pt x="69" y="390"/>
                  <a:pt x="67" y="395"/>
                </a:cubicBezTo>
                <a:cubicBezTo>
                  <a:pt x="66" y="396"/>
                  <a:pt x="66" y="396"/>
                  <a:pt x="66" y="396"/>
                </a:cubicBezTo>
                <a:cubicBezTo>
                  <a:pt x="60" y="397"/>
                  <a:pt x="51" y="398"/>
                  <a:pt x="46" y="407"/>
                </a:cubicBezTo>
                <a:cubicBezTo>
                  <a:pt x="43" y="414"/>
                  <a:pt x="43" y="414"/>
                  <a:pt x="43" y="414"/>
                </a:cubicBezTo>
                <a:cubicBezTo>
                  <a:pt x="48" y="420"/>
                  <a:pt x="48" y="420"/>
                  <a:pt x="48" y="420"/>
                </a:cubicBezTo>
                <a:cubicBezTo>
                  <a:pt x="54" y="426"/>
                  <a:pt x="63" y="430"/>
                  <a:pt x="71" y="430"/>
                </a:cubicBezTo>
                <a:cubicBezTo>
                  <a:pt x="74" y="430"/>
                  <a:pt x="76" y="430"/>
                  <a:pt x="78" y="430"/>
                </a:cubicBezTo>
                <a:cubicBezTo>
                  <a:pt x="80" y="431"/>
                  <a:pt x="83" y="432"/>
                  <a:pt x="86" y="432"/>
                </a:cubicBezTo>
                <a:cubicBezTo>
                  <a:pt x="91" y="433"/>
                  <a:pt x="91" y="433"/>
                  <a:pt x="91" y="433"/>
                </a:cubicBezTo>
                <a:cubicBezTo>
                  <a:pt x="96" y="429"/>
                  <a:pt x="96" y="429"/>
                  <a:pt x="96" y="429"/>
                </a:cubicBezTo>
                <a:cubicBezTo>
                  <a:pt x="100" y="425"/>
                  <a:pt x="102" y="420"/>
                  <a:pt x="103" y="417"/>
                </a:cubicBezTo>
                <a:cubicBezTo>
                  <a:pt x="103" y="416"/>
                  <a:pt x="103" y="415"/>
                  <a:pt x="103" y="415"/>
                </a:cubicBezTo>
                <a:cubicBezTo>
                  <a:pt x="106" y="413"/>
                  <a:pt x="106" y="413"/>
                  <a:pt x="106" y="413"/>
                </a:cubicBezTo>
                <a:cubicBezTo>
                  <a:pt x="108" y="408"/>
                  <a:pt x="108" y="408"/>
                  <a:pt x="108" y="408"/>
                </a:cubicBezTo>
                <a:cubicBezTo>
                  <a:pt x="110" y="401"/>
                  <a:pt x="111" y="394"/>
                  <a:pt x="112" y="386"/>
                </a:cubicBezTo>
                <a:cubicBezTo>
                  <a:pt x="112" y="381"/>
                  <a:pt x="113" y="376"/>
                  <a:pt x="114" y="372"/>
                </a:cubicBezTo>
                <a:cubicBezTo>
                  <a:pt x="114" y="372"/>
                  <a:pt x="114" y="372"/>
                  <a:pt x="114" y="372"/>
                </a:cubicBezTo>
                <a:cubicBezTo>
                  <a:pt x="123" y="383"/>
                  <a:pt x="127" y="394"/>
                  <a:pt x="132" y="409"/>
                </a:cubicBezTo>
                <a:cubicBezTo>
                  <a:pt x="132" y="409"/>
                  <a:pt x="132" y="410"/>
                  <a:pt x="131" y="411"/>
                </a:cubicBezTo>
                <a:cubicBezTo>
                  <a:pt x="129" y="413"/>
                  <a:pt x="126" y="418"/>
                  <a:pt x="125" y="425"/>
                </a:cubicBezTo>
                <a:cubicBezTo>
                  <a:pt x="124" y="435"/>
                  <a:pt x="124" y="435"/>
                  <a:pt x="124" y="435"/>
                </a:cubicBezTo>
                <a:cubicBezTo>
                  <a:pt x="134" y="438"/>
                  <a:pt x="134" y="438"/>
                  <a:pt x="134" y="438"/>
                </a:cubicBezTo>
                <a:cubicBezTo>
                  <a:pt x="136" y="438"/>
                  <a:pt x="138" y="439"/>
                  <a:pt x="141" y="439"/>
                </a:cubicBezTo>
                <a:cubicBezTo>
                  <a:pt x="152" y="439"/>
                  <a:pt x="159" y="432"/>
                  <a:pt x="163" y="428"/>
                </a:cubicBezTo>
                <a:cubicBezTo>
                  <a:pt x="167" y="423"/>
                  <a:pt x="167" y="423"/>
                  <a:pt x="167" y="423"/>
                </a:cubicBezTo>
                <a:cubicBezTo>
                  <a:pt x="166" y="418"/>
                  <a:pt x="166" y="418"/>
                  <a:pt x="166" y="418"/>
                </a:cubicBezTo>
                <a:cubicBezTo>
                  <a:pt x="166" y="418"/>
                  <a:pt x="166" y="417"/>
                  <a:pt x="166" y="417"/>
                </a:cubicBezTo>
                <a:cubicBezTo>
                  <a:pt x="168" y="415"/>
                  <a:pt x="170" y="412"/>
                  <a:pt x="170" y="407"/>
                </a:cubicBezTo>
                <a:cubicBezTo>
                  <a:pt x="170" y="403"/>
                  <a:pt x="169" y="400"/>
                  <a:pt x="168" y="397"/>
                </a:cubicBezTo>
                <a:cubicBezTo>
                  <a:pt x="169" y="395"/>
                  <a:pt x="169" y="395"/>
                  <a:pt x="169" y="395"/>
                </a:cubicBezTo>
                <a:cubicBezTo>
                  <a:pt x="167" y="391"/>
                  <a:pt x="167" y="391"/>
                  <a:pt x="167" y="391"/>
                </a:cubicBezTo>
                <a:cubicBezTo>
                  <a:pt x="165" y="383"/>
                  <a:pt x="161" y="377"/>
                  <a:pt x="158" y="370"/>
                </a:cubicBezTo>
                <a:cubicBezTo>
                  <a:pt x="154" y="363"/>
                  <a:pt x="150" y="356"/>
                  <a:pt x="148" y="348"/>
                </a:cubicBezTo>
                <a:cubicBezTo>
                  <a:pt x="148" y="347"/>
                  <a:pt x="148" y="347"/>
                  <a:pt x="148" y="347"/>
                </a:cubicBezTo>
                <a:cubicBezTo>
                  <a:pt x="147" y="346"/>
                  <a:pt x="147" y="346"/>
                  <a:pt x="147" y="346"/>
                </a:cubicBezTo>
                <a:cubicBezTo>
                  <a:pt x="147" y="344"/>
                  <a:pt x="146" y="343"/>
                  <a:pt x="145" y="342"/>
                </a:cubicBezTo>
                <a:cubicBezTo>
                  <a:pt x="145" y="339"/>
                  <a:pt x="144" y="336"/>
                  <a:pt x="143" y="333"/>
                </a:cubicBezTo>
                <a:cubicBezTo>
                  <a:pt x="143" y="332"/>
                  <a:pt x="143" y="331"/>
                  <a:pt x="143" y="330"/>
                </a:cubicBezTo>
                <a:cubicBezTo>
                  <a:pt x="143" y="330"/>
                  <a:pt x="144" y="329"/>
                  <a:pt x="144" y="329"/>
                </a:cubicBezTo>
                <a:cubicBezTo>
                  <a:pt x="146" y="327"/>
                  <a:pt x="146" y="327"/>
                  <a:pt x="146" y="327"/>
                </a:cubicBezTo>
                <a:cubicBezTo>
                  <a:pt x="150" y="340"/>
                  <a:pt x="150" y="340"/>
                  <a:pt x="150" y="340"/>
                </a:cubicBezTo>
                <a:cubicBezTo>
                  <a:pt x="160" y="328"/>
                  <a:pt x="160" y="328"/>
                  <a:pt x="160" y="328"/>
                </a:cubicBezTo>
                <a:cubicBezTo>
                  <a:pt x="161" y="328"/>
                  <a:pt x="163" y="328"/>
                  <a:pt x="164" y="328"/>
                </a:cubicBezTo>
                <a:cubicBezTo>
                  <a:pt x="169" y="328"/>
                  <a:pt x="173" y="327"/>
                  <a:pt x="176" y="324"/>
                </a:cubicBezTo>
                <a:cubicBezTo>
                  <a:pt x="177" y="347"/>
                  <a:pt x="180" y="369"/>
                  <a:pt x="182" y="385"/>
                </a:cubicBezTo>
                <a:cubicBezTo>
                  <a:pt x="184" y="392"/>
                  <a:pt x="184" y="392"/>
                  <a:pt x="184" y="392"/>
                </a:cubicBezTo>
                <a:cubicBezTo>
                  <a:pt x="190" y="395"/>
                  <a:pt x="190" y="395"/>
                  <a:pt x="190" y="395"/>
                </a:cubicBezTo>
                <a:cubicBezTo>
                  <a:pt x="193" y="396"/>
                  <a:pt x="196" y="396"/>
                  <a:pt x="199" y="397"/>
                </a:cubicBezTo>
                <a:cubicBezTo>
                  <a:pt x="200" y="401"/>
                  <a:pt x="201" y="405"/>
                  <a:pt x="202" y="409"/>
                </a:cubicBezTo>
                <a:cubicBezTo>
                  <a:pt x="209" y="428"/>
                  <a:pt x="215" y="446"/>
                  <a:pt x="208" y="462"/>
                </a:cubicBezTo>
                <a:cubicBezTo>
                  <a:pt x="208" y="462"/>
                  <a:pt x="208" y="462"/>
                  <a:pt x="208" y="462"/>
                </a:cubicBezTo>
                <a:cubicBezTo>
                  <a:pt x="204" y="465"/>
                  <a:pt x="197" y="471"/>
                  <a:pt x="196" y="481"/>
                </a:cubicBezTo>
                <a:cubicBezTo>
                  <a:pt x="196" y="490"/>
                  <a:pt x="196" y="490"/>
                  <a:pt x="196" y="490"/>
                </a:cubicBezTo>
                <a:cubicBezTo>
                  <a:pt x="204" y="494"/>
                  <a:pt x="204" y="494"/>
                  <a:pt x="204" y="494"/>
                </a:cubicBezTo>
                <a:cubicBezTo>
                  <a:pt x="208" y="495"/>
                  <a:pt x="211" y="496"/>
                  <a:pt x="215" y="496"/>
                </a:cubicBezTo>
                <a:cubicBezTo>
                  <a:pt x="226" y="496"/>
                  <a:pt x="233" y="490"/>
                  <a:pt x="238" y="486"/>
                </a:cubicBezTo>
                <a:cubicBezTo>
                  <a:pt x="237" y="487"/>
                  <a:pt x="237" y="489"/>
                  <a:pt x="236" y="490"/>
                </a:cubicBezTo>
                <a:cubicBezTo>
                  <a:pt x="234" y="499"/>
                  <a:pt x="234" y="499"/>
                  <a:pt x="234" y="499"/>
                </a:cubicBezTo>
                <a:cubicBezTo>
                  <a:pt x="241" y="504"/>
                  <a:pt x="241" y="504"/>
                  <a:pt x="241" y="504"/>
                </a:cubicBezTo>
                <a:cubicBezTo>
                  <a:pt x="246" y="507"/>
                  <a:pt x="253" y="509"/>
                  <a:pt x="262" y="509"/>
                </a:cubicBezTo>
                <a:cubicBezTo>
                  <a:pt x="271" y="509"/>
                  <a:pt x="283" y="506"/>
                  <a:pt x="291" y="502"/>
                </a:cubicBezTo>
                <a:cubicBezTo>
                  <a:pt x="292" y="502"/>
                  <a:pt x="293" y="502"/>
                  <a:pt x="294" y="502"/>
                </a:cubicBezTo>
                <a:cubicBezTo>
                  <a:pt x="301" y="502"/>
                  <a:pt x="309" y="500"/>
                  <a:pt x="314" y="495"/>
                </a:cubicBezTo>
                <a:cubicBezTo>
                  <a:pt x="316" y="493"/>
                  <a:pt x="316" y="493"/>
                  <a:pt x="316" y="493"/>
                </a:cubicBezTo>
                <a:cubicBezTo>
                  <a:pt x="317" y="491"/>
                  <a:pt x="317" y="491"/>
                  <a:pt x="317" y="491"/>
                </a:cubicBezTo>
                <a:cubicBezTo>
                  <a:pt x="319" y="488"/>
                  <a:pt x="319" y="485"/>
                  <a:pt x="319" y="482"/>
                </a:cubicBezTo>
                <a:cubicBezTo>
                  <a:pt x="320" y="482"/>
                  <a:pt x="321" y="481"/>
                  <a:pt x="321" y="481"/>
                </a:cubicBezTo>
                <a:cubicBezTo>
                  <a:pt x="328" y="477"/>
                  <a:pt x="328" y="477"/>
                  <a:pt x="328" y="477"/>
                </a:cubicBezTo>
                <a:cubicBezTo>
                  <a:pt x="328" y="470"/>
                  <a:pt x="328" y="470"/>
                  <a:pt x="328" y="470"/>
                </a:cubicBezTo>
                <a:cubicBezTo>
                  <a:pt x="327" y="447"/>
                  <a:pt x="329" y="426"/>
                  <a:pt x="332" y="411"/>
                </a:cubicBezTo>
                <a:cubicBezTo>
                  <a:pt x="334" y="405"/>
                  <a:pt x="334" y="399"/>
                  <a:pt x="335" y="393"/>
                </a:cubicBezTo>
                <a:cubicBezTo>
                  <a:pt x="336" y="394"/>
                  <a:pt x="336" y="394"/>
                  <a:pt x="337" y="395"/>
                </a:cubicBezTo>
                <a:cubicBezTo>
                  <a:pt x="338" y="396"/>
                  <a:pt x="340" y="397"/>
                  <a:pt x="340" y="397"/>
                </a:cubicBezTo>
                <a:cubicBezTo>
                  <a:pt x="342" y="399"/>
                  <a:pt x="344" y="402"/>
                  <a:pt x="346" y="404"/>
                </a:cubicBezTo>
                <a:cubicBezTo>
                  <a:pt x="348" y="407"/>
                  <a:pt x="349" y="409"/>
                  <a:pt x="352" y="412"/>
                </a:cubicBezTo>
                <a:cubicBezTo>
                  <a:pt x="360" y="422"/>
                  <a:pt x="366" y="433"/>
                  <a:pt x="373" y="445"/>
                </a:cubicBezTo>
                <a:cubicBezTo>
                  <a:pt x="375" y="447"/>
                  <a:pt x="376" y="450"/>
                  <a:pt x="378" y="452"/>
                </a:cubicBezTo>
                <a:cubicBezTo>
                  <a:pt x="378" y="456"/>
                  <a:pt x="379" y="458"/>
                  <a:pt x="380" y="460"/>
                </a:cubicBezTo>
                <a:cubicBezTo>
                  <a:pt x="380" y="460"/>
                  <a:pt x="380" y="460"/>
                  <a:pt x="380" y="460"/>
                </a:cubicBezTo>
                <a:cubicBezTo>
                  <a:pt x="380" y="461"/>
                  <a:pt x="380" y="461"/>
                  <a:pt x="380" y="461"/>
                </a:cubicBezTo>
                <a:cubicBezTo>
                  <a:pt x="380" y="462"/>
                  <a:pt x="380" y="462"/>
                  <a:pt x="380" y="462"/>
                </a:cubicBezTo>
                <a:cubicBezTo>
                  <a:pt x="381" y="463"/>
                  <a:pt x="381" y="464"/>
                  <a:pt x="382" y="465"/>
                </a:cubicBezTo>
                <a:cubicBezTo>
                  <a:pt x="382" y="466"/>
                  <a:pt x="381" y="467"/>
                  <a:pt x="381" y="468"/>
                </a:cubicBezTo>
                <a:cubicBezTo>
                  <a:pt x="377" y="473"/>
                  <a:pt x="372" y="481"/>
                  <a:pt x="375" y="492"/>
                </a:cubicBezTo>
                <a:cubicBezTo>
                  <a:pt x="376" y="500"/>
                  <a:pt x="376" y="500"/>
                  <a:pt x="376" y="500"/>
                </a:cubicBezTo>
                <a:cubicBezTo>
                  <a:pt x="384" y="501"/>
                  <a:pt x="384" y="501"/>
                  <a:pt x="384" y="501"/>
                </a:cubicBezTo>
                <a:cubicBezTo>
                  <a:pt x="386" y="501"/>
                  <a:pt x="387" y="502"/>
                  <a:pt x="389" y="502"/>
                </a:cubicBezTo>
                <a:cubicBezTo>
                  <a:pt x="400" y="502"/>
                  <a:pt x="415" y="494"/>
                  <a:pt x="422" y="481"/>
                </a:cubicBezTo>
                <a:cubicBezTo>
                  <a:pt x="423" y="477"/>
                  <a:pt x="423" y="474"/>
                  <a:pt x="423" y="471"/>
                </a:cubicBezTo>
                <a:cubicBezTo>
                  <a:pt x="423" y="471"/>
                  <a:pt x="423" y="471"/>
                  <a:pt x="423" y="471"/>
                </a:cubicBezTo>
                <a:cubicBezTo>
                  <a:pt x="424" y="471"/>
                  <a:pt x="424" y="470"/>
                  <a:pt x="425" y="470"/>
                </a:cubicBezTo>
                <a:cubicBezTo>
                  <a:pt x="427" y="467"/>
                  <a:pt x="431" y="464"/>
                  <a:pt x="432" y="457"/>
                </a:cubicBezTo>
                <a:cubicBezTo>
                  <a:pt x="433" y="447"/>
                  <a:pt x="428" y="441"/>
                  <a:pt x="424" y="436"/>
                </a:cubicBezTo>
                <a:cubicBezTo>
                  <a:pt x="424" y="436"/>
                  <a:pt x="424" y="435"/>
                  <a:pt x="424" y="434"/>
                </a:cubicBezTo>
                <a:cubicBezTo>
                  <a:pt x="424" y="430"/>
                  <a:pt x="424" y="430"/>
                  <a:pt x="424" y="430"/>
                </a:cubicBezTo>
                <a:cubicBezTo>
                  <a:pt x="420" y="427"/>
                  <a:pt x="420" y="427"/>
                  <a:pt x="420" y="427"/>
                </a:cubicBezTo>
                <a:cubicBezTo>
                  <a:pt x="412" y="418"/>
                  <a:pt x="406" y="406"/>
                  <a:pt x="400" y="394"/>
                </a:cubicBezTo>
                <a:cubicBezTo>
                  <a:pt x="395" y="384"/>
                  <a:pt x="390" y="373"/>
                  <a:pt x="383" y="364"/>
                </a:cubicBezTo>
                <a:cubicBezTo>
                  <a:pt x="382" y="363"/>
                  <a:pt x="382" y="363"/>
                  <a:pt x="382" y="363"/>
                </a:cubicBezTo>
                <a:cubicBezTo>
                  <a:pt x="381" y="362"/>
                  <a:pt x="381" y="362"/>
                  <a:pt x="381" y="362"/>
                </a:cubicBezTo>
                <a:cubicBezTo>
                  <a:pt x="380" y="361"/>
                  <a:pt x="380" y="361"/>
                  <a:pt x="379" y="360"/>
                </a:cubicBezTo>
                <a:cubicBezTo>
                  <a:pt x="379" y="360"/>
                  <a:pt x="379" y="360"/>
                  <a:pt x="379" y="359"/>
                </a:cubicBezTo>
                <a:cubicBezTo>
                  <a:pt x="378" y="354"/>
                  <a:pt x="378" y="354"/>
                  <a:pt x="378" y="354"/>
                </a:cubicBezTo>
                <a:cubicBezTo>
                  <a:pt x="373" y="351"/>
                  <a:pt x="373" y="351"/>
                  <a:pt x="373" y="351"/>
                </a:cubicBezTo>
                <a:cubicBezTo>
                  <a:pt x="372" y="349"/>
                  <a:pt x="371" y="340"/>
                  <a:pt x="371" y="335"/>
                </a:cubicBezTo>
                <a:cubicBezTo>
                  <a:pt x="371" y="334"/>
                  <a:pt x="371" y="332"/>
                  <a:pt x="371" y="331"/>
                </a:cubicBezTo>
                <a:cubicBezTo>
                  <a:pt x="375" y="328"/>
                  <a:pt x="376" y="323"/>
                  <a:pt x="376" y="320"/>
                </a:cubicBezTo>
                <a:cubicBezTo>
                  <a:pt x="376" y="319"/>
                  <a:pt x="376" y="318"/>
                  <a:pt x="376" y="317"/>
                </a:cubicBezTo>
                <a:cubicBezTo>
                  <a:pt x="378" y="319"/>
                  <a:pt x="380" y="322"/>
                  <a:pt x="383" y="327"/>
                </a:cubicBezTo>
                <a:cubicBezTo>
                  <a:pt x="388" y="335"/>
                  <a:pt x="394" y="346"/>
                  <a:pt x="406" y="348"/>
                </a:cubicBezTo>
                <a:cubicBezTo>
                  <a:pt x="407" y="348"/>
                  <a:pt x="407" y="348"/>
                  <a:pt x="408" y="348"/>
                </a:cubicBezTo>
                <a:cubicBezTo>
                  <a:pt x="407" y="360"/>
                  <a:pt x="408" y="373"/>
                  <a:pt x="408" y="386"/>
                </a:cubicBezTo>
                <a:cubicBezTo>
                  <a:pt x="408" y="389"/>
                  <a:pt x="408" y="392"/>
                  <a:pt x="408" y="396"/>
                </a:cubicBezTo>
                <a:cubicBezTo>
                  <a:pt x="408" y="403"/>
                  <a:pt x="408" y="403"/>
                  <a:pt x="408" y="403"/>
                </a:cubicBezTo>
                <a:cubicBezTo>
                  <a:pt x="414" y="406"/>
                  <a:pt x="414" y="406"/>
                  <a:pt x="414" y="406"/>
                </a:cubicBezTo>
                <a:cubicBezTo>
                  <a:pt x="417" y="408"/>
                  <a:pt x="419" y="408"/>
                  <a:pt x="422" y="409"/>
                </a:cubicBezTo>
                <a:cubicBezTo>
                  <a:pt x="423" y="410"/>
                  <a:pt x="426" y="411"/>
                  <a:pt x="427" y="411"/>
                </a:cubicBezTo>
                <a:cubicBezTo>
                  <a:pt x="427" y="413"/>
                  <a:pt x="427" y="415"/>
                  <a:pt x="427" y="418"/>
                </a:cubicBezTo>
                <a:cubicBezTo>
                  <a:pt x="426" y="422"/>
                  <a:pt x="425" y="427"/>
                  <a:pt x="426" y="433"/>
                </a:cubicBezTo>
                <a:cubicBezTo>
                  <a:pt x="427" y="440"/>
                  <a:pt x="431" y="445"/>
                  <a:pt x="433" y="448"/>
                </a:cubicBezTo>
                <a:cubicBezTo>
                  <a:pt x="435" y="450"/>
                  <a:pt x="436" y="452"/>
                  <a:pt x="437" y="453"/>
                </a:cubicBezTo>
                <a:cubicBezTo>
                  <a:pt x="439" y="460"/>
                  <a:pt x="440" y="466"/>
                  <a:pt x="440" y="470"/>
                </a:cubicBezTo>
                <a:cubicBezTo>
                  <a:pt x="440" y="476"/>
                  <a:pt x="437" y="480"/>
                  <a:pt x="432" y="486"/>
                </a:cubicBezTo>
                <a:cubicBezTo>
                  <a:pt x="430" y="489"/>
                  <a:pt x="428" y="491"/>
                  <a:pt x="426" y="494"/>
                </a:cubicBezTo>
                <a:cubicBezTo>
                  <a:pt x="422" y="502"/>
                  <a:pt x="422" y="502"/>
                  <a:pt x="422" y="502"/>
                </a:cubicBezTo>
                <a:cubicBezTo>
                  <a:pt x="427" y="508"/>
                  <a:pt x="427" y="508"/>
                  <a:pt x="427" y="508"/>
                </a:cubicBezTo>
                <a:cubicBezTo>
                  <a:pt x="431" y="513"/>
                  <a:pt x="437" y="516"/>
                  <a:pt x="443" y="516"/>
                </a:cubicBezTo>
                <a:cubicBezTo>
                  <a:pt x="446" y="516"/>
                  <a:pt x="448" y="516"/>
                  <a:pt x="449" y="515"/>
                </a:cubicBezTo>
                <a:cubicBezTo>
                  <a:pt x="451" y="515"/>
                  <a:pt x="452" y="515"/>
                  <a:pt x="453" y="515"/>
                </a:cubicBezTo>
                <a:cubicBezTo>
                  <a:pt x="454" y="515"/>
                  <a:pt x="455" y="515"/>
                  <a:pt x="455" y="515"/>
                </a:cubicBezTo>
                <a:cubicBezTo>
                  <a:pt x="462" y="517"/>
                  <a:pt x="462" y="517"/>
                  <a:pt x="462" y="517"/>
                </a:cubicBezTo>
                <a:cubicBezTo>
                  <a:pt x="467" y="511"/>
                  <a:pt x="467" y="511"/>
                  <a:pt x="467" y="511"/>
                </a:cubicBezTo>
                <a:cubicBezTo>
                  <a:pt x="467" y="510"/>
                  <a:pt x="469" y="509"/>
                  <a:pt x="470" y="507"/>
                </a:cubicBezTo>
                <a:cubicBezTo>
                  <a:pt x="476" y="502"/>
                  <a:pt x="484" y="494"/>
                  <a:pt x="484" y="483"/>
                </a:cubicBezTo>
                <a:cubicBezTo>
                  <a:pt x="484" y="477"/>
                  <a:pt x="481" y="473"/>
                  <a:pt x="479" y="471"/>
                </a:cubicBezTo>
                <a:cubicBezTo>
                  <a:pt x="479" y="471"/>
                  <a:pt x="479" y="470"/>
                  <a:pt x="479" y="470"/>
                </a:cubicBezTo>
                <a:cubicBezTo>
                  <a:pt x="479" y="469"/>
                  <a:pt x="479" y="467"/>
                  <a:pt x="479" y="466"/>
                </a:cubicBezTo>
                <a:cubicBezTo>
                  <a:pt x="479" y="462"/>
                  <a:pt x="480" y="458"/>
                  <a:pt x="479" y="452"/>
                </a:cubicBezTo>
                <a:cubicBezTo>
                  <a:pt x="478" y="446"/>
                  <a:pt x="475" y="441"/>
                  <a:pt x="473" y="437"/>
                </a:cubicBezTo>
                <a:cubicBezTo>
                  <a:pt x="472" y="435"/>
                  <a:pt x="471" y="433"/>
                  <a:pt x="471" y="432"/>
                </a:cubicBezTo>
                <a:cubicBezTo>
                  <a:pt x="471" y="427"/>
                  <a:pt x="473" y="421"/>
                  <a:pt x="475" y="416"/>
                </a:cubicBezTo>
                <a:cubicBezTo>
                  <a:pt x="484" y="414"/>
                  <a:pt x="490" y="411"/>
                  <a:pt x="495" y="407"/>
                </a:cubicBezTo>
                <a:cubicBezTo>
                  <a:pt x="503" y="419"/>
                  <a:pt x="503" y="419"/>
                  <a:pt x="503" y="419"/>
                </a:cubicBezTo>
                <a:cubicBezTo>
                  <a:pt x="513" y="407"/>
                  <a:pt x="513" y="407"/>
                  <a:pt x="513" y="407"/>
                </a:cubicBezTo>
                <a:cubicBezTo>
                  <a:pt x="527" y="390"/>
                  <a:pt x="523" y="363"/>
                  <a:pt x="518" y="349"/>
                </a:cubicBezTo>
                <a:cubicBezTo>
                  <a:pt x="515" y="342"/>
                  <a:pt x="510" y="336"/>
                  <a:pt x="506" y="331"/>
                </a:cubicBezTo>
                <a:cubicBezTo>
                  <a:pt x="500" y="324"/>
                  <a:pt x="497" y="320"/>
                  <a:pt x="497" y="314"/>
                </a:cubicBezTo>
                <a:cubicBezTo>
                  <a:pt x="496" y="308"/>
                  <a:pt x="496" y="308"/>
                  <a:pt x="496" y="308"/>
                </a:cubicBezTo>
                <a:cubicBezTo>
                  <a:pt x="492" y="305"/>
                  <a:pt x="492" y="305"/>
                  <a:pt x="492" y="305"/>
                </a:cubicBezTo>
                <a:cubicBezTo>
                  <a:pt x="491" y="303"/>
                  <a:pt x="489" y="302"/>
                  <a:pt x="487" y="300"/>
                </a:cubicBezTo>
                <a:cubicBezTo>
                  <a:pt x="493" y="296"/>
                  <a:pt x="497" y="289"/>
                  <a:pt x="495" y="278"/>
                </a:cubicBezTo>
                <a:cubicBezTo>
                  <a:pt x="493" y="268"/>
                  <a:pt x="493" y="268"/>
                  <a:pt x="493" y="268"/>
                </a:cubicBezTo>
                <a:cubicBezTo>
                  <a:pt x="483" y="268"/>
                  <a:pt x="483" y="268"/>
                  <a:pt x="483" y="268"/>
                </a:cubicBezTo>
                <a:cubicBezTo>
                  <a:pt x="481" y="268"/>
                  <a:pt x="480" y="268"/>
                  <a:pt x="478" y="260"/>
                </a:cubicBezTo>
                <a:cubicBezTo>
                  <a:pt x="476" y="254"/>
                  <a:pt x="473" y="247"/>
                  <a:pt x="466" y="242"/>
                </a:cubicBezTo>
                <a:cubicBezTo>
                  <a:pt x="460" y="237"/>
                  <a:pt x="449" y="234"/>
                  <a:pt x="437" y="234"/>
                </a:cubicBezTo>
                <a:cubicBezTo>
                  <a:pt x="430" y="234"/>
                  <a:pt x="417" y="235"/>
                  <a:pt x="409" y="244"/>
                </a:cubicBezTo>
                <a:cubicBezTo>
                  <a:pt x="408" y="244"/>
                  <a:pt x="408" y="244"/>
                  <a:pt x="407" y="245"/>
                </a:cubicBezTo>
                <a:cubicBezTo>
                  <a:pt x="408" y="242"/>
                  <a:pt x="408" y="238"/>
                  <a:pt x="409" y="235"/>
                </a:cubicBezTo>
                <a:cubicBezTo>
                  <a:pt x="410" y="230"/>
                  <a:pt x="410" y="224"/>
                  <a:pt x="411" y="219"/>
                </a:cubicBezTo>
                <a:cubicBezTo>
                  <a:pt x="411" y="215"/>
                  <a:pt x="411" y="215"/>
                  <a:pt x="411" y="215"/>
                </a:cubicBezTo>
                <a:cubicBezTo>
                  <a:pt x="408" y="212"/>
                  <a:pt x="408" y="212"/>
                  <a:pt x="408" y="212"/>
                </a:cubicBezTo>
                <a:cubicBezTo>
                  <a:pt x="403" y="203"/>
                  <a:pt x="400" y="191"/>
                  <a:pt x="397" y="178"/>
                </a:cubicBezTo>
                <a:cubicBezTo>
                  <a:pt x="393" y="164"/>
                  <a:pt x="389" y="149"/>
                  <a:pt x="381" y="137"/>
                </a:cubicBezTo>
                <a:cubicBezTo>
                  <a:pt x="380" y="135"/>
                  <a:pt x="380" y="135"/>
                  <a:pt x="380" y="135"/>
                </a:cubicBezTo>
                <a:cubicBezTo>
                  <a:pt x="379" y="134"/>
                  <a:pt x="379" y="134"/>
                  <a:pt x="379" y="134"/>
                </a:cubicBezTo>
                <a:cubicBezTo>
                  <a:pt x="374" y="130"/>
                  <a:pt x="367" y="128"/>
                  <a:pt x="360" y="125"/>
                </a:cubicBezTo>
                <a:cubicBezTo>
                  <a:pt x="355" y="124"/>
                  <a:pt x="345" y="120"/>
                  <a:pt x="343" y="117"/>
                </a:cubicBezTo>
                <a:cubicBezTo>
                  <a:pt x="343" y="116"/>
                  <a:pt x="345" y="112"/>
                  <a:pt x="346" y="110"/>
                </a:cubicBezTo>
                <a:cubicBezTo>
                  <a:pt x="349" y="103"/>
                  <a:pt x="353" y="95"/>
                  <a:pt x="352" y="85"/>
                </a:cubicBezTo>
                <a:cubicBezTo>
                  <a:pt x="350" y="73"/>
                  <a:pt x="343" y="67"/>
                  <a:pt x="337" y="61"/>
                </a:cubicBezTo>
                <a:cubicBezTo>
                  <a:pt x="335" y="59"/>
                  <a:pt x="333" y="58"/>
                  <a:pt x="332" y="55"/>
                </a:cubicBezTo>
                <a:cubicBezTo>
                  <a:pt x="329" y="52"/>
                  <a:pt x="329" y="52"/>
                  <a:pt x="329" y="52"/>
                </a:cubicBezTo>
                <a:cubicBezTo>
                  <a:pt x="324" y="51"/>
                  <a:pt x="324" y="51"/>
                  <a:pt x="324" y="51"/>
                </a:cubicBezTo>
                <a:cubicBezTo>
                  <a:pt x="320" y="51"/>
                  <a:pt x="316" y="50"/>
                  <a:pt x="312" y="50"/>
                </a:cubicBezTo>
                <a:cubicBezTo>
                  <a:pt x="312" y="50"/>
                  <a:pt x="312" y="50"/>
                  <a:pt x="312" y="50"/>
                </a:cubicBezTo>
                <a:close/>
                <a:moveTo>
                  <a:pt x="283" y="264"/>
                </a:moveTo>
                <a:cubicBezTo>
                  <a:pt x="286" y="262"/>
                  <a:pt x="288" y="259"/>
                  <a:pt x="290" y="257"/>
                </a:cubicBezTo>
                <a:cubicBezTo>
                  <a:pt x="291" y="257"/>
                  <a:pt x="291" y="257"/>
                  <a:pt x="291" y="257"/>
                </a:cubicBezTo>
                <a:cubicBezTo>
                  <a:pt x="292" y="275"/>
                  <a:pt x="292" y="293"/>
                  <a:pt x="291" y="311"/>
                </a:cubicBezTo>
                <a:cubicBezTo>
                  <a:pt x="288" y="306"/>
                  <a:pt x="286" y="301"/>
                  <a:pt x="282" y="296"/>
                </a:cubicBezTo>
                <a:cubicBezTo>
                  <a:pt x="283" y="294"/>
                  <a:pt x="283" y="292"/>
                  <a:pt x="283" y="290"/>
                </a:cubicBezTo>
                <a:cubicBezTo>
                  <a:pt x="283" y="288"/>
                  <a:pt x="283" y="288"/>
                  <a:pt x="283" y="288"/>
                </a:cubicBezTo>
                <a:cubicBezTo>
                  <a:pt x="282" y="286"/>
                  <a:pt x="282" y="286"/>
                  <a:pt x="282" y="286"/>
                </a:cubicBezTo>
                <a:cubicBezTo>
                  <a:pt x="280" y="284"/>
                  <a:pt x="280" y="281"/>
                  <a:pt x="279" y="279"/>
                </a:cubicBezTo>
                <a:cubicBezTo>
                  <a:pt x="282" y="283"/>
                  <a:pt x="282" y="283"/>
                  <a:pt x="282" y="283"/>
                </a:cubicBezTo>
                <a:cubicBezTo>
                  <a:pt x="283" y="264"/>
                  <a:pt x="283" y="264"/>
                  <a:pt x="283" y="264"/>
                </a:cubicBezTo>
                <a:close/>
                <a:moveTo>
                  <a:pt x="404" y="296"/>
                </a:moveTo>
                <a:cubicBezTo>
                  <a:pt x="404" y="293"/>
                  <a:pt x="405" y="289"/>
                  <a:pt x="405" y="286"/>
                </a:cubicBezTo>
                <a:cubicBezTo>
                  <a:pt x="406" y="287"/>
                  <a:pt x="406" y="287"/>
                  <a:pt x="406" y="287"/>
                </a:cubicBezTo>
                <a:cubicBezTo>
                  <a:pt x="407" y="289"/>
                  <a:pt x="407" y="289"/>
                  <a:pt x="408" y="292"/>
                </a:cubicBezTo>
                <a:cubicBezTo>
                  <a:pt x="408" y="293"/>
                  <a:pt x="409" y="295"/>
                  <a:pt x="409" y="296"/>
                </a:cubicBezTo>
                <a:cubicBezTo>
                  <a:pt x="408" y="297"/>
                  <a:pt x="408" y="298"/>
                  <a:pt x="407" y="299"/>
                </a:cubicBezTo>
                <a:cubicBezTo>
                  <a:pt x="406" y="298"/>
                  <a:pt x="405" y="297"/>
                  <a:pt x="404" y="296"/>
                </a:cubicBezTo>
                <a:close/>
                <a:moveTo>
                  <a:pt x="256" y="464"/>
                </a:moveTo>
                <a:cubicBezTo>
                  <a:pt x="257" y="464"/>
                  <a:pt x="257" y="463"/>
                  <a:pt x="257" y="463"/>
                </a:cubicBezTo>
                <a:cubicBezTo>
                  <a:pt x="257" y="460"/>
                  <a:pt x="258" y="456"/>
                  <a:pt x="257" y="451"/>
                </a:cubicBezTo>
                <a:cubicBezTo>
                  <a:pt x="256" y="445"/>
                  <a:pt x="252" y="442"/>
                  <a:pt x="250" y="439"/>
                </a:cubicBezTo>
                <a:cubicBezTo>
                  <a:pt x="249" y="438"/>
                  <a:pt x="248" y="436"/>
                  <a:pt x="247" y="436"/>
                </a:cubicBezTo>
                <a:cubicBezTo>
                  <a:pt x="245" y="430"/>
                  <a:pt x="244" y="422"/>
                  <a:pt x="245" y="413"/>
                </a:cubicBezTo>
                <a:cubicBezTo>
                  <a:pt x="259" y="428"/>
                  <a:pt x="270" y="444"/>
                  <a:pt x="264" y="468"/>
                </a:cubicBezTo>
                <a:cubicBezTo>
                  <a:pt x="262" y="469"/>
                  <a:pt x="261" y="469"/>
                  <a:pt x="259" y="470"/>
                </a:cubicBezTo>
                <a:cubicBezTo>
                  <a:pt x="256" y="464"/>
                  <a:pt x="256" y="464"/>
                  <a:pt x="256" y="464"/>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5" name="Rectangle 12"/>
          <p:cNvSpPr>
            <a:spLocks noChangeArrowheads="1"/>
          </p:cNvSpPr>
          <p:nvPr/>
        </p:nvSpPr>
        <p:spPr bwMode="gray">
          <a:xfrm>
            <a:off x="6546364" y="5068561"/>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smtClean="0">
                <a:solidFill>
                  <a:srgbClr val="000000"/>
                </a:solidFill>
              </a:rPr>
              <a:t>Organization/ HR</a:t>
            </a:r>
            <a:endParaRPr lang="en-US" sz="1000" b="1" dirty="0">
              <a:solidFill>
                <a:srgbClr val="000000"/>
              </a:solidFill>
            </a:endParaRPr>
          </a:p>
        </p:txBody>
      </p:sp>
      <p:sp>
        <p:nvSpPr>
          <p:cNvPr id="27" name="Oval 42"/>
          <p:cNvSpPr>
            <a:spLocks noChangeArrowheads="1"/>
          </p:cNvSpPr>
          <p:nvPr/>
        </p:nvSpPr>
        <p:spPr bwMode="gray">
          <a:xfrm>
            <a:off x="6037171" y="4470965"/>
            <a:ext cx="486000" cy="484188"/>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90</a:t>
            </a:r>
          </a:p>
        </p:txBody>
      </p:sp>
      <p:sp>
        <p:nvSpPr>
          <p:cNvPr id="34" name="Freeform 36"/>
          <p:cNvSpPr>
            <a:spLocks noEditPoints="1"/>
          </p:cNvSpPr>
          <p:nvPr/>
        </p:nvSpPr>
        <p:spPr bwMode="auto">
          <a:xfrm>
            <a:off x="6760350" y="4443059"/>
            <a:ext cx="540000" cy="540000"/>
          </a:xfrm>
          <a:custGeom>
            <a:avLst/>
            <a:gdLst/>
            <a:ahLst/>
            <a:cxnLst>
              <a:cxn ang="0">
                <a:pos x="71" y="295"/>
              </a:cxn>
              <a:cxn ang="0">
                <a:pos x="265" y="426"/>
              </a:cxn>
              <a:cxn ang="0">
                <a:pos x="219" y="366"/>
              </a:cxn>
              <a:cxn ang="0">
                <a:pos x="270" y="298"/>
              </a:cxn>
              <a:cxn ang="0">
                <a:pos x="187" y="211"/>
              </a:cxn>
              <a:cxn ang="0">
                <a:pos x="158" y="281"/>
              </a:cxn>
              <a:cxn ang="0">
                <a:pos x="71" y="465"/>
              </a:cxn>
              <a:cxn ang="0">
                <a:pos x="170" y="496"/>
              </a:cxn>
              <a:cxn ang="0">
                <a:pos x="265" y="426"/>
              </a:cxn>
              <a:cxn ang="0">
                <a:pos x="76" y="295"/>
              </a:cxn>
              <a:cxn ang="0">
                <a:pos x="269" y="74"/>
              </a:cxn>
              <a:cxn ang="0">
                <a:pos x="76" y="295"/>
              </a:cxn>
              <a:cxn ang="0">
                <a:pos x="269" y="70"/>
              </a:cxn>
              <a:cxn ang="0">
                <a:pos x="269" y="70"/>
              </a:cxn>
              <a:cxn ang="0">
                <a:pos x="191" y="196"/>
              </a:cxn>
              <a:cxn ang="0">
                <a:pos x="201" y="285"/>
              </a:cxn>
              <a:cxn ang="0">
                <a:pos x="278" y="180"/>
              </a:cxn>
              <a:cxn ang="0">
                <a:pos x="355" y="173"/>
              </a:cxn>
              <a:cxn ang="0">
                <a:pos x="285" y="150"/>
              </a:cxn>
              <a:cxn ang="0">
                <a:pos x="71" y="71"/>
              </a:cxn>
              <a:cxn ang="0">
                <a:pos x="125" y="279"/>
              </a:cxn>
              <a:cxn ang="0">
                <a:pos x="494" y="287"/>
              </a:cxn>
              <a:cxn ang="0">
                <a:pos x="494" y="287"/>
              </a:cxn>
              <a:cxn ang="0">
                <a:pos x="494" y="287"/>
              </a:cxn>
              <a:cxn ang="0">
                <a:pos x="484" y="70"/>
              </a:cxn>
              <a:cxn ang="0">
                <a:pos x="287" y="70"/>
              </a:cxn>
              <a:cxn ang="0">
                <a:pos x="317" y="130"/>
              </a:cxn>
              <a:cxn ang="0">
                <a:pos x="313" y="186"/>
              </a:cxn>
              <a:cxn ang="0">
                <a:pos x="358" y="280"/>
              </a:cxn>
              <a:cxn ang="0">
                <a:pos x="401" y="195"/>
              </a:cxn>
              <a:cxn ang="0">
                <a:pos x="427" y="258"/>
              </a:cxn>
              <a:cxn ang="0">
                <a:pos x="496" y="287"/>
              </a:cxn>
              <a:cxn ang="0">
                <a:pos x="484" y="70"/>
              </a:cxn>
              <a:cxn ang="0">
                <a:pos x="567" y="567"/>
              </a:cxn>
              <a:cxn ang="0">
                <a:pos x="0" y="0"/>
              </a:cxn>
              <a:cxn ang="0">
                <a:pos x="510" y="63"/>
              </a:cxn>
              <a:cxn ang="0">
                <a:pos x="279" y="57"/>
              </a:cxn>
              <a:cxn ang="0">
                <a:pos x="64" y="57"/>
              </a:cxn>
              <a:cxn ang="0">
                <a:pos x="57" y="63"/>
              </a:cxn>
              <a:cxn ang="0">
                <a:pos x="57" y="287"/>
              </a:cxn>
              <a:cxn ang="0">
                <a:pos x="57" y="289"/>
              </a:cxn>
              <a:cxn ang="0">
                <a:pos x="64" y="510"/>
              </a:cxn>
              <a:cxn ang="0">
                <a:pos x="281" y="510"/>
              </a:cxn>
              <a:cxn ang="0">
                <a:pos x="503" y="510"/>
              </a:cxn>
              <a:cxn ang="0">
                <a:pos x="510" y="293"/>
              </a:cxn>
              <a:cxn ang="0">
                <a:pos x="510" y="63"/>
              </a:cxn>
              <a:cxn ang="0">
                <a:pos x="496" y="287"/>
              </a:cxn>
              <a:cxn ang="0">
                <a:pos x="437" y="300"/>
              </a:cxn>
              <a:cxn ang="0">
                <a:pos x="418" y="246"/>
              </a:cxn>
              <a:cxn ang="0">
                <a:pos x="385" y="284"/>
              </a:cxn>
              <a:cxn ang="0">
                <a:pos x="285" y="301"/>
              </a:cxn>
              <a:cxn ang="0">
                <a:pos x="267" y="394"/>
              </a:cxn>
              <a:cxn ang="0">
                <a:pos x="227" y="420"/>
              </a:cxn>
              <a:cxn ang="0">
                <a:pos x="290" y="496"/>
              </a:cxn>
              <a:cxn ang="0">
                <a:pos x="290" y="495"/>
              </a:cxn>
              <a:cxn ang="0">
                <a:pos x="290" y="496"/>
              </a:cxn>
              <a:cxn ang="0">
                <a:pos x="496" y="496"/>
              </a:cxn>
              <a:cxn ang="0">
                <a:pos x="437" y="300"/>
              </a:cxn>
            </a:cxnLst>
            <a:rect l="0" t="0" r="r" b="b"/>
            <a:pathLst>
              <a:path w="567" h="567">
                <a:moveTo>
                  <a:pt x="71" y="295"/>
                </a:moveTo>
                <a:cubicBezTo>
                  <a:pt x="71" y="295"/>
                  <a:pt x="71" y="295"/>
                  <a:pt x="71" y="295"/>
                </a:cubicBezTo>
                <a:cubicBezTo>
                  <a:pt x="71" y="295"/>
                  <a:pt x="71" y="295"/>
                  <a:pt x="71" y="295"/>
                </a:cubicBezTo>
                <a:close/>
                <a:moveTo>
                  <a:pt x="265" y="426"/>
                </a:moveTo>
                <a:cubicBezTo>
                  <a:pt x="242" y="428"/>
                  <a:pt x="217" y="445"/>
                  <a:pt x="199" y="420"/>
                </a:cubicBezTo>
                <a:cubicBezTo>
                  <a:pt x="185" y="400"/>
                  <a:pt x="195" y="371"/>
                  <a:pt x="219" y="366"/>
                </a:cubicBezTo>
                <a:cubicBezTo>
                  <a:pt x="243" y="359"/>
                  <a:pt x="279" y="402"/>
                  <a:pt x="276" y="355"/>
                </a:cubicBezTo>
                <a:cubicBezTo>
                  <a:pt x="276" y="336"/>
                  <a:pt x="272" y="317"/>
                  <a:pt x="270" y="298"/>
                </a:cubicBezTo>
                <a:cubicBezTo>
                  <a:pt x="245" y="306"/>
                  <a:pt x="212" y="307"/>
                  <a:pt x="187" y="294"/>
                </a:cubicBezTo>
                <a:cubicBezTo>
                  <a:pt x="143" y="271"/>
                  <a:pt x="215" y="241"/>
                  <a:pt x="187" y="211"/>
                </a:cubicBezTo>
                <a:cubicBezTo>
                  <a:pt x="171" y="194"/>
                  <a:pt x="136" y="210"/>
                  <a:pt x="139" y="233"/>
                </a:cubicBezTo>
                <a:cubicBezTo>
                  <a:pt x="142" y="250"/>
                  <a:pt x="165" y="260"/>
                  <a:pt x="158" y="281"/>
                </a:cubicBezTo>
                <a:cubicBezTo>
                  <a:pt x="151" y="302"/>
                  <a:pt x="88" y="295"/>
                  <a:pt x="71" y="295"/>
                </a:cubicBezTo>
                <a:cubicBezTo>
                  <a:pt x="71" y="352"/>
                  <a:pt x="71" y="408"/>
                  <a:pt x="71" y="465"/>
                </a:cubicBezTo>
                <a:cubicBezTo>
                  <a:pt x="71" y="480"/>
                  <a:pt x="64" y="496"/>
                  <a:pt x="81" y="496"/>
                </a:cubicBezTo>
                <a:cubicBezTo>
                  <a:pt x="111" y="496"/>
                  <a:pt x="140" y="496"/>
                  <a:pt x="170" y="496"/>
                </a:cubicBezTo>
                <a:cubicBezTo>
                  <a:pt x="202" y="496"/>
                  <a:pt x="234" y="496"/>
                  <a:pt x="266" y="496"/>
                </a:cubicBezTo>
                <a:cubicBezTo>
                  <a:pt x="294" y="496"/>
                  <a:pt x="275" y="425"/>
                  <a:pt x="265" y="426"/>
                </a:cubicBezTo>
                <a:close/>
                <a:moveTo>
                  <a:pt x="76" y="295"/>
                </a:moveTo>
                <a:cubicBezTo>
                  <a:pt x="78" y="295"/>
                  <a:pt x="79" y="295"/>
                  <a:pt x="76" y="295"/>
                </a:cubicBezTo>
                <a:close/>
                <a:moveTo>
                  <a:pt x="269" y="74"/>
                </a:moveTo>
                <a:cubicBezTo>
                  <a:pt x="269" y="75"/>
                  <a:pt x="269" y="75"/>
                  <a:pt x="269" y="74"/>
                </a:cubicBezTo>
                <a:close/>
                <a:moveTo>
                  <a:pt x="73" y="295"/>
                </a:moveTo>
                <a:cubicBezTo>
                  <a:pt x="74" y="295"/>
                  <a:pt x="75" y="295"/>
                  <a:pt x="76" y="295"/>
                </a:cubicBezTo>
                <a:cubicBezTo>
                  <a:pt x="75" y="295"/>
                  <a:pt x="74" y="295"/>
                  <a:pt x="73" y="295"/>
                </a:cubicBezTo>
                <a:close/>
                <a:moveTo>
                  <a:pt x="269" y="70"/>
                </a:moveTo>
                <a:cubicBezTo>
                  <a:pt x="269" y="70"/>
                  <a:pt x="269" y="71"/>
                  <a:pt x="269" y="71"/>
                </a:cubicBezTo>
                <a:cubicBezTo>
                  <a:pt x="269" y="71"/>
                  <a:pt x="269" y="71"/>
                  <a:pt x="269" y="70"/>
                </a:cubicBezTo>
                <a:close/>
                <a:moveTo>
                  <a:pt x="135" y="256"/>
                </a:moveTo>
                <a:cubicBezTo>
                  <a:pt x="107" y="219"/>
                  <a:pt x="152" y="169"/>
                  <a:pt x="191" y="196"/>
                </a:cubicBezTo>
                <a:cubicBezTo>
                  <a:pt x="210" y="209"/>
                  <a:pt x="215" y="236"/>
                  <a:pt x="201" y="254"/>
                </a:cubicBezTo>
                <a:cubicBezTo>
                  <a:pt x="190" y="267"/>
                  <a:pt x="179" y="277"/>
                  <a:pt x="201" y="285"/>
                </a:cubicBezTo>
                <a:cubicBezTo>
                  <a:pt x="217" y="289"/>
                  <a:pt x="276" y="298"/>
                  <a:pt x="276" y="270"/>
                </a:cubicBezTo>
                <a:cubicBezTo>
                  <a:pt x="276" y="243"/>
                  <a:pt x="256" y="203"/>
                  <a:pt x="278" y="180"/>
                </a:cubicBezTo>
                <a:cubicBezTo>
                  <a:pt x="293" y="164"/>
                  <a:pt x="306" y="167"/>
                  <a:pt x="323" y="176"/>
                </a:cubicBezTo>
                <a:cubicBezTo>
                  <a:pt x="332" y="186"/>
                  <a:pt x="348" y="185"/>
                  <a:pt x="355" y="173"/>
                </a:cubicBezTo>
                <a:cubicBezTo>
                  <a:pt x="365" y="156"/>
                  <a:pt x="343" y="130"/>
                  <a:pt x="325" y="142"/>
                </a:cubicBezTo>
                <a:cubicBezTo>
                  <a:pt x="310" y="147"/>
                  <a:pt x="303" y="156"/>
                  <a:pt x="285" y="150"/>
                </a:cubicBezTo>
                <a:cubicBezTo>
                  <a:pt x="254" y="139"/>
                  <a:pt x="267" y="94"/>
                  <a:pt x="269" y="70"/>
                </a:cubicBezTo>
                <a:cubicBezTo>
                  <a:pt x="250" y="70"/>
                  <a:pt x="71" y="70"/>
                  <a:pt x="71" y="71"/>
                </a:cubicBezTo>
                <a:cubicBezTo>
                  <a:pt x="71" y="141"/>
                  <a:pt x="71" y="211"/>
                  <a:pt x="71" y="281"/>
                </a:cubicBezTo>
                <a:cubicBezTo>
                  <a:pt x="89" y="280"/>
                  <a:pt x="107" y="279"/>
                  <a:pt x="125" y="279"/>
                </a:cubicBezTo>
                <a:cubicBezTo>
                  <a:pt x="144" y="278"/>
                  <a:pt x="148" y="273"/>
                  <a:pt x="135" y="256"/>
                </a:cubicBezTo>
                <a:close/>
                <a:moveTo>
                  <a:pt x="494" y="287"/>
                </a:moveTo>
                <a:cubicBezTo>
                  <a:pt x="494" y="287"/>
                  <a:pt x="494" y="287"/>
                  <a:pt x="494" y="287"/>
                </a:cubicBezTo>
                <a:cubicBezTo>
                  <a:pt x="494" y="287"/>
                  <a:pt x="494" y="287"/>
                  <a:pt x="494" y="287"/>
                </a:cubicBezTo>
                <a:close/>
                <a:moveTo>
                  <a:pt x="496" y="287"/>
                </a:moveTo>
                <a:cubicBezTo>
                  <a:pt x="495" y="287"/>
                  <a:pt x="494" y="287"/>
                  <a:pt x="494" y="287"/>
                </a:cubicBezTo>
                <a:cubicBezTo>
                  <a:pt x="494" y="287"/>
                  <a:pt x="495" y="287"/>
                  <a:pt x="496" y="287"/>
                </a:cubicBezTo>
                <a:close/>
                <a:moveTo>
                  <a:pt x="484" y="70"/>
                </a:moveTo>
                <a:cubicBezTo>
                  <a:pt x="450" y="70"/>
                  <a:pt x="415" y="70"/>
                  <a:pt x="381" y="70"/>
                </a:cubicBezTo>
                <a:cubicBezTo>
                  <a:pt x="350" y="70"/>
                  <a:pt x="318" y="70"/>
                  <a:pt x="287" y="70"/>
                </a:cubicBezTo>
                <a:cubicBezTo>
                  <a:pt x="279" y="70"/>
                  <a:pt x="280" y="107"/>
                  <a:pt x="280" y="115"/>
                </a:cubicBezTo>
                <a:cubicBezTo>
                  <a:pt x="279" y="142"/>
                  <a:pt x="297" y="138"/>
                  <a:pt x="317" y="130"/>
                </a:cubicBezTo>
                <a:cubicBezTo>
                  <a:pt x="346" y="111"/>
                  <a:pt x="381" y="147"/>
                  <a:pt x="370" y="176"/>
                </a:cubicBezTo>
                <a:cubicBezTo>
                  <a:pt x="360" y="200"/>
                  <a:pt x="329" y="203"/>
                  <a:pt x="313" y="186"/>
                </a:cubicBezTo>
                <a:cubicBezTo>
                  <a:pt x="264" y="166"/>
                  <a:pt x="291" y="256"/>
                  <a:pt x="290" y="278"/>
                </a:cubicBezTo>
                <a:cubicBezTo>
                  <a:pt x="315" y="273"/>
                  <a:pt x="334" y="274"/>
                  <a:pt x="358" y="280"/>
                </a:cubicBezTo>
                <a:cubicBezTo>
                  <a:pt x="376" y="284"/>
                  <a:pt x="373" y="271"/>
                  <a:pt x="367" y="261"/>
                </a:cubicBezTo>
                <a:cubicBezTo>
                  <a:pt x="348" y="232"/>
                  <a:pt x="360" y="189"/>
                  <a:pt x="401" y="195"/>
                </a:cubicBezTo>
                <a:cubicBezTo>
                  <a:pt x="419" y="198"/>
                  <a:pt x="435" y="210"/>
                  <a:pt x="436" y="230"/>
                </a:cubicBezTo>
                <a:cubicBezTo>
                  <a:pt x="437" y="240"/>
                  <a:pt x="433" y="250"/>
                  <a:pt x="427" y="258"/>
                </a:cubicBezTo>
                <a:cubicBezTo>
                  <a:pt x="424" y="262"/>
                  <a:pt x="415" y="269"/>
                  <a:pt x="416" y="274"/>
                </a:cubicBezTo>
                <a:cubicBezTo>
                  <a:pt x="424" y="295"/>
                  <a:pt x="479" y="290"/>
                  <a:pt x="496" y="287"/>
                </a:cubicBezTo>
                <a:cubicBezTo>
                  <a:pt x="496" y="225"/>
                  <a:pt x="496" y="162"/>
                  <a:pt x="496" y="100"/>
                </a:cubicBezTo>
                <a:cubicBezTo>
                  <a:pt x="496" y="82"/>
                  <a:pt x="503" y="70"/>
                  <a:pt x="484" y="70"/>
                </a:cubicBezTo>
                <a:close/>
                <a:moveTo>
                  <a:pt x="567" y="0"/>
                </a:moveTo>
                <a:cubicBezTo>
                  <a:pt x="567" y="567"/>
                  <a:pt x="567" y="567"/>
                  <a:pt x="567" y="567"/>
                </a:cubicBezTo>
                <a:cubicBezTo>
                  <a:pt x="0" y="567"/>
                  <a:pt x="0" y="567"/>
                  <a:pt x="0" y="567"/>
                </a:cubicBezTo>
                <a:cubicBezTo>
                  <a:pt x="0" y="0"/>
                  <a:pt x="0" y="0"/>
                  <a:pt x="0" y="0"/>
                </a:cubicBezTo>
                <a:lnTo>
                  <a:pt x="567" y="0"/>
                </a:lnTo>
                <a:close/>
                <a:moveTo>
                  <a:pt x="510" y="63"/>
                </a:moveTo>
                <a:cubicBezTo>
                  <a:pt x="510" y="60"/>
                  <a:pt x="507" y="57"/>
                  <a:pt x="503" y="57"/>
                </a:cubicBezTo>
                <a:cubicBezTo>
                  <a:pt x="279" y="57"/>
                  <a:pt x="279" y="57"/>
                  <a:pt x="279" y="57"/>
                </a:cubicBezTo>
                <a:cubicBezTo>
                  <a:pt x="277" y="57"/>
                  <a:pt x="277" y="57"/>
                  <a:pt x="277" y="57"/>
                </a:cubicBezTo>
                <a:cubicBezTo>
                  <a:pt x="64" y="57"/>
                  <a:pt x="64" y="57"/>
                  <a:pt x="64" y="57"/>
                </a:cubicBezTo>
                <a:cubicBezTo>
                  <a:pt x="64" y="57"/>
                  <a:pt x="64" y="57"/>
                  <a:pt x="64" y="57"/>
                </a:cubicBezTo>
                <a:cubicBezTo>
                  <a:pt x="60" y="57"/>
                  <a:pt x="57" y="60"/>
                  <a:pt x="57" y="63"/>
                </a:cubicBezTo>
                <a:cubicBezTo>
                  <a:pt x="57" y="64"/>
                  <a:pt x="57" y="64"/>
                  <a:pt x="57" y="64"/>
                </a:cubicBezTo>
                <a:cubicBezTo>
                  <a:pt x="57" y="287"/>
                  <a:pt x="57" y="287"/>
                  <a:pt x="57" y="287"/>
                </a:cubicBezTo>
                <a:cubicBezTo>
                  <a:pt x="57" y="288"/>
                  <a:pt x="57" y="288"/>
                  <a:pt x="57" y="289"/>
                </a:cubicBezTo>
                <a:cubicBezTo>
                  <a:pt x="57" y="289"/>
                  <a:pt x="57" y="289"/>
                  <a:pt x="57" y="289"/>
                </a:cubicBezTo>
                <a:cubicBezTo>
                  <a:pt x="57" y="503"/>
                  <a:pt x="57" y="503"/>
                  <a:pt x="57" y="503"/>
                </a:cubicBezTo>
                <a:cubicBezTo>
                  <a:pt x="57" y="507"/>
                  <a:pt x="60" y="510"/>
                  <a:pt x="64" y="510"/>
                </a:cubicBezTo>
                <a:cubicBezTo>
                  <a:pt x="281" y="510"/>
                  <a:pt x="281" y="510"/>
                  <a:pt x="281" y="510"/>
                </a:cubicBezTo>
                <a:cubicBezTo>
                  <a:pt x="281" y="510"/>
                  <a:pt x="281" y="510"/>
                  <a:pt x="281" y="510"/>
                </a:cubicBezTo>
                <a:cubicBezTo>
                  <a:pt x="281" y="510"/>
                  <a:pt x="281" y="510"/>
                  <a:pt x="281" y="510"/>
                </a:cubicBezTo>
                <a:cubicBezTo>
                  <a:pt x="503" y="510"/>
                  <a:pt x="503" y="510"/>
                  <a:pt x="503" y="510"/>
                </a:cubicBezTo>
                <a:cubicBezTo>
                  <a:pt x="507" y="510"/>
                  <a:pt x="510" y="507"/>
                  <a:pt x="510" y="503"/>
                </a:cubicBezTo>
                <a:cubicBezTo>
                  <a:pt x="510" y="293"/>
                  <a:pt x="510" y="293"/>
                  <a:pt x="510" y="293"/>
                </a:cubicBezTo>
                <a:cubicBezTo>
                  <a:pt x="510" y="290"/>
                  <a:pt x="510" y="290"/>
                  <a:pt x="510" y="290"/>
                </a:cubicBezTo>
                <a:lnTo>
                  <a:pt x="510" y="63"/>
                </a:lnTo>
                <a:close/>
                <a:moveTo>
                  <a:pt x="496" y="287"/>
                </a:moveTo>
                <a:cubicBezTo>
                  <a:pt x="496" y="287"/>
                  <a:pt x="496" y="287"/>
                  <a:pt x="496" y="287"/>
                </a:cubicBezTo>
                <a:cubicBezTo>
                  <a:pt x="496" y="287"/>
                  <a:pt x="496" y="287"/>
                  <a:pt x="496" y="287"/>
                </a:cubicBezTo>
                <a:close/>
                <a:moveTo>
                  <a:pt x="437" y="300"/>
                </a:moveTo>
                <a:cubicBezTo>
                  <a:pt x="425" y="297"/>
                  <a:pt x="407" y="292"/>
                  <a:pt x="403" y="278"/>
                </a:cubicBezTo>
                <a:cubicBezTo>
                  <a:pt x="398" y="264"/>
                  <a:pt x="413" y="257"/>
                  <a:pt x="418" y="246"/>
                </a:cubicBezTo>
                <a:cubicBezTo>
                  <a:pt x="438" y="204"/>
                  <a:pt x="360" y="194"/>
                  <a:pt x="372" y="241"/>
                </a:cubicBezTo>
                <a:cubicBezTo>
                  <a:pt x="377" y="255"/>
                  <a:pt x="394" y="267"/>
                  <a:pt x="385" y="284"/>
                </a:cubicBezTo>
                <a:cubicBezTo>
                  <a:pt x="377" y="298"/>
                  <a:pt x="359" y="296"/>
                  <a:pt x="346" y="291"/>
                </a:cubicBezTo>
                <a:cubicBezTo>
                  <a:pt x="333" y="286"/>
                  <a:pt x="283" y="285"/>
                  <a:pt x="285" y="301"/>
                </a:cubicBezTo>
                <a:cubicBezTo>
                  <a:pt x="286" y="316"/>
                  <a:pt x="288" y="331"/>
                  <a:pt x="290" y="346"/>
                </a:cubicBezTo>
                <a:cubicBezTo>
                  <a:pt x="292" y="364"/>
                  <a:pt x="292" y="394"/>
                  <a:pt x="267" y="394"/>
                </a:cubicBezTo>
                <a:cubicBezTo>
                  <a:pt x="250" y="394"/>
                  <a:pt x="233" y="371"/>
                  <a:pt x="216" y="383"/>
                </a:cubicBezTo>
                <a:cubicBezTo>
                  <a:pt x="200" y="394"/>
                  <a:pt x="207" y="420"/>
                  <a:pt x="227" y="420"/>
                </a:cubicBezTo>
                <a:cubicBezTo>
                  <a:pt x="242" y="420"/>
                  <a:pt x="264" y="403"/>
                  <a:pt x="278" y="416"/>
                </a:cubicBezTo>
                <a:cubicBezTo>
                  <a:pt x="296" y="433"/>
                  <a:pt x="295" y="476"/>
                  <a:pt x="290" y="496"/>
                </a:cubicBezTo>
                <a:cubicBezTo>
                  <a:pt x="290" y="496"/>
                  <a:pt x="290" y="496"/>
                  <a:pt x="290" y="496"/>
                </a:cubicBezTo>
                <a:cubicBezTo>
                  <a:pt x="290" y="496"/>
                  <a:pt x="290" y="495"/>
                  <a:pt x="290" y="495"/>
                </a:cubicBezTo>
                <a:cubicBezTo>
                  <a:pt x="290" y="495"/>
                  <a:pt x="291" y="494"/>
                  <a:pt x="290" y="495"/>
                </a:cubicBezTo>
                <a:cubicBezTo>
                  <a:pt x="290" y="495"/>
                  <a:pt x="290" y="496"/>
                  <a:pt x="290" y="496"/>
                </a:cubicBezTo>
                <a:cubicBezTo>
                  <a:pt x="290" y="496"/>
                  <a:pt x="290" y="496"/>
                  <a:pt x="290" y="496"/>
                </a:cubicBezTo>
                <a:cubicBezTo>
                  <a:pt x="359" y="496"/>
                  <a:pt x="427" y="496"/>
                  <a:pt x="496" y="496"/>
                </a:cubicBezTo>
                <a:cubicBezTo>
                  <a:pt x="496" y="496"/>
                  <a:pt x="496" y="320"/>
                  <a:pt x="496" y="302"/>
                </a:cubicBezTo>
                <a:cubicBezTo>
                  <a:pt x="476" y="306"/>
                  <a:pt x="457" y="305"/>
                  <a:pt x="437" y="300"/>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7" name="Rectangle 16"/>
          <p:cNvSpPr>
            <a:spLocks noChangeArrowheads="1"/>
          </p:cNvSpPr>
          <p:nvPr/>
        </p:nvSpPr>
        <p:spPr bwMode="gray">
          <a:xfrm>
            <a:off x="10485090" y="2887971"/>
            <a:ext cx="966434" cy="230188"/>
          </a:xfrm>
          <a:prstGeom prst="rect">
            <a:avLst/>
          </a:prstGeom>
          <a:noFill/>
          <a:ln w="9525" algn="ctr">
            <a:noFill/>
            <a:miter lim="800000"/>
            <a:headEnd type="none" w="lg" len="lg"/>
            <a:tailEnd type="none" w="lg" len="lg"/>
          </a:ln>
          <a:effectLst/>
        </p:spPr>
        <p:txBody>
          <a:bodyPr wrap="none" lIns="58522" tIns="23040" rIns="58522" bIns="21600" anchor="t" anchorCtr="0"/>
          <a:lstStyle/>
          <a:p>
            <a:pPr algn="ctr">
              <a:lnSpc>
                <a:spcPct val="90000"/>
              </a:lnSpc>
            </a:pPr>
            <a:r>
              <a:rPr lang="en-US" sz="1000" b="1" dirty="0">
                <a:solidFill>
                  <a:srgbClr val="000000"/>
                </a:solidFill>
              </a:rPr>
              <a:t>Non-Life</a:t>
            </a:r>
          </a:p>
        </p:txBody>
      </p:sp>
      <p:sp>
        <p:nvSpPr>
          <p:cNvPr id="11" name="Oval 22"/>
          <p:cNvSpPr>
            <a:spLocks noChangeArrowheads="1"/>
          </p:cNvSpPr>
          <p:nvPr/>
        </p:nvSpPr>
        <p:spPr bwMode="gray">
          <a:xfrm>
            <a:off x="9907029" y="2180594"/>
            <a:ext cx="619200" cy="619125"/>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150</a:t>
            </a:r>
          </a:p>
        </p:txBody>
      </p:sp>
      <p:sp>
        <p:nvSpPr>
          <p:cNvPr id="35" name="Freeform 41"/>
          <p:cNvSpPr>
            <a:spLocks noEditPoints="1"/>
          </p:cNvSpPr>
          <p:nvPr/>
        </p:nvSpPr>
        <p:spPr bwMode="auto">
          <a:xfrm>
            <a:off x="10698308" y="2220157"/>
            <a:ext cx="540000" cy="540000"/>
          </a:xfrm>
          <a:custGeom>
            <a:avLst/>
            <a:gdLst/>
            <a:ahLst/>
            <a:cxnLst>
              <a:cxn ang="0">
                <a:pos x="498" y="304"/>
              </a:cxn>
              <a:cxn ang="0">
                <a:pos x="430" y="268"/>
              </a:cxn>
              <a:cxn ang="0">
                <a:pos x="329" y="223"/>
              </a:cxn>
              <a:cxn ang="0">
                <a:pos x="291" y="209"/>
              </a:cxn>
              <a:cxn ang="0">
                <a:pos x="102" y="215"/>
              </a:cxn>
              <a:cxn ang="0">
                <a:pos x="82" y="238"/>
              </a:cxn>
              <a:cxn ang="0">
                <a:pos x="72" y="289"/>
              </a:cxn>
              <a:cxn ang="0">
                <a:pos x="63" y="309"/>
              </a:cxn>
              <a:cxn ang="0">
                <a:pos x="71" y="334"/>
              </a:cxn>
              <a:cxn ang="0">
                <a:pos x="177" y="340"/>
              </a:cxn>
              <a:cxn ang="0">
                <a:pos x="425" y="290"/>
              </a:cxn>
              <a:cxn ang="0">
                <a:pos x="491" y="343"/>
              </a:cxn>
              <a:cxn ang="0">
                <a:pos x="503" y="322"/>
              </a:cxn>
              <a:cxn ang="0">
                <a:pos x="504" y="313"/>
              </a:cxn>
              <a:cxn ang="0">
                <a:pos x="146" y="257"/>
              </a:cxn>
              <a:cxn ang="0">
                <a:pos x="226" y="213"/>
              </a:cxn>
              <a:cxn ang="0">
                <a:pos x="231" y="264"/>
              </a:cxn>
              <a:cxn ang="0">
                <a:pos x="295" y="267"/>
              </a:cxn>
              <a:cxn ang="0">
                <a:pos x="239" y="214"/>
              </a:cxn>
              <a:cxn ang="0">
                <a:pos x="360" y="260"/>
              </a:cxn>
              <a:cxn ang="0">
                <a:pos x="0" y="567"/>
              </a:cxn>
              <a:cxn ang="0">
                <a:pos x="0" y="0"/>
              </a:cxn>
              <a:cxn ang="0">
                <a:pos x="128" y="307"/>
              </a:cxn>
              <a:cxn ang="0">
                <a:pos x="420" y="374"/>
              </a:cxn>
              <a:cxn ang="0">
                <a:pos x="452" y="342"/>
              </a:cxn>
              <a:cxn ang="0">
                <a:pos x="507" y="333"/>
              </a:cxn>
              <a:cxn ang="0">
                <a:pos x="503" y="341"/>
              </a:cxn>
              <a:cxn ang="0">
                <a:pos x="505" y="352"/>
              </a:cxn>
              <a:cxn ang="0">
                <a:pos x="460" y="355"/>
              </a:cxn>
              <a:cxn ang="0">
                <a:pos x="447" y="314"/>
              </a:cxn>
              <a:cxn ang="0">
                <a:pos x="384" y="348"/>
              </a:cxn>
              <a:cxn ang="0">
                <a:pos x="171" y="352"/>
              </a:cxn>
              <a:cxn ang="0">
                <a:pos x="90" y="341"/>
              </a:cxn>
              <a:cxn ang="0">
                <a:pos x="61" y="342"/>
              </a:cxn>
              <a:cxn ang="0">
                <a:pos x="51" y="308"/>
              </a:cxn>
              <a:cxn ang="0">
                <a:pos x="60" y="287"/>
              </a:cxn>
              <a:cxn ang="0">
                <a:pos x="72" y="232"/>
              </a:cxn>
              <a:cxn ang="0">
                <a:pos x="101" y="203"/>
              </a:cxn>
              <a:cxn ang="0">
                <a:pos x="293" y="198"/>
              </a:cxn>
              <a:cxn ang="0">
                <a:pos x="334" y="213"/>
              </a:cxn>
              <a:cxn ang="0">
                <a:pos x="433" y="256"/>
              </a:cxn>
              <a:cxn ang="0">
                <a:pos x="509" y="302"/>
              </a:cxn>
              <a:cxn ang="0">
                <a:pos x="516" y="318"/>
              </a:cxn>
              <a:cxn ang="0">
                <a:pos x="112" y="339"/>
              </a:cxn>
              <a:cxn ang="0">
                <a:pos x="436" y="342"/>
              </a:cxn>
              <a:cxn ang="0">
                <a:pos x="420" y="327"/>
              </a:cxn>
            </a:cxnLst>
            <a:rect l="0" t="0" r="r" b="b"/>
            <a:pathLst>
              <a:path w="567" h="567">
                <a:moveTo>
                  <a:pt x="503" y="313"/>
                </a:moveTo>
                <a:cubicBezTo>
                  <a:pt x="500" y="313"/>
                  <a:pt x="498" y="311"/>
                  <a:pt x="498" y="308"/>
                </a:cubicBezTo>
                <a:cubicBezTo>
                  <a:pt x="498" y="307"/>
                  <a:pt x="498" y="305"/>
                  <a:pt x="498" y="304"/>
                </a:cubicBezTo>
                <a:cubicBezTo>
                  <a:pt x="497" y="302"/>
                  <a:pt x="497" y="300"/>
                  <a:pt x="497" y="298"/>
                </a:cubicBezTo>
                <a:cubicBezTo>
                  <a:pt x="495" y="290"/>
                  <a:pt x="490" y="285"/>
                  <a:pt x="480" y="282"/>
                </a:cubicBezTo>
                <a:cubicBezTo>
                  <a:pt x="464" y="277"/>
                  <a:pt x="448" y="272"/>
                  <a:pt x="430" y="268"/>
                </a:cubicBezTo>
                <a:cubicBezTo>
                  <a:pt x="428" y="267"/>
                  <a:pt x="428" y="267"/>
                  <a:pt x="428" y="267"/>
                </a:cubicBezTo>
                <a:cubicBezTo>
                  <a:pt x="413" y="264"/>
                  <a:pt x="397" y="260"/>
                  <a:pt x="382" y="251"/>
                </a:cubicBezTo>
                <a:cubicBezTo>
                  <a:pt x="365" y="241"/>
                  <a:pt x="347" y="232"/>
                  <a:pt x="329" y="223"/>
                </a:cubicBezTo>
                <a:cubicBezTo>
                  <a:pt x="322" y="220"/>
                  <a:pt x="315" y="217"/>
                  <a:pt x="308" y="213"/>
                </a:cubicBezTo>
                <a:cubicBezTo>
                  <a:pt x="306" y="212"/>
                  <a:pt x="304" y="211"/>
                  <a:pt x="302" y="211"/>
                </a:cubicBezTo>
                <a:cubicBezTo>
                  <a:pt x="298" y="211"/>
                  <a:pt x="295" y="210"/>
                  <a:pt x="291" y="209"/>
                </a:cubicBezTo>
                <a:cubicBezTo>
                  <a:pt x="282" y="208"/>
                  <a:pt x="272" y="207"/>
                  <a:pt x="262" y="206"/>
                </a:cubicBezTo>
                <a:cubicBezTo>
                  <a:pt x="253" y="206"/>
                  <a:pt x="243" y="206"/>
                  <a:pt x="233" y="206"/>
                </a:cubicBezTo>
                <a:cubicBezTo>
                  <a:pt x="194" y="206"/>
                  <a:pt x="152" y="209"/>
                  <a:pt x="102" y="215"/>
                </a:cubicBezTo>
                <a:cubicBezTo>
                  <a:pt x="99" y="215"/>
                  <a:pt x="97" y="216"/>
                  <a:pt x="96" y="218"/>
                </a:cubicBezTo>
                <a:cubicBezTo>
                  <a:pt x="94" y="221"/>
                  <a:pt x="92" y="224"/>
                  <a:pt x="90" y="227"/>
                </a:cubicBezTo>
                <a:cubicBezTo>
                  <a:pt x="87" y="231"/>
                  <a:pt x="84" y="235"/>
                  <a:pt x="82" y="238"/>
                </a:cubicBezTo>
                <a:cubicBezTo>
                  <a:pt x="80" y="241"/>
                  <a:pt x="80" y="241"/>
                  <a:pt x="80" y="241"/>
                </a:cubicBezTo>
                <a:cubicBezTo>
                  <a:pt x="74" y="251"/>
                  <a:pt x="69" y="260"/>
                  <a:pt x="72" y="271"/>
                </a:cubicBezTo>
                <a:cubicBezTo>
                  <a:pt x="74" y="277"/>
                  <a:pt x="73" y="283"/>
                  <a:pt x="72" y="289"/>
                </a:cubicBezTo>
                <a:cubicBezTo>
                  <a:pt x="72" y="291"/>
                  <a:pt x="71" y="292"/>
                  <a:pt x="71" y="294"/>
                </a:cubicBezTo>
                <a:cubicBezTo>
                  <a:pt x="71" y="298"/>
                  <a:pt x="67" y="302"/>
                  <a:pt x="63" y="302"/>
                </a:cubicBezTo>
                <a:cubicBezTo>
                  <a:pt x="63" y="305"/>
                  <a:pt x="63" y="307"/>
                  <a:pt x="63" y="309"/>
                </a:cubicBezTo>
                <a:cubicBezTo>
                  <a:pt x="63" y="311"/>
                  <a:pt x="63" y="312"/>
                  <a:pt x="65" y="312"/>
                </a:cubicBezTo>
                <a:cubicBezTo>
                  <a:pt x="69" y="313"/>
                  <a:pt x="72" y="318"/>
                  <a:pt x="72" y="322"/>
                </a:cubicBezTo>
                <a:cubicBezTo>
                  <a:pt x="72" y="326"/>
                  <a:pt x="72" y="330"/>
                  <a:pt x="71" y="334"/>
                </a:cubicBezTo>
                <a:cubicBezTo>
                  <a:pt x="79" y="334"/>
                  <a:pt x="79" y="334"/>
                  <a:pt x="79" y="334"/>
                </a:cubicBezTo>
                <a:cubicBezTo>
                  <a:pt x="85" y="303"/>
                  <a:pt x="104" y="286"/>
                  <a:pt x="132" y="288"/>
                </a:cubicBezTo>
                <a:cubicBezTo>
                  <a:pt x="159" y="290"/>
                  <a:pt x="175" y="309"/>
                  <a:pt x="177" y="340"/>
                </a:cubicBezTo>
                <a:cubicBezTo>
                  <a:pt x="372" y="342"/>
                  <a:pt x="372" y="342"/>
                  <a:pt x="372" y="342"/>
                </a:cubicBezTo>
                <a:cubicBezTo>
                  <a:pt x="372" y="329"/>
                  <a:pt x="374" y="316"/>
                  <a:pt x="384" y="305"/>
                </a:cubicBezTo>
                <a:cubicBezTo>
                  <a:pt x="395" y="294"/>
                  <a:pt x="409" y="288"/>
                  <a:pt x="425" y="290"/>
                </a:cubicBezTo>
                <a:cubicBezTo>
                  <a:pt x="437" y="291"/>
                  <a:pt x="448" y="297"/>
                  <a:pt x="456" y="306"/>
                </a:cubicBezTo>
                <a:cubicBezTo>
                  <a:pt x="465" y="317"/>
                  <a:pt x="469" y="329"/>
                  <a:pt x="467" y="343"/>
                </a:cubicBezTo>
                <a:cubicBezTo>
                  <a:pt x="491" y="343"/>
                  <a:pt x="491" y="343"/>
                  <a:pt x="491" y="343"/>
                </a:cubicBezTo>
                <a:cubicBezTo>
                  <a:pt x="491" y="339"/>
                  <a:pt x="493" y="335"/>
                  <a:pt x="494" y="333"/>
                </a:cubicBezTo>
                <a:cubicBezTo>
                  <a:pt x="494" y="332"/>
                  <a:pt x="495" y="332"/>
                  <a:pt x="495" y="331"/>
                </a:cubicBezTo>
                <a:cubicBezTo>
                  <a:pt x="497" y="328"/>
                  <a:pt x="499" y="323"/>
                  <a:pt x="503" y="322"/>
                </a:cubicBezTo>
                <a:cubicBezTo>
                  <a:pt x="504" y="322"/>
                  <a:pt x="504" y="321"/>
                  <a:pt x="504" y="321"/>
                </a:cubicBezTo>
                <a:cubicBezTo>
                  <a:pt x="504" y="321"/>
                  <a:pt x="504" y="320"/>
                  <a:pt x="504" y="319"/>
                </a:cubicBezTo>
                <a:cubicBezTo>
                  <a:pt x="504" y="317"/>
                  <a:pt x="504" y="315"/>
                  <a:pt x="504" y="313"/>
                </a:cubicBezTo>
                <a:cubicBezTo>
                  <a:pt x="504" y="313"/>
                  <a:pt x="504" y="313"/>
                  <a:pt x="503" y="313"/>
                </a:cubicBezTo>
                <a:close/>
                <a:moveTo>
                  <a:pt x="231" y="264"/>
                </a:moveTo>
                <a:cubicBezTo>
                  <a:pt x="216" y="263"/>
                  <a:pt x="159" y="258"/>
                  <a:pt x="146" y="257"/>
                </a:cubicBezTo>
                <a:cubicBezTo>
                  <a:pt x="132" y="256"/>
                  <a:pt x="127" y="248"/>
                  <a:pt x="131" y="235"/>
                </a:cubicBezTo>
                <a:cubicBezTo>
                  <a:pt x="136" y="219"/>
                  <a:pt x="142" y="215"/>
                  <a:pt x="158" y="215"/>
                </a:cubicBezTo>
                <a:cubicBezTo>
                  <a:pt x="165" y="215"/>
                  <a:pt x="211" y="214"/>
                  <a:pt x="226" y="213"/>
                </a:cubicBezTo>
                <a:cubicBezTo>
                  <a:pt x="230" y="213"/>
                  <a:pt x="231" y="215"/>
                  <a:pt x="232" y="218"/>
                </a:cubicBezTo>
                <a:cubicBezTo>
                  <a:pt x="234" y="231"/>
                  <a:pt x="235" y="243"/>
                  <a:pt x="237" y="256"/>
                </a:cubicBezTo>
                <a:cubicBezTo>
                  <a:pt x="238" y="262"/>
                  <a:pt x="236" y="264"/>
                  <a:pt x="231" y="264"/>
                </a:cubicBezTo>
                <a:close/>
                <a:moveTo>
                  <a:pt x="361" y="266"/>
                </a:moveTo>
                <a:cubicBezTo>
                  <a:pt x="361" y="268"/>
                  <a:pt x="358" y="269"/>
                  <a:pt x="356" y="269"/>
                </a:cubicBezTo>
                <a:cubicBezTo>
                  <a:pt x="336" y="268"/>
                  <a:pt x="315" y="268"/>
                  <a:pt x="295" y="267"/>
                </a:cubicBezTo>
                <a:cubicBezTo>
                  <a:pt x="282" y="266"/>
                  <a:pt x="269" y="266"/>
                  <a:pt x="256" y="265"/>
                </a:cubicBezTo>
                <a:cubicBezTo>
                  <a:pt x="252" y="265"/>
                  <a:pt x="249" y="264"/>
                  <a:pt x="248" y="259"/>
                </a:cubicBezTo>
                <a:cubicBezTo>
                  <a:pt x="245" y="244"/>
                  <a:pt x="242" y="229"/>
                  <a:pt x="239" y="214"/>
                </a:cubicBezTo>
                <a:cubicBezTo>
                  <a:pt x="241" y="214"/>
                  <a:pt x="243" y="213"/>
                  <a:pt x="244" y="213"/>
                </a:cubicBezTo>
                <a:cubicBezTo>
                  <a:pt x="292" y="212"/>
                  <a:pt x="315" y="220"/>
                  <a:pt x="352" y="252"/>
                </a:cubicBezTo>
                <a:cubicBezTo>
                  <a:pt x="355" y="254"/>
                  <a:pt x="358" y="257"/>
                  <a:pt x="360" y="260"/>
                </a:cubicBezTo>
                <a:cubicBezTo>
                  <a:pt x="361" y="262"/>
                  <a:pt x="362" y="265"/>
                  <a:pt x="361" y="266"/>
                </a:cubicBezTo>
                <a:close/>
                <a:moveTo>
                  <a:pt x="0" y="0"/>
                </a:moveTo>
                <a:cubicBezTo>
                  <a:pt x="0" y="567"/>
                  <a:pt x="0" y="567"/>
                  <a:pt x="0" y="567"/>
                </a:cubicBezTo>
                <a:cubicBezTo>
                  <a:pt x="567" y="567"/>
                  <a:pt x="567" y="567"/>
                  <a:pt x="567" y="567"/>
                </a:cubicBezTo>
                <a:cubicBezTo>
                  <a:pt x="567" y="0"/>
                  <a:pt x="567" y="0"/>
                  <a:pt x="567" y="0"/>
                </a:cubicBezTo>
                <a:lnTo>
                  <a:pt x="0" y="0"/>
                </a:lnTo>
                <a:close/>
                <a:moveTo>
                  <a:pt x="128" y="371"/>
                </a:moveTo>
                <a:cubicBezTo>
                  <a:pt x="110" y="371"/>
                  <a:pt x="96" y="357"/>
                  <a:pt x="96" y="339"/>
                </a:cubicBezTo>
                <a:cubicBezTo>
                  <a:pt x="96" y="321"/>
                  <a:pt x="110" y="307"/>
                  <a:pt x="128" y="307"/>
                </a:cubicBezTo>
                <a:cubicBezTo>
                  <a:pt x="146" y="307"/>
                  <a:pt x="160" y="321"/>
                  <a:pt x="160" y="339"/>
                </a:cubicBezTo>
                <a:cubicBezTo>
                  <a:pt x="160" y="357"/>
                  <a:pt x="146" y="371"/>
                  <a:pt x="128" y="371"/>
                </a:cubicBezTo>
                <a:close/>
                <a:moveTo>
                  <a:pt x="420" y="374"/>
                </a:moveTo>
                <a:cubicBezTo>
                  <a:pt x="402" y="374"/>
                  <a:pt x="388" y="360"/>
                  <a:pt x="388" y="342"/>
                </a:cubicBezTo>
                <a:cubicBezTo>
                  <a:pt x="388" y="325"/>
                  <a:pt x="402" y="311"/>
                  <a:pt x="420" y="311"/>
                </a:cubicBezTo>
                <a:cubicBezTo>
                  <a:pt x="438" y="311"/>
                  <a:pt x="452" y="325"/>
                  <a:pt x="452" y="342"/>
                </a:cubicBezTo>
                <a:cubicBezTo>
                  <a:pt x="452" y="360"/>
                  <a:pt x="438" y="374"/>
                  <a:pt x="420" y="374"/>
                </a:cubicBezTo>
                <a:close/>
                <a:moveTo>
                  <a:pt x="516" y="318"/>
                </a:moveTo>
                <a:cubicBezTo>
                  <a:pt x="516" y="322"/>
                  <a:pt x="517" y="330"/>
                  <a:pt x="507" y="333"/>
                </a:cubicBezTo>
                <a:cubicBezTo>
                  <a:pt x="507" y="334"/>
                  <a:pt x="506" y="335"/>
                  <a:pt x="506" y="336"/>
                </a:cubicBezTo>
                <a:cubicBezTo>
                  <a:pt x="505" y="337"/>
                  <a:pt x="505" y="338"/>
                  <a:pt x="504" y="339"/>
                </a:cubicBezTo>
                <a:cubicBezTo>
                  <a:pt x="504" y="339"/>
                  <a:pt x="503" y="340"/>
                  <a:pt x="503" y="341"/>
                </a:cubicBezTo>
                <a:cubicBezTo>
                  <a:pt x="505" y="343"/>
                  <a:pt x="505" y="344"/>
                  <a:pt x="506" y="345"/>
                </a:cubicBezTo>
                <a:cubicBezTo>
                  <a:pt x="506" y="346"/>
                  <a:pt x="506" y="346"/>
                  <a:pt x="506" y="346"/>
                </a:cubicBezTo>
                <a:cubicBezTo>
                  <a:pt x="507" y="348"/>
                  <a:pt x="507" y="350"/>
                  <a:pt x="505" y="352"/>
                </a:cubicBezTo>
                <a:cubicBezTo>
                  <a:pt x="504" y="354"/>
                  <a:pt x="502" y="355"/>
                  <a:pt x="500" y="355"/>
                </a:cubicBezTo>
                <a:cubicBezTo>
                  <a:pt x="500" y="355"/>
                  <a:pt x="500" y="355"/>
                  <a:pt x="500" y="355"/>
                </a:cubicBezTo>
                <a:cubicBezTo>
                  <a:pt x="460" y="355"/>
                  <a:pt x="460" y="355"/>
                  <a:pt x="460" y="355"/>
                </a:cubicBezTo>
                <a:cubicBezTo>
                  <a:pt x="458" y="355"/>
                  <a:pt x="457" y="354"/>
                  <a:pt x="455" y="352"/>
                </a:cubicBezTo>
                <a:cubicBezTo>
                  <a:pt x="454" y="351"/>
                  <a:pt x="454" y="349"/>
                  <a:pt x="454" y="347"/>
                </a:cubicBezTo>
                <a:cubicBezTo>
                  <a:pt x="457" y="335"/>
                  <a:pt x="455" y="324"/>
                  <a:pt x="447" y="314"/>
                </a:cubicBezTo>
                <a:cubicBezTo>
                  <a:pt x="441" y="307"/>
                  <a:pt x="433" y="303"/>
                  <a:pt x="424" y="302"/>
                </a:cubicBezTo>
                <a:cubicBezTo>
                  <a:pt x="412" y="301"/>
                  <a:pt x="401" y="304"/>
                  <a:pt x="393" y="314"/>
                </a:cubicBezTo>
                <a:cubicBezTo>
                  <a:pt x="385" y="322"/>
                  <a:pt x="383" y="333"/>
                  <a:pt x="384" y="348"/>
                </a:cubicBezTo>
                <a:cubicBezTo>
                  <a:pt x="384" y="349"/>
                  <a:pt x="383" y="351"/>
                  <a:pt x="382" y="352"/>
                </a:cubicBezTo>
                <a:cubicBezTo>
                  <a:pt x="381" y="353"/>
                  <a:pt x="379" y="354"/>
                  <a:pt x="378" y="354"/>
                </a:cubicBezTo>
                <a:cubicBezTo>
                  <a:pt x="171" y="352"/>
                  <a:pt x="171" y="352"/>
                  <a:pt x="171" y="352"/>
                </a:cubicBezTo>
                <a:cubicBezTo>
                  <a:pt x="168" y="352"/>
                  <a:pt x="165" y="349"/>
                  <a:pt x="165" y="346"/>
                </a:cubicBezTo>
                <a:cubicBezTo>
                  <a:pt x="165" y="326"/>
                  <a:pt x="159" y="302"/>
                  <a:pt x="131" y="300"/>
                </a:cubicBezTo>
                <a:cubicBezTo>
                  <a:pt x="108" y="298"/>
                  <a:pt x="94" y="312"/>
                  <a:pt x="90" y="341"/>
                </a:cubicBezTo>
                <a:cubicBezTo>
                  <a:pt x="89" y="344"/>
                  <a:pt x="87" y="347"/>
                  <a:pt x="83" y="346"/>
                </a:cubicBezTo>
                <a:cubicBezTo>
                  <a:pt x="69" y="346"/>
                  <a:pt x="69" y="346"/>
                  <a:pt x="69" y="346"/>
                </a:cubicBezTo>
                <a:cubicBezTo>
                  <a:pt x="66" y="346"/>
                  <a:pt x="63" y="344"/>
                  <a:pt x="61" y="342"/>
                </a:cubicBezTo>
                <a:cubicBezTo>
                  <a:pt x="60" y="340"/>
                  <a:pt x="59" y="338"/>
                  <a:pt x="59" y="334"/>
                </a:cubicBezTo>
                <a:cubicBezTo>
                  <a:pt x="60" y="331"/>
                  <a:pt x="60" y="327"/>
                  <a:pt x="60" y="323"/>
                </a:cubicBezTo>
                <a:cubicBezTo>
                  <a:pt x="54" y="321"/>
                  <a:pt x="50" y="315"/>
                  <a:pt x="51" y="308"/>
                </a:cubicBezTo>
                <a:cubicBezTo>
                  <a:pt x="51" y="306"/>
                  <a:pt x="51" y="304"/>
                  <a:pt x="51" y="302"/>
                </a:cubicBezTo>
                <a:cubicBezTo>
                  <a:pt x="51" y="296"/>
                  <a:pt x="54" y="292"/>
                  <a:pt x="60" y="291"/>
                </a:cubicBezTo>
                <a:cubicBezTo>
                  <a:pt x="60" y="290"/>
                  <a:pt x="60" y="288"/>
                  <a:pt x="60" y="287"/>
                </a:cubicBezTo>
                <a:cubicBezTo>
                  <a:pt x="61" y="282"/>
                  <a:pt x="61" y="278"/>
                  <a:pt x="60" y="274"/>
                </a:cubicBezTo>
                <a:cubicBezTo>
                  <a:pt x="56" y="258"/>
                  <a:pt x="63" y="246"/>
                  <a:pt x="70" y="235"/>
                </a:cubicBezTo>
                <a:cubicBezTo>
                  <a:pt x="72" y="232"/>
                  <a:pt x="72" y="232"/>
                  <a:pt x="72" y="232"/>
                </a:cubicBezTo>
                <a:cubicBezTo>
                  <a:pt x="74" y="228"/>
                  <a:pt x="77" y="224"/>
                  <a:pt x="80" y="220"/>
                </a:cubicBezTo>
                <a:cubicBezTo>
                  <a:pt x="82" y="217"/>
                  <a:pt x="84" y="215"/>
                  <a:pt x="86" y="212"/>
                </a:cubicBezTo>
                <a:cubicBezTo>
                  <a:pt x="89" y="207"/>
                  <a:pt x="94" y="204"/>
                  <a:pt x="101" y="203"/>
                </a:cubicBezTo>
                <a:cubicBezTo>
                  <a:pt x="151" y="197"/>
                  <a:pt x="193" y="194"/>
                  <a:pt x="233" y="194"/>
                </a:cubicBezTo>
                <a:cubicBezTo>
                  <a:pt x="243" y="194"/>
                  <a:pt x="253" y="194"/>
                  <a:pt x="263" y="194"/>
                </a:cubicBezTo>
                <a:cubicBezTo>
                  <a:pt x="273" y="195"/>
                  <a:pt x="283" y="196"/>
                  <a:pt x="293" y="198"/>
                </a:cubicBezTo>
                <a:cubicBezTo>
                  <a:pt x="296" y="198"/>
                  <a:pt x="300" y="199"/>
                  <a:pt x="303" y="199"/>
                </a:cubicBezTo>
                <a:cubicBezTo>
                  <a:pt x="307" y="200"/>
                  <a:pt x="310" y="201"/>
                  <a:pt x="313" y="202"/>
                </a:cubicBezTo>
                <a:cubicBezTo>
                  <a:pt x="320" y="206"/>
                  <a:pt x="327" y="209"/>
                  <a:pt x="334" y="213"/>
                </a:cubicBezTo>
                <a:cubicBezTo>
                  <a:pt x="352" y="221"/>
                  <a:pt x="371" y="230"/>
                  <a:pt x="388" y="241"/>
                </a:cubicBezTo>
                <a:cubicBezTo>
                  <a:pt x="402" y="249"/>
                  <a:pt x="416" y="252"/>
                  <a:pt x="431" y="256"/>
                </a:cubicBezTo>
                <a:cubicBezTo>
                  <a:pt x="433" y="256"/>
                  <a:pt x="433" y="256"/>
                  <a:pt x="433" y="256"/>
                </a:cubicBezTo>
                <a:cubicBezTo>
                  <a:pt x="451" y="261"/>
                  <a:pt x="468" y="265"/>
                  <a:pt x="483" y="270"/>
                </a:cubicBezTo>
                <a:cubicBezTo>
                  <a:pt x="497" y="275"/>
                  <a:pt x="506" y="283"/>
                  <a:pt x="508" y="295"/>
                </a:cubicBezTo>
                <a:cubicBezTo>
                  <a:pt x="509" y="298"/>
                  <a:pt x="509" y="300"/>
                  <a:pt x="509" y="302"/>
                </a:cubicBezTo>
                <a:cubicBezTo>
                  <a:pt x="511" y="303"/>
                  <a:pt x="513" y="304"/>
                  <a:pt x="514" y="306"/>
                </a:cubicBezTo>
                <a:cubicBezTo>
                  <a:pt x="515" y="308"/>
                  <a:pt x="517" y="311"/>
                  <a:pt x="516" y="315"/>
                </a:cubicBezTo>
                <a:cubicBezTo>
                  <a:pt x="516" y="316"/>
                  <a:pt x="516" y="317"/>
                  <a:pt x="516" y="318"/>
                </a:cubicBezTo>
                <a:close/>
                <a:moveTo>
                  <a:pt x="144" y="339"/>
                </a:moveTo>
                <a:cubicBezTo>
                  <a:pt x="144" y="348"/>
                  <a:pt x="137" y="355"/>
                  <a:pt x="128" y="355"/>
                </a:cubicBezTo>
                <a:cubicBezTo>
                  <a:pt x="119" y="355"/>
                  <a:pt x="112" y="348"/>
                  <a:pt x="112" y="339"/>
                </a:cubicBezTo>
                <a:cubicBezTo>
                  <a:pt x="112" y="330"/>
                  <a:pt x="119" y="323"/>
                  <a:pt x="128" y="323"/>
                </a:cubicBezTo>
                <a:cubicBezTo>
                  <a:pt x="137" y="323"/>
                  <a:pt x="144" y="330"/>
                  <a:pt x="144" y="339"/>
                </a:cubicBezTo>
                <a:close/>
                <a:moveTo>
                  <a:pt x="436" y="342"/>
                </a:moveTo>
                <a:cubicBezTo>
                  <a:pt x="436" y="351"/>
                  <a:pt x="429" y="358"/>
                  <a:pt x="420" y="358"/>
                </a:cubicBezTo>
                <a:cubicBezTo>
                  <a:pt x="411" y="358"/>
                  <a:pt x="404" y="351"/>
                  <a:pt x="404" y="342"/>
                </a:cubicBezTo>
                <a:cubicBezTo>
                  <a:pt x="404" y="334"/>
                  <a:pt x="411" y="327"/>
                  <a:pt x="420" y="327"/>
                </a:cubicBezTo>
                <a:cubicBezTo>
                  <a:pt x="429" y="327"/>
                  <a:pt x="436" y="334"/>
                  <a:pt x="436" y="342"/>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22" name="Rectangle 37"/>
          <p:cNvSpPr>
            <a:spLocks noChangeArrowheads="1"/>
          </p:cNvSpPr>
          <p:nvPr/>
        </p:nvSpPr>
        <p:spPr bwMode="gray">
          <a:xfrm>
            <a:off x="6547133" y="6158857"/>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a:solidFill>
                  <a:srgbClr val="000000"/>
                </a:solidFill>
              </a:rPr>
              <a:t>Operations</a:t>
            </a:r>
          </a:p>
        </p:txBody>
      </p:sp>
      <p:sp>
        <p:nvSpPr>
          <p:cNvPr id="26" name="Oval 41"/>
          <p:cNvSpPr>
            <a:spLocks noChangeArrowheads="1"/>
          </p:cNvSpPr>
          <p:nvPr/>
        </p:nvSpPr>
        <p:spPr bwMode="gray">
          <a:xfrm>
            <a:off x="6112771" y="5657821"/>
            <a:ext cx="334800" cy="333375"/>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000" dirty="0">
                <a:solidFill>
                  <a:schemeClr val="bg1"/>
                </a:solidFill>
              </a:rPr>
              <a:t>50</a:t>
            </a:r>
          </a:p>
        </p:txBody>
      </p:sp>
      <p:sp>
        <p:nvSpPr>
          <p:cNvPr id="36" name="Freeform 46"/>
          <p:cNvSpPr>
            <a:spLocks noEditPoints="1"/>
          </p:cNvSpPr>
          <p:nvPr/>
        </p:nvSpPr>
        <p:spPr bwMode="auto">
          <a:xfrm>
            <a:off x="6760350" y="5554509"/>
            <a:ext cx="540000" cy="540000"/>
          </a:xfrm>
          <a:custGeom>
            <a:avLst/>
            <a:gdLst/>
            <a:ahLst/>
            <a:cxnLst>
              <a:cxn ang="0">
                <a:pos x="366" y="207"/>
              </a:cxn>
              <a:cxn ang="0">
                <a:pos x="232" y="479"/>
              </a:cxn>
              <a:cxn ang="0">
                <a:pos x="261" y="150"/>
              </a:cxn>
              <a:cxn ang="0">
                <a:pos x="566" y="0"/>
              </a:cxn>
              <a:cxn ang="0">
                <a:pos x="566" y="0"/>
              </a:cxn>
              <a:cxn ang="0">
                <a:pos x="157" y="215"/>
              </a:cxn>
              <a:cxn ang="0">
                <a:pos x="187" y="227"/>
              </a:cxn>
              <a:cxn ang="0">
                <a:pos x="220" y="226"/>
              </a:cxn>
              <a:cxn ang="0">
                <a:pos x="249" y="212"/>
              </a:cxn>
              <a:cxn ang="0">
                <a:pos x="270" y="187"/>
              </a:cxn>
              <a:cxn ang="0">
                <a:pos x="280" y="156"/>
              </a:cxn>
              <a:cxn ang="0">
                <a:pos x="298" y="123"/>
              </a:cxn>
              <a:cxn ang="0">
                <a:pos x="279" y="86"/>
              </a:cxn>
              <a:cxn ang="0">
                <a:pos x="247" y="59"/>
              </a:cxn>
              <a:cxn ang="0">
                <a:pos x="206" y="48"/>
              </a:cxn>
              <a:cxn ang="0">
                <a:pos x="164" y="55"/>
              </a:cxn>
              <a:cxn ang="0">
                <a:pos x="129" y="79"/>
              </a:cxn>
              <a:cxn ang="0">
                <a:pos x="106" y="114"/>
              </a:cxn>
              <a:cxn ang="0">
                <a:pos x="100" y="149"/>
              </a:cxn>
              <a:cxn ang="0">
                <a:pos x="108" y="186"/>
              </a:cxn>
              <a:cxn ang="0">
                <a:pos x="311" y="412"/>
              </a:cxn>
              <a:cxn ang="0">
                <a:pos x="301" y="380"/>
              </a:cxn>
              <a:cxn ang="0">
                <a:pos x="280" y="355"/>
              </a:cxn>
              <a:cxn ang="0">
                <a:pos x="249" y="341"/>
              </a:cxn>
              <a:cxn ang="0">
                <a:pos x="216" y="340"/>
              </a:cxn>
              <a:cxn ang="0">
                <a:pos x="185" y="354"/>
              </a:cxn>
              <a:cxn ang="0">
                <a:pos x="163" y="379"/>
              </a:cxn>
              <a:cxn ang="0">
                <a:pos x="152" y="410"/>
              </a:cxn>
              <a:cxn ang="0">
                <a:pos x="153" y="430"/>
              </a:cxn>
              <a:cxn ang="0">
                <a:pos x="165" y="461"/>
              </a:cxn>
              <a:cxn ang="0">
                <a:pos x="188" y="485"/>
              </a:cxn>
              <a:cxn ang="0">
                <a:pos x="218" y="497"/>
              </a:cxn>
              <a:cxn ang="0">
                <a:pos x="251" y="496"/>
              </a:cxn>
              <a:cxn ang="0">
                <a:pos x="280" y="481"/>
              </a:cxn>
              <a:cxn ang="0">
                <a:pos x="301" y="457"/>
              </a:cxn>
              <a:cxn ang="0">
                <a:pos x="311" y="426"/>
              </a:cxn>
              <a:cxn ang="0">
                <a:pos x="466" y="250"/>
              </a:cxn>
              <a:cxn ang="0">
                <a:pos x="451" y="211"/>
              </a:cxn>
              <a:cxn ang="0">
                <a:pos x="421" y="181"/>
              </a:cxn>
              <a:cxn ang="0">
                <a:pos x="381" y="166"/>
              </a:cxn>
              <a:cxn ang="0">
                <a:pos x="339" y="168"/>
              </a:cxn>
              <a:cxn ang="0">
                <a:pos x="302" y="188"/>
              </a:cxn>
              <a:cxn ang="0">
                <a:pos x="276" y="221"/>
              </a:cxn>
              <a:cxn ang="0">
                <a:pos x="266" y="262"/>
              </a:cxn>
              <a:cxn ang="0">
                <a:pos x="291" y="290"/>
              </a:cxn>
              <a:cxn ang="0">
                <a:pos x="307" y="318"/>
              </a:cxn>
              <a:cxn ang="0">
                <a:pos x="333" y="338"/>
              </a:cxn>
              <a:cxn ang="0">
                <a:pos x="365" y="345"/>
              </a:cxn>
              <a:cxn ang="0">
                <a:pos x="397" y="339"/>
              </a:cxn>
              <a:cxn ang="0">
                <a:pos x="424" y="320"/>
              </a:cxn>
              <a:cxn ang="0">
                <a:pos x="441" y="292"/>
              </a:cxn>
              <a:cxn ang="0">
                <a:pos x="446" y="265"/>
              </a:cxn>
            </a:cxnLst>
            <a:rect l="0" t="0" r="r" b="b"/>
            <a:pathLst>
              <a:path w="566" h="567">
                <a:moveTo>
                  <a:pt x="426" y="266"/>
                </a:moveTo>
                <a:cubicBezTo>
                  <a:pt x="426" y="299"/>
                  <a:pt x="399" y="326"/>
                  <a:pt x="366" y="326"/>
                </a:cubicBezTo>
                <a:cubicBezTo>
                  <a:pt x="333" y="326"/>
                  <a:pt x="307" y="299"/>
                  <a:pt x="307" y="266"/>
                </a:cubicBezTo>
                <a:cubicBezTo>
                  <a:pt x="307" y="233"/>
                  <a:pt x="333" y="207"/>
                  <a:pt x="366" y="207"/>
                </a:cubicBezTo>
                <a:cubicBezTo>
                  <a:pt x="399" y="207"/>
                  <a:pt x="426" y="233"/>
                  <a:pt x="426" y="266"/>
                </a:cubicBezTo>
                <a:close/>
                <a:moveTo>
                  <a:pt x="232" y="360"/>
                </a:moveTo>
                <a:cubicBezTo>
                  <a:pt x="199" y="360"/>
                  <a:pt x="172" y="387"/>
                  <a:pt x="172" y="420"/>
                </a:cubicBezTo>
                <a:cubicBezTo>
                  <a:pt x="172" y="453"/>
                  <a:pt x="199" y="479"/>
                  <a:pt x="232" y="479"/>
                </a:cubicBezTo>
                <a:cubicBezTo>
                  <a:pt x="265" y="479"/>
                  <a:pt x="291" y="453"/>
                  <a:pt x="291" y="420"/>
                </a:cubicBezTo>
                <a:cubicBezTo>
                  <a:pt x="291" y="387"/>
                  <a:pt x="265" y="360"/>
                  <a:pt x="232" y="360"/>
                </a:cubicBezTo>
                <a:close/>
                <a:moveTo>
                  <a:pt x="201" y="210"/>
                </a:moveTo>
                <a:cubicBezTo>
                  <a:pt x="234" y="210"/>
                  <a:pt x="261" y="183"/>
                  <a:pt x="261" y="150"/>
                </a:cubicBezTo>
                <a:cubicBezTo>
                  <a:pt x="261" y="117"/>
                  <a:pt x="234" y="90"/>
                  <a:pt x="201" y="90"/>
                </a:cubicBezTo>
                <a:cubicBezTo>
                  <a:pt x="168" y="90"/>
                  <a:pt x="141" y="117"/>
                  <a:pt x="141" y="150"/>
                </a:cubicBezTo>
                <a:cubicBezTo>
                  <a:pt x="141" y="183"/>
                  <a:pt x="168" y="210"/>
                  <a:pt x="201" y="210"/>
                </a:cubicBezTo>
                <a:close/>
                <a:moveTo>
                  <a:pt x="566" y="0"/>
                </a:moveTo>
                <a:cubicBezTo>
                  <a:pt x="566" y="567"/>
                  <a:pt x="566" y="567"/>
                  <a:pt x="566" y="567"/>
                </a:cubicBezTo>
                <a:cubicBezTo>
                  <a:pt x="0" y="567"/>
                  <a:pt x="0" y="567"/>
                  <a:pt x="0" y="567"/>
                </a:cubicBezTo>
                <a:cubicBezTo>
                  <a:pt x="0" y="0"/>
                  <a:pt x="0" y="0"/>
                  <a:pt x="0" y="0"/>
                </a:cubicBezTo>
                <a:lnTo>
                  <a:pt x="566" y="0"/>
                </a:lnTo>
                <a:close/>
                <a:moveTo>
                  <a:pt x="142" y="202"/>
                </a:moveTo>
                <a:cubicBezTo>
                  <a:pt x="131" y="221"/>
                  <a:pt x="131" y="221"/>
                  <a:pt x="131" y="221"/>
                </a:cubicBezTo>
                <a:cubicBezTo>
                  <a:pt x="133" y="223"/>
                  <a:pt x="136" y="226"/>
                  <a:pt x="139" y="228"/>
                </a:cubicBezTo>
                <a:cubicBezTo>
                  <a:pt x="157" y="215"/>
                  <a:pt x="157" y="215"/>
                  <a:pt x="157" y="215"/>
                </a:cubicBezTo>
                <a:cubicBezTo>
                  <a:pt x="160" y="217"/>
                  <a:pt x="164" y="219"/>
                  <a:pt x="168" y="221"/>
                </a:cubicBezTo>
                <a:cubicBezTo>
                  <a:pt x="166" y="243"/>
                  <a:pt x="166" y="243"/>
                  <a:pt x="166" y="243"/>
                </a:cubicBezTo>
                <a:cubicBezTo>
                  <a:pt x="169" y="244"/>
                  <a:pt x="173" y="245"/>
                  <a:pt x="176" y="246"/>
                </a:cubicBezTo>
                <a:cubicBezTo>
                  <a:pt x="187" y="227"/>
                  <a:pt x="187" y="227"/>
                  <a:pt x="187" y="227"/>
                </a:cubicBezTo>
                <a:cubicBezTo>
                  <a:pt x="191" y="228"/>
                  <a:pt x="195" y="228"/>
                  <a:pt x="199" y="228"/>
                </a:cubicBezTo>
                <a:cubicBezTo>
                  <a:pt x="206" y="249"/>
                  <a:pt x="206" y="249"/>
                  <a:pt x="206" y="249"/>
                </a:cubicBezTo>
                <a:cubicBezTo>
                  <a:pt x="210" y="249"/>
                  <a:pt x="214" y="249"/>
                  <a:pt x="218" y="248"/>
                </a:cubicBezTo>
                <a:cubicBezTo>
                  <a:pt x="220" y="226"/>
                  <a:pt x="220" y="226"/>
                  <a:pt x="220" y="226"/>
                </a:cubicBezTo>
                <a:cubicBezTo>
                  <a:pt x="224" y="225"/>
                  <a:pt x="228" y="224"/>
                  <a:pt x="231" y="222"/>
                </a:cubicBezTo>
                <a:cubicBezTo>
                  <a:pt x="246" y="238"/>
                  <a:pt x="246" y="238"/>
                  <a:pt x="246" y="238"/>
                </a:cubicBezTo>
                <a:cubicBezTo>
                  <a:pt x="250" y="237"/>
                  <a:pt x="253" y="235"/>
                  <a:pt x="256" y="233"/>
                </a:cubicBezTo>
                <a:cubicBezTo>
                  <a:pt x="249" y="212"/>
                  <a:pt x="249" y="212"/>
                  <a:pt x="249" y="212"/>
                </a:cubicBezTo>
                <a:cubicBezTo>
                  <a:pt x="252" y="209"/>
                  <a:pt x="256" y="207"/>
                  <a:pt x="258" y="204"/>
                </a:cubicBezTo>
                <a:cubicBezTo>
                  <a:pt x="279" y="212"/>
                  <a:pt x="279" y="212"/>
                  <a:pt x="279" y="212"/>
                </a:cubicBezTo>
                <a:cubicBezTo>
                  <a:pt x="281" y="210"/>
                  <a:pt x="283" y="207"/>
                  <a:pt x="285" y="203"/>
                </a:cubicBezTo>
                <a:cubicBezTo>
                  <a:pt x="270" y="187"/>
                  <a:pt x="270" y="187"/>
                  <a:pt x="270" y="187"/>
                </a:cubicBezTo>
                <a:cubicBezTo>
                  <a:pt x="273" y="184"/>
                  <a:pt x="274" y="180"/>
                  <a:pt x="276" y="176"/>
                </a:cubicBezTo>
                <a:cubicBezTo>
                  <a:pt x="298" y="175"/>
                  <a:pt x="298" y="175"/>
                  <a:pt x="298" y="175"/>
                </a:cubicBezTo>
                <a:cubicBezTo>
                  <a:pt x="299" y="172"/>
                  <a:pt x="300" y="168"/>
                  <a:pt x="300" y="165"/>
                </a:cubicBezTo>
                <a:cubicBezTo>
                  <a:pt x="280" y="156"/>
                  <a:pt x="280" y="156"/>
                  <a:pt x="280" y="156"/>
                </a:cubicBezTo>
                <a:cubicBezTo>
                  <a:pt x="280" y="154"/>
                  <a:pt x="280" y="151"/>
                  <a:pt x="280" y="149"/>
                </a:cubicBezTo>
                <a:cubicBezTo>
                  <a:pt x="280" y="147"/>
                  <a:pt x="280" y="145"/>
                  <a:pt x="280" y="143"/>
                </a:cubicBezTo>
                <a:cubicBezTo>
                  <a:pt x="300" y="134"/>
                  <a:pt x="300" y="134"/>
                  <a:pt x="300" y="134"/>
                </a:cubicBezTo>
                <a:cubicBezTo>
                  <a:pt x="300" y="130"/>
                  <a:pt x="299" y="127"/>
                  <a:pt x="298" y="123"/>
                </a:cubicBezTo>
                <a:cubicBezTo>
                  <a:pt x="276" y="123"/>
                  <a:pt x="276" y="123"/>
                  <a:pt x="276" y="123"/>
                </a:cubicBezTo>
                <a:cubicBezTo>
                  <a:pt x="275" y="119"/>
                  <a:pt x="273" y="115"/>
                  <a:pt x="271" y="111"/>
                </a:cubicBezTo>
                <a:cubicBezTo>
                  <a:pt x="285" y="94"/>
                  <a:pt x="285" y="94"/>
                  <a:pt x="285" y="94"/>
                </a:cubicBezTo>
                <a:cubicBezTo>
                  <a:pt x="284" y="91"/>
                  <a:pt x="281" y="88"/>
                  <a:pt x="279" y="86"/>
                </a:cubicBezTo>
                <a:cubicBezTo>
                  <a:pt x="259" y="95"/>
                  <a:pt x="259" y="95"/>
                  <a:pt x="259" y="95"/>
                </a:cubicBezTo>
                <a:cubicBezTo>
                  <a:pt x="256" y="91"/>
                  <a:pt x="253" y="88"/>
                  <a:pt x="249" y="85"/>
                </a:cubicBezTo>
                <a:cubicBezTo>
                  <a:pt x="256" y="64"/>
                  <a:pt x="256" y="64"/>
                  <a:pt x="256" y="64"/>
                </a:cubicBezTo>
                <a:cubicBezTo>
                  <a:pt x="253" y="62"/>
                  <a:pt x="250" y="61"/>
                  <a:pt x="247" y="59"/>
                </a:cubicBezTo>
                <a:cubicBezTo>
                  <a:pt x="232" y="76"/>
                  <a:pt x="232" y="76"/>
                  <a:pt x="232" y="76"/>
                </a:cubicBezTo>
                <a:cubicBezTo>
                  <a:pt x="228" y="74"/>
                  <a:pt x="223" y="72"/>
                  <a:pt x="218" y="71"/>
                </a:cubicBezTo>
                <a:cubicBezTo>
                  <a:pt x="216" y="49"/>
                  <a:pt x="216" y="49"/>
                  <a:pt x="216" y="49"/>
                </a:cubicBezTo>
                <a:cubicBezTo>
                  <a:pt x="213" y="49"/>
                  <a:pt x="209" y="48"/>
                  <a:pt x="206" y="48"/>
                </a:cubicBezTo>
                <a:cubicBezTo>
                  <a:pt x="199" y="69"/>
                  <a:pt x="199" y="69"/>
                  <a:pt x="199" y="69"/>
                </a:cubicBezTo>
                <a:cubicBezTo>
                  <a:pt x="194" y="69"/>
                  <a:pt x="189" y="70"/>
                  <a:pt x="185" y="71"/>
                </a:cubicBezTo>
                <a:cubicBezTo>
                  <a:pt x="174" y="52"/>
                  <a:pt x="174" y="52"/>
                  <a:pt x="174" y="52"/>
                </a:cubicBezTo>
                <a:cubicBezTo>
                  <a:pt x="170" y="53"/>
                  <a:pt x="167" y="54"/>
                  <a:pt x="164" y="55"/>
                </a:cubicBezTo>
                <a:cubicBezTo>
                  <a:pt x="166" y="77"/>
                  <a:pt x="166" y="77"/>
                  <a:pt x="166" y="77"/>
                </a:cubicBezTo>
                <a:cubicBezTo>
                  <a:pt x="162" y="79"/>
                  <a:pt x="158" y="82"/>
                  <a:pt x="154" y="84"/>
                </a:cubicBezTo>
                <a:cubicBezTo>
                  <a:pt x="136" y="72"/>
                  <a:pt x="136" y="72"/>
                  <a:pt x="136" y="72"/>
                </a:cubicBezTo>
                <a:cubicBezTo>
                  <a:pt x="134" y="74"/>
                  <a:pt x="131" y="76"/>
                  <a:pt x="129" y="79"/>
                </a:cubicBezTo>
                <a:cubicBezTo>
                  <a:pt x="140" y="98"/>
                  <a:pt x="140" y="98"/>
                  <a:pt x="140" y="98"/>
                </a:cubicBezTo>
                <a:cubicBezTo>
                  <a:pt x="137" y="101"/>
                  <a:pt x="134" y="105"/>
                  <a:pt x="132" y="109"/>
                </a:cubicBezTo>
                <a:cubicBezTo>
                  <a:pt x="110" y="105"/>
                  <a:pt x="110" y="105"/>
                  <a:pt x="110" y="105"/>
                </a:cubicBezTo>
                <a:cubicBezTo>
                  <a:pt x="109" y="108"/>
                  <a:pt x="107" y="111"/>
                  <a:pt x="106" y="114"/>
                </a:cubicBezTo>
                <a:cubicBezTo>
                  <a:pt x="124" y="127"/>
                  <a:pt x="124" y="127"/>
                  <a:pt x="124" y="127"/>
                </a:cubicBezTo>
                <a:cubicBezTo>
                  <a:pt x="123" y="132"/>
                  <a:pt x="122" y="136"/>
                  <a:pt x="122" y="141"/>
                </a:cubicBezTo>
                <a:cubicBezTo>
                  <a:pt x="100" y="145"/>
                  <a:pt x="100" y="145"/>
                  <a:pt x="100" y="145"/>
                </a:cubicBezTo>
                <a:cubicBezTo>
                  <a:pt x="100" y="147"/>
                  <a:pt x="100" y="148"/>
                  <a:pt x="100" y="149"/>
                </a:cubicBezTo>
                <a:cubicBezTo>
                  <a:pt x="100" y="151"/>
                  <a:pt x="100" y="154"/>
                  <a:pt x="101" y="156"/>
                </a:cubicBezTo>
                <a:cubicBezTo>
                  <a:pt x="122" y="161"/>
                  <a:pt x="122" y="161"/>
                  <a:pt x="122" y="161"/>
                </a:cubicBezTo>
                <a:cubicBezTo>
                  <a:pt x="123" y="165"/>
                  <a:pt x="124" y="169"/>
                  <a:pt x="125" y="173"/>
                </a:cubicBezTo>
                <a:cubicBezTo>
                  <a:pt x="108" y="186"/>
                  <a:pt x="108" y="186"/>
                  <a:pt x="108" y="186"/>
                </a:cubicBezTo>
                <a:cubicBezTo>
                  <a:pt x="109" y="190"/>
                  <a:pt x="110" y="193"/>
                  <a:pt x="112" y="196"/>
                </a:cubicBezTo>
                <a:cubicBezTo>
                  <a:pt x="134" y="192"/>
                  <a:pt x="134" y="192"/>
                  <a:pt x="134" y="192"/>
                </a:cubicBezTo>
                <a:cubicBezTo>
                  <a:pt x="136" y="195"/>
                  <a:pt x="139" y="199"/>
                  <a:pt x="142" y="202"/>
                </a:cubicBezTo>
                <a:close/>
                <a:moveTo>
                  <a:pt x="311" y="412"/>
                </a:moveTo>
                <a:cubicBezTo>
                  <a:pt x="331" y="403"/>
                  <a:pt x="331" y="403"/>
                  <a:pt x="331" y="403"/>
                </a:cubicBezTo>
                <a:cubicBezTo>
                  <a:pt x="331" y="400"/>
                  <a:pt x="330" y="396"/>
                  <a:pt x="329" y="393"/>
                </a:cubicBezTo>
                <a:cubicBezTo>
                  <a:pt x="307" y="393"/>
                  <a:pt x="307" y="393"/>
                  <a:pt x="307" y="393"/>
                </a:cubicBezTo>
                <a:cubicBezTo>
                  <a:pt x="305" y="389"/>
                  <a:pt x="304" y="384"/>
                  <a:pt x="301" y="380"/>
                </a:cubicBezTo>
                <a:cubicBezTo>
                  <a:pt x="316" y="364"/>
                  <a:pt x="316" y="364"/>
                  <a:pt x="316" y="364"/>
                </a:cubicBezTo>
                <a:cubicBezTo>
                  <a:pt x="314" y="361"/>
                  <a:pt x="312" y="358"/>
                  <a:pt x="310" y="355"/>
                </a:cubicBezTo>
                <a:cubicBezTo>
                  <a:pt x="290" y="364"/>
                  <a:pt x="290" y="364"/>
                  <a:pt x="290" y="364"/>
                </a:cubicBezTo>
                <a:cubicBezTo>
                  <a:pt x="287" y="361"/>
                  <a:pt x="283" y="358"/>
                  <a:pt x="280" y="355"/>
                </a:cubicBezTo>
                <a:cubicBezTo>
                  <a:pt x="286" y="334"/>
                  <a:pt x="286" y="334"/>
                  <a:pt x="286" y="334"/>
                </a:cubicBezTo>
                <a:cubicBezTo>
                  <a:pt x="283" y="332"/>
                  <a:pt x="280" y="330"/>
                  <a:pt x="277" y="329"/>
                </a:cubicBezTo>
                <a:cubicBezTo>
                  <a:pt x="263" y="345"/>
                  <a:pt x="263" y="345"/>
                  <a:pt x="263" y="345"/>
                </a:cubicBezTo>
                <a:cubicBezTo>
                  <a:pt x="258" y="343"/>
                  <a:pt x="254" y="342"/>
                  <a:pt x="249" y="341"/>
                </a:cubicBezTo>
                <a:cubicBezTo>
                  <a:pt x="247" y="319"/>
                  <a:pt x="247" y="319"/>
                  <a:pt x="247" y="319"/>
                </a:cubicBezTo>
                <a:cubicBezTo>
                  <a:pt x="243" y="318"/>
                  <a:pt x="240" y="318"/>
                  <a:pt x="236" y="318"/>
                </a:cubicBezTo>
                <a:cubicBezTo>
                  <a:pt x="230" y="339"/>
                  <a:pt x="230" y="339"/>
                  <a:pt x="230" y="339"/>
                </a:cubicBezTo>
                <a:cubicBezTo>
                  <a:pt x="225" y="339"/>
                  <a:pt x="220" y="340"/>
                  <a:pt x="216" y="340"/>
                </a:cubicBezTo>
                <a:cubicBezTo>
                  <a:pt x="204" y="321"/>
                  <a:pt x="204" y="321"/>
                  <a:pt x="204" y="321"/>
                </a:cubicBezTo>
                <a:cubicBezTo>
                  <a:pt x="201" y="322"/>
                  <a:pt x="198" y="323"/>
                  <a:pt x="195" y="325"/>
                </a:cubicBezTo>
                <a:cubicBezTo>
                  <a:pt x="197" y="347"/>
                  <a:pt x="197" y="347"/>
                  <a:pt x="197" y="347"/>
                </a:cubicBezTo>
                <a:cubicBezTo>
                  <a:pt x="193" y="349"/>
                  <a:pt x="189" y="351"/>
                  <a:pt x="185" y="354"/>
                </a:cubicBezTo>
                <a:cubicBezTo>
                  <a:pt x="167" y="341"/>
                  <a:pt x="167" y="341"/>
                  <a:pt x="167" y="341"/>
                </a:cubicBezTo>
                <a:cubicBezTo>
                  <a:pt x="164" y="343"/>
                  <a:pt x="162" y="346"/>
                  <a:pt x="159" y="348"/>
                </a:cubicBezTo>
                <a:cubicBezTo>
                  <a:pt x="171" y="367"/>
                  <a:pt x="171" y="367"/>
                  <a:pt x="171" y="367"/>
                </a:cubicBezTo>
                <a:cubicBezTo>
                  <a:pt x="168" y="371"/>
                  <a:pt x="165" y="375"/>
                  <a:pt x="163" y="379"/>
                </a:cubicBezTo>
                <a:cubicBezTo>
                  <a:pt x="141" y="374"/>
                  <a:pt x="141" y="374"/>
                  <a:pt x="141" y="374"/>
                </a:cubicBezTo>
                <a:cubicBezTo>
                  <a:pt x="139" y="377"/>
                  <a:pt x="138" y="381"/>
                  <a:pt x="137" y="384"/>
                </a:cubicBezTo>
                <a:cubicBezTo>
                  <a:pt x="155" y="397"/>
                  <a:pt x="155" y="397"/>
                  <a:pt x="155" y="397"/>
                </a:cubicBezTo>
                <a:cubicBezTo>
                  <a:pt x="154" y="401"/>
                  <a:pt x="153" y="406"/>
                  <a:pt x="152" y="410"/>
                </a:cubicBezTo>
                <a:cubicBezTo>
                  <a:pt x="131" y="415"/>
                  <a:pt x="131" y="415"/>
                  <a:pt x="131" y="415"/>
                </a:cubicBezTo>
                <a:cubicBezTo>
                  <a:pt x="131" y="416"/>
                  <a:pt x="131" y="417"/>
                  <a:pt x="131" y="418"/>
                </a:cubicBezTo>
                <a:cubicBezTo>
                  <a:pt x="131" y="421"/>
                  <a:pt x="131" y="423"/>
                  <a:pt x="131" y="426"/>
                </a:cubicBezTo>
                <a:cubicBezTo>
                  <a:pt x="153" y="430"/>
                  <a:pt x="153" y="430"/>
                  <a:pt x="153" y="430"/>
                </a:cubicBezTo>
                <a:cubicBezTo>
                  <a:pt x="154" y="435"/>
                  <a:pt x="155" y="439"/>
                  <a:pt x="156" y="443"/>
                </a:cubicBezTo>
                <a:cubicBezTo>
                  <a:pt x="138" y="456"/>
                  <a:pt x="138" y="456"/>
                  <a:pt x="138" y="456"/>
                </a:cubicBezTo>
                <a:cubicBezTo>
                  <a:pt x="140" y="459"/>
                  <a:pt x="141" y="463"/>
                  <a:pt x="143" y="466"/>
                </a:cubicBezTo>
                <a:cubicBezTo>
                  <a:pt x="165" y="461"/>
                  <a:pt x="165" y="461"/>
                  <a:pt x="165" y="461"/>
                </a:cubicBezTo>
                <a:cubicBezTo>
                  <a:pt x="167" y="465"/>
                  <a:pt x="169" y="468"/>
                  <a:pt x="172" y="471"/>
                </a:cubicBezTo>
                <a:cubicBezTo>
                  <a:pt x="161" y="490"/>
                  <a:pt x="161" y="490"/>
                  <a:pt x="161" y="490"/>
                </a:cubicBezTo>
                <a:cubicBezTo>
                  <a:pt x="164" y="493"/>
                  <a:pt x="167" y="496"/>
                  <a:pt x="170" y="498"/>
                </a:cubicBezTo>
                <a:cubicBezTo>
                  <a:pt x="188" y="485"/>
                  <a:pt x="188" y="485"/>
                  <a:pt x="188" y="485"/>
                </a:cubicBezTo>
                <a:cubicBezTo>
                  <a:pt x="191" y="487"/>
                  <a:pt x="195" y="489"/>
                  <a:pt x="198" y="491"/>
                </a:cubicBezTo>
                <a:cubicBezTo>
                  <a:pt x="196" y="513"/>
                  <a:pt x="196" y="513"/>
                  <a:pt x="196" y="513"/>
                </a:cubicBezTo>
                <a:cubicBezTo>
                  <a:pt x="200" y="514"/>
                  <a:pt x="203" y="515"/>
                  <a:pt x="207" y="516"/>
                </a:cubicBezTo>
                <a:cubicBezTo>
                  <a:pt x="218" y="497"/>
                  <a:pt x="218" y="497"/>
                  <a:pt x="218" y="497"/>
                </a:cubicBezTo>
                <a:cubicBezTo>
                  <a:pt x="222" y="497"/>
                  <a:pt x="226" y="498"/>
                  <a:pt x="230" y="498"/>
                </a:cubicBezTo>
                <a:cubicBezTo>
                  <a:pt x="237" y="519"/>
                  <a:pt x="237" y="519"/>
                  <a:pt x="237" y="519"/>
                </a:cubicBezTo>
                <a:cubicBezTo>
                  <a:pt x="241" y="519"/>
                  <a:pt x="245" y="518"/>
                  <a:pt x="248" y="518"/>
                </a:cubicBezTo>
                <a:cubicBezTo>
                  <a:pt x="251" y="496"/>
                  <a:pt x="251" y="496"/>
                  <a:pt x="251" y="496"/>
                </a:cubicBezTo>
                <a:cubicBezTo>
                  <a:pt x="255" y="495"/>
                  <a:pt x="258" y="493"/>
                  <a:pt x="262" y="492"/>
                </a:cubicBezTo>
                <a:cubicBezTo>
                  <a:pt x="277" y="508"/>
                  <a:pt x="277" y="508"/>
                  <a:pt x="277" y="508"/>
                </a:cubicBezTo>
                <a:cubicBezTo>
                  <a:pt x="280" y="506"/>
                  <a:pt x="284" y="504"/>
                  <a:pt x="287" y="502"/>
                </a:cubicBezTo>
                <a:cubicBezTo>
                  <a:pt x="280" y="481"/>
                  <a:pt x="280" y="481"/>
                  <a:pt x="280" y="481"/>
                </a:cubicBezTo>
                <a:cubicBezTo>
                  <a:pt x="283" y="479"/>
                  <a:pt x="286" y="476"/>
                  <a:pt x="289" y="473"/>
                </a:cubicBezTo>
                <a:cubicBezTo>
                  <a:pt x="309" y="482"/>
                  <a:pt x="309" y="482"/>
                  <a:pt x="309" y="482"/>
                </a:cubicBezTo>
                <a:cubicBezTo>
                  <a:pt x="312" y="479"/>
                  <a:pt x="314" y="476"/>
                  <a:pt x="316" y="473"/>
                </a:cubicBezTo>
                <a:cubicBezTo>
                  <a:pt x="301" y="457"/>
                  <a:pt x="301" y="457"/>
                  <a:pt x="301" y="457"/>
                </a:cubicBezTo>
                <a:cubicBezTo>
                  <a:pt x="303" y="453"/>
                  <a:pt x="305" y="449"/>
                  <a:pt x="306" y="445"/>
                </a:cubicBezTo>
                <a:cubicBezTo>
                  <a:pt x="329" y="445"/>
                  <a:pt x="329" y="445"/>
                  <a:pt x="329" y="445"/>
                </a:cubicBezTo>
                <a:cubicBezTo>
                  <a:pt x="330" y="442"/>
                  <a:pt x="330" y="438"/>
                  <a:pt x="331" y="434"/>
                </a:cubicBezTo>
                <a:cubicBezTo>
                  <a:pt x="311" y="426"/>
                  <a:pt x="311" y="426"/>
                  <a:pt x="311" y="426"/>
                </a:cubicBezTo>
                <a:cubicBezTo>
                  <a:pt x="311" y="423"/>
                  <a:pt x="311" y="421"/>
                  <a:pt x="311" y="418"/>
                </a:cubicBezTo>
                <a:cubicBezTo>
                  <a:pt x="311" y="416"/>
                  <a:pt x="311" y="414"/>
                  <a:pt x="311" y="412"/>
                </a:cubicBezTo>
                <a:close/>
                <a:moveTo>
                  <a:pt x="445" y="259"/>
                </a:moveTo>
                <a:cubicBezTo>
                  <a:pt x="466" y="250"/>
                  <a:pt x="466" y="250"/>
                  <a:pt x="466" y="250"/>
                </a:cubicBezTo>
                <a:cubicBezTo>
                  <a:pt x="465" y="246"/>
                  <a:pt x="464" y="243"/>
                  <a:pt x="464" y="240"/>
                </a:cubicBezTo>
                <a:cubicBezTo>
                  <a:pt x="442" y="240"/>
                  <a:pt x="442" y="240"/>
                  <a:pt x="442" y="240"/>
                </a:cubicBezTo>
                <a:cubicBezTo>
                  <a:pt x="440" y="235"/>
                  <a:pt x="438" y="231"/>
                  <a:pt x="436" y="227"/>
                </a:cubicBezTo>
                <a:cubicBezTo>
                  <a:pt x="451" y="211"/>
                  <a:pt x="451" y="211"/>
                  <a:pt x="451" y="211"/>
                </a:cubicBezTo>
                <a:cubicBezTo>
                  <a:pt x="449" y="208"/>
                  <a:pt x="447" y="205"/>
                  <a:pt x="445" y="202"/>
                </a:cubicBezTo>
                <a:cubicBezTo>
                  <a:pt x="425" y="211"/>
                  <a:pt x="425" y="211"/>
                  <a:pt x="425" y="211"/>
                </a:cubicBezTo>
                <a:cubicBezTo>
                  <a:pt x="421" y="208"/>
                  <a:pt x="418" y="205"/>
                  <a:pt x="414" y="202"/>
                </a:cubicBezTo>
                <a:cubicBezTo>
                  <a:pt x="421" y="181"/>
                  <a:pt x="421" y="181"/>
                  <a:pt x="421" y="181"/>
                </a:cubicBezTo>
                <a:cubicBezTo>
                  <a:pt x="418" y="179"/>
                  <a:pt x="415" y="177"/>
                  <a:pt x="412" y="176"/>
                </a:cubicBezTo>
                <a:cubicBezTo>
                  <a:pt x="397" y="192"/>
                  <a:pt x="397" y="192"/>
                  <a:pt x="397" y="192"/>
                </a:cubicBezTo>
                <a:cubicBezTo>
                  <a:pt x="393" y="190"/>
                  <a:pt x="388" y="189"/>
                  <a:pt x="384" y="188"/>
                </a:cubicBezTo>
                <a:cubicBezTo>
                  <a:pt x="381" y="166"/>
                  <a:pt x="381" y="166"/>
                  <a:pt x="381" y="166"/>
                </a:cubicBezTo>
                <a:cubicBezTo>
                  <a:pt x="378" y="165"/>
                  <a:pt x="375" y="165"/>
                  <a:pt x="371" y="165"/>
                </a:cubicBezTo>
                <a:cubicBezTo>
                  <a:pt x="364" y="186"/>
                  <a:pt x="364" y="186"/>
                  <a:pt x="364" y="186"/>
                </a:cubicBezTo>
                <a:cubicBezTo>
                  <a:pt x="360" y="186"/>
                  <a:pt x="355" y="186"/>
                  <a:pt x="350" y="187"/>
                </a:cubicBezTo>
                <a:cubicBezTo>
                  <a:pt x="339" y="168"/>
                  <a:pt x="339" y="168"/>
                  <a:pt x="339" y="168"/>
                </a:cubicBezTo>
                <a:cubicBezTo>
                  <a:pt x="336" y="169"/>
                  <a:pt x="332" y="170"/>
                  <a:pt x="329" y="172"/>
                </a:cubicBezTo>
                <a:cubicBezTo>
                  <a:pt x="332" y="194"/>
                  <a:pt x="332" y="194"/>
                  <a:pt x="332" y="194"/>
                </a:cubicBezTo>
                <a:cubicBezTo>
                  <a:pt x="327" y="196"/>
                  <a:pt x="323" y="198"/>
                  <a:pt x="320" y="201"/>
                </a:cubicBezTo>
                <a:cubicBezTo>
                  <a:pt x="302" y="188"/>
                  <a:pt x="302" y="188"/>
                  <a:pt x="302" y="188"/>
                </a:cubicBezTo>
                <a:cubicBezTo>
                  <a:pt x="299" y="190"/>
                  <a:pt x="296" y="193"/>
                  <a:pt x="294" y="195"/>
                </a:cubicBezTo>
                <a:cubicBezTo>
                  <a:pt x="305" y="214"/>
                  <a:pt x="305" y="214"/>
                  <a:pt x="305" y="214"/>
                </a:cubicBezTo>
                <a:cubicBezTo>
                  <a:pt x="302" y="218"/>
                  <a:pt x="300" y="222"/>
                  <a:pt x="297" y="226"/>
                </a:cubicBezTo>
                <a:cubicBezTo>
                  <a:pt x="276" y="221"/>
                  <a:pt x="276" y="221"/>
                  <a:pt x="276" y="221"/>
                </a:cubicBezTo>
                <a:cubicBezTo>
                  <a:pt x="274" y="224"/>
                  <a:pt x="273" y="228"/>
                  <a:pt x="272" y="231"/>
                </a:cubicBezTo>
                <a:cubicBezTo>
                  <a:pt x="290" y="244"/>
                  <a:pt x="290" y="244"/>
                  <a:pt x="290" y="244"/>
                </a:cubicBezTo>
                <a:cubicBezTo>
                  <a:pt x="288" y="248"/>
                  <a:pt x="288" y="253"/>
                  <a:pt x="287" y="257"/>
                </a:cubicBezTo>
                <a:cubicBezTo>
                  <a:pt x="266" y="262"/>
                  <a:pt x="266" y="262"/>
                  <a:pt x="266" y="262"/>
                </a:cubicBezTo>
                <a:cubicBezTo>
                  <a:pt x="266" y="263"/>
                  <a:pt x="266" y="264"/>
                  <a:pt x="266" y="265"/>
                </a:cubicBezTo>
                <a:cubicBezTo>
                  <a:pt x="266" y="268"/>
                  <a:pt x="266" y="270"/>
                  <a:pt x="266" y="273"/>
                </a:cubicBezTo>
                <a:cubicBezTo>
                  <a:pt x="288" y="277"/>
                  <a:pt x="288" y="277"/>
                  <a:pt x="288" y="277"/>
                </a:cubicBezTo>
                <a:cubicBezTo>
                  <a:pt x="288" y="281"/>
                  <a:pt x="289" y="286"/>
                  <a:pt x="291" y="290"/>
                </a:cubicBezTo>
                <a:cubicBezTo>
                  <a:pt x="273" y="303"/>
                  <a:pt x="273" y="303"/>
                  <a:pt x="273" y="303"/>
                </a:cubicBezTo>
                <a:cubicBezTo>
                  <a:pt x="274" y="306"/>
                  <a:pt x="276" y="310"/>
                  <a:pt x="278" y="313"/>
                </a:cubicBezTo>
                <a:cubicBezTo>
                  <a:pt x="299" y="308"/>
                  <a:pt x="299" y="308"/>
                  <a:pt x="299" y="308"/>
                </a:cubicBezTo>
                <a:cubicBezTo>
                  <a:pt x="302" y="312"/>
                  <a:pt x="304" y="315"/>
                  <a:pt x="307" y="318"/>
                </a:cubicBezTo>
                <a:cubicBezTo>
                  <a:pt x="296" y="337"/>
                  <a:pt x="296" y="337"/>
                  <a:pt x="296" y="337"/>
                </a:cubicBezTo>
                <a:cubicBezTo>
                  <a:pt x="299" y="340"/>
                  <a:pt x="302" y="342"/>
                  <a:pt x="304" y="345"/>
                </a:cubicBezTo>
                <a:cubicBezTo>
                  <a:pt x="322" y="332"/>
                  <a:pt x="322" y="332"/>
                  <a:pt x="322" y="332"/>
                </a:cubicBezTo>
                <a:cubicBezTo>
                  <a:pt x="326" y="334"/>
                  <a:pt x="329" y="336"/>
                  <a:pt x="333" y="338"/>
                </a:cubicBezTo>
                <a:cubicBezTo>
                  <a:pt x="331" y="360"/>
                  <a:pt x="331" y="360"/>
                  <a:pt x="331" y="360"/>
                </a:cubicBezTo>
                <a:cubicBezTo>
                  <a:pt x="334" y="361"/>
                  <a:pt x="338" y="362"/>
                  <a:pt x="342" y="363"/>
                </a:cubicBezTo>
                <a:cubicBezTo>
                  <a:pt x="353" y="344"/>
                  <a:pt x="353" y="344"/>
                  <a:pt x="353" y="344"/>
                </a:cubicBezTo>
                <a:cubicBezTo>
                  <a:pt x="357" y="344"/>
                  <a:pt x="361" y="345"/>
                  <a:pt x="365" y="345"/>
                </a:cubicBezTo>
                <a:cubicBezTo>
                  <a:pt x="372" y="366"/>
                  <a:pt x="372" y="366"/>
                  <a:pt x="372" y="366"/>
                </a:cubicBezTo>
                <a:cubicBezTo>
                  <a:pt x="376" y="365"/>
                  <a:pt x="379" y="365"/>
                  <a:pt x="383" y="364"/>
                </a:cubicBezTo>
                <a:cubicBezTo>
                  <a:pt x="385" y="342"/>
                  <a:pt x="385" y="342"/>
                  <a:pt x="385" y="342"/>
                </a:cubicBezTo>
                <a:cubicBezTo>
                  <a:pt x="389" y="341"/>
                  <a:pt x="393" y="340"/>
                  <a:pt x="397" y="339"/>
                </a:cubicBezTo>
                <a:cubicBezTo>
                  <a:pt x="412" y="355"/>
                  <a:pt x="412" y="355"/>
                  <a:pt x="412" y="355"/>
                </a:cubicBezTo>
                <a:cubicBezTo>
                  <a:pt x="415" y="353"/>
                  <a:pt x="418" y="351"/>
                  <a:pt x="422" y="349"/>
                </a:cubicBezTo>
                <a:cubicBezTo>
                  <a:pt x="415" y="328"/>
                  <a:pt x="415" y="328"/>
                  <a:pt x="415" y="328"/>
                </a:cubicBezTo>
                <a:cubicBezTo>
                  <a:pt x="418" y="326"/>
                  <a:pt x="421" y="323"/>
                  <a:pt x="424" y="320"/>
                </a:cubicBezTo>
                <a:cubicBezTo>
                  <a:pt x="444" y="329"/>
                  <a:pt x="444" y="329"/>
                  <a:pt x="444" y="329"/>
                </a:cubicBezTo>
                <a:cubicBezTo>
                  <a:pt x="446" y="326"/>
                  <a:pt x="449" y="323"/>
                  <a:pt x="451" y="320"/>
                </a:cubicBezTo>
                <a:cubicBezTo>
                  <a:pt x="436" y="304"/>
                  <a:pt x="436" y="304"/>
                  <a:pt x="436" y="304"/>
                </a:cubicBezTo>
                <a:cubicBezTo>
                  <a:pt x="438" y="300"/>
                  <a:pt x="440" y="296"/>
                  <a:pt x="441" y="292"/>
                </a:cubicBezTo>
                <a:cubicBezTo>
                  <a:pt x="463" y="292"/>
                  <a:pt x="463" y="292"/>
                  <a:pt x="463" y="292"/>
                </a:cubicBezTo>
                <a:cubicBezTo>
                  <a:pt x="464" y="288"/>
                  <a:pt x="465" y="285"/>
                  <a:pt x="466" y="281"/>
                </a:cubicBezTo>
                <a:cubicBezTo>
                  <a:pt x="445" y="272"/>
                  <a:pt x="445" y="272"/>
                  <a:pt x="445" y="272"/>
                </a:cubicBezTo>
                <a:cubicBezTo>
                  <a:pt x="446" y="270"/>
                  <a:pt x="446" y="268"/>
                  <a:pt x="446" y="265"/>
                </a:cubicBezTo>
                <a:cubicBezTo>
                  <a:pt x="446" y="263"/>
                  <a:pt x="446" y="261"/>
                  <a:pt x="445" y="259"/>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20" name="Rectangle 35"/>
          <p:cNvSpPr>
            <a:spLocks noChangeArrowheads="1"/>
          </p:cNvSpPr>
          <p:nvPr/>
        </p:nvSpPr>
        <p:spPr bwMode="gray">
          <a:xfrm>
            <a:off x="8509755" y="6158857"/>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a:solidFill>
                  <a:srgbClr val="000000"/>
                </a:solidFill>
              </a:rPr>
              <a:t>Claims</a:t>
            </a:r>
          </a:p>
        </p:txBody>
      </p:sp>
      <p:sp>
        <p:nvSpPr>
          <p:cNvPr id="24" name="Oval 39"/>
          <p:cNvSpPr>
            <a:spLocks noChangeArrowheads="1"/>
          </p:cNvSpPr>
          <p:nvPr/>
        </p:nvSpPr>
        <p:spPr bwMode="gray">
          <a:xfrm>
            <a:off x="8183712" y="5695921"/>
            <a:ext cx="255789" cy="257175"/>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000" dirty="0">
                <a:solidFill>
                  <a:schemeClr val="bg1"/>
                </a:solidFill>
              </a:rPr>
              <a:t>15</a:t>
            </a:r>
          </a:p>
        </p:txBody>
      </p:sp>
      <p:sp>
        <p:nvSpPr>
          <p:cNvPr id="37" name="Freeform 51"/>
          <p:cNvSpPr>
            <a:spLocks noEditPoints="1"/>
          </p:cNvSpPr>
          <p:nvPr/>
        </p:nvSpPr>
        <p:spPr bwMode="auto">
          <a:xfrm>
            <a:off x="8722972" y="5554509"/>
            <a:ext cx="540000" cy="540000"/>
          </a:xfrm>
          <a:custGeom>
            <a:avLst/>
            <a:gdLst/>
            <a:ahLst/>
            <a:cxnLst>
              <a:cxn ang="0">
                <a:pos x="393" y="234"/>
              </a:cxn>
              <a:cxn ang="0">
                <a:pos x="400" y="238"/>
              </a:cxn>
              <a:cxn ang="0">
                <a:pos x="330" y="291"/>
              </a:cxn>
              <a:cxn ang="0">
                <a:pos x="336" y="284"/>
              </a:cxn>
              <a:cxn ang="0">
                <a:pos x="382" y="300"/>
              </a:cxn>
              <a:cxn ang="0">
                <a:pos x="393" y="293"/>
              </a:cxn>
              <a:cxn ang="0">
                <a:pos x="397" y="260"/>
              </a:cxn>
              <a:cxn ang="0">
                <a:pos x="379" y="227"/>
              </a:cxn>
              <a:cxn ang="0">
                <a:pos x="423" y="180"/>
              </a:cxn>
              <a:cxn ang="0">
                <a:pos x="440" y="179"/>
              </a:cxn>
              <a:cxn ang="0">
                <a:pos x="430" y="191"/>
              </a:cxn>
              <a:cxn ang="0">
                <a:pos x="442" y="226"/>
              </a:cxn>
              <a:cxn ang="0">
                <a:pos x="469" y="228"/>
              </a:cxn>
              <a:cxn ang="0">
                <a:pos x="475" y="231"/>
              </a:cxn>
              <a:cxn ang="0">
                <a:pos x="461" y="235"/>
              </a:cxn>
              <a:cxn ang="0">
                <a:pos x="440" y="231"/>
              </a:cxn>
              <a:cxn ang="0">
                <a:pos x="431" y="236"/>
              </a:cxn>
              <a:cxn ang="0">
                <a:pos x="452" y="306"/>
              </a:cxn>
              <a:cxn ang="0">
                <a:pos x="471" y="352"/>
              </a:cxn>
              <a:cxn ang="0">
                <a:pos x="490" y="356"/>
              </a:cxn>
              <a:cxn ang="0">
                <a:pos x="466" y="370"/>
              </a:cxn>
              <a:cxn ang="0">
                <a:pos x="460" y="356"/>
              </a:cxn>
              <a:cxn ang="0">
                <a:pos x="445" y="327"/>
              </a:cxn>
              <a:cxn ang="0">
                <a:pos x="412" y="286"/>
              </a:cxn>
              <a:cxn ang="0">
                <a:pos x="363" y="308"/>
              </a:cxn>
              <a:cxn ang="0">
                <a:pos x="409" y="249"/>
              </a:cxn>
              <a:cxn ang="0">
                <a:pos x="404" y="217"/>
              </a:cxn>
              <a:cxn ang="0">
                <a:pos x="384" y="218"/>
              </a:cxn>
              <a:cxn ang="0">
                <a:pos x="387" y="245"/>
              </a:cxn>
              <a:cxn ang="0">
                <a:pos x="405" y="256"/>
              </a:cxn>
              <a:cxn ang="0">
                <a:pos x="567" y="0"/>
              </a:cxn>
              <a:cxn ang="0">
                <a:pos x="322" y="311"/>
              </a:cxn>
              <a:cxn ang="0">
                <a:pos x="390" y="322"/>
              </a:cxn>
              <a:cxn ang="0">
                <a:pos x="431" y="315"/>
              </a:cxn>
              <a:cxn ang="0">
                <a:pos x="452" y="355"/>
              </a:cxn>
              <a:cxn ang="0">
                <a:pos x="456" y="365"/>
              </a:cxn>
              <a:cxn ang="0">
                <a:pos x="470" y="377"/>
              </a:cxn>
              <a:cxn ang="0">
                <a:pos x="499" y="356"/>
              </a:cxn>
              <a:cxn ang="0">
                <a:pos x="486" y="349"/>
              </a:cxn>
              <a:cxn ang="0">
                <a:pos x="460" y="310"/>
              </a:cxn>
              <a:cxn ang="0">
                <a:pos x="433" y="260"/>
              </a:cxn>
              <a:cxn ang="0">
                <a:pos x="460" y="243"/>
              </a:cxn>
              <a:cxn ang="0">
                <a:pos x="475" y="239"/>
              </a:cxn>
              <a:cxn ang="0">
                <a:pos x="471" y="219"/>
              </a:cxn>
              <a:cxn ang="0">
                <a:pos x="450" y="227"/>
              </a:cxn>
              <a:cxn ang="0">
                <a:pos x="437" y="194"/>
              </a:cxn>
              <a:cxn ang="0">
                <a:pos x="447" y="180"/>
              </a:cxn>
              <a:cxn ang="0">
                <a:pos x="433" y="156"/>
              </a:cxn>
              <a:cxn ang="0">
                <a:pos x="415" y="188"/>
              </a:cxn>
              <a:cxn ang="0">
                <a:pos x="375" y="235"/>
              </a:cxn>
              <a:cxn ang="0">
                <a:pos x="395" y="267"/>
              </a:cxn>
              <a:cxn ang="0">
                <a:pos x="382" y="293"/>
              </a:cxn>
              <a:cxn ang="0">
                <a:pos x="343" y="280"/>
              </a:cxn>
              <a:cxn ang="0">
                <a:pos x="324" y="286"/>
              </a:cxn>
              <a:cxn ang="0">
                <a:pos x="508" y="381"/>
              </a:cxn>
              <a:cxn ang="0">
                <a:pos x="244" y="250"/>
              </a:cxn>
              <a:cxn ang="0">
                <a:pos x="191" y="206"/>
              </a:cxn>
              <a:cxn ang="0">
                <a:pos x="119" y="229"/>
              </a:cxn>
              <a:cxn ang="0">
                <a:pos x="109" y="381"/>
              </a:cxn>
              <a:cxn ang="0">
                <a:pos x="194" y="331"/>
              </a:cxn>
              <a:cxn ang="0">
                <a:pos x="146" y="295"/>
              </a:cxn>
              <a:cxn ang="0">
                <a:pos x="194" y="331"/>
              </a:cxn>
            </a:cxnLst>
            <a:rect l="0" t="0" r="r" b="b"/>
            <a:pathLst>
              <a:path w="567" h="567">
                <a:moveTo>
                  <a:pt x="402" y="248"/>
                </a:moveTo>
                <a:cubicBezTo>
                  <a:pt x="401" y="249"/>
                  <a:pt x="401" y="249"/>
                  <a:pt x="401" y="249"/>
                </a:cubicBezTo>
                <a:cubicBezTo>
                  <a:pt x="400" y="249"/>
                  <a:pt x="399" y="249"/>
                  <a:pt x="398" y="248"/>
                </a:cubicBezTo>
                <a:cubicBezTo>
                  <a:pt x="396" y="248"/>
                  <a:pt x="395" y="246"/>
                  <a:pt x="394" y="244"/>
                </a:cubicBezTo>
                <a:cubicBezTo>
                  <a:pt x="394" y="241"/>
                  <a:pt x="393" y="237"/>
                  <a:pt x="393" y="234"/>
                </a:cubicBezTo>
                <a:cubicBezTo>
                  <a:pt x="393" y="231"/>
                  <a:pt x="392" y="228"/>
                  <a:pt x="392" y="226"/>
                </a:cubicBezTo>
                <a:cubicBezTo>
                  <a:pt x="392" y="225"/>
                  <a:pt x="391" y="224"/>
                  <a:pt x="391" y="223"/>
                </a:cubicBezTo>
                <a:cubicBezTo>
                  <a:pt x="398" y="222"/>
                  <a:pt x="398" y="222"/>
                  <a:pt x="398" y="222"/>
                </a:cubicBezTo>
                <a:cubicBezTo>
                  <a:pt x="400" y="227"/>
                  <a:pt x="401" y="232"/>
                  <a:pt x="400" y="237"/>
                </a:cubicBezTo>
                <a:cubicBezTo>
                  <a:pt x="400" y="238"/>
                  <a:pt x="400" y="238"/>
                  <a:pt x="400" y="238"/>
                </a:cubicBezTo>
                <a:cubicBezTo>
                  <a:pt x="399" y="241"/>
                  <a:pt x="399" y="245"/>
                  <a:pt x="402" y="248"/>
                </a:cubicBezTo>
                <a:close/>
                <a:moveTo>
                  <a:pt x="318" y="304"/>
                </a:moveTo>
                <a:cubicBezTo>
                  <a:pt x="318" y="305"/>
                  <a:pt x="317" y="305"/>
                  <a:pt x="317" y="305"/>
                </a:cubicBezTo>
                <a:cubicBezTo>
                  <a:pt x="319" y="302"/>
                  <a:pt x="322" y="299"/>
                  <a:pt x="324" y="297"/>
                </a:cubicBezTo>
                <a:cubicBezTo>
                  <a:pt x="327" y="295"/>
                  <a:pt x="328" y="293"/>
                  <a:pt x="330" y="291"/>
                </a:cubicBezTo>
                <a:cubicBezTo>
                  <a:pt x="330" y="290"/>
                  <a:pt x="331" y="289"/>
                  <a:pt x="332" y="289"/>
                </a:cubicBezTo>
                <a:cubicBezTo>
                  <a:pt x="332" y="288"/>
                  <a:pt x="333" y="287"/>
                  <a:pt x="333" y="286"/>
                </a:cubicBezTo>
                <a:cubicBezTo>
                  <a:pt x="334" y="285"/>
                  <a:pt x="335" y="285"/>
                  <a:pt x="335" y="284"/>
                </a:cubicBezTo>
                <a:cubicBezTo>
                  <a:pt x="336" y="284"/>
                  <a:pt x="336" y="283"/>
                  <a:pt x="336" y="283"/>
                </a:cubicBezTo>
                <a:cubicBezTo>
                  <a:pt x="336" y="283"/>
                  <a:pt x="336" y="284"/>
                  <a:pt x="336" y="284"/>
                </a:cubicBezTo>
                <a:cubicBezTo>
                  <a:pt x="341" y="293"/>
                  <a:pt x="350" y="295"/>
                  <a:pt x="358" y="297"/>
                </a:cubicBezTo>
                <a:cubicBezTo>
                  <a:pt x="360" y="297"/>
                  <a:pt x="361" y="297"/>
                  <a:pt x="362" y="298"/>
                </a:cubicBezTo>
                <a:cubicBezTo>
                  <a:pt x="364" y="298"/>
                  <a:pt x="366" y="298"/>
                  <a:pt x="368" y="299"/>
                </a:cubicBezTo>
                <a:cubicBezTo>
                  <a:pt x="372" y="299"/>
                  <a:pt x="377" y="300"/>
                  <a:pt x="381" y="300"/>
                </a:cubicBezTo>
                <a:cubicBezTo>
                  <a:pt x="382" y="300"/>
                  <a:pt x="382" y="300"/>
                  <a:pt x="382" y="300"/>
                </a:cubicBezTo>
                <a:cubicBezTo>
                  <a:pt x="382" y="300"/>
                  <a:pt x="383" y="300"/>
                  <a:pt x="383" y="300"/>
                </a:cubicBezTo>
                <a:cubicBezTo>
                  <a:pt x="384" y="300"/>
                  <a:pt x="385" y="300"/>
                  <a:pt x="386" y="299"/>
                </a:cubicBezTo>
                <a:cubicBezTo>
                  <a:pt x="388" y="298"/>
                  <a:pt x="389" y="297"/>
                  <a:pt x="390" y="296"/>
                </a:cubicBezTo>
                <a:cubicBezTo>
                  <a:pt x="392" y="295"/>
                  <a:pt x="392" y="295"/>
                  <a:pt x="392" y="295"/>
                </a:cubicBezTo>
                <a:cubicBezTo>
                  <a:pt x="393" y="295"/>
                  <a:pt x="393" y="294"/>
                  <a:pt x="393" y="293"/>
                </a:cubicBezTo>
                <a:cubicBezTo>
                  <a:pt x="395" y="288"/>
                  <a:pt x="397" y="283"/>
                  <a:pt x="401" y="279"/>
                </a:cubicBezTo>
                <a:cubicBezTo>
                  <a:pt x="403" y="276"/>
                  <a:pt x="403" y="273"/>
                  <a:pt x="403" y="271"/>
                </a:cubicBezTo>
                <a:cubicBezTo>
                  <a:pt x="403" y="269"/>
                  <a:pt x="402" y="267"/>
                  <a:pt x="402" y="265"/>
                </a:cubicBezTo>
                <a:cubicBezTo>
                  <a:pt x="401" y="264"/>
                  <a:pt x="401" y="264"/>
                  <a:pt x="401" y="263"/>
                </a:cubicBezTo>
                <a:cubicBezTo>
                  <a:pt x="400" y="261"/>
                  <a:pt x="399" y="260"/>
                  <a:pt x="397" y="260"/>
                </a:cubicBezTo>
                <a:cubicBezTo>
                  <a:pt x="396" y="260"/>
                  <a:pt x="396" y="260"/>
                  <a:pt x="396" y="260"/>
                </a:cubicBezTo>
                <a:cubicBezTo>
                  <a:pt x="395" y="260"/>
                  <a:pt x="394" y="260"/>
                  <a:pt x="392" y="260"/>
                </a:cubicBezTo>
                <a:cubicBezTo>
                  <a:pt x="390" y="260"/>
                  <a:pt x="390" y="260"/>
                  <a:pt x="390" y="259"/>
                </a:cubicBezTo>
                <a:cubicBezTo>
                  <a:pt x="389" y="250"/>
                  <a:pt x="385" y="241"/>
                  <a:pt x="382" y="233"/>
                </a:cubicBezTo>
                <a:cubicBezTo>
                  <a:pt x="381" y="231"/>
                  <a:pt x="380" y="229"/>
                  <a:pt x="379" y="227"/>
                </a:cubicBezTo>
                <a:cubicBezTo>
                  <a:pt x="376" y="219"/>
                  <a:pt x="378" y="216"/>
                  <a:pt x="386" y="212"/>
                </a:cubicBezTo>
                <a:cubicBezTo>
                  <a:pt x="393" y="209"/>
                  <a:pt x="402" y="205"/>
                  <a:pt x="410" y="198"/>
                </a:cubicBezTo>
                <a:cubicBezTo>
                  <a:pt x="411" y="197"/>
                  <a:pt x="413" y="196"/>
                  <a:pt x="415" y="195"/>
                </a:cubicBezTo>
                <a:cubicBezTo>
                  <a:pt x="416" y="195"/>
                  <a:pt x="417" y="195"/>
                  <a:pt x="418" y="194"/>
                </a:cubicBezTo>
                <a:cubicBezTo>
                  <a:pt x="424" y="191"/>
                  <a:pt x="426" y="186"/>
                  <a:pt x="423" y="180"/>
                </a:cubicBezTo>
                <a:cubicBezTo>
                  <a:pt x="419" y="172"/>
                  <a:pt x="420" y="167"/>
                  <a:pt x="427" y="162"/>
                </a:cubicBezTo>
                <a:cubicBezTo>
                  <a:pt x="431" y="162"/>
                  <a:pt x="431" y="162"/>
                  <a:pt x="431" y="162"/>
                </a:cubicBezTo>
                <a:cubicBezTo>
                  <a:pt x="436" y="164"/>
                  <a:pt x="438" y="167"/>
                  <a:pt x="439" y="173"/>
                </a:cubicBezTo>
                <a:cubicBezTo>
                  <a:pt x="439" y="174"/>
                  <a:pt x="439" y="176"/>
                  <a:pt x="440" y="177"/>
                </a:cubicBezTo>
                <a:cubicBezTo>
                  <a:pt x="440" y="178"/>
                  <a:pt x="440" y="178"/>
                  <a:pt x="440" y="179"/>
                </a:cubicBezTo>
                <a:cubicBezTo>
                  <a:pt x="440" y="179"/>
                  <a:pt x="440" y="179"/>
                  <a:pt x="440" y="179"/>
                </a:cubicBezTo>
                <a:cubicBezTo>
                  <a:pt x="440" y="180"/>
                  <a:pt x="440" y="181"/>
                  <a:pt x="440" y="183"/>
                </a:cubicBezTo>
                <a:cubicBezTo>
                  <a:pt x="439" y="184"/>
                  <a:pt x="439" y="185"/>
                  <a:pt x="439" y="185"/>
                </a:cubicBezTo>
                <a:cubicBezTo>
                  <a:pt x="439" y="185"/>
                  <a:pt x="439" y="185"/>
                  <a:pt x="439" y="185"/>
                </a:cubicBezTo>
                <a:cubicBezTo>
                  <a:pt x="434" y="184"/>
                  <a:pt x="431" y="186"/>
                  <a:pt x="430" y="191"/>
                </a:cubicBezTo>
                <a:cubicBezTo>
                  <a:pt x="430" y="191"/>
                  <a:pt x="430" y="191"/>
                  <a:pt x="430" y="192"/>
                </a:cubicBezTo>
                <a:cubicBezTo>
                  <a:pt x="428" y="196"/>
                  <a:pt x="429" y="200"/>
                  <a:pt x="433" y="201"/>
                </a:cubicBezTo>
                <a:cubicBezTo>
                  <a:pt x="435" y="202"/>
                  <a:pt x="437" y="204"/>
                  <a:pt x="437" y="206"/>
                </a:cubicBezTo>
                <a:cubicBezTo>
                  <a:pt x="437" y="211"/>
                  <a:pt x="438" y="217"/>
                  <a:pt x="441" y="223"/>
                </a:cubicBezTo>
                <a:cubicBezTo>
                  <a:pt x="442" y="224"/>
                  <a:pt x="442" y="225"/>
                  <a:pt x="442" y="226"/>
                </a:cubicBezTo>
                <a:cubicBezTo>
                  <a:pt x="443" y="229"/>
                  <a:pt x="444" y="232"/>
                  <a:pt x="446" y="233"/>
                </a:cubicBezTo>
                <a:cubicBezTo>
                  <a:pt x="448" y="234"/>
                  <a:pt x="450" y="235"/>
                  <a:pt x="452" y="235"/>
                </a:cubicBezTo>
                <a:cubicBezTo>
                  <a:pt x="453" y="235"/>
                  <a:pt x="454" y="234"/>
                  <a:pt x="455" y="234"/>
                </a:cubicBezTo>
                <a:cubicBezTo>
                  <a:pt x="456" y="234"/>
                  <a:pt x="457" y="234"/>
                  <a:pt x="458" y="234"/>
                </a:cubicBezTo>
                <a:cubicBezTo>
                  <a:pt x="462" y="234"/>
                  <a:pt x="467" y="233"/>
                  <a:pt x="469" y="228"/>
                </a:cubicBezTo>
                <a:cubicBezTo>
                  <a:pt x="470" y="226"/>
                  <a:pt x="471" y="226"/>
                  <a:pt x="471" y="226"/>
                </a:cubicBezTo>
                <a:cubicBezTo>
                  <a:pt x="471" y="226"/>
                  <a:pt x="472" y="226"/>
                  <a:pt x="473" y="228"/>
                </a:cubicBezTo>
                <a:cubicBezTo>
                  <a:pt x="473" y="228"/>
                  <a:pt x="473" y="228"/>
                  <a:pt x="474" y="229"/>
                </a:cubicBezTo>
                <a:cubicBezTo>
                  <a:pt x="474" y="229"/>
                  <a:pt x="474" y="229"/>
                  <a:pt x="474" y="229"/>
                </a:cubicBezTo>
                <a:cubicBezTo>
                  <a:pt x="475" y="230"/>
                  <a:pt x="475" y="231"/>
                  <a:pt x="475" y="231"/>
                </a:cubicBezTo>
                <a:cubicBezTo>
                  <a:pt x="475" y="232"/>
                  <a:pt x="474" y="232"/>
                  <a:pt x="473" y="233"/>
                </a:cubicBezTo>
                <a:cubicBezTo>
                  <a:pt x="472" y="233"/>
                  <a:pt x="472" y="233"/>
                  <a:pt x="471" y="233"/>
                </a:cubicBezTo>
                <a:cubicBezTo>
                  <a:pt x="470" y="233"/>
                  <a:pt x="470" y="233"/>
                  <a:pt x="469" y="233"/>
                </a:cubicBezTo>
                <a:cubicBezTo>
                  <a:pt x="469" y="233"/>
                  <a:pt x="468" y="234"/>
                  <a:pt x="467" y="234"/>
                </a:cubicBezTo>
                <a:cubicBezTo>
                  <a:pt x="465" y="234"/>
                  <a:pt x="463" y="234"/>
                  <a:pt x="461" y="235"/>
                </a:cubicBezTo>
                <a:cubicBezTo>
                  <a:pt x="460" y="236"/>
                  <a:pt x="458" y="236"/>
                  <a:pt x="457" y="237"/>
                </a:cubicBezTo>
                <a:cubicBezTo>
                  <a:pt x="455" y="238"/>
                  <a:pt x="454" y="238"/>
                  <a:pt x="452" y="239"/>
                </a:cubicBezTo>
                <a:cubicBezTo>
                  <a:pt x="450" y="239"/>
                  <a:pt x="448" y="240"/>
                  <a:pt x="447" y="240"/>
                </a:cubicBezTo>
                <a:cubicBezTo>
                  <a:pt x="445" y="240"/>
                  <a:pt x="443" y="239"/>
                  <a:pt x="441" y="233"/>
                </a:cubicBezTo>
                <a:cubicBezTo>
                  <a:pt x="441" y="232"/>
                  <a:pt x="440" y="232"/>
                  <a:pt x="440" y="231"/>
                </a:cubicBezTo>
                <a:cubicBezTo>
                  <a:pt x="440" y="231"/>
                  <a:pt x="440" y="231"/>
                  <a:pt x="440" y="230"/>
                </a:cubicBezTo>
                <a:cubicBezTo>
                  <a:pt x="439" y="229"/>
                  <a:pt x="438" y="228"/>
                  <a:pt x="436" y="229"/>
                </a:cubicBezTo>
                <a:cubicBezTo>
                  <a:pt x="435" y="229"/>
                  <a:pt x="434" y="230"/>
                  <a:pt x="433" y="231"/>
                </a:cubicBezTo>
                <a:cubicBezTo>
                  <a:pt x="433" y="231"/>
                  <a:pt x="433" y="232"/>
                  <a:pt x="433" y="233"/>
                </a:cubicBezTo>
                <a:cubicBezTo>
                  <a:pt x="432" y="234"/>
                  <a:pt x="432" y="235"/>
                  <a:pt x="431" y="236"/>
                </a:cubicBezTo>
                <a:cubicBezTo>
                  <a:pt x="430" y="241"/>
                  <a:pt x="429" y="246"/>
                  <a:pt x="428" y="251"/>
                </a:cubicBezTo>
                <a:cubicBezTo>
                  <a:pt x="426" y="259"/>
                  <a:pt x="426" y="259"/>
                  <a:pt x="426" y="259"/>
                </a:cubicBezTo>
                <a:cubicBezTo>
                  <a:pt x="425" y="263"/>
                  <a:pt x="427" y="267"/>
                  <a:pt x="429" y="269"/>
                </a:cubicBezTo>
                <a:cubicBezTo>
                  <a:pt x="435" y="279"/>
                  <a:pt x="442" y="290"/>
                  <a:pt x="451" y="304"/>
                </a:cubicBezTo>
                <a:cubicBezTo>
                  <a:pt x="451" y="304"/>
                  <a:pt x="452" y="305"/>
                  <a:pt x="452" y="306"/>
                </a:cubicBezTo>
                <a:cubicBezTo>
                  <a:pt x="452" y="307"/>
                  <a:pt x="452" y="307"/>
                  <a:pt x="452" y="307"/>
                </a:cubicBezTo>
                <a:cubicBezTo>
                  <a:pt x="452" y="308"/>
                  <a:pt x="453" y="310"/>
                  <a:pt x="453" y="311"/>
                </a:cubicBezTo>
                <a:cubicBezTo>
                  <a:pt x="453" y="314"/>
                  <a:pt x="454" y="317"/>
                  <a:pt x="455" y="320"/>
                </a:cubicBezTo>
                <a:cubicBezTo>
                  <a:pt x="455" y="321"/>
                  <a:pt x="456" y="323"/>
                  <a:pt x="457" y="325"/>
                </a:cubicBezTo>
                <a:cubicBezTo>
                  <a:pt x="460" y="334"/>
                  <a:pt x="464" y="343"/>
                  <a:pt x="471" y="352"/>
                </a:cubicBezTo>
                <a:cubicBezTo>
                  <a:pt x="474" y="355"/>
                  <a:pt x="477" y="357"/>
                  <a:pt x="482" y="357"/>
                </a:cubicBezTo>
                <a:cubicBezTo>
                  <a:pt x="483" y="357"/>
                  <a:pt x="483" y="357"/>
                  <a:pt x="484" y="357"/>
                </a:cubicBezTo>
                <a:cubicBezTo>
                  <a:pt x="485" y="357"/>
                  <a:pt x="487" y="356"/>
                  <a:pt x="488" y="356"/>
                </a:cubicBezTo>
                <a:cubicBezTo>
                  <a:pt x="489" y="356"/>
                  <a:pt x="489" y="356"/>
                  <a:pt x="490" y="356"/>
                </a:cubicBezTo>
                <a:cubicBezTo>
                  <a:pt x="490" y="356"/>
                  <a:pt x="490" y="356"/>
                  <a:pt x="490" y="356"/>
                </a:cubicBezTo>
                <a:cubicBezTo>
                  <a:pt x="488" y="358"/>
                  <a:pt x="486" y="359"/>
                  <a:pt x="484" y="361"/>
                </a:cubicBezTo>
                <a:cubicBezTo>
                  <a:pt x="480" y="363"/>
                  <a:pt x="476" y="366"/>
                  <a:pt x="472" y="368"/>
                </a:cubicBezTo>
                <a:cubicBezTo>
                  <a:pt x="471" y="369"/>
                  <a:pt x="469" y="370"/>
                  <a:pt x="468" y="371"/>
                </a:cubicBezTo>
                <a:cubicBezTo>
                  <a:pt x="466" y="371"/>
                  <a:pt x="466" y="371"/>
                  <a:pt x="466" y="371"/>
                </a:cubicBezTo>
                <a:cubicBezTo>
                  <a:pt x="466" y="370"/>
                  <a:pt x="466" y="370"/>
                  <a:pt x="466" y="370"/>
                </a:cubicBezTo>
                <a:cubicBezTo>
                  <a:pt x="465" y="367"/>
                  <a:pt x="464" y="365"/>
                  <a:pt x="463" y="362"/>
                </a:cubicBezTo>
                <a:cubicBezTo>
                  <a:pt x="462" y="361"/>
                  <a:pt x="462" y="360"/>
                  <a:pt x="461" y="359"/>
                </a:cubicBezTo>
                <a:cubicBezTo>
                  <a:pt x="461" y="359"/>
                  <a:pt x="461" y="359"/>
                  <a:pt x="461" y="359"/>
                </a:cubicBezTo>
                <a:cubicBezTo>
                  <a:pt x="461" y="359"/>
                  <a:pt x="461" y="358"/>
                  <a:pt x="460" y="358"/>
                </a:cubicBezTo>
                <a:cubicBezTo>
                  <a:pt x="460" y="357"/>
                  <a:pt x="460" y="357"/>
                  <a:pt x="460" y="356"/>
                </a:cubicBezTo>
                <a:cubicBezTo>
                  <a:pt x="459" y="355"/>
                  <a:pt x="459" y="354"/>
                  <a:pt x="459" y="353"/>
                </a:cubicBezTo>
                <a:cubicBezTo>
                  <a:pt x="458" y="351"/>
                  <a:pt x="458" y="349"/>
                  <a:pt x="457" y="347"/>
                </a:cubicBezTo>
                <a:cubicBezTo>
                  <a:pt x="455" y="344"/>
                  <a:pt x="453" y="341"/>
                  <a:pt x="452" y="337"/>
                </a:cubicBezTo>
                <a:cubicBezTo>
                  <a:pt x="451" y="336"/>
                  <a:pt x="450" y="335"/>
                  <a:pt x="449" y="333"/>
                </a:cubicBezTo>
                <a:cubicBezTo>
                  <a:pt x="448" y="331"/>
                  <a:pt x="447" y="329"/>
                  <a:pt x="445" y="327"/>
                </a:cubicBezTo>
                <a:cubicBezTo>
                  <a:pt x="442" y="322"/>
                  <a:pt x="440" y="318"/>
                  <a:pt x="438" y="313"/>
                </a:cubicBezTo>
                <a:cubicBezTo>
                  <a:pt x="435" y="305"/>
                  <a:pt x="429" y="299"/>
                  <a:pt x="424" y="294"/>
                </a:cubicBezTo>
                <a:cubicBezTo>
                  <a:pt x="422" y="291"/>
                  <a:pt x="420" y="289"/>
                  <a:pt x="418" y="286"/>
                </a:cubicBezTo>
                <a:cubicBezTo>
                  <a:pt x="417" y="285"/>
                  <a:pt x="416" y="285"/>
                  <a:pt x="415" y="285"/>
                </a:cubicBezTo>
                <a:cubicBezTo>
                  <a:pt x="414" y="285"/>
                  <a:pt x="413" y="286"/>
                  <a:pt x="412" y="286"/>
                </a:cubicBezTo>
                <a:cubicBezTo>
                  <a:pt x="407" y="294"/>
                  <a:pt x="407" y="294"/>
                  <a:pt x="407" y="294"/>
                </a:cubicBezTo>
                <a:cubicBezTo>
                  <a:pt x="404" y="299"/>
                  <a:pt x="400" y="304"/>
                  <a:pt x="397" y="309"/>
                </a:cubicBezTo>
                <a:cubicBezTo>
                  <a:pt x="393" y="315"/>
                  <a:pt x="392" y="315"/>
                  <a:pt x="390" y="315"/>
                </a:cubicBezTo>
                <a:cubicBezTo>
                  <a:pt x="389" y="315"/>
                  <a:pt x="387" y="315"/>
                  <a:pt x="384" y="314"/>
                </a:cubicBezTo>
                <a:cubicBezTo>
                  <a:pt x="378" y="312"/>
                  <a:pt x="371" y="310"/>
                  <a:pt x="363" y="308"/>
                </a:cubicBezTo>
                <a:cubicBezTo>
                  <a:pt x="360" y="308"/>
                  <a:pt x="356" y="307"/>
                  <a:pt x="353" y="306"/>
                </a:cubicBezTo>
                <a:cubicBezTo>
                  <a:pt x="347" y="305"/>
                  <a:pt x="341" y="304"/>
                  <a:pt x="335" y="303"/>
                </a:cubicBezTo>
                <a:cubicBezTo>
                  <a:pt x="329" y="301"/>
                  <a:pt x="324" y="301"/>
                  <a:pt x="318" y="304"/>
                </a:cubicBezTo>
                <a:close/>
                <a:moveTo>
                  <a:pt x="405" y="256"/>
                </a:moveTo>
                <a:cubicBezTo>
                  <a:pt x="409" y="249"/>
                  <a:pt x="409" y="249"/>
                  <a:pt x="409" y="249"/>
                </a:cubicBezTo>
                <a:cubicBezTo>
                  <a:pt x="410" y="248"/>
                  <a:pt x="410" y="247"/>
                  <a:pt x="410" y="246"/>
                </a:cubicBezTo>
                <a:cubicBezTo>
                  <a:pt x="410" y="245"/>
                  <a:pt x="409" y="244"/>
                  <a:pt x="408" y="244"/>
                </a:cubicBezTo>
                <a:cubicBezTo>
                  <a:pt x="406" y="243"/>
                  <a:pt x="406" y="243"/>
                  <a:pt x="407" y="240"/>
                </a:cubicBezTo>
                <a:cubicBezTo>
                  <a:pt x="407" y="239"/>
                  <a:pt x="407" y="239"/>
                  <a:pt x="407" y="238"/>
                </a:cubicBezTo>
                <a:cubicBezTo>
                  <a:pt x="408" y="230"/>
                  <a:pt x="406" y="223"/>
                  <a:pt x="404" y="217"/>
                </a:cubicBezTo>
                <a:cubicBezTo>
                  <a:pt x="401" y="217"/>
                  <a:pt x="401" y="217"/>
                  <a:pt x="401" y="217"/>
                </a:cubicBezTo>
                <a:cubicBezTo>
                  <a:pt x="404" y="216"/>
                  <a:pt x="404" y="216"/>
                  <a:pt x="404" y="216"/>
                </a:cubicBezTo>
                <a:cubicBezTo>
                  <a:pt x="404" y="215"/>
                  <a:pt x="402" y="214"/>
                  <a:pt x="400" y="214"/>
                </a:cubicBezTo>
                <a:cubicBezTo>
                  <a:pt x="386" y="217"/>
                  <a:pt x="386" y="217"/>
                  <a:pt x="386" y="217"/>
                </a:cubicBezTo>
                <a:cubicBezTo>
                  <a:pt x="385" y="217"/>
                  <a:pt x="385" y="218"/>
                  <a:pt x="384" y="218"/>
                </a:cubicBezTo>
                <a:cubicBezTo>
                  <a:pt x="384" y="219"/>
                  <a:pt x="383" y="220"/>
                  <a:pt x="384" y="221"/>
                </a:cubicBezTo>
                <a:cubicBezTo>
                  <a:pt x="384" y="222"/>
                  <a:pt x="384" y="222"/>
                  <a:pt x="384" y="223"/>
                </a:cubicBezTo>
                <a:cubicBezTo>
                  <a:pt x="384" y="224"/>
                  <a:pt x="385" y="225"/>
                  <a:pt x="385" y="227"/>
                </a:cubicBezTo>
                <a:cubicBezTo>
                  <a:pt x="385" y="229"/>
                  <a:pt x="386" y="232"/>
                  <a:pt x="386" y="235"/>
                </a:cubicBezTo>
                <a:cubicBezTo>
                  <a:pt x="386" y="239"/>
                  <a:pt x="387" y="242"/>
                  <a:pt x="387" y="245"/>
                </a:cubicBezTo>
                <a:cubicBezTo>
                  <a:pt x="388" y="250"/>
                  <a:pt x="391" y="254"/>
                  <a:pt x="396" y="255"/>
                </a:cubicBezTo>
                <a:cubicBezTo>
                  <a:pt x="397" y="255"/>
                  <a:pt x="398" y="256"/>
                  <a:pt x="399" y="256"/>
                </a:cubicBezTo>
                <a:cubicBezTo>
                  <a:pt x="399" y="257"/>
                  <a:pt x="400" y="257"/>
                  <a:pt x="400" y="257"/>
                </a:cubicBezTo>
                <a:cubicBezTo>
                  <a:pt x="401" y="257"/>
                  <a:pt x="401" y="257"/>
                  <a:pt x="402" y="257"/>
                </a:cubicBezTo>
                <a:cubicBezTo>
                  <a:pt x="403" y="257"/>
                  <a:pt x="404" y="257"/>
                  <a:pt x="405" y="256"/>
                </a:cubicBezTo>
                <a:close/>
                <a:moveTo>
                  <a:pt x="567" y="0"/>
                </a:moveTo>
                <a:cubicBezTo>
                  <a:pt x="567" y="567"/>
                  <a:pt x="567" y="567"/>
                  <a:pt x="567" y="567"/>
                </a:cubicBezTo>
                <a:cubicBezTo>
                  <a:pt x="0" y="567"/>
                  <a:pt x="0" y="567"/>
                  <a:pt x="0" y="567"/>
                </a:cubicBezTo>
                <a:cubicBezTo>
                  <a:pt x="0" y="0"/>
                  <a:pt x="0" y="0"/>
                  <a:pt x="0" y="0"/>
                </a:cubicBezTo>
                <a:lnTo>
                  <a:pt x="567" y="0"/>
                </a:lnTo>
                <a:close/>
                <a:moveTo>
                  <a:pt x="309" y="309"/>
                </a:moveTo>
                <a:cubicBezTo>
                  <a:pt x="309" y="310"/>
                  <a:pt x="310" y="311"/>
                  <a:pt x="310" y="312"/>
                </a:cubicBezTo>
                <a:cubicBezTo>
                  <a:pt x="311" y="312"/>
                  <a:pt x="312" y="313"/>
                  <a:pt x="313" y="313"/>
                </a:cubicBezTo>
                <a:cubicBezTo>
                  <a:pt x="314" y="312"/>
                  <a:pt x="315" y="312"/>
                  <a:pt x="316" y="312"/>
                </a:cubicBezTo>
                <a:cubicBezTo>
                  <a:pt x="317" y="312"/>
                  <a:pt x="320" y="312"/>
                  <a:pt x="322" y="311"/>
                </a:cubicBezTo>
                <a:cubicBezTo>
                  <a:pt x="326" y="308"/>
                  <a:pt x="329" y="308"/>
                  <a:pt x="333" y="309"/>
                </a:cubicBezTo>
                <a:cubicBezTo>
                  <a:pt x="339" y="311"/>
                  <a:pt x="346" y="312"/>
                  <a:pt x="352" y="313"/>
                </a:cubicBezTo>
                <a:cubicBezTo>
                  <a:pt x="355" y="314"/>
                  <a:pt x="359" y="315"/>
                  <a:pt x="362" y="315"/>
                </a:cubicBezTo>
                <a:cubicBezTo>
                  <a:pt x="369" y="317"/>
                  <a:pt x="376" y="319"/>
                  <a:pt x="382" y="321"/>
                </a:cubicBezTo>
                <a:cubicBezTo>
                  <a:pt x="386" y="322"/>
                  <a:pt x="388" y="322"/>
                  <a:pt x="390" y="322"/>
                </a:cubicBezTo>
                <a:cubicBezTo>
                  <a:pt x="396" y="322"/>
                  <a:pt x="399" y="319"/>
                  <a:pt x="403" y="313"/>
                </a:cubicBezTo>
                <a:cubicBezTo>
                  <a:pt x="406" y="308"/>
                  <a:pt x="410" y="303"/>
                  <a:pt x="413" y="298"/>
                </a:cubicBezTo>
                <a:cubicBezTo>
                  <a:pt x="415" y="294"/>
                  <a:pt x="415" y="294"/>
                  <a:pt x="415" y="294"/>
                </a:cubicBezTo>
                <a:cubicBezTo>
                  <a:pt x="417" y="296"/>
                  <a:pt x="418" y="297"/>
                  <a:pt x="419" y="299"/>
                </a:cubicBezTo>
                <a:cubicBezTo>
                  <a:pt x="424" y="304"/>
                  <a:pt x="429" y="309"/>
                  <a:pt x="431" y="315"/>
                </a:cubicBezTo>
                <a:cubicBezTo>
                  <a:pt x="433" y="321"/>
                  <a:pt x="436" y="326"/>
                  <a:pt x="439" y="331"/>
                </a:cubicBezTo>
                <a:cubicBezTo>
                  <a:pt x="441" y="333"/>
                  <a:pt x="442" y="335"/>
                  <a:pt x="443" y="337"/>
                </a:cubicBezTo>
                <a:cubicBezTo>
                  <a:pt x="444" y="338"/>
                  <a:pt x="445" y="340"/>
                  <a:pt x="445" y="341"/>
                </a:cubicBezTo>
                <a:cubicBezTo>
                  <a:pt x="447" y="344"/>
                  <a:pt x="449" y="347"/>
                  <a:pt x="451" y="350"/>
                </a:cubicBezTo>
                <a:cubicBezTo>
                  <a:pt x="451" y="352"/>
                  <a:pt x="452" y="353"/>
                  <a:pt x="452" y="355"/>
                </a:cubicBezTo>
                <a:cubicBezTo>
                  <a:pt x="452" y="356"/>
                  <a:pt x="453" y="357"/>
                  <a:pt x="453" y="358"/>
                </a:cubicBezTo>
                <a:cubicBezTo>
                  <a:pt x="453" y="360"/>
                  <a:pt x="454" y="361"/>
                  <a:pt x="454" y="361"/>
                </a:cubicBezTo>
                <a:cubicBezTo>
                  <a:pt x="455" y="362"/>
                  <a:pt x="455" y="362"/>
                  <a:pt x="455" y="362"/>
                </a:cubicBezTo>
                <a:cubicBezTo>
                  <a:pt x="455" y="363"/>
                  <a:pt x="455" y="363"/>
                  <a:pt x="455" y="363"/>
                </a:cubicBezTo>
                <a:cubicBezTo>
                  <a:pt x="456" y="363"/>
                  <a:pt x="456" y="364"/>
                  <a:pt x="456" y="365"/>
                </a:cubicBezTo>
                <a:cubicBezTo>
                  <a:pt x="457" y="367"/>
                  <a:pt x="458" y="370"/>
                  <a:pt x="459" y="373"/>
                </a:cubicBezTo>
                <a:cubicBezTo>
                  <a:pt x="460" y="376"/>
                  <a:pt x="460" y="376"/>
                  <a:pt x="460" y="376"/>
                </a:cubicBezTo>
                <a:cubicBezTo>
                  <a:pt x="461" y="377"/>
                  <a:pt x="462" y="378"/>
                  <a:pt x="464" y="378"/>
                </a:cubicBezTo>
                <a:cubicBezTo>
                  <a:pt x="469" y="378"/>
                  <a:pt x="469" y="378"/>
                  <a:pt x="469" y="378"/>
                </a:cubicBezTo>
                <a:cubicBezTo>
                  <a:pt x="469" y="378"/>
                  <a:pt x="470" y="378"/>
                  <a:pt x="470" y="377"/>
                </a:cubicBezTo>
                <a:cubicBezTo>
                  <a:pt x="472" y="376"/>
                  <a:pt x="474" y="375"/>
                  <a:pt x="476" y="374"/>
                </a:cubicBezTo>
                <a:cubicBezTo>
                  <a:pt x="480" y="372"/>
                  <a:pt x="484" y="369"/>
                  <a:pt x="488" y="367"/>
                </a:cubicBezTo>
                <a:cubicBezTo>
                  <a:pt x="491" y="365"/>
                  <a:pt x="493" y="363"/>
                  <a:pt x="495" y="361"/>
                </a:cubicBezTo>
                <a:cubicBezTo>
                  <a:pt x="496" y="360"/>
                  <a:pt x="497" y="359"/>
                  <a:pt x="498" y="358"/>
                </a:cubicBezTo>
                <a:cubicBezTo>
                  <a:pt x="498" y="358"/>
                  <a:pt x="499" y="357"/>
                  <a:pt x="499" y="356"/>
                </a:cubicBezTo>
                <a:cubicBezTo>
                  <a:pt x="499" y="353"/>
                  <a:pt x="499" y="353"/>
                  <a:pt x="499" y="353"/>
                </a:cubicBezTo>
                <a:cubicBezTo>
                  <a:pt x="499" y="351"/>
                  <a:pt x="498" y="350"/>
                  <a:pt x="496" y="349"/>
                </a:cubicBezTo>
                <a:cubicBezTo>
                  <a:pt x="495" y="349"/>
                  <a:pt x="495" y="349"/>
                  <a:pt x="495" y="349"/>
                </a:cubicBezTo>
                <a:cubicBezTo>
                  <a:pt x="493" y="349"/>
                  <a:pt x="492" y="348"/>
                  <a:pt x="490" y="348"/>
                </a:cubicBezTo>
                <a:cubicBezTo>
                  <a:pt x="489" y="349"/>
                  <a:pt x="487" y="349"/>
                  <a:pt x="486" y="349"/>
                </a:cubicBezTo>
                <a:cubicBezTo>
                  <a:pt x="485" y="350"/>
                  <a:pt x="484" y="350"/>
                  <a:pt x="483" y="350"/>
                </a:cubicBezTo>
                <a:cubicBezTo>
                  <a:pt x="481" y="350"/>
                  <a:pt x="479" y="350"/>
                  <a:pt x="476" y="347"/>
                </a:cubicBezTo>
                <a:cubicBezTo>
                  <a:pt x="470" y="340"/>
                  <a:pt x="467" y="331"/>
                  <a:pt x="463" y="322"/>
                </a:cubicBezTo>
                <a:cubicBezTo>
                  <a:pt x="463" y="320"/>
                  <a:pt x="462" y="319"/>
                  <a:pt x="461" y="317"/>
                </a:cubicBezTo>
                <a:cubicBezTo>
                  <a:pt x="461" y="315"/>
                  <a:pt x="460" y="313"/>
                  <a:pt x="460" y="310"/>
                </a:cubicBezTo>
                <a:cubicBezTo>
                  <a:pt x="460" y="309"/>
                  <a:pt x="459" y="307"/>
                  <a:pt x="459" y="306"/>
                </a:cubicBezTo>
                <a:cubicBezTo>
                  <a:pt x="459" y="305"/>
                  <a:pt x="459" y="305"/>
                  <a:pt x="459" y="305"/>
                </a:cubicBezTo>
                <a:cubicBezTo>
                  <a:pt x="458" y="303"/>
                  <a:pt x="458" y="301"/>
                  <a:pt x="457" y="300"/>
                </a:cubicBezTo>
                <a:cubicBezTo>
                  <a:pt x="448" y="286"/>
                  <a:pt x="441" y="275"/>
                  <a:pt x="435" y="266"/>
                </a:cubicBezTo>
                <a:cubicBezTo>
                  <a:pt x="433" y="263"/>
                  <a:pt x="433" y="262"/>
                  <a:pt x="433" y="260"/>
                </a:cubicBezTo>
                <a:cubicBezTo>
                  <a:pt x="435" y="253"/>
                  <a:pt x="435" y="253"/>
                  <a:pt x="435" y="253"/>
                </a:cubicBezTo>
                <a:cubicBezTo>
                  <a:pt x="436" y="249"/>
                  <a:pt x="436" y="245"/>
                  <a:pt x="437" y="242"/>
                </a:cubicBezTo>
                <a:cubicBezTo>
                  <a:pt x="439" y="244"/>
                  <a:pt x="442" y="247"/>
                  <a:pt x="447" y="247"/>
                </a:cubicBezTo>
                <a:cubicBezTo>
                  <a:pt x="449" y="247"/>
                  <a:pt x="451" y="246"/>
                  <a:pt x="454" y="245"/>
                </a:cubicBezTo>
                <a:cubicBezTo>
                  <a:pt x="456" y="245"/>
                  <a:pt x="458" y="244"/>
                  <a:pt x="460" y="243"/>
                </a:cubicBezTo>
                <a:cubicBezTo>
                  <a:pt x="461" y="243"/>
                  <a:pt x="462" y="242"/>
                  <a:pt x="464" y="242"/>
                </a:cubicBezTo>
                <a:cubicBezTo>
                  <a:pt x="465" y="241"/>
                  <a:pt x="467" y="241"/>
                  <a:pt x="468" y="241"/>
                </a:cubicBezTo>
                <a:cubicBezTo>
                  <a:pt x="469" y="240"/>
                  <a:pt x="470" y="240"/>
                  <a:pt x="471" y="240"/>
                </a:cubicBezTo>
                <a:cubicBezTo>
                  <a:pt x="471" y="240"/>
                  <a:pt x="472" y="240"/>
                  <a:pt x="472" y="240"/>
                </a:cubicBezTo>
                <a:cubicBezTo>
                  <a:pt x="473" y="240"/>
                  <a:pt x="474" y="240"/>
                  <a:pt x="475" y="239"/>
                </a:cubicBezTo>
                <a:cubicBezTo>
                  <a:pt x="478" y="238"/>
                  <a:pt x="481" y="237"/>
                  <a:pt x="482" y="234"/>
                </a:cubicBezTo>
                <a:cubicBezTo>
                  <a:pt x="483" y="230"/>
                  <a:pt x="481" y="227"/>
                  <a:pt x="480" y="225"/>
                </a:cubicBezTo>
                <a:cubicBezTo>
                  <a:pt x="479" y="225"/>
                  <a:pt x="479" y="225"/>
                  <a:pt x="479" y="225"/>
                </a:cubicBezTo>
                <a:cubicBezTo>
                  <a:pt x="479" y="224"/>
                  <a:pt x="479" y="224"/>
                  <a:pt x="479" y="224"/>
                </a:cubicBezTo>
                <a:cubicBezTo>
                  <a:pt x="476" y="219"/>
                  <a:pt x="473" y="219"/>
                  <a:pt x="471" y="219"/>
                </a:cubicBezTo>
                <a:cubicBezTo>
                  <a:pt x="469" y="219"/>
                  <a:pt x="466" y="219"/>
                  <a:pt x="463" y="225"/>
                </a:cubicBezTo>
                <a:cubicBezTo>
                  <a:pt x="462" y="226"/>
                  <a:pt x="461" y="227"/>
                  <a:pt x="458" y="227"/>
                </a:cubicBezTo>
                <a:cubicBezTo>
                  <a:pt x="457" y="227"/>
                  <a:pt x="456" y="227"/>
                  <a:pt x="455" y="227"/>
                </a:cubicBezTo>
                <a:cubicBezTo>
                  <a:pt x="454" y="227"/>
                  <a:pt x="453" y="228"/>
                  <a:pt x="452" y="228"/>
                </a:cubicBezTo>
                <a:cubicBezTo>
                  <a:pt x="451" y="228"/>
                  <a:pt x="450" y="227"/>
                  <a:pt x="450" y="227"/>
                </a:cubicBezTo>
                <a:cubicBezTo>
                  <a:pt x="450" y="227"/>
                  <a:pt x="449" y="225"/>
                  <a:pt x="449" y="224"/>
                </a:cubicBezTo>
                <a:cubicBezTo>
                  <a:pt x="449" y="223"/>
                  <a:pt x="449" y="222"/>
                  <a:pt x="448" y="220"/>
                </a:cubicBezTo>
                <a:cubicBezTo>
                  <a:pt x="445" y="215"/>
                  <a:pt x="444" y="210"/>
                  <a:pt x="444" y="206"/>
                </a:cubicBezTo>
                <a:cubicBezTo>
                  <a:pt x="443" y="201"/>
                  <a:pt x="441" y="197"/>
                  <a:pt x="436" y="195"/>
                </a:cubicBezTo>
                <a:cubicBezTo>
                  <a:pt x="436" y="195"/>
                  <a:pt x="436" y="194"/>
                  <a:pt x="437" y="194"/>
                </a:cubicBezTo>
                <a:cubicBezTo>
                  <a:pt x="437" y="194"/>
                  <a:pt x="437" y="193"/>
                  <a:pt x="437" y="192"/>
                </a:cubicBezTo>
                <a:cubicBezTo>
                  <a:pt x="437" y="192"/>
                  <a:pt x="437" y="192"/>
                  <a:pt x="437" y="192"/>
                </a:cubicBezTo>
                <a:cubicBezTo>
                  <a:pt x="438" y="192"/>
                  <a:pt x="439" y="192"/>
                  <a:pt x="440" y="192"/>
                </a:cubicBezTo>
                <a:cubicBezTo>
                  <a:pt x="446" y="192"/>
                  <a:pt x="446" y="186"/>
                  <a:pt x="447" y="183"/>
                </a:cubicBezTo>
                <a:cubicBezTo>
                  <a:pt x="447" y="182"/>
                  <a:pt x="447" y="181"/>
                  <a:pt x="447" y="180"/>
                </a:cubicBezTo>
                <a:cubicBezTo>
                  <a:pt x="447" y="179"/>
                  <a:pt x="447" y="179"/>
                  <a:pt x="447" y="179"/>
                </a:cubicBezTo>
                <a:cubicBezTo>
                  <a:pt x="447" y="178"/>
                  <a:pt x="447" y="178"/>
                  <a:pt x="447" y="177"/>
                </a:cubicBezTo>
                <a:cubicBezTo>
                  <a:pt x="447" y="177"/>
                  <a:pt x="447" y="176"/>
                  <a:pt x="446" y="175"/>
                </a:cubicBezTo>
                <a:cubicBezTo>
                  <a:pt x="446" y="174"/>
                  <a:pt x="446" y="173"/>
                  <a:pt x="446" y="172"/>
                </a:cubicBezTo>
                <a:cubicBezTo>
                  <a:pt x="445" y="169"/>
                  <a:pt x="443" y="159"/>
                  <a:pt x="433" y="156"/>
                </a:cubicBezTo>
                <a:cubicBezTo>
                  <a:pt x="433" y="155"/>
                  <a:pt x="432" y="155"/>
                  <a:pt x="432" y="155"/>
                </a:cubicBezTo>
                <a:cubicBezTo>
                  <a:pt x="426" y="155"/>
                  <a:pt x="426" y="155"/>
                  <a:pt x="426" y="155"/>
                </a:cubicBezTo>
                <a:cubicBezTo>
                  <a:pt x="426" y="155"/>
                  <a:pt x="425" y="156"/>
                  <a:pt x="424" y="156"/>
                </a:cubicBezTo>
                <a:cubicBezTo>
                  <a:pt x="413" y="162"/>
                  <a:pt x="411" y="172"/>
                  <a:pt x="416" y="183"/>
                </a:cubicBezTo>
                <a:cubicBezTo>
                  <a:pt x="417" y="185"/>
                  <a:pt x="417" y="186"/>
                  <a:pt x="415" y="188"/>
                </a:cubicBezTo>
                <a:cubicBezTo>
                  <a:pt x="414" y="188"/>
                  <a:pt x="413" y="189"/>
                  <a:pt x="412" y="189"/>
                </a:cubicBezTo>
                <a:cubicBezTo>
                  <a:pt x="409" y="190"/>
                  <a:pt x="407" y="191"/>
                  <a:pt x="405" y="193"/>
                </a:cubicBezTo>
                <a:cubicBezTo>
                  <a:pt x="398" y="199"/>
                  <a:pt x="390" y="203"/>
                  <a:pt x="383" y="206"/>
                </a:cubicBezTo>
                <a:cubicBezTo>
                  <a:pt x="371" y="211"/>
                  <a:pt x="368" y="218"/>
                  <a:pt x="373" y="230"/>
                </a:cubicBezTo>
                <a:cubicBezTo>
                  <a:pt x="374" y="232"/>
                  <a:pt x="374" y="234"/>
                  <a:pt x="375" y="235"/>
                </a:cubicBezTo>
                <a:cubicBezTo>
                  <a:pt x="379" y="244"/>
                  <a:pt x="382" y="252"/>
                  <a:pt x="383" y="260"/>
                </a:cubicBezTo>
                <a:cubicBezTo>
                  <a:pt x="384" y="265"/>
                  <a:pt x="387" y="267"/>
                  <a:pt x="392" y="267"/>
                </a:cubicBezTo>
                <a:cubicBezTo>
                  <a:pt x="392" y="267"/>
                  <a:pt x="392" y="267"/>
                  <a:pt x="392" y="267"/>
                </a:cubicBezTo>
                <a:cubicBezTo>
                  <a:pt x="393" y="267"/>
                  <a:pt x="394" y="267"/>
                  <a:pt x="395" y="267"/>
                </a:cubicBezTo>
                <a:cubicBezTo>
                  <a:pt x="395" y="267"/>
                  <a:pt x="395" y="267"/>
                  <a:pt x="395" y="267"/>
                </a:cubicBezTo>
                <a:cubicBezTo>
                  <a:pt x="395" y="269"/>
                  <a:pt x="396" y="270"/>
                  <a:pt x="396" y="271"/>
                </a:cubicBezTo>
                <a:cubicBezTo>
                  <a:pt x="396" y="272"/>
                  <a:pt x="396" y="274"/>
                  <a:pt x="395" y="274"/>
                </a:cubicBezTo>
                <a:cubicBezTo>
                  <a:pt x="391" y="279"/>
                  <a:pt x="389" y="284"/>
                  <a:pt x="387" y="290"/>
                </a:cubicBezTo>
                <a:cubicBezTo>
                  <a:pt x="386" y="290"/>
                  <a:pt x="386" y="290"/>
                  <a:pt x="386" y="290"/>
                </a:cubicBezTo>
                <a:cubicBezTo>
                  <a:pt x="385" y="291"/>
                  <a:pt x="384" y="292"/>
                  <a:pt x="382" y="293"/>
                </a:cubicBezTo>
                <a:cubicBezTo>
                  <a:pt x="381" y="293"/>
                  <a:pt x="381" y="293"/>
                  <a:pt x="381" y="293"/>
                </a:cubicBezTo>
                <a:cubicBezTo>
                  <a:pt x="377" y="293"/>
                  <a:pt x="373" y="292"/>
                  <a:pt x="369" y="292"/>
                </a:cubicBezTo>
                <a:cubicBezTo>
                  <a:pt x="367" y="291"/>
                  <a:pt x="366" y="291"/>
                  <a:pt x="364" y="291"/>
                </a:cubicBezTo>
                <a:cubicBezTo>
                  <a:pt x="363" y="290"/>
                  <a:pt x="361" y="290"/>
                  <a:pt x="359" y="290"/>
                </a:cubicBezTo>
                <a:cubicBezTo>
                  <a:pt x="352" y="288"/>
                  <a:pt x="346" y="286"/>
                  <a:pt x="343" y="280"/>
                </a:cubicBezTo>
                <a:cubicBezTo>
                  <a:pt x="340" y="277"/>
                  <a:pt x="338" y="276"/>
                  <a:pt x="336" y="276"/>
                </a:cubicBezTo>
                <a:cubicBezTo>
                  <a:pt x="334" y="276"/>
                  <a:pt x="332" y="277"/>
                  <a:pt x="331" y="279"/>
                </a:cubicBezTo>
                <a:cubicBezTo>
                  <a:pt x="329" y="280"/>
                  <a:pt x="328" y="281"/>
                  <a:pt x="328" y="282"/>
                </a:cubicBezTo>
                <a:cubicBezTo>
                  <a:pt x="327" y="283"/>
                  <a:pt x="327" y="283"/>
                  <a:pt x="326" y="284"/>
                </a:cubicBezTo>
                <a:cubicBezTo>
                  <a:pt x="326" y="285"/>
                  <a:pt x="325" y="286"/>
                  <a:pt x="324" y="286"/>
                </a:cubicBezTo>
                <a:cubicBezTo>
                  <a:pt x="323" y="288"/>
                  <a:pt x="321" y="290"/>
                  <a:pt x="320" y="291"/>
                </a:cubicBezTo>
                <a:cubicBezTo>
                  <a:pt x="316" y="294"/>
                  <a:pt x="312" y="298"/>
                  <a:pt x="309" y="304"/>
                </a:cubicBezTo>
                <a:cubicBezTo>
                  <a:pt x="309" y="305"/>
                  <a:pt x="309" y="305"/>
                  <a:pt x="309" y="305"/>
                </a:cubicBezTo>
                <a:lnTo>
                  <a:pt x="309" y="309"/>
                </a:lnTo>
                <a:close/>
                <a:moveTo>
                  <a:pt x="508" y="381"/>
                </a:moveTo>
                <a:cubicBezTo>
                  <a:pt x="205" y="381"/>
                  <a:pt x="205" y="381"/>
                  <a:pt x="205" y="381"/>
                </a:cubicBezTo>
                <a:cubicBezTo>
                  <a:pt x="215" y="377"/>
                  <a:pt x="252" y="357"/>
                  <a:pt x="255" y="310"/>
                </a:cubicBezTo>
                <a:cubicBezTo>
                  <a:pt x="255" y="310"/>
                  <a:pt x="256" y="283"/>
                  <a:pt x="247" y="272"/>
                </a:cubicBezTo>
                <a:cubicBezTo>
                  <a:pt x="245" y="282"/>
                  <a:pt x="239" y="283"/>
                  <a:pt x="239" y="283"/>
                </a:cubicBezTo>
                <a:cubicBezTo>
                  <a:pt x="235" y="283"/>
                  <a:pt x="244" y="260"/>
                  <a:pt x="244" y="250"/>
                </a:cubicBezTo>
                <a:cubicBezTo>
                  <a:pt x="244" y="227"/>
                  <a:pt x="227" y="219"/>
                  <a:pt x="227" y="219"/>
                </a:cubicBezTo>
                <a:cubicBezTo>
                  <a:pt x="227" y="219"/>
                  <a:pt x="231" y="244"/>
                  <a:pt x="217" y="252"/>
                </a:cubicBezTo>
                <a:cubicBezTo>
                  <a:pt x="214" y="246"/>
                  <a:pt x="225" y="181"/>
                  <a:pt x="184" y="168"/>
                </a:cubicBezTo>
                <a:cubicBezTo>
                  <a:pt x="195" y="189"/>
                  <a:pt x="193" y="198"/>
                  <a:pt x="193" y="198"/>
                </a:cubicBezTo>
                <a:cubicBezTo>
                  <a:pt x="193" y="198"/>
                  <a:pt x="191" y="208"/>
                  <a:pt x="191" y="206"/>
                </a:cubicBezTo>
                <a:cubicBezTo>
                  <a:pt x="188" y="184"/>
                  <a:pt x="169" y="164"/>
                  <a:pt x="169" y="164"/>
                </a:cubicBezTo>
                <a:cubicBezTo>
                  <a:pt x="169" y="164"/>
                  <a:pt x="159" y="155"/>
                  <a:pt x="152" y="113"/>
                </a:cubicBezTo>
                <a:cubicBezTo>
                  <a:pt x="124" y="141"/>
                  <a:pt x="157" y="184"/>
                  <a:pt x="143" y="187"/>
                </a:cubicBezTo>
                <a:cubicBezTo>
                  <a:pt x="143" y="187"/>
                  <a:pt x="126" y="160"/>
                  <a:pt x="106" y="163"/>
                </a:cubicBezTo>
                <a:cubicBezTo>
                  <a:pt x="137" y="204"/>
                  <a:pt x="119" y="230"/>
                  <a:pt x="119" y="229"/>
                </a:cubicBezTo>
                <a:cubicBezTo>
                  <a:pt x="100" y="205"/>
                  <a:pt x="75" y="205"/>
                  <a:pt x="81" y="209"/>
                </a:cubicBezTo>
                <a:cubicBezTo>
                  <a:pt x="104" y="225"/>
                  <a:pt x="97" y="268"/>
                  <a:pt x="97" y="268"/>
                </a:cubicBezTo>
                <a:cubicBezTo>
                  <a:pt x="97" y="268"/>
                  <a:pt x="72" y="247"/>
                  <a:pt x="61" y="258"/>
                </a:cubicBezTo>
                <a:cubicBezTo>
                  <a:pt x="92" y="274"/>
                  <a:pt x="78" y="292"/>
                  <a:pt x="78" y="314"/>
                </a:cubicBezTo>
                <a:cubicBezTo>
                  <a:pt x="77" y="358"/>
                  <a:pt x="104" y="378"/>
                  <a:pt x="109" y="381"/>
                </a:cubicBezTo>
                <a:cubicBezTo>
                  <a:pt x="41" y="381"/>
                  <a:pt x="41" y="381"/>
                  <a:pt x="41" y="381"/>
                </a:cubicBezTo>
                <a:cubicBezTo>
                  <a:pt x="41" y="391"/>
                  <a:pt x="41" y="391"/>
                  <a:pt x="41" y="391"/>
                </a:cubicBezTo>
                <a:cubicBezTo>
                  <a:pt x="508" y="391"/>
                  <a:pt x="508" y="391"/>
                  <a:pt x="508" y="391"/>
                </a:cubicBezTo>
                <a:lnTo>
                  <a:pt x="508" y="381"/>
                </a:lnTo>
                <a:close/>
                <a:moveTo>
                  <a:pt x="194" y="331"/>
                </a:moveTo>
                <a:cubicBezTo>
                  <a:pt x="205" y="319"/>
                  <a:pt x="207" y="292"/>
                  <a:pt x="204" y="296"/>
                </a:cubicBezTo>
                <a:cubicBezTo>
                  <a:pt x="201" y="299"/>
                  <a:pt x="190" y="317"/>
                  <a:pt x="181" y="320"/>
                </a:cubicBezTo>
                <a:cubicBezTo>
                  <a:pt x="181" y="320"/>
                  <a:pt x="186" y="280"/>
                  <a:pt x="181" y="271"/>
                </a:cubicBezTo>
                <a:cubicBezTo>
                  <a:pt x="181" y="271"/>
                  <a:pt x="170" y="285"/>
                  <a:pt x="163" y="317"/>
                </a:cubicBezTo>
                <a:cubicBezTo>
                  <a:pt x="152" y="316"/>
                  <a:pt x="146" y="295"/>
                  <a:pt x="146" y="295"/>
                </a:cubicBezTo>
                <a:cubicBezTo>
                  <a:pt x="135" y="307"/>
                  <a:pt x="147" y="345"/>
                  <a:pt x="147" y="345"/>
                </a:cubicBezTo>
                <a:cubicBezTo>
                  <a:pt x="147" y="345"/>
                  <a:pt x="132" y="345"/>
                  <a:pt x="123" y="303"/>
                </a:cubicBezTo>
                <a:cubicBezTo>
                  <a:pt x="95" y="351"/>
                  <a:pt x="146" y="383"/>
                  <a:pt x="155" y="377"/>
                </a:cubicBezTo>
                <a:cubicBezTo>
                  <a:pt x="208" y="363"/>
                  <a:pt x="213" y="318"/>
                  <a:pt x="213" y="318"/>
                </a:cubicBezTo>
                <a:cubicBezTo>
                  <a:pt x="213" y="318"/>
                  <a:pt x="206" y="328"/>
                  <a:pt x="194" y="331"/>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6" name="Rectangle 31"/>
          <p:cNvSpPr>
            <a:spLocks noChangeArrowheads="1"/>
          </p:cNvSpPr>
          <p:nvPr/>
        </p:nvSpPr>
        <p:spPr bwMode="gray">
          <a:xfrm>
            <a:off x="10485090" y="6158857"/>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a:solidFill>
                  <a:srgbClr val="000000"/>
                </a:solidFill>
              </a:rPr>
              <a:t>Reinsurance</a:t>
            </a:r>
          </a:p>
        </p:txBody>
      </p:sp>
      <p:sp>
        <p:nvSpPr>
          <p:cNvPr id="17" name="Oval 32"/>
          <p:cNvSpPr>
            <a:spLocks noChangeArrowheads="1"/>
          </p:cNvSpPr>
          <p:nvPr/>
        </p:nvSpPr>
        <p:spPr bwMode="gray">
          <a:xfrm>
            <a:off x="9994459" y="5711285"/>
            <a:ext cx="228230" cy="226447"/>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000" dirty="0">
                <a:solidFill>
                  <a:schemeClr val="bg1"/>
                </a:solidFill>
              </a:rPr>
              <a:t>10</a:t>
            </a:r>
          </a:p>
        </p:txBody>
      </p:sp>
      <p:sp>
        <p:nvSpPr>
          <p:cNvPr id="38" name="Freeform 56"/>
          <p:cNvSpPr>
            <a:spLocks noEditPoints="1"/>
          </p:cNvSpPr>
          <p:nvPr/>
        </p:nvSpPr>
        <p:spPr bwMode="auto">
          <a:xfrm>
            <a:off x="10698307" y="5554509"/>
            <a:ext cx="540000" cy="540000"/>
          </a:xfrm>
          <a:custGeom>
            <a:avLst/>
            <a:gdLst/>
            <a:ahLst/>
            <a:cxnLst>
              <a:cxn ang="0">
                <a:pos x="238" y="402"/>
              </a:cxn>
              <a:cxn ang="0">
                <a:pos x="239" y="396"/>
              </a:cxn>
              <a:cxn ang="0">
                <a:pos x="283" y="101"/>
              </a:cxn>
              <a:cxn ang="0">
                <a:pos x="237" y="117"/>
              </a:cxn>
              <a:cxn ang="0">
                <a:pos x="343" y="260"/>
              </a:cxn>
              <a:cxn ang="0">
                <a:pos x="238" y="355"/>
              </a:cxn>
              <a:cxn ang="0">
                <a:pos x="250" y="280"/>
              </a:cxn>
              <a:cxn ang="0">
                <a:pos x="256" y="270"/>
              </a:cxn>
              <a:cxn ang="0">
                <a:pos x="369" y="164"/>
              </a:cxn>
              <a:cxn ang="0">
                <a:pos x="153" y="253"/>
              </a:cxn>
              <a:cxn ang="0">
                <a:pos x="131" y="301"/>
              </a:cxn>
              <a:cxn ang="0">
                <a:pos x="170" y="300"/>
              </a:cxn>
              <a:cxn ang="0">
                <a:pos x="111" y="440"/>
              </a:cxn>
              <a:cxn ang="0">
                <a:pos x="180" y="322"/>
              </a:cxn>
              <a:cxn ang="0">
                <a:pos x="208" y="314"/>
              </a:cxn>
              <a:cxn ang="0">
                <a:pos x="377" y="278"/>
              </a:cxn>
              <a:cxn ang="0">
                <a:pos x="334" y="339"/>
              </a:cxn>
              <a:cxn ang="0">
                <a:pos x="286" y="385"/>
              </a:cxn>
              <a:cxn ang="0">
                <a:pos x="277" y="402"/>
              </a:cxn>
              <a:cxn ang="0">
                <a:pos x="322" y="424"/>
              </a:cxn>
              <a:cxn ang="0">
                <a:pos x="399" y="526"/>
              </a:cxn>
              <a:cxn ang="0">
                <a:pos x="407" y="405"/>
              </a:cxn>
              <a:cxn ang="0">
                <a:pos x="413" y="129"/>
              </a:cxn>
              <a:cxn ang="0">
                <a:pos x="388" y="135"/>
              </a:cxn>
              <a:cxn ang="0">
                <a:pos x="567" y="567"/>
              </a:cxn>
              <a:cxn ang="0">
                <a:pos x="372" y="132"/>
              </a:cxn>
              <a:cxn ang="0">
                <a:pos x="386" y="124"/>
              </a:cxn>
              <a:cxn ang="0">
                <a:pos x="287" y="135"/>
              </a:cxn>
              <a:cxn ang="0">
                <a:pos x="147" y="472"/>
              </a:cxn>
              <a:cxn ang="0">
                <a:pos x="152" y="493"/>
              </a:cxn>
              <a:cxn ang="0">
                <a:pos x="225" y="359"/>
              </a:cxn>
              <a:cxn ang="0">
                <a:pos x="276" y="367"/>
              </a:cxn>
              <a:cxn ang="0">
                <a:pos x="313" y="196"/>
              </a:cxn>
              <a:cxn ang="0">
                <a:pos x="354" y="134"/>
              </a:cxn>
              <a:cxn ang="0">
                <a:pos x="130" y="274"/>
              </a:cxn>
              <a:cxn ang="0">
                <a:pos x="125" y="311"/>
              </a:cxn>
              <a:cxn ang="0">
                <a:pos x="143" y="463"/>
              </a:cxn>
              <a:cxn ang="0">
                <a:pos x="343" y="198"/>
              </a:cxn>
              <a:cxn ang="0">
                <a:pos x="343" y="198"/>
              </a:cxn>
              <a:cxn ang="0">
                <a:pos x="355" y="276"/>
              </a:cxn>
              <a:cxn ang="0">
                <a:pos x="330" y="281"/>
              </a:cxn>
              <a:cxn ang="0">
                <a:pos x="239" y="376"/>
              </a:cxn>
              <a:cxn ang="0">
                <a:pos x="235" y="413"/>
              </a:cxn>
              <a:cxn ang="0">
                <a:pos x="274" y="413"/>
              </a:cxn>
              <a:cxn ang="0">
                <a:pos x="274" y="538"/>
              </a:cxn>
              <a:cxn ang="0">
                <a:pos x="361" y="538"/>
              </a:cxn>
              <a:cxn ang="0">
                <a:pos x="448" y="47"/>
              </a:cxn>
              <a:cxn ang="0">
                <a:pos x="423" y="65"/>
              </a:cxn>
              <a:cxn ang="0">
                <a:pos x="454" y="65"/>
              </a:cxn>
            </a:cxnLst>
            <a:rect l="0" t="0" r="r" b="b"/>
            <a:pathLst>
              <a:path w="567" h="567">
                <a:moveTo>
                  <a:pt x="239" y="396"/>
                </a:moveTo>
                <a:cubicBezTo>
                  <a:pt x="240" y="399"/>
                  <a:pt x="241" y="401"/>
                  <a:pt x="243" y="403"/>
                </a:cubicBezTo>
                <a:cubicBezTo>
                  <a:pt x="242" y="403"/>
                  <a:pt x="242" y="403"/>
                  <a:pt x="242" y="403"/>
                </a:cubicBezTo>
                <a:cubicBezTo>
                  <a:pt x="240" y="403"/>
                  <a:pt x="239" y="403"/>
                  <a:pt x="238" y="402"/>
                </a:cubicBezTo>
                <a:cubicBezTo>
                  <a:pt x="235" y="402"/>
                  <a:pt x="233" y="400"/>
                  <a:pt x="230" y="396"/>
                </a:cubicBezTo>
                <a:cubicBezTo>
                  <a:pt x="228" y="393"/>
                  <a:pt x="225" y="390"/>
                  <a:pt x="222" y="388"/>
                </a:cubicBezTo>
                <a:cubicBezTo>
                  <a:pt x="234" y="388"/>
                  <a:pt x="234" y="388"/>
                  <a:pt x="234" y="388"/>
                </a:cubicBezTo>
                <a:lnTo>
                  <a:pt x="239" y="396"/>
                </a:lnTo>
                <a:close/>
                <a:moveTo>
                  <a:pt x="243" y="117"/>
                </a:moveTo>
                <a:cubicBezTo>
                  <a:pt x="253" y="117"/>
                  <a:pt x="262" y="119"/>
                  <a:pt x="271" y="121"/>
                </a:cubicBezTo>
                <a:cubicBezTo>
                  <a:pt x="274" y="121"/>
                  <a:pt x="278" y="122"/>
                  <a:pt x="282" y="122"/>
                </a:cubicBezTo>
                <a:cubicBezTo>
                  <a:pt x="285" y="116"/>
                  <a:pt x="286" y="108"/>
                  <a:pt x="283" y="101"/>
                </a:cubicBezTo>
                <a:cubicBezTo>
                  <a:pt x="279" y="93"/>
                  <a:pt x="272" y="87"/>
                  <a:pt x="264" y="86"/>
                </a:cubicBezTo>
                <a:cubicBezTo>
                  <a:pt x="263" y="86"/>
                  <a:pt x="262" y="86"/>
                  <a:pt x="261" y="86"/>
                </a:cubicBezTo>
                <a:cubicBezTo>
                  <a:pt x="252" y="86"/>
                  <a:pt x="244" y="91"/>
                  <a:pt x="239" y="99"/>
                </a:cubicBezTo>
                <a:cubicBezTo>
                  <a:pt x="237" y="102"/>
                  <a:pt x="235" y="109"/>
                  <a:pt x="237" y="117"/>
                </a:cubicBezTo>
                <a:cubicBezTo>
                  <a:pt x="239" y="117"/>
                  <a:pt x="241" y="117"/>
                  <a:pt x="243" y="117"/>
                </a:cubicBezTo>
                <a:close/>
                <a:moveTo>
                  <a:pt x="343" y="209"/>
                </a:moveTo>
                <a:cubicBezTo>
                  <a:pt x="329" y="209"/>
                  <a:pt x="318" y="221"/>
                  <a:pt x="318" y="235"/>
                </a:cubicBezTo>
                <a:cubicBezTo>
                  <a:pt x="318" y="249"/>
                  <a:pt x="329" y="260"/>
                  <a:pt x="343" y="260"/>
                </a:cubicBezTo>
                <a:cubicBezTo>
                  <a:pt x="357" y="260"/>
                  <a:pt x="368" y="249"/>
                  <a:pt x="368" y="235"/>
                </a:cubicBezTo>
                <a:cubicBezTo>
                  <a:pt x="368" y="221"/>
                  <a:pt x="357" y="209"/>
                  <a:pt x="343" y="209"/>
                </a:cubicBezTo>
                <a:close/>
                <a:moveTo>
                  <a:pt x="235" y="330"/>
                </a:moveTo>
                <a:cubicBezTo>
                  <a:pt x="239" y="337"/>
                  <a:pt x="240" y="345"/>
                  <a:pt x="238" y="355"/>
                </a:cubicBezTo>
                <a:cubicBezTo>
                  <a:pt x="241" y="355"/>
                  <a:pt x="244" y="355"/>
                  <a:pt x="248" y="356"/>
                </a:cubicBezTo>
                <a:cubicBezTo>
                  <a:pt x="254" y="356"/>
                  <a:pt x="261" y="356"/>
                  <a:pt x="272" y="356"/>
                </a:cubicBezTo>
                <a:cubicBezTo>
                  <a:pt x="280" y="331"/>
                  <a:pt x="279" y="299"/>
                  <a:pt x="256" y="282"/>
                </a:cubicBezTo>
                <a:cubicBezTo>
                  <a:pt x="254" y="281"/>
                  <a:pt x="252" y="280"/>
                  <a:pt x="250" y="280"/>
                </a:cubicBezTo>
                <a:cubicBezTo>
                  <a:pt x="233" y="275"/>
                  <a:pt x="215" y="271"/>
                  <a:pt x="198" y="272"/>
                </a:cubicBezTo>
                <a:cubicBezTo>
                  <a:pt x="197" y="261"/>
                  <a:pt x="197" y="261"/>
                  <a:pt x="197" y="261"/>
                </a:cubicBezTo>
                <a:cubicBezTo>
                  <a:pt x="216" y="260"/>
                  <a:pt x="235" y="264"/>
                  <a:pt x="252" y="269"/>
                </a:cubicBezTo>
                <a:cubicBezTo>
                  <a:pt x="254" y="269"/>
                  <a:pt x="255" y="270"/>
                  <a:pt x="256" y="270"/>
                </a:cubicBezTo>
                <a:cubicBezTo>
                  <a:pt x="272" y="242"/>
                  <a:pt x="283" y="217"/>
                  <a:pt x="288" y="193"/>
                </a:cubicBezTo>
                <a:cubicBezTo>
                  <a:pt x="288" y="191"/>
                  <a:pt x="290" y="189"/>
                  <a:pt x="292" y="189"/>
                </a:cubicBezTo>
                <a:cubicBezTo>
                  <a:pt x="298" y="187"/>
                  <a:pt x="304" y="186"/>
                  <a:pt x="311" y="185"/>
                </a:cubicBezTo>
                <a:cubicBezTo>
                  <a:pt x="332" y="181"/>
                  <a:pt x="353" y="177"/>
                  <a:pt x="369" y="164"/>
                </a:cubicBezTo>
                <a:cubicBezTo>
                  <a:pt x="364" y="156"/>
                  <a:pt x="360" y="150"/>
                  <a:pt x="356" y="145"/>
                </a:cubicBezTo>
                <a:cubicBezTo>
                  <a:pt x="329" y="159"/>
                  <a:pt x="303" y="155"/>
                  <a:pt x="278" y="151"/>
                </a:cubicBezTo>
                <a:cubicBezTo>
                  <a:pt x="266" y="149"/>
                  <a:pt x="255" y="147"/>
                  <a:pt x="244" y="148"/>
                </a:cubicBezTo>
                <a:cubicBezTo>
                  <a:pt x="204" y="148"/>
                  <a:pt x="176" y="206"/>
                  <a:pt x="153" y="253"/>
                </a:cubicBezTo>
                <a:cubicBezTo>
                  <a:pt x="148" y="262"/>
                  <a:pt x="144" y="271"/>
                  <a:pt x="140" y="279"/>
                </a:cubicBezTo>
                <a:cubicBezTo>
                  <a:pt x="139" y="281"/>
                  <a:pt x="138" y="283"/>
                  <a:pt x="136" y="285"/>
                </a:cubicBezTo>
                <a:cubicBezTo>
                  <a:pt x="133" y="291"/>
                  <a:pt x="130" y="295"/>
                  <a:pt x="130" y="301"/>
                </a:cubicBezTo>
                <a:cubicBezTo>
                  <a:pt x="130" y="301"/>
                  <a:pt x="131" y="301"/>
                  <a:pt x="131" y="301"/>
                </a:cubicBezTo>
                <a:cubicBezTo>
                  <a:pt x="131" y="301"/>
                  <a:pt x="131" y="301"/>
                  <a:pt x="131" y="301"/>
                </a:cubicBezTo>
                <a:cubicBezTo>
                  <a:pt x="141" y="296"/>
                  <a:pt x="152" y="294"/>
                  <a:pt x="163" y="291"/>
                </a:cubicBezTo>
                <a:cubicBezTo>
                  <a:pt x="164" y="291"/>
                  <a:pt x="166" y="291"/>
                  <a:pt x="167" y="290"/>
                </a:cubicBezTo>
                <a:cubicBezTo>
                  <a:pt x="170" y="300"/>
                  <a:pt x="170" y="300"/>
                  <a:pt x="170" y="300"/>
                </a:cubicBezTo>
                <a:cubicBezTo>
                  <a:pt x="168" y="301"/>
                  <a:pt x="167" y="301"/>
                  <a:pt x="165" y="301"/>
                </a:cubicBezTo>
                <a:cubicBezTo>
                  <a:pt x="155" y="304"/>
                  <a:pt x="145" y="306"/>
                  <a:pt x="136" y="310"/>
                </a:cubicBezTo>
                <a:cubicBezTo>
                  <a:pt x="136" y="315"/>
                  <a:pt x="136" y="315"/>
                  <a:pt x="136" y="315"/>
                </a:cubicBezTo>
                <a:cubicBezTo>
                  <a:pt x="135" y="358"/>
                  <a:pt x="133" y="402"/>
                  <a:pt x="111" y="440"/>
                </a:cubicBezTo>
                <a:cubicBezTo>
                  <a:pt x="121" y="447"/>
                  <a:pt x="134" y="452"/>
                  <a:pt x="144" y="451"/>
                </a:cubicBezTo>
                <a:cubicBezTo>
                  <a:pt x="161" y="429"/>
                  <a:pt x="170" y="403"/>
                  <a:pt x="179" y="375"/>
                </a:cubicBezTo>
                <a:cubicBezTo>
                  <a:pt x="185" y="358"/>
                  <a:pt x="191" y="341"/>
                  <a:pt x="199" y="324"/>
                </a:cubicBezTo>
                <a:cubicBezTo>
                  <a:pt x="192" y="323"/>
                  <a:pt x="186" y="323"/>
                  <a:pt x="180" y="322"/>
                </a:cubicBezTo>
                <a:cubicBezTo>
                  <a:pt x="181" y="311"/>
                  <a:pt x="181" y="311"/>
                  <a:pt x="181" y="311"/>
                </a:cubicBezTo>
                <a:cubicBezTo>
                  <a:pt x="188" y="312"/>
                  <a:pt x="196" y="313"/>
                  <a:pt x="204" y="314"/>
                </a:cubicBezTo>
                <a:cubicBezTo>
                  <a:pt x="208" y="315"/>
                  <a:pt x="208" y="315"/>
                  <a:pt x="208" y="315"/>
                </a:cubicBezTo>
                <a:cubicBezTo>
                  <a:pt x="208" y="314"/>
                  <a:pt x="208" y="314"/>
                  <a:pt x="208" y="314"/>
                </a:cubicBezTo>
                <a:cubicBezTo>
                  <a:pt x="221" y="316"/>
                  <a:pt x="230" y="322"/>
                  <a:pt x="235" y="330"/>
                </a:cubicBezTo>
                <a:close/>
                <a:moveTo>
                  <a:pt x="407" y="405"/>
                </a:moveTo>
                <a:cubicBezTo>
                  <a:pt x="407" y="405"/>
                  <a:pt x="407" y="405"/>
                  <a:pt x="407" y="405"/>
                </a:cubicBezTo>
                <a:cubicBezTo>
                  <a:pt x="407" y="377"/>
                  <a:pt x="401" y="305"/>
                  <a:pt x="377" y="278"/>
                </a:cubicBezTo>
                <a:cubicBezTo>
                  <a:pt x="374" y="281"/>
                  <a:pt x="370" y="283"/>
                  <a:pt x="365" y="285"/>
                </a:cubicBezTo>
                <a:cubicBezTo>
                  <a:pt x="362" y="294"/>
                  <a:pt x="358" y="301"/>
                  <a:pt x="354" y="308"/>
                </a:cubicBezTo>
                <a:cubicBezTo>
                  <a:pt x="352" y="309"/>
                  <a:pt x="351" y="311"/>
                  <a:pt x="350" y="313"/>
                </a:cubicBezTo>
                <a:cubicBezTo>
                  <a:pt x="334" y="339"/>
                  <a:pt x="334" y="339"/>
                  <a:pt x="334" y="339"/>
                </a:cubicBezTo>
                <a:cubicBezTo>
                  <a:pt x="331" y="322"/>
                  <a:pt x="331" y="322"/>
                  <a:pt x="331" y="322"/>
                </a:cubicBezTo>
                <a:cubicBezTo>
                  <a:pt x="327" y="320"/>
                  <a:pt x="327" y="320"/>
                  <a:pt x="327" y="320"/>
                </a:cubicBezTo>
                <a:cubicBezTo>
                  <a:pt x="326" y="321"/>
                  <a:pt x="326" y="321"/>
                  <a:pt x="326" y="322"/>
                </a:cubicBezTo>
                <a:cubicBezTo>
                  <a:pt x="318" y="348"/>
                  <a:pt x="297" y="377"/>
                  <a:pt x="286" y="385"/>
                </a:cubicBezTo>
                <a:cubicBezTo>
                  <a:pt x="283" y="388"/>
                  <a:pt x="283" y="388"/>
                  <a:pt x="283" y="388"/>
                </a:cubicBezTo>
                <a:cubicBezTo>
                  <a:pt x="270" y="388"/>
                  <a:pt x="270" y="388"/>
                  <a:pt x="270" y="388"/>
                </a:cubicBezTo>
                <a:cubicBezTo>
                  <a:pt x="272" y="391"/>
                  <a:pt x="274" y="395"/>
                  <a:pt x="275" y="398"/>
                </a:cubicBezTo>
                <a:cubicBezTo>
                  <a:pt x="276" y="400"/>
                  <a:pt x="277" y="401"/>
                  <a:pt x="277" y="402"/>
                </a:cubicBezTo>
                <a:cubicBezTo>
                  <a:pt x="280" y="402"/>
                  <a:pt x="285" y="399"/>
                  <a:pt x="289" y="396"/>
                </a:cubicBezTo>
                <a:cubicBezTo>
                  <a:pt x="296" y="392"/>
                  <a:pt x="303" y="387"/>
                  <a:pt x="311" y="387"/>
                </a:cubicBezTo>
                <a:cubicBezTo>
                  <a:pt x="322" y="388"/>
                  <a:pt x="322" y="388"/>
                  <a:pt x="322" y="388"/>
                </a:cubicBezTo>
                <a:cubicBezTo>
                  <a:pt x="322" y="424"/>
                  <a:pt x="322" y="424"/>
                  <a:pt x="322" y="424"/>
                </a:cubicBezTo>
                <a:cubicBezTo>
                  <a:pt x="315" y="526"/>
                  <a:pt x="315" y="526"/>
                  <a:pt x="315" y="526"/>
                </a:cubicBezTo>
                <a:cubicBezTo>
                  <a:pt x="334" y="526"/>
                  <a:pt x="334" y="526"/>
                  <a:pt x="334" y="526"/>
                </a:cubicBezTo>
                <a:cubicBezTo>
                  <a:pt x="335" y="483"/>
                  <a:pt x="366" y="413"/>
                  <a:pt x="367" y="409"/>
                </a:cubicBezTo>
                <a:cubicBezTo>
                  <a:pt x="399" y="526"/>
                  <a:pt x="399" y="526"/>
                  <a:pt x="399" y="526"/>
                </a:cubicBezTo>
                <a:cubicBezTo>
                  <a:pt x="399" y="526"/>
                  <a:pt x="399" y="526"/>
                  <a:pt x="399" y="526"/>
                </a:cubicBezTo>
                <a:cubicBezTo>
                  <a:pt x="420" y="526"/>
                  <a:pt x="420" y="526"/>
                  <a:pt x="420" y="526"/>
                </a:cubicBezTo>
                <a:cubicBezTo>
                  <a:pt x="415" y="492"/>
                  <a:pt x="408" y="416"/>
                  <a:pt x="407" y="406"/>
                </a:cubicBezTo>
                <a:lnTo>
                  <a:pt x="407" y="405"/>
                </a:lnTo>
                <a:close/>
                <a:moveTo>
                  <a:pt x="394" y="146"/>
                </a:moveTo>
                <a:cubicBezTo>
                  <a:pt x="394" y="146"/>
                  <a:pt x="394" y="146"/>
                  <a:pt x="394" y="146"/>
                </a:cubicBezTo>
                <a:cubicBezTo>
                  <a:pt x="399" y="146"/>
                  <a:pt x="408" y="135"/>
                  <a:pt x="413" y="130"/>
                </a:cubicBezTo>
                <a:cubicBezTo>
                  <a:pt x="413" y="129"/>
                  <a:pt x="413" y="129"/>
                  <a:pt x="413" y="129"/>
                </a:cubicBezTo>
                <a:cubicBezTo>
                  <a:pt x="414" y="128"/>
                  <a:pt x="414" y="128"/>
                  <a:pt x="414" y="128"/>
                </a:cubicBezTo>
                <a:cubicBezTo>
                  <a:pt x="414" y="127"/>
                  <a:pt x="414" y="126"/>
                  <a:pt x="413" y="123"/>
                </a:cubicBezTo>
                <a:cubicBezTo>
                  <a:pt x="411" y="124"/>
                  <a:pt x="409" y="126"/>
                  <a:pt x="407" y="127"/>
                </a:cubicBezTo>
                <a:cubicBezTo>
                  <a:pt x="402" y="130"/>
                  <a:pt x="396" y="134"/>
                  <a:pt x="388" y="135"/>
                </a:cubicBezTo>
                <a:cubicBezTo>
                  <a:pt x="389" y="137"/>
                  <a:pt x="390" y="138"/>
                  <a:pt x="391" y="140"/>
                </a:cubicBezTo>
                <a:cubicBezTo>
                  <a:pt x="392" y="142"/>
                  <a:pt x="393" y="145"/>
                  <a:pt x="394" y="146"/>
                </a:cubicBezTo>
                <a:close/>
                <a:moveTo>
                  <a:pt x="567" y="0"/>
                </a:moveTo>
                <a:cubicBezTo>
                  <a:pt x="567" y="567"/>
                  <a:pt x="567" y="567"/>
                  <a:pt x="567" y="567"/>
                </a:cubicBezTo>
                <a:cubicBezTo>
                  <a:pt x="0" y="567"/>
                  <a:pt x="0" y="567"/>
                  <a:pt x="0" y="567"/>
                </a:cubicBezTo>
                <a:cubicBezTo>
                  <a:pt x="0" y="0"/>
                  <a:pt x="0" y="0"/>
                  <a:pt x="0" y="0"/>
                </a:cubicBezTo>
                <a:lnTo>
                  <a:pt x="567" y="0"/>
                </a:lnTo>
                <a:close/>
                <a:moveTo>
                  <a:pt x="372" y="132"/>
                </a:moveTo>
                <a:cubicBezTo>
                  <a:pt x="381" y="138"/>
                  <a:pt x="380" y="155"/>
                  <a:pt x="391" y="157"/>
                </a:cubicBezTo>
                <a:cubicBezTo>
                  <a:pt x="404" y="159"/>
                  <a:pt x="415" y="145"/>
                  <a:pt x="422" y="136"/>
                </a:cubicBezTo>
                <a:cubicBezTo>
                  <a:pt x="427" y="130"/>
                  <a:pt x="427" y="127"/>
                  <a:pt x="422" y="116"/>
                </a:cubicBezTo>
                <a:cubicBezTo>
                  <a:pt x="413" y="102"/>
                  <a:pt x="400" y="123"/>
                  <a:pt x="386" y="124"/>
                </a:cubicBezTo>
                <a:cubicBezTo>
                  <a:pt x="387" y="119"/>
                  <a:pt x="390" y="114"/>
                  <a:pt x="385" y="112"/>
                </a:cubicBezTo>
                <a:cubicBezTo>
                  <a:pt x="376" y="114"/>
                  <a:pt x="377" y="126"/>
                  <a:pt x="372" y="132"/>
                </a:cubicBezTo>
                <a:close/>
                <a:moveTo>
                  <a:pt x="230" y="130"/>
                </a:moveTo>
                <a:cubicBezTo>
                  <a:pt x="251" y="126"/>
                  <a:pt x="267" y="132"/>
                  <a:pt x="287" y="135"/>
                </a:cubicBezTo>
                <a:cubicBezTo>
                  <a:pt x="306" y="111"/>
                  <a:pt x="292" y="78"/>
                  <a:pt x="265" y="75"/>
                </a:cubicBezTo>
                <a:cubicBezTo>
                  <a:pt x="237" y="72"/>
                  <a:pt x="214" y="102"/>
                  <a:pt x="230" y="130"/>
                </a:cubicBezTo>
                <a:close/>
                <a:moveTo>
                  <a:pt x="152" y="493"/>
                </a:moveTo>
                <a:cubicBezTo>
                  <a:pt x="147" y="472"/>
                  <a:pt x="147" y="472"/>
                  <a:pt x="147" y="472"/>
                </a:cubicBezTo>
                <a:cubicBezTo>
                  <a:pt x="147" y="472"/>
                  <a:pt x="139" y="475"/>
                  <a:pt x="122" y="468"/>
                </a:cubicBezTo>
                <a:cubicBezTo>
                  <a:pt x="107" y="462"/>
                  <a:pt x="96" y="453"/>
                  <a:pt x="96" y="453"/>
                </a:cubicBezTo>
                <a:cubicBezTo>
                  <a:pt x="92" y="463"/>
                  <a:pt x="92" y="463"/>
                  <a:pt x="92" y="463"/>
                </a:cubicBezTo>
                <a:cubicBezTo>
                  <a:pt x="112" y="472"/>
                  <a:pt x="133" y="479"/>
                  <a:pt x="152" y="493"/>
                </a:cubicBezTo>
                <a:close/>
                <a:moveTo>
                  <a:pt x="190" y="378"/>
                </a:moveTo>
                <a:cubicBezTo>
                  <a:pt x="196" y="361"/>
                  <a:pt x="202" y="343"/>
                  <a:pt x="210" y="326"/>
                </a:cubicBezTo>
                <a:cubicBezTo>
                  <a:pt x="217" y="328"/>
                  <a:pt x="222" y="331"/>
                  <a:pt x="225" y="335"/>
                </a:cubicBezTo>
                <a:cubicBezTo>
                  <a:pt x="229" y="343"/>
                  <a:pt x="227" y="352"/>
                  <a:pt x="225" y="359"/>
                </a:cubicBezTo>
                <a:cubicBezTo>
                  <a:pt x="224" y="361"/>
                  <a:pt x="225" y="363"/>
                  <a:pt x="226" y="364"/>
                </a:cubicBezTo>
                <a:cubicBezTo>
                  <a:pt x="227" y="366"/>
                  <a:pt x="228" y="367"/>
                  <a:pt x="230" y="367"/>
                </a:cubicBezTo>
                <a:cubicBezTo>
                  <a:pt x="237" y="367"/>
                  <a:pt x="242" y="367"/>
                  <a:pt x="247" y="367"/>
                </a:cubicBezTo>
                <a:cubicBezTo>
                  <a:pt x="255" y="367"/>
                  <a:pt x="263" y="367"/>
                  <a:pt x="276" y="367"/>
                </a:cubicBezTo>
                <a:cubicBezTo>
                  <a:pt x="278" y="367"/>
                  <a:pt x="280" y="366"/>
                  <a:pt x="281" y="364"/>
                </a:cubicBezTo>
                <a:cubicBezTo>
                  <a:pt x="292" y="335"/>
                  <a:pt x="291" y="297"/>
                  <a:pt x="266" y="275"/>
                </a:cubicBezTo>
                <a:cubicBezTo>
                  <a:pt x="282" y="248"/>
                  <a:pt x="292" y="223"/>
                  <a:pt x="298" y="199"/>
                </a:cubicBezTo>
                <a:cubicBezTo>
                  <a:pt x="303" y="198"/>
                  <a:pt x="308" y="197"/>
                  <a:pt x="313" y="196"/>
                </a:cubicBezTo>
                <a:cubicBezTo>
                  <a:pt x="337" y="191"/>
                  <a:pt x="361" y="187"/>
                  <a:pt x="379" y="170"/>
                </a:cubicBezTo>
                <a:cubicBezTo>
                  <a:pt x="381" y="168"/>
                  <a:pt x="381" y="166"/>
                  <a:pt x="380" y="164"/>
                </a:cubicBezTo>
                <a:cubicBezTo>
                  <a:pt x="374" y="150"/>
                  <a:pt x="368" y="140"/>
                  <a:pt x="360" y="134"/>
                </a:cubicBezTo>
                <a:cubicBezTo>
                  <a:pt x="358" y="133"/>
                  <a:pt x="356" y="133"/>
                  <a:pt x="354" y="134"/>
                </a:cubicBezTo>
                <a:cubicBezTo>
                  <a:pt x="330" y="147"/>
                  <a:pt x="305" y="144"/>
                  <a:pt x="280" y="140"/>
                </a:cubicBezTo>
                <a:cubicBezTo>
                  <a:pt x="268" y="138"/>
                  <a:pt x="256" y="136"/>
                  <a:pt x="244" y="137"/>
                </a:cubicBezTo>
                <a:cubicBezTo>
                  <a:pt x="197" y="137"/>
                  <a:pt x="167" y="199"/>
                  <a:pt x="143" y="248"/>
                </a:cubicBezTo>
                <a:cubicBezTo>
                  <a:pt x="138" y="257"/>
                  <a:pt x="134" y="266"/>
                  <a:pt x="130" y="274"/>
                </a:cubicBezTo>
                <a:cubicBezTo>
                  <a:pt x="129" y="276"/>
                  <a:pt x="128" y="278"/>
                  <a:pt x="127" y="280"/>
                </a:cubicBezTo>
                <a:cubicBezTo>
                  <a:pt x="122" y="287"/>
                  <a:pt x="118" y="295"/>
                  <a:pt x="119" y="306"/>
                </a:cubicBezTo>
                <a:cubicBezTo>
                  <a:pt x="120" y="308"/>
                  <a:pt x="121" y="310"/>
                  <a:pt x="123" y="311"/>
                </a:cubicBezTo>
                <a:cubicBezTo>
                  <a:pt x="124" y="311"/>
                  <a:pt x="125" y="311"/>
                  <a:pt x="125" y="311"/>
                </a:cubicBezTo>
                <a:cubicBezTo>
                  <a:pt x="125" y="314"/>
                  <a:pt x="125" y="314"/>
                  <a:pt x="125" y="314"/>
                </a:cubicBezTo>
                <a:cubicBezTo>
                  <a:pt x="124" y="357"/>
                  <a:pt x="122" y="402"/>
                  <a:pt x="99" y="439"/>
                </a:cubicBezTo>
                <a:cubicBezTo>
                  <a:pt x="98" y="441"/>
                  <a:pt x="98" y="444"/>
                  <a:pt x="100" y="446"/>
                </a:cubicBezTo>
                <a:cubicBezTo>
                  <a:pt x="113" y="456"/>
                  <a:pt x="129" y="463"/>
                  <a:pt x="143" y="463"/>
                </a:cubicBezTo>
                <a:cubicBezTo>
                  <a:pt x="145" y="463"/>
                  <a:pt x="146" y="463"/>
                  <a:pt x="147" y="462"/>
                </a:cubicBezTo>
                <a:cubicBezTo>
                  <a:pt x="148" y="462"/>
                  <a:pt x="150" y="462"/>
                  <a:pt x="151" y="460"/>
                </a:cubicBezTo>
                <a:cubicBezTo>
                  <a:pt x="170" y="436"/>
                  <a:pt x="180" y="407"/>
                  <a:pt x="190" y="378"/>
                </a:cubicBezTo>
                <a:close/>
                <a:moveTo>
                  <a:pt x="343" y="198"/>
                </a:moveTo>
                <a:cubicBezTo>
                  <a:pt x="323" y="198"/>
                  <a:pt x="306" y="214"/>
                  <a:pt x="306" y="235"/>
                </a:cubicBezTo>
                <a:cubicBezTo>
                  <a:pt x="306" y="255"/>
                  <a:pt x="323" y="271"/>
                  <a:pt x="343" y="271"/>
                </a:cubicBezTo>
                <a:cubicBezTo>
                  <a:pt x="363" y="271"/>
                  <a:pt x="380" y="255"/>
                  <a:pt x="380" y="235"/>
                </a:cubicBezTo>
                <a:cubicBezTo>
                  <a:pt x="380" y="214"/>
                  <a:pt x="363" y="198"/>
                  <a:pt x="343" y="198"/>
                </a:cubicBezTo>
                <a:close/>
                <a:moveTo>
                  <a:pt x="433" y="538"/>
                </a:moveTo>
                <a:cubicBezTo>
                  <a:pt x="430" y="521"/>
                  <a:pt x="418" y="405"/>
                  <a:pt x="418" y="405"/>
                </a:cubicBezTo>
                <a:cubicBezTo>
                  <a:pt x="418" y="405"/>
                  <a:pt x="418" y="292"/>
                  <a:pt x="378" y="264"/>
                </a:cubicBezTo>
                <a:cubicBezTo>
                  <a:pt x="371" y="269"/>
                  <a:pt x="365" y="274"/>
                  <a:pt x="355" y="276"/>
                </a:cubicBezTo>
                <a:cubicBezTo>
                  <a:pt x="354" y="289"/>
                  <a:pt x="346" y="297"/>
                  <a:pt x="341" y="307"/>
                </a:cubicBezTo>
                <a:cubicBezTo>
                  <a:pt x="340" y="302"/>
                  <a:pt x="342" y="293"/>
                  <a:pt x="339" y="290"/>
                </a:cubicBezTo>
                <a:cubicBezTo>
                  <a:pt x="336" y="300"/>
                  <a:pt x="330" y="309"/>
                  <a:pt x="324" y="317"/>
                </a:cubicBezTo>
                <a:cubicBezTo>
                  <a:pt x="324" y="317"/>
                  <a:pt x="332" y="281"/>
                  <a:pt x="330" y="281"/>
                </a:cubicBezTo>
                <a:cubicBezTo>
                  <a:pt x="328" y="281"/>
                  <a:pt x="323" y="282"/>
                  <a:pt x="323" y="284"/>
                </a:cubicBezTo>
                <a:cubicBezTo>
                  <a:pt x="322" y="289"/>
                  <a:pt x="320" y="304"/>
                  <a:pt x="315" y="318"/>
                </a:cubicBezTo>
                <a:cubicBezTo>
                  <a:pt x="308" y="342"/>
                  <a:pt x="288" y="369"/>
                  <a:pt x="279" y="376"/>
                </a:cubicBezTo>
                <a:cubicBezTo>
                  <a:pt x="239" y="376"/>
                  <a:pt x="239" y="376"/>
                  <a:pt x="239" y="376"/>
                </a:cubicBezTo>
                <a:cubicBezTo>
                  <a:pt x="234" y="376"/>
                  <a:pt x="230" y="376"/>
                  <a:pt x="225" y="376"/>
                </a:cubicBezTo>
                <a:cubicBezTo>
                  <a:pt x="220" y="376"/>
                  <a:pt x="215" y="376"/>
                  <a:pt x="210" y="376"/>
                </a:cubicBezTo>
                <a:cubicBezTo>
                  <a:pt x="211" y="383"/>
                  <a:pt x="207" y="387"/>
                  <a:pt x="207" y="394"/>
                </a:cubicBezTo>
                <a:cubicBezTo>
                  <a:pt x="219" y="394"/>
                  <a:pt x="222" y="411"/>
                  <a:pt x="235" y="413"/>
                </a:cubicBezTo>
                <a:cubicBezTo>
                  <a:pt x="242" y="415"/>
                  <a:pt x="253" y="414"/>
                  <a:pt x="260" y="410"/>
                </a:cubicBezTo>
                <a:cubicBezTo>
                  <a:pt x="260" y="405"/>
                  <a:pt x="252" y="397"/>
                  <a:pt x="249" y="391"/>
                </a:cubicBezTo>
                <a:cubicBezTo>
                  <a:pt x="259" y="392"/>
                  <a:pt x="259" y="392"/>
                  <a:pt x="259" y="392"/>
                </a:cubicBezTo>
                <a:cubicBezTo>
                  <a:pt x="265" y="399"/>
                  <a:pt x="265" y="411"/>
                  <a:pt x="274" y="413"/>
                </a:cubicBezTo>
                <a:cubicBezTo>
                  <a:pt x="286" y="417"/>
                  <a:pt x="300" y="398"/>
                  <a:pt x="311" y="399"/>
                </a:cubicBezTo>
                <a:cubicBezTo>
                  <a:pt x="311" y="407"/>
                  <a:pt x="311" y="423"/>
                  <a:pt x="311" y="423"/>
                </a:cubicBezTo>
                <a:cubicBezTo>
                  <a:pt x="304" y="519"/>
                  <a:pt x="304" y="519"/>
                  <a:pt x="304" y="519"/>
                </a:cubicBezTo>
                <a:cubicBezTo>
                  <a:pt x="304" y="519"/>
                  <a:pt x="277" y="525"/>
                  <a:pt x="274" y="538"/>
                </a:cubicBezTo>
                <a:cubicBezTo>
                  <a:pt x="303" y="538"/>
                  <a:pt x="317" y="538"/>
                  <a:pt x="346" y="538"/>
                </a:cubicBezTo>
                <a:cubicBezTo>
                  <a:pt x="342" y="501"/>
                  <a:pt x="365" y="444"/>
                  <a:pt x="365" y="444"/>
                </a:cubicBezTo>
                <a:cubicBezTo>
                  <a:pt x="386" y="520"/>
                  <a:pt x="386" y="520"/>
                  <a:pt x="386" y="520"/>
                </a:cubicBezTo>
                <a:cubicBezTo>
                  <a:pt x="386" y="520"/>
                  <a:pt x="362" y="530"/>
                  <a:pt x="361" y="538"/>
                </a:cubicBezTo>
                <a:cubicBezTo>
                  <a:pt x="392" y="538"/>
                  <a:pt x="405" y="538"/>
                  <a:pt x="433" y="538"/>
                </a:cubicBezTo>
                <a:close/>
                <a:moveTo>
                  <a:pt x="454" y="65"/>
                </a:moveTo>
                <a:cubicBezTo>
                  <a:pt x="478" y="47"/>
                  <a:pt x="478" y="47"/>
                  <a:pt x="478" y="47"/>
                </a:cubicBezTo>
                <a:cubicBezTo>
                  <a:pt x="448" y="47"/>
                  <a:pt x="448" y="47"/>
                  <a:pt x="448" y="47"/>
                </a:cubicBezTo>
                <a:cubicBezTo>
                  <a:pt x="439" y="18"/>
                  <a:pt x="439" y="18"/>
                  <a:pt x="439" y="18"/>
                </a:cubicBezTo>
                <a:cubicBezTo>
                  <a:pt x="429" y="47"/>
                  <a:pt x="429" y="47"/>
                  <a:pt x="429" y="47"/>
                </a:cubicBezTo>
                <a:cubicBezTo>
                  <a:pt x="399" y="47"/>
                  <a:pt x="399" y="47"/>
                  <a:pt x="399" y="47"/>
                </a:cubicBezTo>
                <a:cubicBezTo>
                  <a:pt x="423" y="65"/>
                  <a:pt x="423" y="65"/>
                  <a:pt x="423" y="65"/>
                </a:cubicBezTo>
                <a:cubicBezTo>
                  <a:pt x="414" y="94"/>
                  <a:pt x="414" y="94"/>
                  <a:pt x="414" y="94"/>
                </a:cubicBezTo>
                <a:cubicBezTo>
                  <a:pt x="439" y="76"/>
                  <a:pt x="439" y="76"/>
                  <a:pt x="439" y="76"/>
                </a:cubicBezTo>
                <a:cubicBezTo>
                  <a:pt x="463" y="94"/>
                  <a:pt x="463" y="94"/>
                  <a:pt x="463" y="94"/>
                </a:cubicBezTo>
                <a:lnTo>
                  <a:pt x="454" y="65"/>
                </a:ln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21" name="Rectangle 36"/>
          <p:cNvSpPr>
            <a:spLocks noChangeArrowheads="1"/>
          </p:cNvSpPr>
          <p:nvPr/>
        </p:nvSpPr>
        <p:spPr bwMode="gray">
          <a:xfrm>
            <a:off x="8509755" y="3978266"/>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smtClean="0">
                <a:solidFill>
                  <a:srgbClr val="000000"/>
                </a:solidFill>
              </a:rPr>
              <a:t>Asset management</a:t>
            </a:r>
            <a:endParaRPr lang="en-US" sz="1000" b="1" dirty="0">
              <a:solidFill>
                <a:srgbClr val="000000"/>
              </a:solidFill>
            </a:endParaRPr>
          </a:p>
        </p:txBody>
      </p:sp>
      <p:sp>
        <p:nvSpPr>
          <p:cNvPr id="23" name="Oval 38"/>
          <p:cNvSpPr>
            <a:spLocks noChangeArrowheads="1"/>
          </p:cNvSpPr>
          <p:nvPr/>
        </p:nvSpPr>
        <p:spPr bwMode="gray">
          <a:xfrm>
            <a:off x="8030807" y="3321414"/>
            <a:ext cx="561600" cy="560388"/>
          </a:xfrm>
          <a:prstGeom prst="ellipse">
            <a:avLst/>
          </a:prstGeom>
          <a:solidFill>
            <a:schemeClr val="tx1"/>
          </a:solidFill>
          <a:ln w="9525" algn="ctr">
            <a:solidFill>
              <a:srgbClr val="6E6F73"/>
            </a:solidFill>
            <a:round/>
            <a:headEnd/>
            <a:tailEnd/>
          </a:ln>
          <a:effectLst/>
        </p:spPr>
        <p:txBody>
          <a:bodyPr wrap="none" lIns="58522" tIns="23040" rIns="58522" bIns="21600" anchor="ctr"/>
          <a:lstStyle/>
          <a:p>
            <a:pPr algn="ctr"/>
            <a:r>
              <a:rPr lang="en-US" sz="1200" dirty="0">
                <a:solidFill>
                  <a:schemeClr val="bg1"/>
                </a:solidFill>
              </a:rPr>
              <a:t>120</a:t>
            </a:r>
          </a:p>
        </p:txBody>
      </p:sp>
      <p:sp>
        <p:nvSpPr>
          <p:cNvPr id="39" name="Freeform 61"/>
          <p:cNvSpPr>
            <a:spLocks noEditPoints="1"/>
          </p:cNvSpPr>
          <p:nvPr/>
        </p:nvSpPr>
        <p:spPr bwMode="auto">
          <a:xfrm>
            <a:off x="8722972" y="3331608"/>
            <a:ext cx="540000" cy="540000"/>
          </a:xfrm>
          <a:custGeom>
            <a:avLst/>
            <a:gdLst/>
            <a:ahLst/>
            <a:cxnLst>
              <a:cxn ang="0">
                <a:pos x="0" y="0"/>
              </a:cxn>
              <a:cxn ang="0">
                <a:pos x="0" y="567"/>
              </a:cxn>
              <a:cxn ang="0">
                <a:pos x="567" y="567"/>
              </a:cxn>
              <a:cxn ang="0">
                <a:pos x="567" y="0"/>
              </a:cxn>
              <a:cxn ang="0">
                <a:pos x="0" y="0"/>
              </a:cxn>
              <a:cxn ang="0">
                <a:pos x="510" y="521"/>
              </a:cxn>
              <a:cxn ang="0">
                <a:pos x="57" y="521"/>
              </a:cxn>
              <a:cxn ang="0">
                <a:pos x="47" y="511"/>
              </a:cxn>
              <a:cxn ang="0">
                <a:pos x="47" y="57"/>
              </a:cxn>
              <a:cxn ang="0">
                <a:pos x="57" y="47"/>
              </a:cxn>
              <a:cxn ang="0">
                <a:pos x="67" y="57"/>
              </a:cxn>
              <a:cxn ang="0">
                <a:pos x="67" y="501"/>
              </a:cxn>
              <a:cxn ang="0">
                <a:pos x="98" y="501"/>
              </a:cxn>
              <a:cxn ang="0">
                <a:pos x="98" y="452"/>
              </a:cxn>
              <a:cxn ang="0">
                <a:pos x="141" y="452"/>
              </a:cxn>
              <a:cxn ang="0">
                <a:pos x="141" y="501"/>
              </a:cxn>
              <a:cxn ang="0">
                <a:pos x="166" y="501"/>
              </a:cxn>
              <a:cxn ang="0">
                <a:pos x="166" y="399"/>
              </a:cxn>
              <a:cxn ang="0">
                <a:pos x="210" y="399"/>
              </a:cxn>
              <a:cxn ang="0">
                <a:pos x="210" y="501"/>
              </a:cxn>
              <a:cxn ang="0">
                <a:pos x="235" y="501"/>
              </a:cxn>
              <a:cxn ang="0">
                <a:pos x="235" y="324"/>
              </a:cxn>
              <a:cxn ang="0">
                <a:pos x="278" y="324"/>
              </a:cxn>
              <a:cxn ang="0">
                <a:pos x="278" y="501"/>
              </a:cxn>
              <a:cxn ang="0">
                <a:pos x="303" y="501"/>
              </a:cxn>
              <a:cxn ang="0">
                <a:pos x="303" y="271"/>
              </a:cxn>
              <a:cxn ang="0">
                <a:pos x="347" y="271"/>
              </a:cxn>
              <a:cxn ang="0">
                <a:pos x="347" y="501"/>
              </a:cxn>
              <a:cxn ang="0">
                <a:pos x="372" y="501"/>
              </a:cxn>
              <a:cxn ang="0">
                <a:pos x="372" y="178"/>
              </a:cxn>
              <a:cxn ang="0">
                <a:pos x="415" y="178"/>
              </a:cxn>
              <a:cxn ang="0">
                <a:pos x="415" y="501"/>
              </a:cxn>
              <a:cxn ang="0">
                <a:pos x="440" y="501"/>
              </a:cxn>
              <a:cxn ang="0">
                <a:pos x="440" y="94"/>
              </a:cxn>
              <a:cxn ang="0">
                <a:pos x="484" y="94"/>
              </a:cxn>
              <a:cxn ang="0">
                <a:pos x="484" y="501"/>
              </a:cxn>
              <a:cxn ang="0">
                <a:pos x="510" y="501"/>
              </a:cxn>
              <a:cxn ang="0">
                <a:pos x="520" y="511"/>
              </a:cxn>
              <a:cxn ang="0">
                <a:pos x="510" y="521"/>
              </a:cxn>
            </a:cxnLst>
            <a:rect l="0" t="0" r="r" b="b"/>
            <a:pathLst>
              <a:path w="567" h="567">
                <a:moveTo>
                  <a:pt x="0" y="0"/>
                </a:moveTo>
                <a:cubicBezTo>
                  <a:pt x="0" y="567"/>
                  <a:pt x="0" y="567"/>
                  <a:pt x="0" y="567"/>
                </a:cubicBezTo>
                <a:cubicBezTo>
                  <a:pt x="567" y="567"/>
                  <a:pt x="567" y="567"/>
                  <a:pt x="567" y="567"/>
                </a:cubicBezTo>
                <a:cubicBezTo>
                  <a:pt x="567" y="0"/>
                  <a:pt x="567" y="0"/>
                  <a:pt x="567" y="0"/>
                </a:cubicBezTo>
                <a:lnTo>
                  <a:pt x="0" y="0"/>
                </a:lnTo>
                <a:close/>
                <a:moveTo>
                  <a:pt x="510" y="521"/>
                </a:moveTo>
                <a:cubicBezTo>
                  <a:pt x="57" y="521"/>
                  <a:pt x="57" y="521"/>
                  <a:pt x="57" y="521"/>
                </a:cubicBezTo>
                <a:cubicBezTo>
                  <a:pt x="51" y="521"/>
                  <a:pt x="47" y="516"/>
                  <a:pt x="47" y="511"/>
                </a:cubicBezTo>
                <a:cubicBezTo>
                  <a:pt x="47" y="57"/>
                  <a:pt x="47" y="57"/>
                  <a:pt x="47" y="57"/>
                </a:cubicBezTo>
                <a:cubicBezTo>
                  <a:pt x="47" y="52"/>
                  <a:pt x="51" y="47"/>
                  <a:pt x="57" y="47"/>
                </a:cubicBezTo>
                <a:cubicBezTo>
                  <a:pt x="62" y="47"/>
                  <a:pt x="67" y="52"/>
                  <a:pt x="67" y="57"/>
                </a:cubicBezTo>
                <a:cubicBezTo>
                  <a:pt x="67" y="501"/>
                  <a:pt x="67" y="501"/>
                  <a:pt x="67" y="501"/>
                </a:cubicBezTo>
                <a:cubicBezTo>
                  <a:pt x="98" y="501"/>
                  <a:pt x="98" y="501"/>
                  <a:pt x="98" y="501"/>
                </a:cubicBezTo>
                <a:cubicBezTo>
                  <a:pt x="98" y="452"/>
                  <a:pt x="98" y="452"/>
                  <a:pt x="98" y="452"/>
                </a:cubicBezTo>
                <a:cubicBezTo>
                  <a:pt x="141" y="452"/>
                  <a:pt x="141" y="452"/>
                  <a:pt x="141" y="452"/>
                </a:cubicBezTo>
                <a:cubicBezTo>
                  <a:pt x="141" y="501"/>
                  <a:pt x="141" y="501"/>
                  <a:pt x="141" y="501"/>
                </a:cubicBezTo>
                <a:cubicBezTo>
                  <a:pt x="166" y="501"/>
                  <a:pt x="166" y="501"/>
                  <a:pt x="166" y="501"/>
                </a:cubicBezTo>
                <a:cubicBezTo>
                  <a:pt x="166" y="399"/>
                  <a:pt x="166" y="399"/>
                  <a:pt x="166" y="399"/>
                </a:cubicBezTo>
                <a:cubicBezTo>
                  <a:pt x="210" y="399"/>
                  <a:pt x="210" y="399"/>
                  <a:pt x="210" y="399"/>
                </a:cubicBezTo>
                <a:cubicBezTo>
                  <a:pt x="210" y="501"/>
                  <a:pt x="210" y="501"/>
                  <a:pt x="210" y="501"/>
                </a:cubicBezTo>
                <a:cubicBezTo>
                  <a:pt x="235" y="501"/>
                  <a:pt x="235" y="501"/>
                  <a:pt x="235" y="501"/>
                </a:cubicBezTo>
                <a:cubicBezTo>
                  <a:pt x="235" y="324"/>
                  <a:pt x="235" y="324"/>
                  <a:pt x="235" y="324"/>
                </a:cubicBezTo>
                <a:cubicBezTo>
                  <a:pt x="278" y="324"/>
                  <a:pt x="278" y="324"/>
                  <a:pt x="278" y="324"/>
                </a:cubicBezTo>
                <a:cubicBezTo>
                  <a:pt x="278" y="501"/>
                  <a:pt x="278" y="501"/>
                  <a:pt x="278" y="501"/>
                </a:cubicBezTo>
                <a:cubicBezTo>
                  <a:pt x="303" y="501"/>
                  <a:pt x="303" y="501"/>
                  <a:pt x="303" y="501"/>
                </a:cubicBezTo>
                <a:cubicBezTo>
                  <a:pt x="303" y="271"/>
                  <a:pt x="303" y="271"/>
                  <a:pt x="303" y="271"/>
                </a:cubicBezTo>
                <a:cubicBezTo>
                  <a:pt x="347" y="271"/>
                  <a:pt x="347" y="271"/>
                  <a:pt x="347" y="271"/>
                </a:cubicBezTo>
                <a:cubicBezTo>
                  <a:pt x="347" y="501"/>
                  <a:pt x="347" y="501"/>
                  <a:pt x="347" y="501"/>
                </a:cubicBezTo>
                <a:cubicBezTo>
                  <a:pt x="372" y="501"/>
                  <a:pt x="372" y="501"/>
                  <a:pt x="372" y="501"/>
                </a:cubicBezTo>
                <a:cubicBezTo>
                  <a:pt x="372" y="178"/>
                  <a:pt x="372" y="178"/>
                  <a:pt x="372" y="178"/>
                </a:cubicBezTo>
                <a:cubicBezTo>
                  <a:pt x="415" y="178"/>
                  <a:pt x="415" y="178"/>
                  <a:pt x="415" y="178"/>
                </a:cubicBezTo>
                <a:cubicBezTo>
                  <a:pt x="415" y="501"/>
                  <a:pt x="415" y="501"/>
                  <a:pt x="415" y="501"/>
                </a:cubicBezTo>
                <a:cubicBezTo>
                  <a:pt x="440" y="501"/>
                  <a:pt x="440" y="501"/>
                  <a:pt x="440" y="501"/>
                </a:cubicBezTo>
                <a:cubicBezTo>
                  <a:pt x="440" y="94"/>
                  <a:pt x="440" y="94"/>
                  <a:pt x="440" y="94"/>
                </a:cubicBezTo>
                <a:cubicBezTo>
                  <a:pt x="484" y="94"/>
                  <a:pt x="484" y="94"/>
                  <a:pt x="484" y="94"/>
                </a:cubicBezTo>
                <a:cubicBezTo>
                  <a:pt x="484" y="501"/>
                  <a:pt x="484" y="501"/>
                  <a:pt x="484" y="501"/>
                </a:cubicBezTo>
                <a:cubicBezTo>
                  <a:pt x="510" y="501"/>
                  <a:pt x="510" y="501"/>
                  <a:pt x="510" y="501"/>
                </a:cubicBezTo>
                <a:cubicBezTo>
                  <a:pt x="516" y="501"/>
                  <a:pt x="520" y="505"/>
                  <a:pt x="520" y="511"/>
                </a:cubicBezTo>
                <a:cubicBezTo>
                  <a:pt x="520" y="516"/>
                  <a:pt x="516" y="521"/>
                  <a:pt x="510" y="521"/>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4" name="Rectangle 27"/>
          <p:cNvSpPr>
            <a:spLocks noChangeArrowheads="1"/>
          </p:cNvSpPr>
          <p:nvPr/>
        </p:nvSpPr>
        <p:spPr bwMode="gray">
          <a:xfrm>
            <a:off x="8509755" y="2887971"/>
            <a:ext cx="966434" cy="230188"/>
          </a:xfrm>
          <a:prstGeom prst="rect">
            <a:avLst/>
          </a:prstGeom>
          <a:noFill/>
          <a:ln w="9525" algn="ctr">
            <a:noFill/>
            <a:miter lim="800000"/>
            <a:headEnd type="none" w="lg" len="lg"/>
            <a:tailEnd type="none" w="lg" len="lg"/>
          </a:ln>
          <a:effectLst/>
        </p:spPr>
        <p:txBody>
          <a:bodyPr wrap="none" lIns="58522" tIns="23040" rIns="58522" bIns="58522" anchor="t" anchorCtr="0"/>
          <a:lstStyle/>
          <a:p>
            <a:pPr algn="ctr">
              <a:lnSpc>
                <a:spcPct val="90000"/>
              </a:lnSpc>
            </a:pPr>
            <a:r>
              <a:rPr lang="en-US" sz="1000" b="1" dirty="0" smtClean="0">
                <a:solidFill>
                  <a:srgbClr val="000000"/>
                </a:solidFill>
              </a:rPr>
              <a:t>Trends/Strategy</a:t>
            </a:r>
            <a:endParaRPr lang="en-US" sz="1000" b="1" dirty="0">
              <a:solidFill>
                <a:srgbClr val="000000"/>
              </a:solidFill>
            </a:endParaRPr>
          </a:p>
        </p:txBody>
      </p:sp>
      <p:sp>
        <p:nvSpPr>
          <p:cNvPr id="15" name="Oval 28"/>
          <p:cNvSpPr>
            <a:spLocks noChangeArrowheads="1"/>
          </p:cNvSpPr>
          <p:nvPr/>
        </p:nvSpPr>
        <p:spPr bwMode="gray">
          <a:xfrm>
            <a:off x="7944407" y="2123444"/>
            <a:ext cx="734400" cy="733425"/>
          </a:xfrm>
          <a:prstGeom prst="ellipse">
            <a:avLst/>
          </a:prstGeom>
          <a:solidFill>
            <a:srgbClr val="808080"/>
          </a:solidFill>
          <a:ln w="9525" algn="ctr">
            <a:solidFill>
              <a:srgbClr val="808080"/>
            </a:solidFill>
            <a:round/>
            <a:headEnd/>
            <a:tailEnd/>
          </a:ln>
          <a:effectLst/>
        </p:spPr>
        <p:txBody>
          <a:bodyPr wrap="none" lIns="58522" tIns="23040" rIns="58522" bIns="21600" anchor="ctr"/>
          <a:lstStyle/>
          <a:p>
            <a:pPr algn="ctr"/>
            <a:r>
              <a:rPr lang="en-US" sz="1400" dirty="0">
                <a:solidFill>
                  <a:schemeClr val="bg1"/>
                </a:solidFill>
              </a:rPr>
              <a:t>210</a:t>
            </a:r>
          </a:p>
        </p:txBody>
      </p:sp>
      <p:sp>
        <p:nvSpPr>
          <p:cNvPr id="40" name="Freeform 66"/>
          <p:cNvSpPr>
            <a:spLocks noEditPoints="1"/>
          </p:cNvSpPr>
          <p:nvPr/>
        </p:nvSpPr>
        <p:spPr bwMode="auto">
          <a:xfrm>
            <a:off x="8722972" y="2220157"/>
            <a:ext cx="540000" cy="540000"/>
          </a:xfrm>
          <a:custGeom>
            <a:avLst/>
            <a:gdLst/>
            <a:ahLst/>
            <a:cxnLst>
              <a:cxn ang="0">
                <a:pos x="218" y="249"/>
              </a:cxn>
              <a:cxn ang="0">
                <a:pos x="336" y="230"/>
              </a:cxn>
              <a:cxn ang="0">
                <a:pos x="348" y="86"/>
              </a:cxn>
              <a:cxn ang="0">
                <a:pos x="229" y="105"/>
              </a:cxn>
              <a:cxn ang="0">
                <a:pos x="348" y="86"/>
              </a:cxn>
              <a:cxn ang="0">
                <a:pos x="212" y="291"/>
              </a:cxn>
              <a:cxn ang="0">
                <a:pos x="350" y="310"/>
              </a:cxn>
              <a:cxn ang="0">
                <a:pos x="352" y="261"/>
              </a:cxn>
              <a:cxn ang="0">
                <a:pos x="211" y="280"/>
              </a:cxn>
              <a:cxn ang="0">
                <a:pos x="352" y="261"/>
              </a:cxn>
              <a:cxn ang="0">
                <a:pos x="221" y="322"/>
              </a:cxn>
              <a:cxn ang="0">
                <a:pos x="332" y="341"/>
              </a:cxn>
              <a:cxn ang="0">
                <a:pos x="566" y="0"/>
              </a:cxn>
              <a:cxn ang="0">
                <a:pos x="0" y="567"/>
              </a:cxn>
              <a:cxn ang="0">
                <a:pos x="566" y="0"/>
              </a:cxn>
              <a:cxn ang="0">
                <a:pos x="276" y="419"/>
              </a:cxn>
              <a:cxn ang="0">
                <a:pos x="283" y="414"/>
              </a:cxn>
              <a:cxn ang="0">
                <a:pos x="308" y="397"/>
              </a:cxn>
              <a:cxn ang="0">
                <a:pos x="383" y="283"/>
              </a:cxn>
              <a:cxn ang="0">
                <a:pos x="294" y="188"/>
              </a:cxn>
              <a:cxn ang="0">
                <a:pos x="326" y="218"/>
              </a:cxn>
              <a:cxn ang="0">
                <a:pos x="276" y="191"/>
              </a:cxn>
              <a:cxn ang="0">
                <a:pos x="290" y="182"/>
              </a:cxn>
              <a:cxn ang="0">
                <a:pos x="315" y="164"/>
              </a:cxn>
              <a:cxn ang="0">
                <a:pos x="364" y="117"/>
              </a:cxn>
              <a:cxn ang="0">
                <a:pos x="381" y="56"/>
              </a:cxn>
              <a:cxn ang="0">
                <a:pos x="351" y="74"/>
              </a:cxn>
              <a:cxn ang="0">
                <a:pos x="213" y="56"/>
              </a:cxn>
              <a:cxn ang="0">
                <a:pos x="251" y="164"/>
              </a:cxn>
              <a:cxn ang="0">
                <a:pos x="276" y="147"/>
              </a:cxn>
              <a:cxn ang="0">
                <a:pos x="327" y="117"/>
              </a:cxn>
              <a:cxn ang="0">
                <a:pos x="283" y="152"/>
              </a:cxn>
              <a:cxn ang="0">
                <a:pos x="258" y="169"/>
              </a:cxn>
              <a:cxn ang="0">
                <a:pos x="183" y="283"/>
              </a:cxn>
              <a:cxn ang="0">
                <a:pos x="271" y="379"/>
              </a:cxn>
              <a:cxn ang="0">
                <a:pos x="246" y="353"/>
              </a:cxn>
              <a:cxn ang="0">
                <a:pos x="290" y="376"/>
              </a:cxn>
              <a:cxn ang="0">
                <a:pos x="275" y="386"/>
              </a:cxn>
              <a:cxn ang="0">
                <a:pos x="251" y="402"/>
              </a:cxn>
              <a:cxn ang="0">
                <a:pos x="211" y="511"/>
              </a:cxn>
              <a:cxn ang="0">
                <a:pos x="351" y="485"/>
              </a:cxn>
              <a:cxn ang="0">
                <a:pos x="383" y="511"/>
              </a:cxn>
              <a:cxn ang="0">
                <a:pos x="295" y="416"/>
              </a:cxn>
              <a:cxn ang="0">
                <a:pos x="321" y="442"/>
              </a:cxn>
              <a:cxn ang="0">
                <a:pos x="220" y="473"/>
              </a:cxn>
              <a:cxn ang="0">
                <a:pos x="333" y="454"/>
              </a:cxn>
              <a:cxn ang="0">
                <a:pos x="220" y="473"/>
              </a:cxn>
            </a:cxnLst>
            <a:rect l="0" t="0" r="r" b="b"/>
            <a:pathLst>
              <a:path w="566" h="567">
                <a:moveTo>
                  <a:pt x="348" y="249"/>
                </a:moveTo>
                <a:cubicBezTo>
                  <a:pt x="218" y="249"/>
                  <a:pt x="218" y="249"/>
                  <a:pt x="218" y="249"/>
                </a:cubicBezTo>
                <a:cubicBezTo>
                  <a:pt x="221" y="242"/>
                  <a:pt x="225" y="236"/>
                  <a:pt x="230" y="230"/>
                </a:cubicBezTo>
                <a:cubicBezTo>
                  <a:pt x="336" y="230"/>
                  <a:pt x="336" y="230"/>
                  <a:pt x="336" y="230"/>
                </a:cubicBezTo>
                <a:cubicBezTo>
                  <a:pt x="341" y="236"/>
                  <a:pt x="345" y="242"/>
                  <a:pt x="348" y="249"/>
                </a:cubicBezTo>
                <a:close/>
                <a:moveTo>
                  <a:pt x="348" y="86"/>
                </a:moveTo>
                <a:cubicBezTo>
                  <a:pt x="218" y="86"/>
                  <a:pt x="218" y="86"/>
                  <a:pt x="218" y="86"/>
                </a:cubicBezTo>
                <a:cubicBezTo>
                  <a:pt x="221" y="93"/>
                  <a:pt x="224" y="99"/>
                  <a:pt x="229" y="105"/>
                </a:cubicBezTo>
                <a:cubicBezTo>
                  <a:pt x="337" y="105"/>
                  <a:pt x="337" y="105"/>
                  <a:pt x="337" y="105"/>
                </a:cubicBezTo>
                <a:cubicBezTo>
                  <a:pt x="342" y="99"/>
                  <a:pt x="345" y="93"/>
                  <a:pt x="348" y="86"/>
                </a:cubicBezTo>
                <a:close/>
                <a:moveTo>
                  <a:pt x="354" y="291"/>
                </a:moveTo>
                <a:cubicBezTo>
                  <a:pt x="212" y="291"/>
                  <a:pt x="212" y="291"/>
                  <a:pt x="212" y="291"/>
                </a:cubicBezTo>
                <a:cubicBezTo>
                  <a:pt x="212" y="298"/>
                  <a:pt x="214" y="305"/>
                  <a:pt x="216" y="310"/>
                </a:cubicBezTo>
                <a:cubicBezTo>
                  <a:pt x="350" y="310"/>
                  <a:pt x="350" y="310"/>
                  <a:pt x="350" y="310"/>
                </a:cubicBezTo>
                <a:cubicBezTo>
                  <a:pt x="352" y="305"/>
                  <a:pt x="354" y="298"/>
                  <a:pt x="354" y="291"/>
                </a:cubicBezTo>
                <a:close/>
                <a:moveTo>
                  <a:pt x="352" y="261"/>
                </a:moveTo>
                <a:cubicBezTo>
                  <a:pt x="214" y="261"/>
                  <a:pt x="214" y="261"/>
                  <a:pt x="214" y="261"/>
                </a:cubicBezTo>
                <a:cubicBezTo>
                  <a:pt x="212" y="267"/>
                  <a:pt x="211" y="273"/>
                  <a:pt x="211" y="280"/>
                </a:cubicBezTo>
                <a:cubicBezTo>
                  <a:pt x="355" y="280"/>
                  <a:pt x="355" y="280"/>
                  <a:pt x="355" y="280"/>
                </a:cubicBezTo>
                <a:cubicBezTo>
                  <a:pt x="355" y="273"/>
                  <a:pt x="354" y="267"/>
                  <a:pt x="352" y="261"/>
                </a:cubicBezTo>
                <a:close/>
                <a:moveTo>
                  <a:pt x="345" y="322"/>
                </a:moveTo>
                <a:cubicBezTo>
                  <a:pt x="221" y="322"/>
                  <a:pt x="221" y="322"/>
                  <a:pt x="221" y="322"/>
                </a:cubicBezTo>
                <a:cubicBezTo>
                  <a:pt x="225" y="329"/>
                  <a:pt x="229" y="335"/>
                  <a:pt x="234" y="341"/>
                </a:cubicBezTo>
                <a:cubicBezTo>
                  <a:pt x="332" y="341"/>
                  <a:pt x="332" y="341"/>
                  <a:pt x="332" y="341"/>
                </a:cubicBezTo>
                <a:cubicBezTo>
                  <a:pt x="337" y="335"/>
                  <a:pt x="341" y="329"/>
                  <a:pt x="345" y="322"/>
                </a:cubicBezTo>
                <a:close/>
                <a:moveTo>
                  <a:pt x="566" y="0"/>
                </a:moveTo>
                <a:cubicBezTo>
                  <a:pt x="566" y="567"/>
                  <a:pt x="566" y="567"/>
                  <a:pt x="566" y="567"/>
                </a:cubicBezTo>
                <a:cubicBezTo>
                  <a:pt x="0" y="567"/>
                  <a:pt x="0" y="567"/>
                  <a:pt x="0" y="567"/>
                </a:cubicBezTo>
                <a:cubicBezTo>
                  <a:pt x="0" y="0"/>
                  <a:pt x="0" y="0"/>
                  <a:pt x="0" y="0"/>
                </a:cubicBezTo>
                <a:lnTo>
                  <a:pt x="566" y="0"/>
                </a:lnTo>
                <a:close/>
                <a:moveTo>
                  <a:pt x="245" y="442"/>
                </a:moveTo>
                <a:cubicBezTo>
                  <a:pt x="254" y="434"/>
                  <a:pt x="265" y="426"/>
                  <a:pt x="276" y="419"/>
                </a:cubicBezTo>
                <a:cubicBezTo>
                  <a:pt x="278" y="417"/>
                  <a:pt x="281" y="416"/>
                  <a:pt x="283" y="414"/>
                </a:cubicBezTo>
                <a:cubicBezTo>
                  <a:pt x="283" y="414"/>
                  <a:pt x="283" y="414"/>
                  <a:pt x="283" y="414"/>
                </a:cubicBezTo>
                <a:cubicBezTo>
                  <a:pt x="286" y="412"/>
                  <a:pt x="288" y="411"/>
                  <a:pt x="291" y="409"/>
                </a:cubicBezTo>
                <a:cubicBezTo>
                  <a:pt x="296" y="405"/>
                  <a:pt x="302" y="401"/>
                  <a:pt x="308" y="397"/>
                </a:cubicBezTo>
                <a:cubicBezTo>
                  <a:pt x="310" y="396"/>
                  <a:pt x="313" y="394"/>
                  <a:pt x="315" y="392"/>
                </a:cubicBezTo>
                <a:cubicBezTo>
                  <a:pt x="350" y="367"/>
                  <a:pt x="383" y="335"/>
                  <a:pt x="383" y="283"/>
                </a:cubicBezTo>
                <a:cubicBezTo>
                  <a:pt x="383" y="230"/>
                  <a:pt x="350" y="199"/>
                  <a:pt x="315" y="174"/>
                </a:cubicBezTo>
                <a:cubicBezTo>
                  <a:pt x="308" y="179"/>
                  <a:pt x="301" y="184"/>
                  <a:pt x="294" y="188"/>
                </a:cubicBezTo>
                <a:cubicBezTo>
                  <a:pt x="293" y="189"/>
                  <a:pt x="291" y="190"/>
                  <a:pt x="290" y="191"/>
                </a:cubicBezTo>
                <a:cubicBezTo>
                  <a:pt x="303" y="200"/>
                  <a:pt x="315" y="209"/>
                  <a:pt x="326" y="218"/>
                </a:cubicBezTo>
                <a:cubicBezTo>
                  <a:pt x="240" y="218"/>
                  <a:pt x="240" y="218"/>
                  <a:pt x="240" y="218"/>
                </a:cubicBezTo>
                <a:cubicBezTo>
                  <a:pt x="251" y="209"/>
                  <a:pt x="263" y="200"/>
                  <a:pt x="276" y="191"/>
                </a:cubicBezTo>
                <a:cubicBezTo>
                  <a:pt x="278" y="189"/>
                  <a:pt x="281" y="188"/>
                  <a:pt x="283" y="186"/>
                </a:cubicBezTo>
                <a:cubicBezTo>
                  <a:pt x="285" y="185"/>
                  <a:pt x="287" y="183"/>
                  <a:pt x="290" y="182"/>
                </a:cubicBezTo>
                <a:cubicBezTo>
                  <a:pt x="296" y="177"/>
                  <a:pt x="302" y="173"/>
                  <a:pt x="308" y="169"/>
                </a:cubicBezTo>
                <a:cubicBezTo>
                  <a:pt x="310" y="168"/>
                  <a:pt x="313" y="166"/>
                  <a:pt x="315" y="164"/>
                </a:cubicBezTo>
                <a:cubicBezTo>
                  <a:pt x="333" y="151"/>
                  <a:pt x="351" y="136"/>
                  <a:pt x="363" y="117"/>
                </a:cubicBezTo>
                <a:cubicBezTo>
                  <a:pt x="364" y="117"/>
                  <a:pt x="364" y="117"/>
                  <a:pt x="364" y="117"/>
                </a:cubicBezTo>
                <a:cubicBezTo>
                  <a:pt x="364" y="115"/>
                  <a:pt x="364" y="115"/>
                  <a:pt x="364" y="115"/>
                </a:cubicBezTo>
                <a:cubicBezTo>
                  <a:pt x="375" y="99"/>
                  <a:pt x="381" y="80"/>
                  <a:pt x="381" y="56"/>
                </a:cubicBezTo>
                <a:cubicBezTo>
                  <a:pt x="353" y="56"/>
                  <a:pt x="353" y="56"/>
                  <a:pt x="353" y="56"/>
                </a:cubicBezTo>
                <a:cubicBezTo>
                  <a:pt x="353" y="62"/>
                  <a:pt x="352" y="69"/>
                  <a:pt x="351" y="74"/>
                </a:cubicBezTo>
                <a:cubicBezTo>
                  <a:pt x="215" y="74"/>
                  <a:pt x="215" y="74"/>
                  <a:pt x="215" y="74"/>
                </a:cubicBezTo>
                <a:cubicBezTo>
                  <a:pt x="214" y="69"/>
                  <a:pt x="213" y="62"/>
                  <a:pt x="213" y="56"/>
                </a:cubicBezTo>
                <a:cubicBezTo>
                  <a:pt x="185" y="56"/>
                  <a:pt x="185" y="56"/>
                  <a:pt x="185" y="56"/>
                </a:cubicBezTo>
                <a:cubicBezTo>
                  <a:pt x="185" y="108"/>
                  <a:pt x="216" y="139"/>
                  <a:pt x="251" y="164"/>
                </a:cubicBezTo>
                <a:cubicBezTo>
                  <a:pt x="257" y="160"/>
                  <a:pt x="264" y="156"/>
                  <a:pt x="270" y="152"/>
                </a:cubicBezTo>
                <a:cubicBezTo>
                  <a:pt x="272" y="150"/>
                  <a:pt x="274" y="149"/>
                  <a:pt x="276" y="147"/>
                </a:cubicBezTo>
                <a:cubicBezTo>
                  <a:pt x="262" y="138"/>
                  <a:pt x="249" y="128"/>
                  <a:pt x="239" y="117"/>
                </a:cubicBezTo>
                <a:cubicBezTo>
                  <a:pt x="327" y="117"/>
                  <a:pt x="327" y="117"/>
                  <a:pt x="327" y="117"/>
                </a:cubicBezTo>
                <a:cubicBezTo>
                  <a:pt x="317" y="128"/>
                  <a:pt x="304" y="138"/>
                  <a:pt x="290" y="147"/>
                </a:cubicBezTo>
                <a:cubicBezTo>
                  <a:pt x="288" y="149"/>
                  <a:pt x="285" y="151"/>
                  <a:pt x="283" y="152"/>
                </a:cubicBezTo>
                <a:cubicBezTo>
                  <a:pt x="280" y="154"/>
                  <a:pt x="277" y="156"/>
                  <a:pt x="274" y="158"/>
                </a:cubicBezTo>
                <a:cubicBezTo>
                  <a:pt x="269" y="162"/>
                  <a:pt x="263" y="165"/>
                  <a:pt x="258" y="169"/>
                </a:cubicBezTo>
                <a:cubicBezTo>
                  <a:pt x="256" y="171"/>
                  <a:pt x="253" y="172"/>
                  <a:pt x="251" y="174"/>
                </a:cubicBezTo>
                <a:cubicBezTo>
                  <a:pt x="216" y="199"/>
                  <a:pt x="183" y="230"/>
                  <a:pt x="183" y="283"/>
                </a:cubicBezTo>
                <a:cubicBezTo>
                  <a:pt x="183" y="335"/>
                  <a:pt x="216" y="367"/>
                  <a:pt x="251" y="392"/>
                </a:cubicBezTo>
                <a:cubicBezTo>
                  <a:pt x="258" y="388"/>
                  <a:pt x="264" y="383"/>
                  <a:pt x="271" y="379"/>
                </a:cubicBezTo>
                <a:cubicBezTo>
                  <a:pt x="272" y="378"/>
                  <a:pt x="274" y="377"/>
                  <a:pt x="276" y="376"/>
                </a:cubicBezTo>
                <a:cubicBezTo>
                  <a:pt x="265" y="368"/>
                  <a:pt x="255" y="361"/>
                  <a:pt x="246" y="353"/>
                </a:cubicBezTo>
                <a:cubicBezTo>
                  <a:pt x="320" y="353"/>
                  <a:pt x="320" y="353"/>
                  <a:pt x="320" y="353"/>
                </a:cubicBezTo>
                <a:cubicBezTo>
                  <a:pt x="311" y="361"/>
                  <a:pt x="301" y="368"/>
                  <a:pt x="290" y="376"/>
                </a:cubicBezTo>
                <a:cubicBezTo>
                  <a:pt x="288" y="377"/>
                  <a:pt x="285" y="379"/>
                  <a:pt x="283" y="380"/>
                </a:cubicBezTo>
                <a:cubicBezTo>
                  <a:pt x="280" y="382"/>
                  <a:pt x="278" y="384"/>
                  <a:pt x="275" y="386"/>
                </a:cubicBezTo>
                <a:cubicBezTo>
                  <a:pt x="269" y="389"/>
                  <a:pt x="264" y="393"/>
                  <a:pt x="258" y="397"/>
                </a:cubicBezTo>
                <a:cubicBezTo>
                  <a:pt x="256" y="399"/>
                  <a:pt x="253" y="400"/>
                  <a:pt x="251" y="402"/>
                </a:cubicBezTo>
                <a:cubicBezTo>
                  <a:pt x="216" y="427"/>
                  <a:pt x="183" y="459"/>
                  <a:pt x="183" y="511"/>
                </a:cubicBezTo>
                <a:cubicBezTo>
                  <a:pt x="211" y="511"/>
                  <a:pt x="211" y="511"/>
                  <a:pt x="211" y="511"/>
                </a:cubicBezTo>
                <a:cubicBezTo>
                  <a:pt x="211" y="502"/>
                  <a:pt x="213" y="493"/>
                  <a:pt x="215" y="485"/>
                </a:cubicBezTo>
                <a:cubicBezTo>
                  <a:pt x="351" y="485"/>
                  <a:pt x="351" y="485"/>
                  <a:pt x="351" y="485"/>
                </a:cubicBezTo>
                <a:cubicBezTo>
                  <a:pt x="353" y="493"/>
                  <a:pt x="355" y="502"/>
                  <a:pt x="355" y="511"/>
                </a:cubicBezTo>
                <a:cubicBezTo>
                  <a:pt x="383" y="511"/>
                  <a:pt x="383" y="511"/>
                  <a:pt x="383" y="511"/>
                </a:cubicBezTo>
                <a:cubicBezTo>
                  <a:pt x="383" y="459"/>
                  <a:pt x="350" y="427"/>
                  <a:pt x="315" y="402"/>
                </a:cubicBezTo>
                <a:cubicBezTo>
                  <a:pt x="308" y="407"/>
                  <a:pt x="302" y="411"/>
                  <a:pt x="295" y="416"/>
                </a:cubicBezTo>
                <a:cubicBezTo>
                  <a:pt x="293" y="417"/>
                  <a:pt x="292" y="418"/>
                  <a:pt x="290" y="419"/>
                </a:cubicBezTo>
                <a:cubicBezTo>
                  <a:pt x="301" y="426"/>
                  <a:pt x="312" y="434"/>
                  <a:pt x="321" y="442"/>
                </a:cubicBezTo>
                <a:lnTo>
                  <a:pt x="245" y="442"/>
                </a:lnTo>
                <a:close/>
                <a:moveTo>
                  <a:pt x="220" y="473"/>
                </a:moveTo>
                <a:cubicBezTo>
                  <a:pt x="346" y="473"/>
                  <a:pt x="346" y="473"/>
                  <a:pt x="346" y="473"/>
                </a:cubicBezTo>
                <a:cubicBezTo>
                  <a:pt x="342" y="466"/>
                  <a:pt x="338" y="460"/>
                  <a:pt x="333" y="454"/>
                </a:cubicBezTo>
                <a:cubicBezTo>
                  <a:pt x="233" y="454"/>
                  <a:pt x="233" y="454"/>
                  <a:pt x="233" y="454"/>
                </a:cubicBezTo>
                <a:cubicBezTo>
                  <a:pt x="228" y="460"/>
                  <a:pt x="224" y="466"/>
                  <a:pt x="220" y="473"/>
                </a:cubicBezTo>
                <a:close/>
              </a:path>
            </a:pathLst>
          </a:custGeom>
          <a:solidFill>
            <a:schemeClr val="bg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1" name="ColumnHeader"/>
          <p:cNvSpPr>
            <a:spLocks noChangeArrowheads="1"/>
          </p:cNvSpPr>
          <p:nvPr/>
        </p:nvSpPr>
        <p:spPr bwMode="gray">
          <a:xfrm>
            <a:off x="625125" y="1517519"/>
            <a:ext cx="4837212" cy="440762"/>
          </a:xfrm>
          <a:prstGeom prst="rect">
            <a:avLst/>
          </a:prstGeom>
          <a:solidFill>
            <a:schemeClr val="bg1"/>
          </a:solidFill>
          <a:ln w="9525" algn="ctr">
            <a:noFill/>
            <a:miter lim="800000"/>
            <a:headEnd type="none" w="lg" len="lg"/>
            <a:tailEnd type="none" w="lg" len="lg"/>
          </a:ln>
          <a:effectLst>
            <a:outerShdw dist="12700" dir="5400000" sx="99000" sy="99000" algn="ctr" rotWithShape="0">
              <a:srgbClr val="A6A6A6"/>
            </a:outerShdw>
          </a:effectLst>
        </p:spPr>
        <p:txBody>
          <a:bodyPr wrap="square" tIns="91440" bIns="91440" anchor="b">
            <a:spAutoFit/>
          </a:bodyPr>
          <a:lstStyle/>
          <a:p>
            <a:pPr>
              <a:lnSpc>
                <a:spcPct val="104000"/>
              </a:lnSpc>
              <a:spcBef>
                <a:spcPts val="600"/>
              </a:spcBef>
              <a:spcAft>
                <a:spcPts val="300"/>
              </a:spcAft>
            </a:pPr>
            <a:r>
              <a:rPr lang="en-US" sz="1600" dirty="0">
                <a:solidFill>
                  <a:schemeClr val="tx2"/>
                </a:solidFill>
              </a:rPr>
              <a:t>BCG has strong global and regional presence...</a:t>
            </a:r>
          </a:p>
        </p:txBody>
      </p:sp>
      <p:grpSp>
        <p:nvGrpSpPr>
          <p:cNvPr id="42" name="Group 2"/>
          <p:cNvGrpSpPr>
            <a:grpSpLocks/>
          </p:cNvGrpSpPr>
          <p:nvPr/>
        </p:nvGrpSpPr>
        <p:grpSpPr bwMode="auto">
          <a:xfrm>
            <a:off x="507134" y="2095663"/>
            <a:ext cx="4634525" cy="2241339"/>
            <a:chOff x="563" y="1263"/>
            <a:chExt cx="4908" cy="2510"/>
          </a:xfrm>
        </p:grpSpPr>
        <p:sp>
          <p:nvSpPr>
            <p:cNvPr id="43" name="Freeform 3"/>
            <p:cNvSpPr>
              <a:spLocks/>
            </p:cNvSpPr>
            <p:nvPr/>
          </p:nvSpPr>
          <p:spPr bwMode="auto">
            <a:xfrm>
              <a:off x="3800" y="2437"/>
              <a:ext cx="397" cy="384"/>
            </a:xfrm>
            <a:custGeom>
              <a:avLst/>
              <a:gdLst>
                <a:gd name="T0" fmla="*/ 181 w 795"/>
                <a:gd name="T1" fmla="*/ 52 h 768"/>
                <a:gd name="T2" fmla="*/ 198 w 795"/>
                <a:gd name="T3" fmla="*/ 60 h 768"/>
                <a:gd name="T4" fmla="*/ 190 w 795"/>
                <a:gd name="T5" fmla="*/ 69 h 768"/>
                <a:gd name="T6" fmla="*/ 177 w 795"/>
                <a:gd name="T7" fmla="*/ 88 h 768"/>
                <a:gd name="T8" fmla="*/ 168 w 795"/>
                <a:gd name="T9" fmla="*/ 100 h 768"/>
                <a:gd name="T10" fmla="*/ 164 w 795"/>
                <a:gd name="T11" fmla="*/ 93 h 768"/>
                <a:gd name="T12" fmla="*/ 159 w 795"/>
                <a:gd name="T13" fmla="*/ 93 h 768"/>
                <a:gd name="T14" fmla="*/ 155 w 795"/>
                <a:gd name="T15" fmla="*/ 88 h 768"/>
                <a:gd name="T16" fmla="*/ 147 w 795"/>
                <a:gd name="T17" fmla="*/ 81 h 768"/>
                <a:gd name="T18" fmla="*/ 142 w 795"/>
                <a:gd name="T19" fmla="*/ 72 h 768"/>
                <a:gd name="T20" fmla="*/ 138 w 795"/>
                <a:gd name="T21" fmla="*/ 76 h 768"/>
                <a:gd name="T22" fmla="*/ 138 w 795"/>
                <a:gd name="T23" fmla="*/ 84 h 768"/>
                <a:gd name="T24" fmla="*/ 138 w 795"/>
                <a:gd name="T25" fmla="*/ 104 h 768"/>
                <a:gd name="T26" fmla="*/ 129 w 795"/>
                <a:gd name="T27" fmla="*/ 104 h 768"/>
                <a:gd name="T28" fmla="*/ 116 w 795"/>
                <a:gd name="T29" fmla="*/ 120 h 768"/>
                <a:gd name="T30" fmla="*/ 95 w 795"/>
                <a:gd name="T31" fmla="*/ 141 h 768"/>
                <a:gd name="T32" fmla="*/ 86 w 795"/>
                <a:gd name="T33" fmla="*/ 144 h 768"/>
                <a:gd name="T34" fmla="*/ 82 w 795"/>
                <a:gd name="T35" fmla="*/ 148 h 768"/>
                <a:gd name="T36" fmla="*/ 77 w 795"/>
                <a:gd name="T37" fmla="*/ 168 h 768"/>
                <a:gd name="T38" fmla="*/ 73 w 795"/>
                <a:gd name="T39" fmla="*/ 184 h 768"/>
                <a:gd name="T40" fmla="*/ 64 w 795"/>
                <a:gd name="T41" fmla="*/ 192 h 768"/>
                <a:gd name="T42" fmla="*/ 43 w 795"/>
                <a:gd name="T43" fmla="*/ 153 h 768"/>
                <a:gd name="T44" fmla="*/ 30 w 795"/>
                <a:gd name="T45" fmla="*/ 116 h 768"/>
                <a:gd name="T46" fmla="*/ 26 w 795"/>
                <a:gd name="T47" fmla="*/ 108 h 768"/>
                <a:gd name="T48" fmla="*/ 4 w 795"/>
                <a:gd name="T49" fmla="*/ 100 h 768"/>
                <a:gd name="T50" fmla="*/ 13 w 795"/>
                <a:gd name="T51" fmla="*/ 96 h 768"/>
                <a:gd name="T52" fmla="*/ 0 w 795"/>
                <a:gd name="T53" fmla="*/ 93 h 768"/>
                <a:gd name="T54" fmla="*/ 17 w 795"/>
                <a:gd name="T55" fmla="*/ 88 h 768"/>
                <a:gd name="T56" fmla="*/ 17 w 795"/>
                <a:gd name="T57" fmla="*/ 76 h 768"/>
                <a:gd name="T58" fmla="*/ 13 w 795"/>
                <a:gd name="T59" fmla="*/ 72 h 768"/>
                <a:gd name="T60" fmla="*/ 8 w 795"/>
                <a:gd name="T61" fmla="*/ 64 h 768"/>
                <a:gd name="T62" fmla="*/ 17 w 795"/>
                <a:gd name="T63" fmla="*/ 64 h 768"/>
                <a:gd name="T64" fmla="*/ 47 w 795"/>
                <a:gd name="T65" fmla="*/ 36 h 768"/>
                <a:gd name="T66" fmla="*/ 47 w 795"/>
                <a:gd name="T67" fmla="*/ 33 h 768"/>
                <a:gd name="T68" fmla="*/ 39 w 795"/>
                <a:gd name="T69" fmla="*/ 24 h 768"/>
                <a:gd name="T70" fmla="*/ 39 w 795"/>
                <a:gd name="T71" fmla="*/ 12 h 768"/>
                <a:gd name="T72" fmla="*/ 51 w 795"/>
                <a:gd name="T73" fmla="*/ 12 h 768"/>
                <a:gd name="T74" fmla="*/ 64 w 795"/>
                <a:gd name="T75" fmla="*/ 4 h 768"/>
                <a:gd name="T76" fmla="*/ 82 w 795"/>
                <a:gd name="T77" fmla="*/ 4 h 768"/>
                <a:gd name="T78" fmla="*/ 73 w 795"/>
                <a:gd name="T79" fmla="*/ 21 h 768"/>
                <a:gd name="T80" fmla="*/ 69 w 795"/>
                <a:gd name="T81" fmla="*/ 28 h 768"/>
                <a:gd name="T82" fmla="*/ 86 w 795"/>
                <a:gd name="T83" fmla="*/ 45 h 768"/>
                <a:gd name="T84" fmla="*/ 90 w 795"/>
                <a:gd name="T85" fmla="*/ 60 h 768"/>
                <a:gd name="T86" fmla="*/ 134 w 795"/>
                <a:gd name="T87" fmla="*/ 72 h 768"/>
                <a:gd name="T88" fmla="*/ 134 w 795"/>
                <a:gd name="T89" fmla="*/ 60 h 768"/>
                <a:gd name="T90" fmla="*/ 142 w 795"/>
                <a:gd name="T91" fmla="*/ 64 h 768"/>
                <a:gd name="T92" fmla="*/ 159 w 795"/>
                <a:gd name="T93" fmla="*/ 69 h 768"/>
                <a:gd name="T94" fmla="*/ 159 w 795"/>
                <a:gd name="T95" fmla="*/ 6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95"/>
                <a:gd name="T145" fmla="*/ 0 h 768"/>
                <a:gd name="T146" fmla="*/ 795 w 795"/>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95" h="768">
                  <a:moveTo>
                    <a:pt x="726" y="208"/>
                  </a:moveTo>
                  <a:lnTo>
                    <a:pt x="726" y="208"/>
                  </a:lnTo>
                  <a:lnTo>
                    <a:pt x="760" y="208"/>
                  </a:lnTo>
                  <a:lnTo>
                    <a:pt x="795" y="240"/>
                  </a:lnTo>
                  <a:lnTo>
                    <a:pt x="795" y="273"/>
                  </a:lnTo>
                  <a:lnTo>
                    <a:pt x="760" y="273"/>
                  </a:lnTo>
                  <a:lnTo>
                    <a:pt x="743" y="288"/>
                  </a:lnTo>
                  <a:lnTo>
                    <a:pt x="709" y="352"/>
                  </a:lnTo>
                  <a:lnTo>
                    <a:pt x="691" y="369"/>
                  </a:lnTo>
                  <a:lnTo>
                    <a:pt x="674" y="400"/>
                  </a:lnTo>
                  <a:lnTo>
                    <a:pt x="674" y="417"/>
                  </a:lnTo>
                  <a:lnTo>
                    <a:pt x="657" y="369"/>
                  </a:lnTo>
                  <a:lnTo>
                    <a:pt x="657" y="352"/>
                  </a:lnTo>
                  <a:lnTo>
                    <a:pt x="639" y="369"/>
                  </a:lnTo>
                  <a:lnTo>
                    <a:pt x="622" y="369"/>
                  </a:lnTo>
                  <a:lnTo>
                    <a:pt x="622" y="352"/>
                  </a:lnTo>
                  <a:lnTo>
                    <a:pt x="657" y="321"/>
                  </a:lnTo>
                  <a:lnTo>
                    <a:pt x="588" y="321"/>
                  </a:lnTo>
                  <a:lnTo>
                    <a:pt x="588" y="288"/>
                  </a:lnTo>
                  <a:lnTo>
                    <a:pt x="570" y="288"/>
                  </a:lnTo>
                  <a:lnTo>
                    <a:pt x="553" y="288"/>
                  </a:lnTo>
                  <a:lnTo>
                    <a:pt x="553" y="304"/>
                  </a:lnTo>
                  <a:lnTo>
                    <a:pt x="536" y="336"/>
                  </a:lnTo>
                  <a:lnTo>
                    <a:pt x="553" y="336"/>
                  </a:lnTo>
                  <a:lnTo>
                    <a:pt x="570" y="417"/>
                  </a:lnTo>
                  <a:lnTo>
                    <a:pt x="553" y="417"/>
                  </a:lnTo>
                  <a:lnTo>
                    <a:pt x="553" y="400"/>
                  </a:lnTo>
                  <a:lnTo>
                    <a:pt x="518" y="417"/>
                  </a:lnTo>
                  <a:lnTo>
                    <a:pt x="501" y="465"/>
                  </a:lnTo>
                  <a:lnTo>
                    <a:pt x="467" y="480"/>
                  </a:lnTo>
                  <a:lnTo>
                    <a:pt x="380" y="544"/>
                  </a:lnTo>
                  <a:lnTo>
                    <a:pt x="380" y="561"/>
                  </a:lnTo>
                  <a:lnTo>
                    <a:pt x="363" y="561"/>
                  </a:lnTo>
                  <a:lnTo>
                    <a:pt x="346" y="576"/>
                  </a:lnTo>
                  <a:lnTo>
                    <a:pt x="328" y="576"/>
                  </a:lnTo>
                  <a:lnTo>
                    <a:pt x="328" y="591"/>
                  </a:lnTo>
                  <a:lnTo>
                    <a:pt x="328" y="639"/>
                  </a:lnTo>
                  <a:lnTo>
                    <a:pt x="311" y="672"/>
                  </a:lnTo>
                  <a:lnTo>
                    <a:pt x="311" y="720"/>
                  </a:lnTo>
                  <a:lnTo>
                    <a:pt x="294" y="735"/>
                  </a:lnTo>
                  <a:lnTo>
                    <a:pt x="277" y="753"/>
                  </a:lnTo>
                  <a:lnTo>
                    <a:pt x="259" y="768"/>
                  </a:lnTo>
                  <a:lnTo>
                    <a:pt x="225" y="753"/>
                  </a:lnTo>
                  <a:lnTo>
                    <a:pt x="173" y="609"/>
                  </a:lnTo>
                  <a:lnTo>
                    <a:pt x="138" y="561"/>
                  </a:lnTo>
                  <a:lnTo>
                    <a:pt x="121" y="465"/>
                  </a:lnTo>
                  <a:lnTo>
                    <a:pt x="121" y="400"/>
                  </a:lnTo>
                  <a:lnTo>
                    <a:pt x="104" y="432"/>
                  </a:lnTo>
                  <a:lnTo>
                    <a:pt x="69" y="448"/>
                  </a:lnTo>
                  <a:lnTo>
                    <a:pt x="17" y="400"/>
                  </a:lnTo>
                  <a:lnTo>
                    <a:pt x="52" y="400"/>
                  </a:lnTo>
                  <a:lnTo>
                    <a:pt x="52" y="384"/>
                  </a:lnTo>
                  <a:lnTo>
                    <a:pt x="35" y="384"/>
                  </a:lnTo>
                  <a:lnTo>
                    <a:pt x="0" y="369"/>
                  </a:lnTo>
                  <a:lnTo>
                    <a:pt x="17" y="352"/>
                  </a:lnTo>
                  <a:lnTo>
                    <a:pt x="69" y="352"/>
                  </a:lnTo>
                  <a:lnTo>
                    <a:pt x="69" y="336"/>
                  </a:lnTo>
                  <a:lnTo>
                    <a:pt x="69" y="304"/>
                  </a:lnTo>
                  <a:lnTo>
                    <a:pt x="52" y="304"/>
                  </a:lnTo>
                  <a:lnTo>
                    <a:pt x="52" y="288"/>
                  </a:lnTo>
                  <a:lnTo>
                    <a:pt x="35" y="288"/>
                  </a:lnTo>
                  <a:lnTo>
                    <a:pt x="35" y="256"/>
                  </a:lnTo>
                  <a:lnTo>
                    <a:pt x="52" y="240"/>
                  </a:lnTo>
                  <a:lnTo>
                    <a:pt x="69" y="256"/>
                  </a:lnTo>
                  <a:lnTo>
                    <a:pt x="104" y="240"/>
                  </a:lnTo>
                  <a:lnTo>
                    <a:pt x="190" y="144"/>
                  </a:lnTo>
                  <a:lnTo>
                    <a:pt x="173" y="129"/>
                  </a:lnTo>
                  <a:lnTo>
                    <a:pt x="190" y="129"/>
                  </a:lnTo>
                  <a:lnTo>
                    <a:pt x="190" y="112"/>
                  </a:lnTo>
                  <a:lnTo>
                    <a:pt x="156" y="96"/>
                  </a:lnTo>
                  <a:lnTo>
                    <a:pt x="173" y="64"/>
                  </a:lnTo>
                  <a:lnTo>
                    <a:pt x="156" y="48"/>
                  </a:lnTo>
                  <a:lnTo>
                    <a:pt x="173" y="33"/>
                  </a:lnTo>
                  <a:lnTo>
                    <a:pt x="207" y="48"/>
                  </a:lnTo>
                  <a:lnTo>
                    <a:pt x="242" y="33"/>
                  </a:lnTo>
                  <a:lnTo>
                    <a:pt x="259" y="16"/>
                  </a:lnTo>
                  <a:lnTo>
                    <a:pt x="311" y="0"/>
                  </a:lnTo>
                  <a:lnTo>
                    <a:pt x="328" y="16"/>
                  </a:lnTo>
                  <a:lnTo>
                    <a:pt x="328" y="48"/>
                  </a:lnTo>
                  <a:lnTo>
                    <a:pt x="294" y="81"/>
                  </a:lnTo>
                  <a:lnTo>
                    <a:pt x="311" y="112"/>
                  </a:lnTo>
                  <a:lnTo>
                    <a:pt x="277" y="112"/>
                  </a:lnTo>
                  <a:lnTo>
                    <a:pt x="294" y="160"/>
                  </a:lnTo>
                  <a:lnTo>
                    <a:pt x="346" y="177"/>
                  </a:lnTo>
                  <a:lnTo>
                    <a:pt x="328" y="225"/>
                  </a:lnTo>
                  <a:lnTo>
                    <a:pt x="363" y="240"/>
                  </a:lnTo>
                  <a:lnTo>
                    <a:pt x="518" y="288"/>
                  </a:lnTo>
                  <a:lnTo>
                    <a:pt x="536" y="288"/>
                  </a:lnTo>
                  <a:lnTo>
                    <a:pt x="536" y="273"/>
                  </a:lnTo>
                  <a:lnTo>
                    <a:pt x="536" y="240"/>
                  </a:lnTo>
                  <a:lnTo>
                    <a:pt x="553" y="240"/>
                  </a:lnTo>
                  <a:lnTo>
                    <a:pt x="570" y="256"/>
                  </a:lnTo>
                  <a:lnTo>
                    <a:pt x="570" y="273"/>
                  </a:lnTo>
                  <a:lnTo>
                    <a:pt x="639" y="273"/>
                  </a:lnTo>
                  <a:lnTo>
                    <a:pt x="657" y="273"/>
                  </a:lnTo>
                  <a:lnTo>
                    <a:pt x="639" y="240"/>
                  </a:lnTo>
                  <a:lnTo>
                    <a:pt x="726" y="20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 name="Freeform 4"/>
            <p:cNvSpPr>
              <a:spLocks/>
            </p:cNvSpPr>
            <p:nvPr/>
          </p:nvSpPr>
          <p:spPr bwMode="auto">
            <a:xfrm>
              <a:off x="2725" y="2085"/>
              <a:ext cx="59" cy="81"/>
            </a:xfrm>
            <a:custGeom>
              <a:avLst/>
              <a:gdLst>
                <a:gd name="T0" fmla="*/ 21 w 119"/>
                <a:gd name="T1" fmla="*/ 0 h 161"/>
                <a:gd name="T2" fmla="*/ 21 w 119"/>
                <a:gd name="T3" fmla="*/ 0 h 161"/>
                <a:gd name="T4" fmla="*/ 17 w 119"/>
                <a:gd name="T5" fmla="*/ 9 h 161"/>
                <a:gd name="T6" fmla="*/ 21 w 119"/>
                <a:gd name="T7" fmla="*/ 12 h 161"/>
                <a:gd name="T8" fmla="*/ 29 w 119"/>
                <a:gd name="T9" fmla="*/ 12 h 161"/>
                <a:gd name="T10" fmla="*/ 29 w 119"/>
                <a:gd name="T11" fmla="*/ 17 h 161"/>
                <a:gd name="T12" fmla="*/ 29 w 119"/>
                <a:gd name="T13" fmla="*/ 24 h 161"/>
                <a:gd name="T14" fmla="*/ 25 w 119"/>
                <a:gd name="T15" fmla="*/ 36 h 161"/>
                <a:gd name="T16" fmla="*/ 4 w 119"/>
                <a:gd name="T17" fmla="*/ 41 h 161"/>
                <a:gd name="T18" fmla="*/ 0 w 119"/>
                <a:gd name="T19" fmla="*/ 36 h 161"/>
                <a:gd name="T20" fmla="*/ 4 w 119"/>
                <a:gd name="T21" fmla="*/ 36 h 161"/>
                <a:gd name="T22" fmla="*/ 8 w 119"/>
                <a:gd name="T23" fmla="*/ 24 h 161"/>
                <a:gd name="T24" fmla="*/ 4 w 119"/>
                <a:gd name="T25" fmla="*/ 21 h 161"/>
                <a:gd name="T26" fmla="*/ 8 w 119"/>
                <a:gd name="T27" fmla="*/ 17 h 161"/>
                <a:gd name="T28" fmla="*/ 4 w 119"/>
                <a:gd name="T29" fmla="*/ 17 h 161"/>
                <a:gd name="T30" fmla="*/ 4 w 119"/>
                <a:gd name="T31" fmla="*/ 12 h 161"/>
                <a:gd name="T32" fmla="*/ 13 w 119"/>
                <a:gd name="T33" fmla="*/ 12 h 161"/>
                <a:gd name="T34" fmla="*/ 17 w 119"/>
                <a:gd name="T35" fmla="*/ 9 h 161"/>
                <a:gd name="T36" fmla="*/ 13 w 119"/>
                <a:gd name="T37" fmla="*/ 9 h 161"/>
                <a:gd name="T38" fmla="*/ 13 w 119"/>
                <a:gd name="T39" fmla="*/ 5 h 161"/>
                <a:gd name="T40" fmla="*/ 21 w 119"/>
                <a:gd name="T41" fmla="*/ 0 h 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9"/>
                <a:gd name="T64" fmla="*/ 0 h 161"/>
                <a:gd name="T65" fmla="*/ 119 w 119"/>
                <a:gd name="T66" fmla="*/ 161 h 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9" h="161">
                  <a:moveTo>
                    <a:pt x="86" y="0"/>
                  </a:moveTo>
                  <a:lnTo>
                    <a:pt x="86" y="0"/>
                  </a:lnTo>
                  <a:lnTo>
                    <a:pt x="69" y="33"/>
                  </a:lnTo>
                  <a:lnTo>
                    <a:pt x="86" y="48"/>
                  </a:lnTo>
                  <a:lnTo>
                    <a:pt x="119" y="48"/>
                  </a:lnTo>
                  <a:lnTo>
                    <a:pt x="119" y="65"/>
                  </a:lnTo>
                  <a:lnTo>
                    <a:pt x="119" y="96"/>
                  </a:lnTo>
                  <a:lnTo>
                    <a:pt x="102" y="144"/>
                  </a:lnTo>
                  <a:lnTo>
                    <a:pt x="17" y="161"/>
                  </a:lnTo>
                  <a:lnTo>
                    <a:pt x="0" y="144"/>
                  </a:lnTo>
                  <a:lnTo>
                    <a:pt x="17" y="144"/>
                  </a:lnTo>
                  <a:lnTo>
                    <a:pt x="35" y="96"/>
                  </a:lnTo>
                  <a:lnTo>
                    <a:pt x="17" y="81"/>
                  </a:lnTo>
                  <a:lnTo>
                    <a:pt x="35" y="65"/>
                  </a:lnTo>
                  <a:lnTo>
                    <a:pt x="17" y="65"/>
                  </a:lnTo>
                  <a:lnTo>
                    <a:pt x="17" y="48"/>
                  </a:lnTo>
                  <a:lnTo>
                    <a:pt x="52" y="48"/>
                  </a:lnTo>
                  <a:lnTo>
                    <a:pt x="69" y="33"/>
                  </a:lnTo>
                  <a:lnTo>
                    <a:pt x="52" y="33"/>
                  </a:lnTo>
                  <a:lnTo>
                    <a:pt x="52" y="18"/>
                  </a:lnTo>
                  <a:lnTo>
                    <a:pt x="86"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 name="Freeform 5"/>
            <p:cNvSpPr>
              <a:spLocks/>
            </p:cNvSpPr>
            <p:nvPr>
              <p:custDataLst>
                <p:tags r:id="rId3"/>
              </p:custDataLst>
            </p:nvPr>
          </p:nvSpPr>
          <p:spPr bwMode="auto">
            <a:xfrm>
              <a:off x="4259" y="2720"/>
              <a:ext cx="91" cy="70"/>
            </a:xfrm>
            <a:custGeom>
              <a:avLst/>
              <a:gdLst>
                <a:gd name="T0" fmla="*/ 37 w 91"/>
                <a:gd name="T1" fmla="*/ 70 h 70"/>
                <a:gd name="T2" fmla="*/ 12 w 91"/>
                <a:gd name="T3" fmla="*/ 60 h 70"/>
                <a:gd name="T4" fmla="*/ 0 w 91"/>
                <a:gd name="T5" fmla="*/ 19 h 70"/>
                <a:gd name="T6" fmla="*/ 36 w 91"/>
                <a:gd name="T7" fmla="*/ 0 h 70"/>
                <a:gd name="T8" fmla="*/ 75 w 91"/>
                <a:gd name="T9" fmla="*/ 3 h 70"/>
                <a:gd name="T10" fmla="*/ 91 w 91"/>
                <a:gd name="T11" fmla="*/ 31 h 70"/>
                <a:gd name="T12" fmla="*/ 79 w 91"/>
                <a:gd name="T13" fmla="*/ 54 h 70"/>
                <a:gd name="T14" fmla="*/ 37 w 91"/>
                <a:gd name="T15" fmla="*/ 70 h 70"/>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70"/>
                <a:gd name="T26" fmla="*/ 91 w 91"/>
                <a:gd name="T27" fmla="*/ 70 h 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70">
                  <a:moveTo>
                    <a:pt x="37" y="70"/>
                  </a:moveTo>
                  <a:lnTo>
                    <a:pt x="12" y="60"/>
                  </a:lnTo>
                  <a:lnTo>
                    <a:pt x="0" y="19"/>
                  </a:lnTo>
                  <a:lnTo>
                    <a:pt x="36" y="0"/>
                  </a:lnTo>
                  <a:lnTo>
                    <a:pt x="75" y="3"/>
                  </a:lnTo>
                  <a:lnTo>
                    <a:pt x="91" y="31"/>
                  </a:lnTo>
                  <a:lnTo>
                    <a:pt x="79" y="54"/>
                  </a:lnTo>
                  <a:lnTo>
                    <a:pt x="37" y="70"/>
                  </a:lnTo>
                  <a:close/>
                </a:path>
              </a:pathLst>
            </a:custGeom>
            <a:solidFill>
              <a:schemeClr val="tx2"/>
            </a:solidFill>
            <a:ln w="9525" cap="flat" cmpd="sng">
              <a:solidFill>
                <a:srgbClr val="2FC77E"/>
              </a:solidFill>
              <a:prstDash val="solid"/>
              <a:round/>
              <a:headEnd type="none" w="lg" len="lg"/>
              <a:tailEnd type="none" w="lg" len="lg"/>
            </a:ln>
          </p:spPr>
          <p:txBody>
            <a:bodyPr wrap="none" tIns="91440" bIns="91440" anchor="ctr"/>
            <a:lstStyle/>
            <a:p>
              <a:endParaRPr lang="en-US" dirty="0">
                <a:solidFill>
                  <a:srgbClr val="000000"/>
                </a:solidFill>
              </a:endParaRPr>
            </a:p>
          </p:txBody>
        </p:sp>
        <p:sp>
          <p:nvSpPr>
            <p:cNvPr id="46" name="Freeform 6"/>
            <p:cNvSpPr>
              <a:spLocks/>
            </p:cNvSpPr>
            <p:nvPr/>
          </p:nvSpPr>
          <p:spPr bwMode="auto">
            <a:xfrm>
              <a:off x="3271" y="2933"/>
              <a:ext cx="148" cy="136"/>
            </a:xfrm>
            <a:custGeom>
              <a:avLst/>
              <a:gdLst>
                <a:gd name="T0" fmla="*/ 26 w 296"/>
                <a:gd name="T1" fmla="*/ 56 h 270"/>
                <a:gd name="T2" fmla="*/ 26 w 296"/>
                <a:gd name="T3" fmla="*/ 56 h 270"/>
                <a:gd name="T4" fmla="*/ 13 w 296"/>
                <a:gd name="T5" fmla="*/ 48 h 270"/>
                <a:gd name="T6" fmla="*/ 9 w 296"/>
                <a:gd name="T7" fmla="*/ 48 h 270"/>
                <a:gd name="T8" fmla="*/ 0 w 296"/>
                <a:gd name="T9" fmla="*/ 36 h 270"/>
                <a:gd name="T10" fmla="*/ 0 w 296"/>
                <a:gd name="T11" fmla="*/ 24 h 270"/>
                <a:gd name="T12" fmla="*/ 9 w 296"/>
                <a:gd name="T13" fmla="*/ 16 h 270"/>
                <a:gd name="T14" fmla="*/ 9 w 296"/>
                <a:gd name="T15" fmla="*/ 12 h 270"/>
                <a:gd name="T16" fmla="*/ 9 w 296"/>
                <a:gd name="T17" fmla="*/ 8 h 270"/>
                <a:gd name="T18" fmla="*/ 9 w 296"/>
                <a:gd name="T19" fmla="*/ 0 h 270"/>
                <a:gd name="T20" fmla="*/ 18 w 296"/>
                <a:gd name="T21" fmla="*/ 0 h 270"/>
                <a:gd name="T22" fmla="*/ 30 w 296"/>
                <a:gd name="T23" fmla="*/ 0 h 270"/>
                <a:gd name="T24" fmla="*/ 35 w 296"/>
                <a:gd name="T25" fmla="*/ 0 h 270"/>
                <a:gd name="T26" fmla="*/ 56 w 296"/>
                <a:gd name="T27" fmla="*/ 12 h 270"/>
                <a:gd name="T28" fmla="*/ 56 w 296"/>
                <a:gd name="T29" fmla="*/ 20 h 270"/>
                <a:gd name="T30" fmla="*/ 70 w 296"/>
                <a:gd name="T31" fmla="*/ 24 h 270"/>
                <a:gd name="T32" fmla="*/ 66 w 296"/>
                <a:gd name="T33" fmla="*/ 32 h 270"/>
                <a:gd name="T34" fmla="*/ 70 w 296"/>
                <a:gd name="T35" fmla="*/ 40 h 270"/>
                <a:gd name="T36" fmla="*/ 70 w 296"/>
                <a:gd name="T37" fmla="*/ 52 h 270"/>
                <a:gd name="T38" fmla="*/ 70 w 296"/>
                <a:gd name="T39" fmla="*/ 56 h 270"/>
                <a:gd name="T40" fmla="*/ 74 w 296"/>
                <a:gd name="T41" fmla="*/ 60 h 270"/>
                <a:gd name="T42" fmla="*/ 66 w 296"/>
                <a:gd name="T43" fmla="*/ 69 h 270"/>
                <a:gd name="T44" fmla="*/ 47 w 296"/>
                <a:gd name="T45" fmla="*/ 69 h 270"/>
                <a:gd name="T46" fmla="*/ 39 w 296"/>
                <a:gd name="T47" fmla="*/ 69 h 270"/>
                <a:gd name="T48" fmla="*/ 35 w 296"/>
                <a:gd name="T49" fmla="*/ 56 h 270"/>
                <a:gd name="T50" fmla="*/ 30 w 296"/>
                <a:gd name="T51" fmla="*/ 56 h 270"/>
                <a:gd name="T52" fmla="*/ 26 w 296"/>
                <a:gd name="T53" fmla="*/ 56 h 2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6"/>
                <a:gd name="T82" fmla="*/ 0 h 270"/>
                <a:gd name="T83" fmla="*/ 296 w 296"/>
                <a:gd name="T84" fmla="*/ 270 h 27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6" h="270">
                  <a:moveTo>
                    <a:pt x="104" y="222"/>
                  </a:moveTo>
                  <a:lnTo>
                    <a:pt x="104" y="222"/>
                  </a:lnTo>
                  <a:lnTo>
                    <a:pt x="52" y="191"/>
                  </a:lnTo>
                  <a:lnTo>
                    <a:pt x="35" y="191"/>
                  </a:lnTo>
                  <a:lnTo>
                    <a:pt x="0" y="143"/>
                  </a:lnTo>
                  <a:lnTo>
                    <a:pt x="0" y="95"/>
                  </a:lnTo>
                  <a:lnTo>
                    <a:pt x="35" y="63"/>
                  </a:lnTo>
                  <a:lnTo>
                    <a:pt x="35" y="47"/>
                  </a:lnTo>
                  <a:lnTo>
                    <a:pt x="35" y="30"/>
                  </a:lnTo>
                  <a:lnTo>
                    <a:pt x="35" y="0"/>
                  </a:lnTo>
                  <a:lnTo>
                    <a:pt x="69" y="0"/>
                  </a:lnTo>
                  <a:lnTo>
                    <a:pt x="121" y="0"/>
                  </a:lnTo>
                  <a:lnTo>
                    <a:pt x="139" y="0"/>
                  </a:lnTo>
                  <a:lnTo>
                    <a:pt x="225" y="47"/>
                  </a:lnTo>
                  <a:lnTo>
                    <a:pt x="225" y="78"/>
                  </a:lnTo>
                  <a:lnTo>
                    <a:pt x="279" y="95"/>
                  </a:lnTo>
                  <a:lnTo>
                    <a:pt x="261" y="126"/>
                  </a:lnTo>
                  <a:lnTo>
                    <a:pt x="279" y="159"/>
                  </a:lnTo>
                  <a:lnTo>
                    <a:pt x="279" y="207"/>
                  </a:lnTo>
                  <a:lnTo>
                    <a:pt x="279" y="222"/>
                  </a:lnTo>
                  <a:lnTo>
                    <a:pt x="296" y="239"/>
                  </a:lnTo>
                  <a:lnTo>
                    <a:pt x="261" y="270"/>
                  </a:lnTo>
                  <a:lnTo>
                    <a:pt x="190" y="270"/>
                  </a:lnTo>
                  <a:lnTo>
                    <a:pt x="156" y="270"/>
                  </a:lnTo>
                  <a:lnTo>
                    <a:pt x="139" y="222"/>
                  </a:lnTo>
                  <a:lnTo>
                    <a:pt x="121" y="222"/>
                  </a:lnTo>
                  <a:lnTo>
                    <a:pt x="104" y="22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 name="Freeform 7"/>
            <p:cNvSpPr>
              <a:spLocks/>
            </p:cNvSpPr>
            <p:nvPr/>
          </p:nvSpPr>
          <p:spPr bwMode="auto">
            <a:xfrm>
              <a:off x="4086" y="2557"/>
              <a:ext cx="42" cy="16"/>
            </a:xfrm>
            <a:custGeom>
              <a:avLst/>
              <a:gdLst>
                <a:gd name="T0" fmla="*/ 17 w 85"/>
                <a:gd name="T1" fmla="*/ 0 h 33"/>
                <a:gd name="T2" fmla="*/ 17 w 85"/>
                <a:gd name="T3" fmla="*/ 0 h 33"/>
                <a:gd name="T4" fmla="*/ 4 w 85"/>
                <a:gd name="T5" fmla="*/ 0 h 33"/>
                <a:gd name="T6" fmla="*/ 0 w 85"/>
                <a:gd name="T7" fmla="*/ 4 h 33"/>
                <a:gd name="T8" fmla="*/ 0 w 85"/>
                <a:gd name="T9" fmla="*/ 8 h 33"/>
                <a:gd name="T10" fmla="*/ 17 w 85"/>
                <a:gd name="T11" fmla="*/ 8 h 33"/>
                <a:gd name="T12" fmla="*/ 21 w 85"/>
                <a:gd name="T13" fmla="*/ 8 h 33"/>
                <a:gd name="T14" fmla="*/ 17 w 85"/>
                <a:gd name="T15" fmla="*/ 0 h 33"/>
                <a:gd name="T16" fmla="*/ 0 60000 65536"/>
                <a:gd name="T17" fmla="*/ 0 60000 65536"/>
                <a:gd name="T18" fmla="*/ 0 60000 65536"/>
                <a:gd name="T19" fmla="*/ 0 60000 65536"/>
                <a:gd name="T20" fmla="*/ 0 60000 65536"/>
                <a:gd name="T21" fmla="*/ 0 60000 65536"/>
                <a:gd name="T22" fmla="*/ 0 60000 65536"/>
                <a:gd name="T23" fmla="*/ 0 60000 65536"/>
                <a:gd name="T24" fmla="*/ 0 w 85"/>
                <a:gd name="T25" fmla="*/ 0 h 33"/>
                <a:gd name="T26" fmla="*/ 85 w 85"/>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5" h="33">
                  <a:moveTo>
                    <a:pt x="69" y="0"/>
                  </a:moveTo>
                  <a:lnTo>
                    <a:pt x="69" y="0"/>
                  </a:lnTo>
                  <a:lnTo>
                    <a:pt x="18" y="0"/>
                  </a:lnTo>
                  <a:lnTo>
                    <a:pt x="0" y="16"/>
                  </a:lnTo>
                  <a:lnTo>
                    <a:pt x="0" y="33"/>
                  </a:lnTo>
                  <a:lnTo>
                    <a:pt x="69" y="33"/>
                  </a:lnTo>
                  <a:lnTo>
                    <a:pt x="85" y="33"/>
                  </a:lnTo>
                  <a:lnTo>
                    <a:pt x="6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 name="Freeform 8"/>
            <p:cNvSpPr>
              <a:spLocks/>
            </p:cNvSpPr>
            <p:nvPr/>
          </p:nvSpPr>
          <p:spPr bwMode="auto">
            <a:xfrm>
              <a:off x="4067" y="2157"/>
              <a:ext cx="434" cy="192"/>
            </a:xfrm>
            <a:custGeom>
              <a:avLst/>
              <a:gdLst>
                <a:gd name="T0" fmla="*/ 143 w 867"/>
                <a:gd name="T1" fmla="*/ 24 h 384"/>
                <a:gd name="T2" fmla="*/ 143 w 867"/>
                <a:gd name="T3" fmla="*/ 24 h 384"/>
                <a:gd name="T4" fmla="*/ 117 w 867"/>
                <a:gd name="T5" fmla="*/ 12 h 384"/>
                <a:gd name="T6" fmla="*/ 109 w 867"/>
                <a:gd name="T7" fmla="*/ 17 h 384"/>
                <a:gd name="T8" fmla="*/ 104 w 867"/>
                <a:gd name="T9" fmla="*/ 17 h 384"/>
                <a:gd name="T10" fmla="*/ 96 w 867"/>
                <a:gd name="T11" fmla="*/ 5 h 384"/>
                <a:gd name="T12" fmla="*/ 79 w 867"/>
                <a:gd name="T13" fmla="*/ 0 h 384"/>
                <a:gd name="T14" fmla="*/ 70 w 867"/>
                <a:gd name="T15" fmla="*/ 5 h 384"/>
                <a:gd name="T16" fmla="*/ 70 w 867"/>
                <a:gd name="T17" fmla="*/ 12 h 384"/>
                <a:gd name="T18" fmla="*/ 70 w 867"/>
                <a:gd name="T19" fmla="*/ 21 h 384"/>
                <a:gd name="T20" fmla="*/ 52 w 867"/>
                <a:gd name="T21" fmla="*/ 21 h 384"/>
                <a:gd name="T22" fmla="*/ 44 w 867"/>
                <a:gd name="T23" fmla="*/ 17 h 384"/>
                <a:gd name="T24" fmla="*/ 26 w 867"/>
                <a:gd name="T25" fmla="*/ 12 h 384"/>
                <a:gd name="T26" fmla="*/ 5 w 867"/>
                <a:gd name="T27" fmla="*/ 24 h 384"/>
                <a:gd name="T28" fmla="*/ 0 w 867"/>
                <a:gd name="T29" fmla="*/ 28 h 384"/>
                <a:gd name="T30" fmla="*/ 9 w 867"/>
                <a:gd name="T31" fmla="*/ 41 h 384"/>
                <a:gd name="T32" fmla="*/ 18 w 867"/>
                <a:gd name="T33" fmla="*/ 41 h 384"/>
                <a:gd name="T34" fmla="*/ 22 w 867"/>
                <a:gd name="T35" fmla="*/ 48 h 384"/>
                <a:gd name="T36" fmla="*/ 22 w 867"/>
                <a:gd name="T37" fmla="*/ 65 h 384"/>
                <a:gd name="T38" fmla="*/ 48 w 867"/>
                <a:gd name="T39" fmla="*/ 72 h 384"/>
                <a:gd name="T40" fmla="*/ 61 w 867"/>
                <a:gd name="T41" fmla="*/ 84 h 384"/>
                <a:gd name="T42" fmla="*/ 87 w 867"/>
                <a:gd name="T43" fmla="*/ 84 h 384"/>
                <a:gd name="T44" fmla="*/ 100 w 867"/>
                <a:gd name="T45" fmla="*/ 93 h 384"/>
                <a:gd name="T46" fmla="*/ 117 w 867"/>
                <a:gd name="T47" fmla="*/ 96 h 384"/>
                <a:gd name="T48" fmla="*/ 135 w 867"/>
                <a:gd name="T49" fmla="*/ 89 h 384"/>
                <a:gd name="T50" fmla="*/ 152 w 867"/>
                <a:gd name="T51" fmla="*/ 89 h 384"/>
                <a:gd name="T52" fmla="*/ 165 w 867"/>
                <a:gd name="T53" fmla="*/ 77 h 384"/>
                <a:gd name="T54" fmla="*/ 161 w 867"/>
                <a:gd name="T55" fmla="*/ 72 h 384"/>
                <a:gd name="T56" fmla="*/ 170 w 867"/>
                <a:gd name="T57" fmla="*/ 65 h 384"/>
                <a:gd name="T58" fmla="*/ 178 w 867"/>
                <a:gd name="T59" fmla="*/ 69 h 384"/>
                <a:gd name="T60" fmla="*/ 191 w 867"/>
                <a:gd name="T61" fmla="*/ 60 h 384"/>
                <a:gd name="T62" fmla="*/ 200 w 867"/>
                <a:gd name="T63" fmla="*/ 52 h 384"/>
                <a:gd name="T64" fmla="*/ 217 w 867"/>
                <a:gd name="T65" fmla="*/ 52 h 384"/>
                <a:gd name="T66" fmla="*/ 213 w 867"/>
                <a:gd name="T67" fmla="*/ 45 h 384"/>
                <a:gd name="T68" fmla="*/ 209 w 867"/>
                <a:gd name="T69" fmla="*/ 41 h 384"/>
                <a:gd name="T70" fmla="*/ 200 w 867"/>
                <a:gd name="T71" fmla="*/ 45 h 384"/>
                <a:gd name="T72" fmla="*/ 191 w 867"/>
                <a:gd name="T73" fmla="*/ 45 h 384"/>
                <a:gd name="T74" fmla="*/ 191 w 867"/>
                <a:gd name="T75" fmla="*/ 28 h 384"/>
                <a:gd name="T76" fmla="*/ 196 w 867"/>
                <a:gd name="T77" fmla="*/ 21 h 384"/>
                <a:gd name="T78" fmla="*/ 183 w 867"/>
                <a:gd name="T79" fmla="*/ 17 h 384"/>
                <a:gd name="T80" fmla="*/ 174 w 867"/>
                <a:gd name="T81" fmla="*/ 24 h 384"/>
                <a:gd name="T82" fmla="*/ 156 w 867"/>
                <a:gd name="T83" fmla="*/ 28 h 384"/>
                <a:gd name="T84" fmla="*/ 143 w 867"/>
                <a:gd name="T85" fmla="*/ 24 h 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67"/>
                <a:gd name="T130" fmla="*/ 0 h 384"/>
                <a:gd name="T131" fmla="*/ 867 w 867"/>
                <a:gd name="T132" fmla="*/ 384 h 38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67" h="384">
                  <a:moveTo>
                    <a:pt x="572" y="96"/>
                  </a:moveTo>
                  <a:lnTo>
                    <a:pt x="572" y="96"/>
                  </a:lnTo>
                  <a:lnTo>
                    <a:pt x="468" y="48"/>
                  </a:lnTo>
                  <a:lnTo>
                    <a:pt x="434" y="65"/>
                  </a:lnTo>
                  <a:lnTo>
                    <a:pt x="416" y="65"/>
                  </a:lnTo>
                  <a:lnTo>
                    <a:pt x="382" y="17"/>
                  </a:lnTo>
                  <a:lnTo>
                    <a:pt x="313" y="0"/>
                  </a:lnTo>
                  <a:lnTo>
                    <a:pt x="278" y="17"/>
                  </a:lnTo>
                  <a:lnTo>
                    <a:pt x="278" y="48"/>
                  </a:lnTo>
                  <a:lnTo>
                    <a:pt x="278" y="81"/>
                  </a:lnTo>
                  <a:lnTo>
                    <a:pt x="207" y="81"/>
                  </a:lnTo>
                  <a:lnTo>
                    <a:pt x="173" y="65"/>
                  </a:lnTo>
                  <a:lnTo>
                    <a:pt x="103" y="48"/>
                  </a:lnTo>
                  <a:lnTo>
                    <a:pt x="17" y="96"/>
                  </a:lnTo>
                  <a:lnTo>
                    <a:pt x="0" y="113"/>
                  </a:lnTo>
                  <a:lnTo>
                    <a:pt x="34" y="161"/>
                  </a:lnTo>
                  <a:lnTo>
                    <a:pt x="69" y="161"/>
                  </a:lnTo>
                  <a:lnTo>
                    <a:pt x="86" y="192"/>
                  </a:lnTo>
                  <a:lnTo>
                    <a:pt x="86" y="257"/>
                  </a:lnTo>
                  <a:lnTo>
                    <a:pt x="190" y="288"/>
                  </a:lnTo>
                  <a:lnTo>
                    <a:pt x="244" y="336"/>
                  </a:lnTo>
                  <a:lnTo>
                    <a:pt x="347" y="336"/>
                  </a:lnTo>
                  <a:lnTo>
                    <a:pt x="399" y="369"/>
                  </a:lnTo>
                  <a:lnTo>
                    <a:pt x="468" y="384"/>
                  </a:lnTo>
                  <a:lnTo>
                    <a:pt x="537" y="353"/>
                  </a:lnTo>
                  <a:lnTo>
                    <a:pt x="606" y="353"/>
                  </a:lnTo>
                  <a:lnTo>
                    <a:pt x="660" y="305"/>
                  </a:lnTo>
                  <a:lnTo>
                    <a:pt x="641" y="288"/>
                  </a:lnTo>
                  <a:lnTo>
                    <a:pt x="677" y="257"/>
                  </a:lnTo>
                  <a:lnTo>
                    <a:pt x="712" y="273"/>
                  </a:lnTo>
                  <a:lnTo>
                    <a:pt x="764" y="240"/>
                  </a:lnTo>
                  <a:lnTo>
                    <a:pt x="798" y="209"/>
                  </a:lnTo>
                  <a:lnTo>
                    <a:pt x="867" y="209"/>
                  </a:lnTo>
                  <a:lnTo>
                    <a:pt x="850" y="177"/>
                  </a:lnTo>
                  <a:lnTo>
                    <a:pt x="833" y="161"/>
                  </a:lnTo>
                  <a:lnTo>
                    <a:pt x="798" y="177"/>
                  </a:lnTo>
                  <a:lnTo>
                    <a:pt x="764" y="177"/>
                  </a:lnTo>
                  <a:lnTo>
                    <a:pt x="764" y="113"/>
                  </a:lnTo>
                  <a:lnTo>
                    <a:pt x="781" y="81"/>
                  </a:lnTo>
                  <a:lnTo>
                    <a:pt x="729" y="65"/>
                  </a:lnTo>
                  <a:lnTo>
                    <a:pt x="695" y="96"/>
                  </a:lnTo>
                  <a:lnTo>
                    <a:pt x="624" y="113"/>
                  </a:lnTo>
                  <a:lnTo>
                    <a:pt x="572"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 name="Freeform 9"/>
            <p:cNvSpPr>
              <a:spLocks/>
            </p:cNvSpPr>
            <p:nvPr/>
          </p:nvSpPr>
          <p:spPr bwMode="auto">
            <a:xfrm>
              <a:off x="3150" y="1670"/>
              <a:ext cx="147" cy="304"/>
            </a:xfrm>
            <a:custGeom>
              <a:avLst/>
              <a:gdLst>
                <a:gd name="T0" fmla="*/ 56 w 294"/>
                <a:gd name="T1" fmla="*/ 20 h 609"/>
                <a:gd name="T2" fmla="*/ 56 w 294"/>
                <a:gd name="T3" fmla="*/ 20 h 609"/>
                <a:gd name="T4" fmla="*/ 56 w 294"/>
                <a:gd name="T5" fmla="*/ 32 h 609"/>
                <a:gd name="T6" fmla="*/ 65 w 294"/>
                <a:gd name="T7" fmla="*/ 40 h 609"/>
                <a:gd name="T8" fmla="*/ 60 w 294"/>
                <a:gd name="T9" fmla="*/ 52 h 609"/>
                <a:gd name="T10" fmla="*/ 65 w 294"/>
                <a:gd name="T11" fmla="*/ 72 h 609"/>
                <a:gd name="T12" fmla="*/ 60 w 294"/>
                <a:gd name="T13" fmla="*/ 84 h 609"/>
                <a:gd name="T14" fmla="*/ 70 w 294"/>
                <a:gd name="T15" fmla="*/ 96 h 609"/>
                <a:gd name="T16" fmla="*/ 65 w 294"/>
                <a:gd name="T17" fmla="*/ 104 h 609"/>
                <a:gd name="T18" fmla="*/ 74 w 294"/>
                <a:gd name="T19" fmla="*/ 111 h 609"/>
                <a:gd name="T20" fmla="*/ 74 w 294"/>
                <a:gd name="T21" fmla="*/ 116 h 609"/>
                <a:gd name="T22" fmla="*/ 60 w 294"/>
                <a:gd name="T23" fmla="*/ 135 h 609"/>
                <a:gd name="T24" fmla="*/ 47 w 294"/>
                <a:gd name="T25" fmla="*/ 144 h 609"/>
                <a:gd name="T26" fmla="*/ 43 w 294"/>
                <a:gd name="T27" fmla="*/ 144 h 609"/>
                <a:gd name="T28" fmla="*/ 21 w 294"/>
                <a:gd name="T29" fmla="*/ 152 h 609"/>
                <a:gd name="T30" fmla="*/ 5 w 294"/>
                <a:gd name="T31" fmla="*/ 144 h 609"/>
                <a:gd name="T32" fmla="*/ 9 w 294"/>
                <a:gd name="T33" fmla="*/ 132 h 609"/>
                <a:gd name="T34" fmla="*/ 5 w 294"/>
                <a:gd name="T35" fmla="*/ 120 h 609"/>
                <a:gd name="T36" fmla="*/ 9 w 294"/>
                <a:gd name="T37" fmla="*/ 111 h 609"/>
                <a:gd name="T38" fmla="*/ 26 w 294"/>
                <a:gd name="T39" fmla="*/ 88 h 609"/>
                <a:gd name="T40" fmla="*/ 30 w 294"/>
                <a:gd name="T41" fmla="*/ 84 h 609"/>
                <a:gd name="T42" fmla="*/ 30 w 294"/>
                <a:gd name="T43" fmla="*/ 76 h 609"/>
                <a:gd name="T44" fmla="*/ 26 w 294"/>
                <a:gd name="T45" fmla="*/ 72 h 609"/>
                <a:gd name="T46" fmla="*/ 21 w 294"/>
                <a:gd name="T47" fmla="*/ 72 h 609"/>
                <a:gd name="T48" fmla="*/ 18 w 294"/>
                <a:gd name="T49" fmla="*/ 36 h 609"/>
                <a:gd name="T50" fmla="*/ 0 w 294"/>
                <a:gd name="T51" fmla="*/ 20 h 609"/>
                <a:gd name="T52" fmla="*/ 5 w 294"/>
                <a:gd name="T53" fmla="*/ 16 h 609"/>
                <a:gd name="T54" fmla="*/ 13 w 294"/>
                <a:gd name="T55" fmla="*/ 24 h 609"/>
                <a:gd name="T56" fmla="*/ 18 w 294"/>
                <a:gd name="T57" fmla="*/ 24 h 609"/>
                <a:gd name="T58" fmla="*/ 21 w 294"/>
                <a:gd name="T59" fmla="*/ 24 h 609"/>
                <a:gd name="T60" fmla="*/ 30 w 294"/>
                <a:gd name="T61" fmla="*/ 24 h 609"/>
                <a:gd name="T62" fmla="*/ 35 w 294"/>
                <a:gd name="T63" fmla="*/ 20 h 609"/>
                <a:gd name="T64" fmla="*/ 39 w 294"/>
                <a:gd name="T65" fmla="*/ 4 h 609"/>
                <a:gd name="T66" fmla="*/ 47 w 294"/>
                <a:gd name="T67" fmla="*/ 0 h 609"/>
                <a:gd name="T68" fmla="*/ 60 w 294"/>
                <a:gd name="T69" fmla="*/ 8 h 609"/>
                <a:gd name="T70" fmla="*/ 56 w 294"/>
                <a:gd name="T71" fmla="*/ 20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4"/>
                <a:gd name="T109" fmla="*/ 0 h 609"/>
                <a:gd name="T110" fmla="*/ 294 w 294"/>
                <a:gd name="T111" fmla="*/ 609 h 6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4" h="609">
                  <a:moveTo>
                    <a:pt x="225" y="81"/>
                  </a:moveTo>
                  <a:lnTo>
                    <a:pt x="225" y="81"/>
                  </a:lnTo>
                  <a:lnTo>
                    <a:pt x="225" y="129"/>
                  </a:lnTo>
                  <a:lnTo>
                    <a:pt x="260" y="160"/>
                  </a:lnTo>
                  <a:lnTo>
                    <a:pt x="242" y="208"/>
                  </a:lnTo>
                  <a:lnTo>
                    <a:pt x="260" y="288"/>
                  </a:lnTo>
                  <a:lnTo>
                    <a:pt x="242" y="336"/>
                  </a:lnTo>
                  <a:lnTo>
                    <a:pt x="277" y="384"/>
                  </a:lnTo>
                  <a:lnTo>
                    <a:pt x="260" y="417"/>
                  </a:lnTo>
                  <a:lnTo>
                    <a:pt x="294" y="447"/>
                  </a:lnTo>
                  <a:lnTo>
                    <a:pt x="294" y="465"/>
                  </a:lnTo>
                  <a:lnTo>
                    <a:pt x="242" y="543"/>
                  </a:lnTo>
                  <a:lnTo>
                    <a:pt x="191" y="576"/>
                  </a:lnTo>
                  <a:lnTo>
                    <a:pt x="173" y="576"/>
                  </a:lnTo>
                  <a:lnTo>
                    <a:pt x="87" y="609"/>
                  </a:lnTo>
                  <a:lnTo>
                    <a:pt x="18" y="576"/>
                  </a:lnTo>
                  <a:lnTo>
                    <a:pt x="35" y="528"/>
                  </a:lnTo>
                  <a:lnTo>
                    <a:pt x="18" y="480"/>
                  </a:lnTo>
                  <a:lnTo>
                    <a:pt x="35" y="447"/>
                  </a:lnTo>
                  <a:lnTo>
                    <a:pt x="104" y="352"/>
                  </a:lnTo>
                  <a:lnTo>
                    <a:pt x="121" y="336"/>
                  </a:lnTo>
                  <a:lnTo>
                    <a:pt x="121" y="304"/>
                  </a:lnTo>
                  <a:lnTo>
                    <a:pt x="104" y="288"/>
                  </a:lnTo>
                  <a:lnTo>
                    <a:pt x="87" y="288"/>
                  </a:lnTo>
                  <a:lnTo>
                    <a:pt x="70" y="144"/>
                  </a:lnTo>
                  <a:lnTo>
                    <a:pt x="0" y="81"/>
                  </a:lnTo>
                  <a:lnTo>
                    <a:pt x="18" y="64"/>
                  </a:lnTo>
                  <a:lnTo>
                    <a:pt x="52" y="96"/>
                  </a:lnTo>
                  <a:lnTo>
                    <a:pt x="70" y="96"/>
                  </a:lnTo>
                  <a:lnTo>
                    <a:pt x="87" y="96"/>
                  </a:lnTo>
                  <a:lnTo>
                    <a:pt x="121" y="96"/>
                  </a:lnTo>
                  <a:lnTo>
                    <a:pt x="139" y="81"/>
                  </a:lnTo>
                  <a:lnTo>
                    <a:pt x="156" y="16"/>
                  </a:lnTo>
                  <a:lnTo>
                    <a:pt x="191" y="0"/>
                  </a:lnTo>
                  <a:lnTo>
                    <a:pt x="242" y="33"/>
                  </a:lnTo>
                  <a:lnTo>
                    <a:pt x="225"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 name="Freeform 10"/>
            <p:cNvSpPr>
              <a:spLocks/>
            </p:cNvSpPr>
            <p:nvPr/>
          </p:nvSpPr>
          <p:spPr bwMode="auto">
            <a:xfrm>
              <a:off x="2932" y="1629"/>
              <a:ext cx="365" cy="393"/>
            </a:xfrm>
            <a:custGeom>
              <a:avLst/>
              <a:gdLst>
                <a:gd name="T0" fmla="*/ 43 w 729"/>
                <a:gd name="T1" fmla="*/ 188 h 785"/>
                <a:gd name="T2" fmla="*/ 39 w 729"/>
                <a:gd name="T3" fmla="*/ 180 h 785"/>
                <a:gd name="T4" fmla="*/ 35 w 729"/>
                <a:gd name="T5" fmla="*/ 185 h 785"/>
                <a:gd name="T6" fmla="*/ 13 w 729"/>
                <a:gd name="T7" fmla="*/ 197 h 785"/>
                <a:gd name="T8" fmla="*/ 9 w 729"/>
                <a:gd name="T9" fmla="*/ 180 h 785"/>
                <a:gd name="T10" fmla="*/ 5 w 729"/>
                <a:gd name="T11" fmla="*/ 180 h 785"/>
                <a:gd name="T12" fmla="*/ 5 w 729"/>
                <a:gd name="T13" fmla="*/ 168 h 785"/>
                <a:gd name="T14" fmla="*/ 5 w 729"/>
                <a:gd name="T15" fmla="*/ 152 h 785"/>
                <a:gd name="T16" fmla="*/ 18 w 729"/>
                <a:gd name="T17" fmla="*/ 137 h 785"/>
                <a:gd name="T18" fmla="*/ 31 w 729"/>
                <a:gd name="T19" fmla="*/ 125 h 785"/>
                <a:gd name="T20" fmla="*/ 43 w 729"/>
                <a:gd name="T21" fmla="*/ 108 h 785"/>
                <a:gd name="T22" fmla="*/ 61 w 729"/>
                <a:gd name="T23" fmla="*/ 80 h 785"/>
                <a:gd name="T24" fmla="*/ 78 w 729"/>
                <a:gd name="T25" fmla="*/ 53 h 785"/>
                <a:gd name="T26" fmla="*/ 56 w 729"/>
                <a:gd name="T27" fmla="*/ 60 h 785"/>
                <a:gd name="T28" fmla="*/ 69 w 729"/>
                <a:gd name="T29" fmla="*/ 53 h 785"/>
                <a:gd name="T30" fmla="*/ 78 w 729"/>
                <a:gd name="T31" fmla="*/ 36 h 785"/>
                <a:gd name="T32" fmla="*/ 82 w 729"/>
                <a:gd name="T33" fmla="*/ 41 h 785"/>
                <a:gd name="T34" fmla="*/ 87 w 729"/>
                <a:gd name="T35" fmla="*/ 41 h 785"/>
                <a:gd name="T36" fmla="*/ 82 w 729"/>
                <a:gd name="T37" fmla="*/ 32 h 785"/>
                <a:gd name="T38" fmla="*/ 96 w 729"/>
                <a:gd name="T39" fmla="*/ 20 h 785"/>
                <a:gd name="T40" fmla="*/ 113 w 729"/>
                <a:gd name="T41" fmla="*/ 17 h 785"/>
                <a:gd name="T42" fmla="*/ 135 w 729"/>
                <a:gd name="T43" fmla="*/ 8 h 785"/>
                <a:gd name="T44" fmla="*/ 143 w 729"/>
                <a:gd name="T45" fmla="*/ 0 h 785"/>
                <a:gd name="T46" fmla="*/ 148 w 729"/>
                <a:gd name="T47" fmla="*/ 5 h 785"/>
                <a:gd name="T48" fmla="*/ 156 w 729"/>
                <a:gd name="T49" fmla="*/ 0 h 785"/>
                <a:gd name="T50" fmla="*/ 183 w 729"/>
                <a:gd name="T51" fmla="*/ 17 h 785"/>
                <a:gd name="T52" fmla="*/ 165 w 729"/>
                <a:gd name="T53" fmla="*/ 20 h 785"/>
                <a:gd name="T54" fmla="*/ 178 w 729"/>
                <a:gd name="T55" fmla="*/ 29 h 785"/>
                <a:gd name="T56" fmla="*/ 174 w 729"/>
                <a:gd name="T57" fmla="*/ 32 h 785"/>
                <a:gd name="T58" fmla="*/ 170 w 729"/>
                <a:gd name="T59" fmla="*/ 29 h 785"/>
                <a:gd name="T60" fmla="*/ 148 w 729"/>
                <a:gd name="T61" fmla="*/ 24 h 785"/>
                <a:gd name="T62" fmla="*/ 139 w 729"/>
                <a:gd name="T63" fmla="*/ 44 h 785"/>
                <a:gd name="T64" fmla="*/ 126 w 729"/>
                <a:gd name="T65" fmla="*/ 44 h 785"/>
                <a:gd name="T66" fmla="*/ 113 w 729"/>
                <a:gd name="T67" fmla="*/ 36 h 785"/>
                <a:gd name="T68" fmla="*/ 104 w 729"/>
                <a:gd name="T69" fmla="*/ 41 h 785"/>
                <a:gd name="T70" fmla="*/ 96 w 729"/>
                <a:gd name="T71" fmla="*/ 48 h 785"/>
                <a:gd name="T72" fmla="*/ 91 w 729"/>
                <a:gd name="T73" fmla="*/ 56 h 785"/>
                <a:gd name="T74" fmla="*/ 82 w 729"/>
                <a:gd name="T75" fmla="*/ 60 h 785"/>
                <a:gd name="T76" fmla="*/ 78 w 729"/>
                <a:gd name="T77" fmla="*/ 72 h 785"/>
                <a:gd name="T78" fmla="*/ 69 w 729"/>
                <a:gd name="T79" fmla="*/ 89 h 785"/>
                <a:gd name="T80" fmla="*/ 61 w 729"/>
                <a:gd name="T81" fmla="*/ 108 h 785"/>
                <a:gd name="T82" fmla="*/ 56 w 729"/>
                <a:gd name="T83" fmla="*/ 120 h 785"/>
                <a:gd name="T84" fmla="*/ 48 w 729"/>
                <a:gd name="T85" fmla="*/ 140 h 785"/>
                <a:gd name="T86" fmla="*/ 52 w 729"/>
                <a:gd name="T87" fmla="*/ 161 h 785"/>
                <a:gd name="T88" fmla="*/ 48 w 729"/>
                <a:gd name="T89" fmla="*/ 176 h 785"/>
                <a:gd name="T90" fmla="*/ 43 w 729"/>
                <a:gd name="T91" fmla="*/ 188 h 7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29"/>
                <a:gd name="T139" fmla="*/ 0 h 785"/>
                <a:gd name="T140" fmla="*/ 729 w 729"/>
                <a:gd name="T141" fmla="*/ 785 h 78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29" h="785">
                  <a:moveTo>
                    <a:pt x="172" y="752"/>
                  </a:moveTo>
                  <a:lnTo>
                    <a:pt x="172" y="752"/>
                  </a:lnTo>
                  <a:lnTo>
                    <a:pt x="172" y="737"/>
                  </a:lnTo>
                  <a:lnTo>
                    <a:pt x="155" y="719"/>
                  </a:lnTo>
                  <a:lnTo>
                    <a:pt x="155" y="737"/>
                  </a:lnTo>
                  <a:lnTo>
                    <a:pt x="138" y="737"/>
                  </a:lnTo>
                  <a:lnTo>
                    <a:pt x="86" y="785"/>
                  </a:lnTo>
                  <a:lnTo>
                    <a:pt x="52" y="785"/>
                  </a:lnTo>
                  <a:lnTo>
                    <a:pt x="17" y="767"/>
                  </a:lnTo>
                  <a:lnTo>
                    <a:pt x="34" y="719"/>
                  </a:lnTo>
                  <a:lnTo>
                    <a:pt x="17" y="737"/>
                  </a:lnTo>
                  <a:lnTo>
                    <a:pt x="17" y="719"/>
                  </a:lnTo>
                  <a:lnTo>
                    <a:pt x="17" y="704"/>
                  </a:lnTo>
                  <a:lnTo>
                    <a:pt x="17" y="671"/>
                  </a:lnTo>
                  <a:lnTo>
                    <a:pt x="0" y="641"/>
                  </a:lnTo>
                  <a:lnTo>
                    <a:pt x="17" y="608"/>
                  </a:lnTo>
                  <a:lnTo>
                    <a:pt x="0" y="593"/>
                  </a:lnTo>
                  <a:lnTo>
                    <a:pt x="69" y="545"/>
                  </a:lnTo>
                  <a:lnTo>
                    <a:pt x="86" y="527"/>
                  </a:lnTo>
                  <a:lnTo>
                    <a:pt x="121" y="497"/>
                  </a:lnTo>
                  <a:lnTo>
                    <a:pt x="121" y="512"/>
                  </a:lnTo>
                  <a:lnTo>
                    <a:pt x="172" y="432"/>
                  </a:lnTo>
                  <a:lnTo>
                    <a:pt x="207" y="401"/>
                  </a:lnTo>
                  <a:lnTo>
                    <a:pt x="242" y="320"/>
                  </a:lnTo>
                  <a:lnTo>
                    <a:pt x="276" y="240"/>
                  </a:lnTo>
                  <a:lnTo>
                    <a:pt x="311" y="209"/>
                  </a:lnTo>
                  <a:lnTo>
                    <a:pt x="259" y="224"/>
                  </a:lnTo>
                  <a:lnTo>
                    <a:pt x="224" y="240"/>
                  </a:lnTo>
                  <a:lnTo>
                    <a:pt x="242" y="209"/>
                  </a:lnTo>
                  <a:lnTo>
                    <a:pt x="276" y="209"/>
                  </a:lnTo>
                  <a:lnTo>
                    <a:pt x="259" y="176"/>
                  </a:lnTo>
                  <a:lnTo>
                    <a:pt x="311" y="144"/>
                  </a:lnTo>
                  <a:lnTo>
                    <a:pt x="311" y="176"/>
                  </a:lnTo>
                  <a:lnTo>
                    <a:pt x="328" y="161"/>
                  </a:lnTo>
                  <a:lnTo>
                    <a:pt x="328" y="176"/>
                  </a:lnTo>
                  <a:lnTo>
                    <a:pt x="347" y="161"/>
                  </a:lnTo>
                  <a:lnTo>
                    <a:pt x="328" y="161"/>
                  </a:lnTo>
                  <a:lnTo>
                    <a:pt x="328" y="128"/>
                  </a:lnTo>
                  <a:lnTo>
                    <a:pt x="364" y="113"/>
                  </a:lnTo>
                  <a:lnTo>
                    <a:pt x="382" y="80"/>
                  </a:lnTo>
                  <a:lnTo>
                    <a:pt x="416" y="80"/>
                  </a:lnTo>
                  <a:lnTo>
                    <a:pt x="451" y="65"/>
                  </a:lnTo>
                  <a:lnTo>
                    <a:pt x="503" y="17"/>
                  </a:lnTo>
                  <a:lnTo>
                    <a:pt x="537" y="32"/>
                  </a:lnTo>
                  <a:lnTo>
                    <a:pt x="555" y="17"/>
                  </a:lnTo>
                  <a:lnTo>
                    <a:pt x="572" y="0"/>
                  </a:lnTo>
                  <a:lnTo>
                    <a:pt x="572" y="48"/>
                  </a:lnTo>
                  <a:lnTo>
                    <a:pt x="589" y="17"/>
                  </a:lnTo>
                  <a:lnTo>
                    <a:pt x="606" y="48"/>
                  </a:lnTo>
                  <a:lnTo>
                    <a:pt x="624" y="0"/>
                  </a:lnTo>
                  <a:lnTo>
                    <a:pt x="658" y="17"/>
                  </a:lnTo>
                  <a:lnTo>
                    <a:pt x="729" y="65"/>
                  </a:lnTo>
                  <a:lnTo>
                    <a:pt x="695" y="80"/>
                  </a:lnTo>
                  <a:lnTo>
                    <a:pt x="658" y="80"/>
                  </a:lnTo>
                  <a:lnTo>
                    <a:pt x="695" y="96"/>
                  </a:lnTo>
                  <a:lnTo>
                    <a:pt x="712" y="113"/>
                  </a:lnTo>
                  <a:lnTo>
                    <a:pt x="712" y="128"/>
                  </a:lnTo>
                  <a:lnTo>
                    <a:pt x="695" y="128"/>
                  </a:lnTo>
                  <a:lnTo>
                    <a:pt x="658" y="161"/>
                  </a:lnTo>
                  <a:lnTo>
                    <a:pt x="677" y="113"/>
                  </a:lnTo>
                  <a:lnTo>
                    <a:pt x="624" y="80"/>
                  </a:lnTo>
                  <a:lnTo>
                    <a:pt x="589" y="96"/>
                  </a:lnTo>
                  <a:lnTo>
                    <a:pt x="572" y="161"/>
                  </a:lnTo>
                  <a:lnTo>
                    <a:pt x="555" y="176"/>
                  </a:lnTo>
                  <a:lnTo>
                    <a:pt x="520" y="176"/>
                  </a:lnTo>
                  <a:lnTo>
                    <a:pt x="503" y="176"/>
                  </a:lnTo>
                  <a:lnTo>
                    <a:pt x="485" y="176"/>
                  </a:lnTo>
                  <a:lnTo>
                    <a:pt x="451" y="144"/>
                  </a:lnTo>
                  <a:lnTo>
                    <a:pt x="434" y="161"/>
                  </a:lnTo>
                  <a:lnTo>
                    <a:pt x="416" y="161"/>
                  </a:lnTo>
                  <a:lnTo>
                    <a:pt x="416" y="192"/>
                  </a:lnTo>
                  <a:lnTo>
                    <a:pt x="382" y="192"/>
                  </a:lnTo>
                  <a:lnTo>
                    <a:pt x="364" y="192"/>
                  </a:lnTo>
                  <a:lnTo>
                    <a:pt x="364" y="224"/>
                  </a:lnTo>
                  <a:lnTo>
                    <a:pt x="347" y="224"/>
                  </a:lnTo>
                  <a:lnTo>
                    <a:pt x="328" y="240"/>
                  </a:lnTo>
                  <a:lnTo>
                    <a:pt x="311" y="272"/>
                  </a:lnTo>
                  <a:lnTo>
                    <a:pt x="311" y="288"/>
                  </a:lnTo>
                  <a:lnTo>
                    <a:pt x="311" y="305"/>
                  </a:lnTo>
                  <a:lnTo>
                    <a:pt x="276" y="353"/>
                  </a:lnTo>
                  <a:lnTo>
                    <a:pt x="259" y="401"/>
                  </a:lnTo>
                  <a:lnTo>
                    <a:pt x="242" y="432"/>
                  </a:lnTo>
                  <a:lnTo>
                    <a:pt x="259" y="464"/>
                  </a:lnTo>
                  <a:lnTo>
                    <a:pt x="224" y="479"/>
                  </a:lnTo>
                  <a:lnTo>
                    <a:pt x="207" y="497"/>
                  </a:lnTo>
                  <a:lnTo>
                    <a:pt x="190" y="560"/>
                  </a:lnTo>
                  <a:lnTo>
                    <a:pt x="207" y="623"/>
                  </a:lnTo>
                  <a:lnTo>
                    <a:pt x="207" y="641"/>
                  </a:lnTo>
                  <a:lnTo>
                    <a:pt x="207" y="689"/>
                  </a:lnTo>
                  <a:lnTo>
                    <a:pt x="190" y="704"/>
                  </a:lnTo>
                  <a:lnTo>
                    <a:pt x="190" y="752"/>
                  </a:lnTo>
                  <a:lnTo>
                    <a:pt x="172" y="75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1" name="Freeform 11"/>
            <p:cNvSpPr>
              <a:spLocks/>
            </p:cNvSpPr>
            <p:nvPr/>
          </p:nvSpPr>
          <p:spPr bwMode="auto">
            <a:xfrm>
              <a:off x="3184" y="2061"/>
              <a:ext cx="130" cy="105"/>
            </a:xfrm>
            <a:custGeom>
              <a:avLst/>
              <a:gdLst>
                <a:gd name="T0" fmla="*/ 61 w 259"/>
                <a:gd name="T1" fmla="*/ 45 h 209"/>
                <a:gd name="T2" fmla="*/ 61 w 259"/>
                <a:gd name="T3" fmla="*/ 45 h 209"/>
                <a:gd name="T4" fmla="*/ 56 w 259"/>
                <a:gd name="T5" fmla="*/ 36 h 209"/>
                <a:gd name="T6" fmla="*/ 56 w 259"/>
                <a:gd name="T7" fmla="*/ 33 h 209"/>
                <a:gd name="T8" fmla="*/ 61 w 259"/>
                <a:gd name="T9" fmla="*/ 36 h 209"/>
                <a:gd name="T10" fmla="*/ 65 w 259"/>
                <a:gd name="T11" fmla="*/ 29 h 209"/>
                <a:gd name="T12" fmla="*/ 61 w 259"/>
                <a:gd name="T13" fmla="*/ 29 h 209"/>
                <a:gd name="T14" fmla="*/ 52 w 259"/>
                <a:gd name="T15" fmla="*/ 17 h 209"/>
                <a:gd name="T16" fmla="*/ 52 w 259"/>
                <a:gd name="T17" fmla="*/ 9 h 209"/>
                <a:gd name="T18" fmla="*/ 48 w 259"/>
                <a:gd name="T19" fmla="*/ 5 h 209"/>
                <a:gd name="T20" fmla="*/ 35 w 259"/>
                <a:gd name="T21" fmla="*/ 0 h 209"/>
                <a:gd name="T22" fmla="*/ 26 w 259"/>
                <a:gd name="T23" fmla="*/ 9 h 209"/>
                <a:gd name="T24" fmla="*/ 26 w 259"/>
                <a:gd name="T25" fmla="*/ 12 h 209"/>
                <a:gd name="T26" fmla="*/ 18 w 259"/>
                <a:gd name="T27" fmla="*/ 17 h 209"/>
                <a:gd name="T28" fmla="*/ 18 w 259"/>
                <a:gd name="T29" fmla="*/ 24 h 209"/>
                <a:gd name="T30" fmla="*/ 13 w 259"/>
                <a:gd name="T31" fmla="*/ 24 h 209"/>
                <a:gd name="T32" fmla="*/ 5 w 259"/>
                <a:gd name="T33" fmla="*/ 29 h 209"/>
                <a:gd name="T34" fmla="*/ 0 w 259"/>
                <a:gd name="T35" fmla="*/ 29 h 209"/>
                <a:gd name="T36" fmla="*/ 5 w 259"/>
                <a:gd name="T37" fmla="*/ 36 h 209"/>
                <a:gd name="T38" fmla="*/ 0 w 259"/>
                <a:gd name="T39" fmla="*/ 45 h 209"/>
                <a:gd name="T40" fmla="*/ 0 w 259"/>
                <a:gd name="T41" fmla="*/ 53 h 209"/>
                <a:gd name="T42" fmla="*/ 9 w 259"/>
                <a:gd name="T43" fmla="*/ 48 h 209"/>
                <a:gd name="T44" fmla="*/ 18 w 259"/>
                <a:gd name="T45" fmla="*/ 48 h 209"/>
                <a:gd name="T46" fmla="*/ 31 w 259"/>
                <a:gd name="T47" fmla="*/ 53 h 209"/>
                <a:gd name="T48" fmla="*/ 35 w 259"/>
                <a:gd name="T49" fmla="*/ 53 h 209"/>
                <a:gd name="T50" fmla="*/ 39 w 259"/>
                <a:gd name="T51" fmla="*/ 53 h 209"/>
                <a:gd name="T52" fmla="*/ 43 w 259"/>
                <a:gd name="T53" fmla="*/ 53 h 209"/>
                <a:gd name="T54" fmla="*/ 52 w 259"/>
                <a:gd name="T55" fmla="*/ 53 h 209"/>
                <a:gd name="T56" fmla="*/ 56 w 259"/>
                <a:gd name="T57" fmla="*/ 45 h 209"/>
                <a:gd name="T58" fmla="*/ 61 w 259"/>
                <a:gd name="T59" fmla="*/ 45 h 2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59"/>
                <a:gd name="T91" fmla="*/ 0 h 209"/>
                <a:gd name="T92" fmla="*/ 259 w 259"/>
                <a:gd name="T93" fmla="*/ 209 h 20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59" h="209">
                  <a:moveTo>
                    <a:pt x="241" y="177"/>
                  </a:moveTo>
                  <a:lnTo>
                    <a:pt x="241" y="177"/>
                  </a:lnTo>
                  <a:lnTo>
                    <a:pt x="224" y="144"/>
                  </a:lnTo>
                  <a:lnTo>
                    <a:pt x="224" y="129"/>
                  </a:lnTo>
                  <a:lnTo>
                    <a:pt x="241" y="144"/>
                  </a:lnTo>
                  <a:lnTo>
                    <a:pt x="259" y="113"/>
                  </a:lnTo>
                  <a:lnTo>
                    <a:pt x="241" y="113"/>
                  </a:lnTo>
                  <a:lnTo>
                    <a:pt x="207" y="66"/>
                  </a:lnTo>
                  <a:lnTo>
                    <a:pt x="207" y="33"/>
                  </a:lnTo>
                  <a:lnTo>
                    <a:pt x="190" y="18"/>
                  </a:lnTo>
                  <a:lnTo>
                    <a:pt x="138" y="0"/>
                  </a:lnTo>
                  <a:lnTo>
                    <a:pt x="103" y="33"/>
                  </a:lnTo>
                  <a:lnTo>
                    <a:pt x="103" y="48"/>
                  </a:lnTo>
                  <a:lnTo>
                    <a:pt x="69" y="66"/>
                  </a:lnTo>
                  <a:lnTo>
                    <a:pt x="69" y="96"/>
                  </a:lnTo>
                  <a:lnTo>
                    <a:pt x="51" y="96"/>
                  </a:lnTo>
                  <a:lnTo>
                    <a:pt x="17" y="113"/>
                  </a:lnTo>
                  <a:lnTo>
                    <a:pt x="0" y="113"/>
                  </a:lnTo>
                  <a:lnTo>
                    <a:pt x="17" y="144"/>
                  </a:lnTo>
                  <a:lnTo>
                    <a:pt x="0" y="177"/>
                  </a:lnTo>
                  <a:lnTo>
                    <a:pt x="0" y="209"/>
                  </a:lnTo>
                  <a:lnTo>
                    <a:pt x="34" y="192"/>
                  </a:lnTo>
                  <a:lnTo>
                    <a:pt x="69" y="192"/>
                  </a:lnTo>
                  <a:lnTo>
                    <a:pt x="121" y="209"/>
                  </a:lnTo>
                  <a:lnTo>
                    <a:pt x="138" y="209"/>
                  </a:lnTo>
                  <a:lnTo>
                    <a:pt x="155" y="209"/>
                  </a:lnTo>
                  <a:lnTo>
                    <a:pt x="172" y="209"/>
                  </a:lnTo>
                  <a:lnTo>
                    <a:pt x="207" y="209"/>
                  </a:lnTo>
                  <a:lnTo>
                    <a:pt x="224" y="177"/>
                  </a:lnTo>
                  <a:lnTo>
                    <a:pt x="241" y="17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2" name="Freeform 12"/>
            <p:cNvSpPr>
              <a:spLocks/>
            </p:cNvSpPr>
            <p:nvPr/>
          </p:nvSpPr>
          <p:spPr bwMode="auto">
            <a:xfrm>
              <a:off x="3236" y="1318"/>
              <a:ext cx="2235" cy="1031"/>
            </a:xfrm>
            <a:custGeom>
              <a:avLst/>
              <a:gdLst>
                <a:gd name="T0" fmla="*/ 550 w 4469"/>
                <a:gd name="T1" fmla="*/ 104 h 2063"/>
                <a:gd name="T2" fmla="*/ 550 w 4469"/>
                <a:gd name="T3" fmla="*/ 20 h 2063"/>
                <a:gd name="T4" fmla="*/ 455 w 4469"/>
                <a:gd name="T5" fmla="*/ 44 h 2063"/>
                <a:gd name="T6" fmla="*/ 373 w 4469"/>
                <a:gd name="T7" fmla="*/ 148 h 2063"/>
                <a:gd name="T8" fmla="*/ 330 w 4469"/>
                <a:gd name="T9" fmla="*/ 132 h 2063"/>
                <a:gd name="T10" fmla="*/ 330 w 4469"/>
                <a:gd name="T11" fmla="*/ 220 h 2063"/>
                <a:gd name="T12" fmla="*/ 308 w 4469"/>
                <a:gd name="T13" fmla="*/ 148 h 2063"/>
                <a:gd name="T14" fmla="*/ 274 w 4469"/>
                <a:gd name="T15" fmla="*/ 184 h 2063"/>
                <a:gd name="T16" fmla="*/ 226 w 4469"/>
                <a:gd name="T17" fmla="*/ 200 h 2063"/>
                <a:gd name="T18" fmla="*/ 143 w 4469"/>
                <a:gd name="T19" fmla="*/ 228 h 2063"/>
                <a:gd name="T20" fmla="*/ 118 w 4469"/>
                <a:gd name="T21" fmla="*/ 228 h 2063"/>
                <a:gd name="T22" fmla="*/ 66 w 4469"/>
                <a:gd name="T23" fmla="*/ 264 h 2063"/>
                <a:gd name="T24" fmla="*/ 44 w 4469"/>
                <a:gd name="T25" fmla="*/ 232 h 2063"/>
                <a:gd name="T26" fmla="*/ 35 w 4469"/>
                <a:gd name="T27" fmla="*/ 180 h 2063"/>
                <a:gd name="T28" fmla="*/ 18 w 4469"/>
                <a:gd name="T29" fmla="*/ 228 h 2063"/>
                <a:gd name="T30" fmla="*/ 18 w 4469"/>
                <a:gd name="T31" fmla="*/ 311 h 2063"/>
                <a:gd name="T32" fmla="*/ 5 w 4469"/>
                <a:gd name="T33" fmla="*/ 352 h 2063"/>
                <a:gd name="T34" fmla="*/ 27 w 4469"/>
                <a:gd name="T35" fmla="*/ 388 h 2063"/>
                <a:gd name="T36" fmla="*/ 48 w 4469"/>
                <a:gd name="T37" fmla="*/ 416 h 2063"/>
                <a:gd name="T38" fmla="*/ 70 w 4469"/>
                <a:gd name="T39" fmla="*/ 431 h 2063"/>
                <a:gd name="T40" fmla="*/ 87 w 4469"/>
                <a:gd name="T41" fmla="*/ 467 h 2063"/>
                <a:gd name="T42" fmla="*/ 109 w 4469"/>
                <a:gd name="T43" fmla="*/ 500 h 2063"/>
                <a:gd name="T44" fmla="*/ 139 w 4469"/>
                <a:gd name="T45" fmla="*/ 503 h 2063"/>
                <a:gd name="T46" fmla="*/ 148 w 4469"/>
                <a:gd name="T47" fmla="*/ 472 h 2063"/>
                <a:gd name="T48" fmla="*/ 152 w 4469"/>
                <a:gd name="T49" fmla="*/ 440 h 2063"/>
                <a:gd name="T50" fmla="*/ 204 w 4469"/>
                <a:gd name="T51" fmla="*/ 428 h 2063"/>
                <a:gd name="T52" fmla="*/ 230 w 4469"/>
                <a:gd name="T53" fmla="*/ 412 h 2063"/>
                <a:gd name="T54" fmla="*/ 299 w 4469"/>
                <a:gd name="T55" fmla="*/ 383 h 2063"/>
                <a:gd name="T56" fmla="*/ 334 w 4469"/>
                <a:gd name="T57" fmla="*/ 395 h 2063"/>
                <a:gd name="T58" fmla="*/ 399 w 4469"/>
                <a:gd name="T59" fmla="*/ 440 h 2063"/>
                <a:gd name="T60" fmla="*/ 442 w 4469"/>
                <a:gd name="T61" fmla="*/ 431 h 2063"/>
                <a:gd name="T62" fmla="*/ 512 w 4469"/>
                <a:gd name="T63" fmla="*/ 424 h 2063"/>
                <a:gd name="T64" fmla="*/ 598 w 4469"/>
                <a:gd name="T65" fmla="*/ 436 h 2063"/>
                <a:gd name="T66" fmla="*/ 637 w 4469"/>
                <a:gd name="T67" fmla="*/ 416 h 2063"/>
                <a:gd name="T68" fmla="*/ 711 w 4469"/>
                <a:gd name="T69" fmla="*/ 452 h 2063"/>
                <a:gd name="T70" fmla="*/ 711 w 4469"/>
                <a:gd name="T71" fmla="*/ 488 h 2063"/>
                <a:gd name="T72" fmla="*/ 737 w 4469"/>
                <a:gd name="T73" fmla="*/ 500 h 2063"/>
                <a:gd name="T74" fmla="*/ 763 w 4469"/>
                <a:gd name="T75" fmla="*/ 404 h 2063"/>
                <a:gd name="T76" fmla="*/ 754 w 4469"/>
                <a:gd name="T77" fmla="*/ 376 h 2063"/>
                <a:gd name="T78" fmla="*/ 849 w 4469"/>
                <a:gd name="T79" fmla="*/ 335 h 2063"/>
                <a:gd name="T80" fmla="*/ 910 w 4469"/>
                <a:gd name="T81" fmla="*/ 304 h 2063"/>
                <a:gd name="T82" fmla="*/ 932 w 4469"/>
                <a:gd name="T83" fmla="*/ 320 h 2063"/>
                <a:gd name="T84" fmla="*/ 906 w 4469"/>
                <a:gd name="T85" fmla="*/ 407 h 2063"/>
                <a:gd name="T86" fmla="*/ 932 w 4469"/>
                <a:gd name="T87" fmla="*/ 376 h 2063"/>
                <a:gd name="T88" fmla="*/ 932 w 4469"/>
                <a:gd name="T89" fmla="*/ 340 h 2063"/>
                <a:gd name="T90" fmla="*/ 980 w 4469"/>
                <a:gd name="T91" fmla="*/ 332 h 2063"/>
                <a:gd name="T92" fmla="*/ 1031 w 4469"/>
                <a:gd name="T93" fmla="*/ 264 h 2063"/>
                <a:gd name="T94" fmla="*/ 1066 w 4469"/>
                <a:gd name="T95" fmla="*/ 252 h 2063"/>
                <a:gd name="T96" fmla="*/ 1105 w 4469"/>
                <a:gd name="T97" fmla="*/ 232 h 2063"/>
                <a:gd name="T98" fmla="*/ 967 w 4469"/>
                <a:gd name="T99" fmla="*/ 192 h 2063"/>
                <a:gd name="T100" fmla="*/ 914 w 4469"/>
                <a:gd name="T101" fmla="*/ 184 h 2063"/>
                <a:gd name="T102" fmla="*/ 845 w 4469"/>
                <a:gd name="T103" fmla="*/ 152 h 2063"/>
                <a:gd name="T104" fmla="*/ 750 w 4469"/>
                <a:gd name="T105" fmla="*/ 148 h 2063"/>
                <a:gd name="T106" fmla="*/ 702 w 4469"/>
                <a:gd name="T107" fmla="*/ 124 h 2063"/>
                <a:gd name="T108" fmla="*/ 629 w 4469"/>
                <a:gd name="T109" fmla="*/ 104 h 206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69"/>
                <a:gd name="T166" fmla="*/ 0 h 2063"/>
                <a:gd name="T167" fmla="*/ 4469 w 4469"/>
                <a:gd name="T168" fmla="*/ 2063 h 206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69" h="2063">
                  <a:moveTo>
                    <a:pt x="2269" y="384"/>
                  </a:moveTo>
                  <a:lnTo>
                    <a:pt x="2269" y="384"/>
                  </a:lnTo>
                  <a:lnTo>
                    <a:pt x="2252" y="401"/>
                  </a:lnTo>
                  <a:lnTo>
                    <a:pt x="2269" y="432"/>
                  </a:lnTo>
                  <a:lnTo>
                    <a:pt x="2200" y="465"/>
                  </a:lnTo>
                  <a:lnTo>
                    <a:pt x="2183" y="465"/>
                  </a:lnTo>
                  <a:lnTo>
                    <a:pt x="2200" y="417"/>
                  </a:lnTo>
                  <a:lnTo>
                    <a:pt x="2375" y="273"/>
                  </a:lnTo>
                  <a:lnTo>
                    <a:pt x="2375" y="177"/>
                  </a:lnTo>
                  <a:lnTo>
                    <a:pt x="2304" y="113"/>
                  </a:lnTo>
                  <a:lnTo>
                    <a:pt x="2218" y="113"/>
                  </a:lnTo>
                  <a:lnTo>
                    <a:pt x="2218" y="144"/>
                  </a:lnTo>
                  <a:lnTo>
                    <a:pt x="2166" y="144"/>
                  </a:lnTo>
                  <a:lnTo>
                    <a:pt x="2200" y="81"/>
                  </a:lnTo>
                  <a:lnTo>
                    <a:pt x="2114" y="65"/>
                  </a:lnTo>
                  <a:lnTo>
                    <a:pt x="2166" y="33"/>
                  </a:lnTo>
                  <a:lnTo>
                    <a:pt x="2114" y="0"/>
                  </a:lnTo>
                  <a:lnTo>
                    <a:pt x="2028" y="81"/>
                  </a:lnTo>
                  <a:lnTo>
                    <a:pt x="2028" y="144"/>
                  </a:lnTo>
                  <a:lnTo>
                    <a:pt x="1976" y="144"/>
                  </a:lnTo>
                  <a:lnTo>
                    <a:pt x="1820" y="177"/>
                  </a:lnTo>
                  <a:lnTo>
                    <a:pt x="1682" y="257"/>
                  </a:lnTo>
                  <a:lnTo>
                    <a:pt x="1630" y="321"/>
                  </a:lnTo>
                  <a:lnTo>
                    <a:pt x="1647" y="401"/>
                  </a:lnTo>
                  <a:lnTo>
                    <a:pt x="1455" y="432"/>
                  </a:lnTo>
                  <a:lnTo>
                    <a:pt x="1473" y="528"/>
                  </a:lnTo>
                  <a:lnTo>
                    <a:pt x="1525" y="576"/>
                  </a:lnTo>
                  <a:lnTo>
                    <a:pt x="1490" y="593"/>
                  </a:lnTo>
                  <a:lnTo>
                    <a:pt x="1438" y="528"/>
                  </a:lnTo>
                  <a:lnTo>
                    <a:pt x="1386" y="512"/>
                  </a:lnTo>
                  <a:lnTo>
                    <a:pt x="1369" y="528"/>
                  </a:lnTo>
                  <a:lnTo>
                    <a:pt x="1334" y="497"/>
                  </a:lnTo>
                  <a:lnTo>
                    <a:pt x="1300" y="465"/>
                  </a:lnTo>
                  <a:lnTo>
                    <a:pt x="1300" y="480"/>
                  </a:lnTo>
                  <a:lnTo>
                    <a:pt x="1317" y="528"/>
                  </a:lnTo>
                  <a:lnTo>
                    <a:pt x="1265" y="608"/>
                  </a:lnTo>
                  <a:lnTo>
                    <a:pt x="1300" y="672"/>
                  </a:lnTo>
                  <a:lnTo>
                    <a:pt x="1283" y="737"/>
                  </a:lnTo>
                  <a:lnTo>
                    <a:pt x="1283" y="785"/>
                  </a:lnTo>
                  <a:lnTo>
                    <a:pt x="1334" y="785"/>
                  </a:lnTo>
                  <a:lnTo>
                    <a:pt x="1300" y="800"/>
                  </a:lnTo>
                  <a:lnTo>
                    <a:pt x="1317" y="881"/>
                  </a:lnTo>
                  <a:lnTo>
                    <a:pt x="1214" y="960"/>
                  </a:lnTo>
                  <a:lnTo>
                    <a:pt x="1196" y="944"/>
                  </a:lnTo>
                  <a:lnTo>
                    <a:pt x="1265" y="864"/>
                  </a:lnTo>
                  <a:lnTo>
                    <a:pt x="1283" y="816"/>
                  </a:lnTo>
                  <a:lnTo>
                    <a:pt x="1248" y="785"/>
                  </a:lnTo>
                  <a:lnTo>
                    <a:pt x="1248" y="624"/>
                  </a:lnTo>
                  <a:lnTo>
                    <a:pt x="1231" y="593"/>
                  </a:lnTo>
                  <a:lnTo>
                    <a:pt x="1248" y="497"/>
                  </a:lnTo>
                  <a:lnTo>
                    <a:pt x="1214" y="480"/>
                  </a:lnTo>
                  <a:lnTo>
                    <a:pt x="1231" y="465"/>
                  </a:lnTo>
                  <a:lnTo>
                    <a:pt x="1214" y="432"/>
                  </a:lnTo>
                  <a:lnTo>
                    <a:pt x="1179" y="449"/>
                  </a:lnTo>
                  <a:lnTo>
                    <a:pt x="1093" y="656"/>
                  </a:lnTo>
                  <a:lnTo>
                    <a:pt x="1093" y="737"/>
                  </a:lnTo>
                  <a:lnTo>
                    <a:pt x="1144" y="800"/>
                  </a:lnTo>
                  <a:lnTo>
                    <a:pt x="1144" y="833"/>
                  </a:lnTo>
                  <a:lnTo>
                    <a:pt x="1093" y="800"/>
                  </a:lnTo>
                  <a:lnTo>
                    <a:pt x="885" y="672"/>
                  </a:lnTo>
                  <a:lnTo>
                    <a:pt x="868" y="704"/>
                  </a:lnTo>
                  <a:lnTo>
                    <a:pt x="937" y="785"/>
                  </a:lnTo>
                  <a:lnTo>
                    <a:pt x="903" y="800"/>
                  </a:lnTo>
                  <a:lnTo>
                    <a:pt x="885" y="785"/>
                  </a:lnTo>
                  <a:lnTo>
                    <a:pt x="780" y="816"/>
                  </a:lnTo>
                  <a:lnTo>
                    <a:pt x="762" y="848"/>
                  </a:lnTo>
                  <a:lnTo>
                    <a:pt x="745" y="816"/>
                  </a:lnTo>
                  <a:lnTo>
                    <a:pt x="745" y="785"/>
                  </a:lnTo>
                  <a:lnTo>
                    <a:pt x="572" y="881"/>
                  </a:lnTo>
                  <a:lnTo>
                    <a:pt x="572" y="912"/>
                  </a:lnTo>
                  <a:lnTo>
                    <a:pt x="538" y="929"/>
                  </a:lnTo>
                  <a:lnTo>
                    <a:pt x="486" y="896"/>
                  </a:lnTo>
                  <a:lnTo>
                    <a:pt x="538" y="864"/>
                  </a:lnTo>
                  <a:lnTo>
                    <a:pt x="521" y="816"/>
                  </a:lnTo>
                  <a:lnTo>
                    <a:pt x="451" y="800"/>
                  </a:lnTo>
                  <a:lnTo>
                    <a:pt x="469" y="833"/>
                  </a:lnTo>
                  <a:lnTo>
                    <a:pt x="469" y="912"/>
                  </a:lnTo>
                  <a:lnTo>
                    <a:pt x="486" y="944"/>
                  </a:lnTo>
                  <a:lnTo>
                    <a:pt x="469" y="977"/>
                  </a:lnTo>
                  <a:lnTo>
                    <a:pt x="417" y="960"/>
                  </a:lnTo>
                  <a:lnTo>
                    <a:pt x="348" y="1008"/>
                  </a:lnTo>
                  <a:lnTo>
                    <a:pt x="382" y="1073"/>
                  </a:lnTo>
                  <a:lnTo>
                    <a:pt x="279" y="1040"/>
                  </a:lnTo>
                  <a:lnTo>
                    <a:pt x="261" y="1056"/>
                  </a:lnTo>
                  <a:lnTo>
                    <a:pt x="296" y="1103"/>
                  </a:lnTo>
                  <a:lnTo>
                    <a:pt x="261" y="1103"/>
                  </a:lnTo>
                  <a:lnTo>
                    <a:pt x="210" y="1073"/>
                  </a:lnTo>
                  <a:lnTo>
                    <a:pt x="210" y="977"/>
                  </a:lnTo>
                  <a:lnTo>
                    <a:pt x="158" y="944"/>
                  </a:lnTo>
                  <a:lnTo>
                    <a:pt x="140" y="912"/>
                  </a:lnTo>
                  <a:lnTo>
                    <a:pt x="175" y="929"/>
                  </a:lnTo>
                  <a:lnTo>
                    <a:pt x="313" y="977"/>
                  </a:lnTo>
                  <a:lnTo>
                    <a:pt x="400" y="929"/>
                  </a:lnTo>
                  <a:lnTo>
                    <a:pt x="382" y="881"/>
                  </a:lnTo>
                  <a:lnTo>
                    <a:pt x="279" y="785"/>
                  </a:lnTo>
                  <a:lnTo>
                    <a:pt x="175" y="752"/>
                  </a:lnTo>
                  <a:lnTo>
                    <a:pt x="175" y="737"/>
                  </a:lnTo>
                  <a:lnTo>
                    <a:pt x="140" y="720"/>
                  </a:lnTo>
                  <a:lnTo>
                    <a:pt x="106" y="737"/>
                  </a:lnTo>
                  <a:lnTo>
                    <a:pt x="106" y="752"/>
                  </a:lnTo>
                  <a:lnTo>
                    <a:pt x="87" y="752"/>
                  </a:lnTo>
                  <a:lnTo>
                    <a:pt x="52" y="785"/>
                  </a:lnTo>
                  <a:lnTo>
                    <a:pt x="52" y="833"/>
                  </a:lnTo>
                  <a:lnTo>
                    <a:pt x="87" y="864"/>
                  </a:lnTo>
                  <a:lnTo>
                    <a:pt x="69" y="912"/>
                  </a:lnTo>
                  <a:lnTo>
                    <a:pt x="87" y="992"/>
                  </a:lnTo>
                  <a:lnTo>
                    <a:pt x="69" y="1040"/>
                  </a:lnTo>
                  <a:lnTo>
                    <a:pt x="106" y="1088"/>
                  </a:lnTo>
                  <a:lnTo>
                    <a:pt x="87" y="1121"/>
                  </a:lnTo>
                  <a:lnTo>
                    <a:pt x="123" y="1151"/>
                  </a:lnTo>
                  <a:lnTo>
                    <a:pt x="123" y="1169"/>
                  </a:lnTo>
                  <a:lnTo>
                    <a:pt x="69" y="1247"/>
                  </a:lnTo>
                  <a:lnTo>
                    <a:pt x="18" y="1280"/>
                  </a:lnTo>
                  <a:lnTo>
                    <a:pt x="35" y="1280"/>
                  </a:lnTo>
                  <a:lnTo>
                    <a:pt x="69" y="1313"/>
                  </a:lnTo>
                  <a:lnTo>
                    <a:pt x="35" y="1343"/>
                  </a:lnTo>
                  <a:lnTo>
                    <a:pt x="18" y="1361"/>
                  </a:lnTo>
                  <a:lnTo>
                    <a:pt x="0" y="1361"/>
                  </a:lnTo>
                  <a:lnTo>
                    <a:pt x="18" y="1409"/>
                  </a:lnTo>
                  <a:lnTo>
                    <a:pt x="18" y="1424"/>
                  </a:lnTo>
                  <a:lnTo>
                    <a:pt x="18" y="1439"/>
                  </a:lnTo>
                  <a:lnTo>
                    <a:pt x="18" y="1457"/>
                  </a:lnTo>
                  <a:lnTo>
                    <a:pt x="35" y="1487"/>
                  </a:lnTo>
                  <a:lnTo>
                    <a:pt x="87" y="1505"/>
                  </a:lnTo>
                  <a:lnTo>
                    <a:pt x="106" y="1520"/>
                  </a:lnTo>
                  <a:lnTo>
                    <a:pt x="106" y="1553"/>
                  </a:lnTo>
                  <a:lnTo>
                    <a:pt x="140" y="1600"/>
                  </a:lnTo>
                  <a:lnTo>
                    <a:pt x="158" y="1600"/>
                  </a:lnTo>
                  <a:lnTo>
                    <a:pt x="140" y="1631"/>
                  </a:lnTo>
                  <a:lnTo>
                    <a:pt x="123" y="1616"/>
                  </a:lnTo>
                  <a:lnTo>
                    <a:pt x="123" y="1631"/>
                  </a:lnTo>
                  <a:lnTo>
                    <a:pt x="140" y="1664"/>
                  </a:lnTo>
                  <a:lnTo>
                    <a:pt x="192" y="1664"/>
                  </a:lnTo>
                  <a:lnTo>
                    <a:pt x="210" y="1679"/>
                  </a:lnTo>
                  <a:lnTo>
                    <a:pt x="192" y="1679"/>
                  </a:lnTo>
                  <a:lnTo>
                    <a:pt x="210" y="1696"/>
                  </a:lnTo>
                  <a:lnTo>
                    <a:pt x="227" y="1696"/>
                  </a:lnTo>
                  <a:lnTo>
                    <a:pt x="244" y="1727"/>
                  </a:lnTo>
                  <a:lnTo>
                    <a:pt x="261" y="1744"/>
                  </a:lnTo>
                  <a:lnTo>
                    <a:pt x="279" y="1727"/>
                  </a:lnTo>
                  <a:lnTo>
                    <a:pt x="365" y="1775"/>
                  </a:lnTo>
                  <a:lnTo>
                    <a:pt x="348" y="1840"/>
                  </a:lnTo>
                  <a:lnTo>
                    <a:pt x="330" y="1823"/>
                  </a:lnTo>
                  <a:lnTo>
                    <a:pt x="313" y="1840"/>
                  </a:lnTo>
                  <a:lnTo>
                    <a:pt x="313" y="1871"/>
                  </a:lnTo>
                  <a:lnTo>
                    <a:pt x="330" y="1856"/>
                  </a:lnTo>
                  <a:lnTo>
                    <a:pt x="348" y="1871"/>
                  </a:lnTo>
                  <a:lnTo>
                    <a:pt x="296" y="1888"/>
                  </a:lnTo>
                  <a:lnTo>
                    <a:pt x="313" y="1904"/>
                  </a:lnTo>
                  <a:lnTo>
                    <a:pt x="279" y="1936"/>
                  </a:lnTo>
                  <a:lnTo>
                    <a:pt x="261" y="1936"/>
                  </a:lnTo>
                  <a:lnTo>
                    <a:pt x="279" y="1936"/>
                  </a:lnTo>
                  <a:lnTo>
                    <a:pt x="348" y="2000"/>
                  </a:lnTo>
                  <a:lnTo>
                    <a:pt x="434" y="2000"/>
                  </a:lnTo>
                  <a:lnTo>
                    <a:pt x="469" y="2015"/>
                  </a:lnTo>
                  <a:lnTo>
                    <a:pt x="503" y="2015"/>
                  </a:lnTo>
                  <a:lnTo>
                    <a:pt x="538" y="2048"/>
                  </a:lnTo>
                  <a:lnTo>
                    <a:pt x="555" y="2063"/>
                  </a:lnTo>
                  <a:lnTo>
                    <a:pt x="572" y="2063"/>
                  </a:lnTo>
                  <a:lnTo>
                    <a:pt x="590" y="2048"/>
                  </a:lnTo>
                  <a:lnTo>
                    <a:pt x="555" y="2015"/>
                  </a:lnTo>
                  <a:lnTo>
                    <a:pt x="555" y="1984"/>
                  </a:lnTo>
                  <a:lnTo>
                    <a:pt x="538" y="1952"/>
                  </a:lnTo>
                  <a:lnTo>
                    <a:pt x="572" y="1904"/>
                  </a:lnTo>
                  <a:lnTo>
                    <a:pt x="590" y="1919"/>
                  </a:lnTo>
                  <a:lnTo>
                    <a:pt x="607" y="1904"/>
                  </a:lnTo>
                  <a:lnTo>
                    <a:pt x="607" y="1888"/>
                  </a:lnTo>
                  <a:lnTo>
                    <a:pt x="590" y="1888"/>
                  </a:lnTo>
                  <a:lnTo>
                    <a:pt x="607" y="1871"/>
                  </a:lnTo>
                  <a:lnTo>
                    <a:pt x="590" y="1840"/>
                  </a:lnTo>
                  <a:lnTo>
                    <a:pt x="555" y="1840"/>
                  </a:lnTo>
                  <a:lnTo>
                    <a:pt x="538" y="1808"/>
                  </a:lnTo>
                  <a:lnTo>
                    <a:pt x="555" y="1727"/>
                  </a:lnTo>
                  <a:lnTo>
                    <a:pt x="590" y="1760"/>
                  </a:lnTo>
                  <a:lnTo>
                    <a:pt x="607" y="1760"/>
                  </a:lnTo>
                  <a:lnTo>
                    <a:pt x="590" y="1727"/>
                  </a:lnTo>
                  <a:lnTo>
                    <a:pt x="641" y="1679"/>
                  </a:lnTo>
                  <a:lnTo>
                    <a:pt x="676" y="1696"/>
                  </a:lnTo>
                  <a:lnTo>
                    <a:pt x="693" y="1679"/>
                  </a:lnTo>
                  <a:lnTo>
                    <a:pt x="728" y="1696"/>
                  </a:lnTo>
                  <a:lnTo>
                    <a:pt x="780" y="1727"/>
                  </a:lnTo>
                  <a:lnTo>
                    <a:pt x="814" y="1712"/>
                  </a:lnTo>
                  <a:lnTo>
                    <a:pt x="851" y="1712"/>
                  </a:lnTo>
                  <a:lnTo>
                    <a:pt x="868" y="1727"/>
                  </a:lnTo>
                  <a:lnTo>
                    <a:pt x="937" y="1727"/>
                  </a:lnTo>
                  <a:lnTo>
                    <a:pt x="954" y="1696"/>
                  </a:lnTo>
                  <a:lnTo>
                    <a:pt x="903" y="1679"/>
                  </a:lnTo>
                  <a:lnTo>
                    <a:pt x="937" y="1664"/>
                  </a:lnTo>
                  <a:lnTo>
                    <a:pt x="920" y="1648"/>
                  </a:lnTo>
                  <a:lnTo>
                    <a:pt x="937" y="1631"/>
                  </a:lnTo>
                  <a:lnTo>
                    <a:pt x="937" y="1583"/>
                  </a:lnTo>
                  <a:lnTo>
                    <a:pt x="972" y="1600"/>
                  </a:lnTo>
                  <a:lnTo>
                    <a:pt x="1127" y="1553"/>
                  </a:lnTo>
                  <a:lnTo>
                    <a:pt x="1127" y="1535"/>
                  </a:lnTo>
                  <a:lnTo>
                    <a:pt x="1144" y="1535"/>
                  </a:lnTo>
                  <a:lnTo>
                    <a:pt x="1196" y="1535"/>
                  </a:lnTo>
                  <a:lnTo>
                    <a:pt x="1214" y="1568"/>
                  </a:lnTo>
                  <a:lnTo>
                    <a:pt x="1214" y="1583"/>
                  </a:lnTo>
                  <a:lnTo>
                    <a:pt x="1231" y="1583"/>
                  </a:lnTo>
                  <a:lnTo>
                    <a:pt x="1265" y="1600"/>
                  </a:lnTo>
                  <a:lnTo>
                    <a:pt x="1265" y="1616"/>
                  </a:lnTo>
                  <a:lnTo>
                    <a:pt x="1300" y="1616"/>
                  </a:lnTo>
                  <a:lnTo>
                    <a:pt x="1334" y="1583"/>
                  </a:lnTo>
                  <a:lnTo>
                    <a:pt x="1369" y="1568"/>
                  </a:lnTo>
                  <a:lnTo>
                    <a:pt x="1386" y="1616"/>
                  </a:lnTo>
                  <a:lnTo>
                    <a:pt x="1455" y="1727"/>
                  </a:lnTo>
                  <a:lnTo>
                    <a:pt x="1473" y="1696"/>
                  </a:lnTo>
                  <a:lnTo>
                    <a:pt x="1490" y="1727"/>
                  </a:lnTo>
                  <a:lnTo>
                    <a:pt x="1542" y="1712"/>
                  </a:lnTo>
                  <a:lnTo>
                    <a:pt x="1596" y="1760"/>
                  </a:lnTo>
                  <a:lnTo>
                    <a:pt x="1630" y="1775"/>
                  </a:lnTo>
                  <a:lnTo>
                    <a:pt x="1630" y="1760"/>
                  </a:lnTo>
                  <a:lnTo>
                    <a:pt x="1647" y="1792"/>
                  </a:lnTo>
                  <a:lnTo>
                    <a:pt x="1630" y="1808"/>
                  </a:lnTo>
                  <a:lnTo>
                    <a:pt x="1665" y="1792"/>
                  </a:lnTo>
                  <a:lnTo>
                    <a:pt x="1682" y="1775"/>
                  </a:lnTo>
                  <a:lnTo>
                    <a:pt x="1768" y="1727"/>
                  </a:lnTo>
                  <a:lnTo>
                    <a:pt x="1837" y="1744"/>
                  </a:lnTo>
                  <a:lnTo>
                    <a:pt x="1872" y="1760"/>
                  </a:lnTo>
                  <a:lnTo>
                    <a:pt x="1941" y="1760"/>
                  </a:lnTo>
                  <a:lnTo>
                    <a:pt x="1941" y="1727"/>
                  </a:lnTo>
                  <a:lnTo>
                    <a:pt x="1941" y="1696"/>
                  </a:lnTo>
                  <a:lnTo>
                    <a:pt x="1976" y="1679"/>
                  </a:lnTo>
                  <a:lnTo>
                    <a:pt x="2045" y="1696"/>
                  </a:lnTo>
                  <a:lnTo>
                    <a:pt x="2079" y="1744"/>
                  </a:lnTo>
                  <a:lnTo>
                    <a:pt x="2097" y="1744"/>
                  </a:lnTo>
                  <a:lnTo>
                    <a:pt x="2131" y="1727"/>
                  </a:lnTo>
                  <a:lnTo>
                    <a:pt x="2235" y="1775"/>
                  </a:lnTo>
                  <a:lnTo>
                    <a:pt x="2287" y="1792"/>
                  </a:lnTo>
                  <a:lnTo>
                    <a:pt x="2358" y="1775"/>
                  </a:lnTo>
                  <a:lnTo>
                    <a:pt x="2392" y="1744"/>
                  </a:lnTo>
                  <a:lnTo>
                    <a:pt x="2444" y="1760"/>
                  </a:lnTo>
                  <a:lnTo>
                    <a:pt x="2479" y="1775"/>
                  </a:lnTo>
                  <a:lnTo>
                    <a:pt x="2530" y="1760"/>
                  </a:lnTo>
                  <a:lnTo>
                    <a:pt x="2548" y="1696"/>
                  </a:lnTo>
                  <a:lnTo>
                    <a:pt x="2565" y="1679"/>
                  </a:lnTo>
                  <a:lnTo>
                    <a:pt x="2565" y="1664"/>
                  </a:lnTo>
                  <a:lnTo>
                    <a:pt x="2548" y="1664"/>
                  </a:lnTo>
                  <a:lnTo>
                    <a:pt x="2565" y="1631"/>
                  </a:lnTo>
                  <a:lnTo>
                    <a:pt x="2634" y="1616"/>
                  </a:lnTo>
                  <a:lnTo>
                    <a:pt x="2686" y="1631"/>
                  </a:lnTo>
                  <a:lnTo>
                    <a:pt x="2721" y="1664"/>
                  </a:lnTo>
                  <a:lnTo>
                    <a:pt x="2755" y="1775"/>
                  </a:lnTo>
                  <a:lnTo>
                    <a:pt x="2790" y="1775"/>
                  </a:lnTo>
                  <a:lnTo>
                    <a:pt x="2841" y="1808"/>
                  </a:lnTo>
                  <a:lnTo>
                    <a:pt x="2841" y="1840"/>
                  </a:lnTo>
                  <a:lnTo>
                    <a:pt x="2876" y="1840"/>
                  </a:lnTo>
                  <a:lnTo>
                    <a:pt x="2945" y="1823"/>
                  </a:lnTo>
                  <a:lnTo>
                    <a:pt x="2945" y="1856"/>
                  </a:lnTo>
                  <a:lnTo>
                    <a:pt x="2893" y="1952"/>
                  </a:lnTo>
                  <a:lnTo>
                    <a:pt x="2876" y="1936"/>
                  </a:lnTo>
                  <a:lnTo>
                    <a:pt x="2841" y="1952"/>
                  </a:lnTo>
                  <a:lnTo>
                    <a:pt x="2859" y="2000"/>
                  </a:lnTo>
                  <a:lnTo>
                    <a:pt x="2841" y="2032"/>
                  </a:lnTo>
                  <a:lnTo>
                    <a:pt x="2859" y="2000"/>
                  </a:lnTo>
                  <a:lnTo>
                    <a:pt x="2876" y="2000"/>
                  </a:lnTo>
                  <a:lnTo>
                    <a:pt x="2876" y="2015"/>
                  </a:lnTo>
                  <a:lnTo>
                    <a:pt x="2893" y="2032"/>
                  </a:lnTo>
                  <a:lnTo>
                    <a:pt x="2945" y="2000"/>
                  </a:lnTo>
                  <a:lnTo>
                    <a:pt x="3103" y="1823"/>
                  </a:lnTo>
                  <a:lnTo>
                    <a:pt x="3103" y="1712"/>
                  </a:lnTo>
                  <a:lnTo>
                    <a:pt x="3120" y="1679"/>
                  </a:lnTo>
                  <a:lnTo>
                    <a:pt x="3120" y="1631"/>
                  </a:lnTo>
                  <a:lnTo>
                    <a:pt x="3085" y="1583"/>
                  </a:lnTo>
                  <a:lnTo>
                    <a:pt x="3068" y="1583"/>
                  </a:lnTo>
                  <a:lnTo>
                    <a:pt x="3049" y="1616"/>
                  </a:lnTo>
                  <a:lnTo>
                    <a:pt x="3014" y="1616"/>
                  </a:lnTo>
                  <a:lnTo>
                    <a:pt x="3032" y="1583"/>
                  </a:lnTo>
                  <a:lnTo>
                    <a:pt x="3014" y="1583"/>
                  </a:lnTo>
                  <a:lnTo>
                    <a:pt x="2997" y="1568"/>
                  </a:lnTo>
                  <a:lnTo>
                    <a:pt x="2962" y="1568"/>
                  </a:lnTo>
                  <a:lnTo>
                    <a:pt x="2962" y="1553"/>
                  </a:lnTo>
                  <a:lnTo>
                    <a:pt x="3014" y="1505"/>
                  </a:lnTo>
                  <a:lnTo>
                    <a:pt x="3172" y="1361"/>
                  </a:lnTo>
                  <a:lnTo>
                    <a:pt x="3241" y="1343"/>
                  </a:lnTo>
                  <a:lnTo>
                    <a:pt x="3258" y="1361"/>
                  </a:lnTo>
                  <a:lnTo>
                    <a:pt x="3275" y="1343"/>
                  </a:lnTo>
                  <a:lnTo>
                    <a:pt x="3327" y="1361"/>
                  </a:lnTo>
                  <a:lnTo>
                    <a:pt x="3344" y="1328"/>
                  </a:lnTo>
                  <a:lnTo>
                    <a:pt x="3396" y="1343"/>
                  </a:lnTo>
                  <a:lnTo>
                    <a:pt x="3414" y="1343"/>
                  </a:lnTo>
                  <a:lnTo>
                    <a:pt x="3396" y="1361"/>
                  </a:lnTo>
                  <a:lnTo>
                    <a:pt x="3396" y="1376"/>
                  </a:lnTo>
                  <a:lnTo>
                    <a:pt x="3500" y="1361"/>
                  </a:lnTo>
                  <a:lnTo>
                    <a:pt x="3483" y="1343"/>
                  </a:lnTo>
                  <a:lnTo>
                    <a:pt x="3552" y="1232"/>
                  </a:lnTo>
                  <a:lnTo>
                    <a:pt x="3638" y="1217"/>
                  </a:lnTo>
                  <a:lnTo>
                    <a:pt x="3638" y="1247"/>
                  </a:lnTo>
                  <a:lnTo>
                    <a:pt x="3638" y="1280"/>
                  </a:lnTo>
                  <a:lnTo>
                    <a:pt x="3725" y="1232"/>
                  </a:lnTo>
                  <a:lnTo>
                    <a:pt x="3725" y="1184"/>
                  </a:lnTo>
                  <a:lnTo>
                    <a:pt x="3759" y="1184"/>
                  </a:lnTo>
                  <a:lnTo>
                    <a:pt x="3742" y="1199"/>
                  </a:lnTo>
                  <a:lnTo>
                    <a:pt x="3725" y="1280"/>
                  </a:lnTo>
                  <a:lnTo>
                    <a:pt x="3690" y="1295"/>
                  </a:lnTo>
                  <a:lnTo>
                    <a:pt x="3586" y="1409"/>
                  </a:lnTo>
                  <a:lnTo>
                    <a:pt x="3552" y="1424"/>
                  </a:lnTo>
                  <a:lnTo>
                    <a:pt x="3517" y="1535"/>
                  </a:lnTo>
                  <a:lnTo>
                    <a:pt x="3552" y="1727"/>
                  </a:lnTo>
                  <a:lnTo>
                    <a:pt x="3586" y="1696"/>
                  </a:lnTo>
                  <a:lnTo>
                    <a:pt x="3621" y="1631"/>
                  </a:lnTo>
                  <a:lnTo>
                    <a:pt x="3638" y="1631"/>
                  </a:lnTo>
                  <a:lnTo>
                    <a:pt x="3638" y="1583"/>
                  </a:lnTo>
                  <a:lnTo>
                    <a:pt x="3655" y="1583"/>
                  </a:lnTo>
                  <a:lnTo>
                    <a:pt x="3690" y="1568"/>
                  </a:lnTo>
                  <a:lnTo>
                    <a:pt x="3673" y="1520"/>
                  </a:lnTo>
                  <a:lnTo>
                    <a:pt x="3707" y="1505"/>
                  </a:lnTo>
                  <a:lnTo>
                    <a:pt x="3725" y="1505"/>
                  </a:lnTo>
                  <a:lnTo>
                    <a:pt x="3725" y="1472"/>
                  </a:lnTo>
                  <a:lnTo>
                    <a:pt x="3707" y="1472"/>
                  </a:lnTo>
                  <a:lnTo>
                    <a:pt x="3725" y="1424"/>
                  </a:lnTo>
                  <a:lnTo>
                    <a:pt x="3707" y="1424"/>
                  </a:lnTo>
                  <a:lnTo>
                    <a:pt x="3690" y="1424"/>
                  </a:lnTo>
                  <a:lnTo>
                    <a:pt x="3690" y="1409"/>
                  </a:lnTo>
                  <a:lnTo>
                    <a:pt x="3725" y="1361"/>
                  </a:lnTo>
                  <a:lnTo>
                    <a:pt x="3725" y="1328"/>
                  </a:lnTo>
                  <a:lnTo>
                    <a:pt x="3759" y="1328"/>
                  </a:lnTo>
                  <a:lnTo>
                    <a:pt x="3813" y="1295"/>
                  </a:lnTo>
                  <a:lnTo>
                    <a:pt x="3813" y="1328"/>
                  </a:lnTo>
                  <a:lnTo>
                    <a:pt x="3830" y="1313"/>
                  </a:lnTo>
                  <a:lnTo>
                    <a:pt x="3882" y="1295"/>
                  </a:lnTo>
                  <a:lnTo>
                    <a:pt x="3917" y="1328"/>
                  </a:lnTo>
                  <a:lnTo>
                    <a:pt x="3934" y="1295"/>
                  </a:lnTo>
                  <a:lnTo>
                    <a:pt x="4107" y="1184"/>
                  </a:lnTo>
                  <a:lnTo>
                    <a:pt x="4158" y="1199"/>
                  </a:lnTo>
                  <a:lnTo>
                    <a:pt x="4176" y="1184"/>
                  </a:lnTo>
                  <a:lnTo>
                    <a:pt x="4141" y="1088"/>
                  </a:lnTo>
                  <a:lnTo>
                    <a:pt x="4124" y="1088"/>
                  </a:lnTo>
                  <a:lnTo>
                    <a:pt x="4124" y="1056"/>
                  </a:lnTo>
                  <a:lnTo>
                    <a:pt x="4141" y="1056"/>
                  </a:lnTo>
                  <a:lnTo>
                    <a:pt x="4176" y="1040"/>
                  </a:lnTo>
                  <a:lnTo>
                    <a:pt x="4210" y="1008"/>
                  </a:lnTo>
                  <a:lnTo>
                    <a:pt x="4193" y="977"/>
                  </a:lnTo>
                  <a:lnTo>
                    <a:pt x="4210" y="960"/>
                  </a:lnTo>
                  <a:lnTo>
                    <a:pt x="4228" y="1008"/>
                  </a:lnTo>
                  <a:lnTo>
                    <a:pt x="4262" y="1008"/>
                  </a:lnTo>
                  <a:lnTo>
                    <a:pt x="4297" y="1040"/>
                  </a:lnTo>
                  <a:lnTo>
                    <a:pt x="4383" y="1088"/>
                  </a:lnTo>
                  <a:lnTo>
                    <a:pt x="4400" y="1040"/>
                  </a:lnTo>
                  <a:lnTo>
                    <a:pt x="4400" y="1008"/>
                  </a:lnTo>
                  <a:lnTo>
                    <a:pt x="4435" y="1008"/>
                  </a:lnTo>
                  <a:lnTo>
                    <a:pt x="4469" y="977"/>
                  </a:lnTo>
                  <a:lnTo>
                    <a:pt x="4418" y="929"/>
                  </a:lnTo>
                  <a:lnTo>
                    <a:pt x="4331" y="912"/>
                  </a:lnTo>
                  <a:lnTo>
                    <a:pt x="4176" y="785"/>
                  </a:lnTo>
                  <a:lnTo>
                    <a:pt x="4072" y="720"/>
                  </a:lnTo>
                  <a:lnTo>
                    <a:pt x="3934" y="704"/>
                  </a:lnTo>
                  <a:lnTo>
                    <a:pt x="3934" y="785"/>
                  </a:lnTo>
                  <a:lnTo>
                    <a:pt x="3899" y="800"/>
                  </a:lnTo>
                  <a:lnTo>
                    <a:pt x="3865" y="768"/>
                  </a:lnTo>
                  <a:lnTo>
                    <a:pt x="3865" y="737"/>
                  </a:lnTo>
                  <a:lnTo>
                    <a:pt x="3882" y="737"/>
                  </a:lnTo>
                  <a:lnTo>
                    <a:pt x="3899" y="720"/>
                  </a:lnTo>
                  <a:lnTo>
                    <a:pt x="3865" y="720"/>
                  </a:lnTo>
                  <a:lnTo>
                    <a:pt x="3830" y="752"/>
                  </a:lnTo>
                  <a:lnTo>
                    <a:pt x="3742" y="737"/>
                  </a:lnTo>
                  <a:lnTo>
                    <a:pt x="3655" y="737"/>
                  </a:lnTo>
                  <a:lnTo>
                    <a:pt x="3621" y="720"/>
                  </a:lnTo>
                  <a:lnTo>
                    <a:pt x="3638" y="689"/>
                  </a:lnTo>
                  <a:lnTo>
                    <a:pt x="3604" y="641"/>
                  </a:lnTo>
                  <a:lnTo>
                    <a:pt x="3535" y="624"/>
                  </a:lnTo>
                  <a:lnTo>
                    <a:pt x="3431" y="656"/>
                  </a:lnTo>
                  <a:lnTo>
                    <a:pt x="3414" y="608"/>
                  </a:lnTo>
                  <a:lnTo>
                    <a:pt x="3379" y="608"/>
                  </a:lnTo>
                  <a:lnTo>
                    <a:pt x="3362" y="593"/>
                  </a:lnTo>
                  <a:lnTo>
                    <a:pt x="3362" y="545"/>
                  </a:lnTo>
                  <a:lnTo>
                    <a:pt x="3241" y="512"/>
                  </a:lnTo>
                  <a:lnTo>
                    <a:pt x="3103" y="480"/>
                  </a:lnTo>
                  <a:lnTo>
                    <a:pt x="3068" y="545"/>
                  </a:lnTo>
                  <a:lnTo>
                    <a:pt x="3103" y="593"/>
                  </a:lnTo>
                  <a:lnTo>
                    <a:pt x="2997" y="593"/>
                  </a:lnTo>
                  <a:lnTo>
                    <a:pt x="2980" y="593"/>
                  </a:lnTo>
                  <a:lnTo>
                    <a:pt x="2945" y="608"/>
                  </a:lnTo>
                  <a:lnTo>
                    <a:pt x="2893" y="560"/>
                  </a:lnTo>
                  <a:lnTo>
                    <a:pt x="2859" y="656"/>
                  </a:lnTo>
                  <a:lnTo>
                    <a:pt x="2824" y="641"/>
                  </a:lnTo>
                  <a:lnTo>
                    <a:pt x="2790" y="576"/>
                  </a:lnTo>
                  <a:lnTo>
                    <a:pt x="2807" y="497"/>
                  </a:lnTo>
                  <a:lnTo>
                    <a:pt x="2772" y="449"/>
                  </a:lnTo>
                  <a:lnTo>
                    <a:pt x="2669" y="417"/>
                  </a:lnTo>
                  <a:lnTo>
                    <a:pt x="2634" y="417"/>
                  </a:lnTo>
                  <a:lnTo>
                    <a:pt x="2617" y="449"/>
                  </a:lnTo>
                  <a:lnTo>
                    <a:pt x="2634" y="480"/>
                  </a:lnTo>
                  <a:lnTo>
                    <a:pt x="2496" y="465"/>
                  </a:lnTo>
                  <a:lnTo>
                    <a:pt x="2513" y="417"/>
                  </a:lnTo>
                  <a:lnTo>
                    <a:pt x="2427" y="401"/>
                  </a:lnTo>
                  <a:lnTo>
                    <a:pt x="2375" y="432"/>
                  </a:lnTo>
                  <a:lnTo>
                    <a:pt x="2269" y="38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3" name="Freeform 13"/>
            <p:cNvSpPr>
              <a:spLocks/>
            </p:cNvSpPr>
            <p:nvPr/>
          </p:nvSpPr>
          <p:spPr bwMode="auto">
            <a:xfrm>
              <a:off x="3167" y="2149"/>
              <a:ext cx="252" cy="152"/>
            </a:xfrm>
            <a:custGeom>
              <a:avLst/>
              <a:gdLst>
                <a:gd name="T0" fmla="*/ 53 w 503"/>
                <a:gd name="T1" fmla="*/ 68 h 303"/>
                <a:gd name="T2" fmla="*/ 53 w 503"/>
                <a:gd name="T3" fmla="*/ 68 h 303"/>
                <a:gd name="T4" fmla="*/ 44 w 503"/>
                <a:gd name="T5" fmla="*/ 68 h 303"/>
                <a:gd name="T6" fmla="*/ 44 w 503"/>
                <a:gd name="T7" fmla="*/ 64 h 303"/>
                <a:gd name="T8" fmla="*/ 48 w 503"/>
                <a:gd name="T9" fmla="*/ 56 h 303"/>
                <a:gd name="T10" fmla="*/ 57 w 503"/>
                <a:gd name="T11" fmla="*/ 56 h 303"/>
                <a:gd name="T12" fmla="*/ 57 w 503"/>
                <a:gd name="T13" fmla="*/ 52 h 303"/>
                <a:gd name="T14" fmla="*/ 53 w 503"/>
                <a:gd name="T15" fmla="*/ 44 h 303"/>
                <a:gd name="T16" fmla="*/ 53 w 503"/>
                <a:gd name="T17" fmla="*/ 40 h 303"/>
                <a:gd name="T18" fmla="*/ 39 w 503"/>
                <a:gd name="T19" fmla="*/ 36 h 303"/>
                <a:gd name="T20" fmla="*/ 31 w 503"/>
                <a:gd name="T21" fmla="*/ 40 h 303"/>
                <a:gd name="T22" fmla="*/ 22 w 503"/>
                <a:gd name="T23" fmla="*/ 44 h 303"/>
                <a:gd name="T24" fmla="*/ 18 w 503"/>
                <a:gd name="T25" fmla="*/ 44 h 303"/>
                <a:gd name="T26" fmla="*/ 5 w 503"/>
                <a:gd name="T27" fmla="*/ 44 h 303"/>
                <a:gd name="T28" fmla="*/ 0 w 503"/>
                <a:gd name="T29" fmla="*/ 40 h 303"/>
                <a:gd name="T30" fmla="*/ 5 w 503"/>
                <a:gd name="T31" fmla="*/ 32 h 303"/>
                <a:gd name="T32" fmla="*/ 9 w 503"/>
                <a:gd name="T33" fmla="*/ 24 h 303"/>
                <a:gd name="T34" fmla="*/ 13 w 503"/>
                <a:gd name="T35" fmla="*/ 20 h 303"/>
                <a:gd name="T36" fmla="*/ 9 w 503"/>
                <a:gd name="T37" fmla="*/ 8 h 303"/>
                <a:gd name="T38" fmla="*/ 18 w 503"/>
                <a:gd name="T39" fmla="*/ 4 h 303"/>
                <a:gd name="T40" fmla="*/ 26 w 503"/>
                <a:gd name="T41" fmla="*/ 4 h 303"/>
                <a:gd name="T42" fmla="*/ 39 w 503"/>
                <a:gd name="T43" fmla="*/ 8 h 303"/>
                <a:gd name="T44" fmla="*/ 44 w 503"/>
                <a:gd name="T45" fmla="*/ 8 h 303"/>
                <a:gd name="T46" fmla="*/ 48 w 503"/>
                <a:gd name="T47" fmla="*/ 8 h 303"/>
                <a:gd name="T48" fmla="*/ 53 w 503"/>
                <a:gd name="T49" fmla="*/ 8 h 303"/>
                <a:gd name="T50" fmla="*/ 61 w 503"/>
                <a:gd name="T51" fmla="*/ 8 h 303"/>
                <a:gd name="T52" fmla="*/ 66 w 503"/>
                <a:gd name="T53" fmla="*/ 0 h 303"/>
                <a:gd name="T54" fmla="*/ 70 w 503"/>
                <a:gd name="T55" fmla="*/ 0 h 303"/>
                <a:gd name="T56" fmla="*/ 83 w 503"/>
                <a:gd name="T57" fmla="*/ 0 h 303"/>
                <a:gd name="T58" fmla="*/ 87 w 503"/>
                <a:gd name="T59" fmla="*/ 4 h 303"/>
                <a:gd name="T60" fmla="*/ 83 w 503"/>
                <a:gd name="T61" fmla="*/ 4 h 303"/>
                <a:gd name="T62" fmla="*/ 87 w 503"/>
                <a:gd name="T63" fmla="*/ 8 h 303"/>
                <a:gd name="T64" fmla="*/ 92 w 503"/>
                <a:gd name="T65" fmla="*/ 8 h 303"/>
                <a:gd name="T66" fmla="*/ 96 w 503"/>
                <a:gd name="T67" fmla="*/ 16 h 303"/>
                <a:gd name="T68" fmla="*/ 100 w 503"/>
                <a:gd name="T69" fmla="*/ 20 h 303"/>
                <a:gd name="T70" fmla="*/ 105 w 503"/>
                <a:gd name="T71" fmla="*/ 16 h 303"/>
                <a:gd name="T72" fmla="*/ 126 w 503"/>
                <a:gd name="T73" fmla="*/ 28 h 303"/>
                <a:gd name="T74" fmla="*/ 122 w 503"/>
                <a:gd name="T75" fmla="*/ 44 h 303"/>
                <a:gd name="T76" fmla="*/ 117 w 503"/>
                <a:gd name="T77" fmla="*/ 40 h 303"/>
                <a:gd name="T78" fmla="*/ 113 w 503"/>
                <a:gd name="T79" fmla="*/ 44 h 303"/>
                <a:gd name="T80" fmla="*/ 113 w 503"/>
                <a:gd name="T81" fmla="*/ 52 h 303"/>
                <a:gd name="T82" fmla="*/ 109 w 503"/>
                <a:gd name="T83" fmla="*/ 52 h 303"/>
                <a:gd name="T84" fmla="*/ 87 w 503"/>
                <a:gd name="T85" fmla="*/ 64 h 303"/>
                <a:gd name="T86" fmla="*/ 96 w 503"/>
                <a:gd name="T87" fmla="*/ 68 h 303"/>
                <a:gd name="T88" fmla="*/ 100 w 503"/>
                <a:gd name="T89" fmla="*/ 68 h 303"/>
                <a:gd name="T90" fmla="*/ 96 w 503"/>
                <a:gd name="T91" fmla="*/ 68 h 303"/>
                <a:gd name="T92" fmla="*/ 83 w 503"/>
                <a:gd name="T93" fmla="*/ 76 h 303"/>
                <a:gd name="T94" fmla="*/ 79 w 503"/>
                <a:gd name="T95" fmla="*/ 76 h 303"/>
                <a:gd name="T96" fmla="*/ 79 w 503"/>
                <a:gd name="T97" fmla="*/ 72 h 303"/>
                <a:gd name="T98" fmla="*/ 74 w 503"/>
                <a:gd name="T99" fmla="*/ 68 h 303"/>
                <a:gd name="T100" fmla="*/ 83 w 503"/>
                <a:gd name="T101" fmla="*/ 64 h 303"/>
                <a:gd name="T102" fmla="*/ 70 w 503"/>
                <a:gd name="T103" fmla="*/ 60 h 303"/>
                <a:gd name="T104" fmla="*/ 70 w 503"/>
                <a:gd name="T105" fmla="*/ 56 h 303"/>
                <a:gd name="T106" fmla="*/ 61 w 503"/>
                <a:gd name="T107" fmla="*/ 56 h 303"/>
                <a:gd name="T108" fmla="*/ 57 w 503"/>
                <a:gd name="T109" fmla="*/ 64 h 303"/>
                <a:gd name="T110" fmla="*/ 53 w 503"/>
                <a:gd name="T111" fmla="*/ 64 h 303"/>
                <a:gd name="T112" fmla="*/ 53 w 503"/>
                <a:gd name="T113" fmla="*/ 68 h 3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03"/>
                <a:gd name="T172" fmla="*/ 0 h 303"/>
                <a:gd name="T173" fmla="*/ 503 w 503"/>
                <a:gd name="T174" fmla="*/ 303 h 3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03" h="303">
                  <a:moveTo>
                    <a:pt x="209" y="272"/>
                  </a:moveTo>
                  <a:lnTo>
                    <a:pt x="209" y="272"/>
                  </a:lnTo>
                  <a:lnTo>
                    <a:pt x="173" y="272"/>
                  </a:lnTo>
                  <a:lnTo>
                    <a:pt x="173" y="255"/>
                  </a:lnTo>
                  <a:lnTo>
                    <a:pt x="192" y="224"/>
                  </a:lnTo>
                  <a:lnTo>
                    <a:pt x="227" y="224"/>
                  </a:lnTo>
                  <a:lnTo>
                    <a:pt x="227" y="207"/>
                  </a:lnTo>
                  <a:lnTo>
                    <a:pt x="209" y="176"/>
                  </a:lnTo>
                  <a:lnTo>
                    <a:pt x="209" y="159"/>
                  </a:lnTo>
                  <a:lnTo>
                    <a:pt x="156" y="144"/>
                  </a:lnTo>
                  <a:lnTo>
                    <a:pt x="121" y="159"/>
                  </a:lnTo>
                  <a:lnTo>
                    <a:pt x="86" y="176"/>
                  </a:lnTo>
                  <a:lnTo>
                    <a:pt x="69" y="176"/>
                  </a:lnTo>
                  <a:lnTo>
                    <a:pt x="17" y="176"/>
                  </a:lnTo>
                  <a:lnTo>
                    <a:pt x="0" y="159"/>
                  </a:lnTo>
                  <a:lnTo>
                    <a:pt x="17" y="128"/>
                  </a:lnTo>
                  <a:lnTo>
                    <a:pt x="35" y="96"/>
                  </a:lnTo>
                  <a:lnTo>
                    <a:pt x="52" y="80"/>
                  </a:lnTo>
                  <a:lnTo>
                    <a:pt x="35" y="32"/>
                  </a:lnTo>
                  <a:lnTo>
                    <a:pt x="69" y="15"/>
                  </a:lnTo>
                  <a:lnTo>
                    <a:pt x="104" y="15"/>
                  </a:lnTo>
                  <a:lnTo>
                    <a:pt x="156" y="32"/>
                  </a:lnTo>
                  <a:lnTo>
                    <a:pt x="173" y="32"/>
                  </a:lnTo>
                  <a:lnTo>
                    <a:pt x="192" y="32"/>
                  </a:lnTo>
                  <a:lnTo>
                    <a:pt x="209" y="32"/>
                  </a:lnTo>
                  <a:lnTo>
                    <a:pt x="244" y="32"/>
                  </a:lnTo>
                  <a:lnTo>
                    <a:pt x="261" y="0"/>
                  </a:lnTo>
                  <a:lnTo>
                    <a:pt x="278" y="0"/>
                  </a:lnTo>
                  <a:lnTo>
                    <a:pt x="330" y="0"/>
                  </a:lnTo>
                  <a:lnTo>
                    <a:pt x="348" y="15"/>
                  </a:lnTo>
                  <a:lnTo>
                    <a:pt x="330" y="15"/>
                  </a:lnTo>
                  <a:lnTo>
                    <a:pt x="348" y="32"/>
                  </a:lnTo>
                  <a:lnTo>
                    <a:pt x="365" y="32"/>
                  </a:lnTo>
                  <a:lnTo>
                    <a:pt x="382" y="63"/>
                  </a:lnTo>
                  <a:lnTo>
                    <a:pt x="399" y="80"/>
                  </a:lnTo>
                  <a:lnTo>
                    <a:pt x="417" y="63"/>
                  </a:lnTo>
                  <a:lnTo>
                    <a:pt x="503" y="111"/>
                  </a:lnTo>
                  <a:lnTo>
                    <a:pt x="486" y="176"/>
                  </a:lnTo>
                  <a:lnTo>
                    <a:pt x="468" y="159"/>
                  </a:lnTo>
                  <a:lnTo>
                    <a:pt x="451" y="176"/>
                  </a:lnTo>
                  <a:lnTo>
                    <a:pt x="451" y="207"/>
                  </a:lnTo>
                  <a:lnTo>
                    <a:pt x="434" y="207"/>
                  </a:lnTo>
                  <a:lnTo>
                    <a:pt x="348" y="255"/>
                  </a:lnTo>
                  <a:lnTo>
                    <a:pt x="382" y="272"/>
                  </a:lnTo>
                  <a:lnTo>
                    <a:pt x="399" y="272"/>
                  </a:lnTo>
                  <a:lnTo>
                    <a:pt x="382" y="272"/>
                  </a:lnTo>
                  <a:lnTo>
                    <a:pt x="330" y="303"/>
                  </a:lnTo>
                  <a:lnTo>
                    <a:pt x="313" y="303"/>
                  </a:lnTo>
                  <a:lnTo>
                    <a:pt x="313" y="288"/>
                  </a:lnTo>
                  <a:lnTo>
                    <a:pt x="296" y="272"/>
                  </a:lnTo>
                  <a:lnTo>
                    <a:pt x="330" y="255"/>
                  </a:lnTo>
                  <a:lnTo>
                    <a:pt x="278" y="240"/>
                  </a:lnTo>
                  <a:lnTo>
                    <a:pt x="278" y="224"/>
                  </a:lnTo>
                  <a:lnTo>
                    <a:pt x="244" y="224"/>
                  </a:lnTo>
                  <a:lnTo>
                    <a:pt x="227" y="255"/>
                  </a:lnTo>
                  <a:lnTo>
                    <a:pt x="209" y="255"/>
                  </a:lnTo>
                  <a:lnTo>
                    <a:pt x="209" y="27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4" name="Freeform 14"/>
            <p:cNvSpPr>
              <a:spLocks/>
            </p:cNvSpPr>
            <p:nvPr/>
          </p:nvSpPr>
          <p:spPr bwMode="auto">
            <a:xfrm>
              <a:off x="3505" y="2085"/>
              <a:ext cx="555" cy="273"/>
            </a:xfrm>
            <a:custGeom>
              <a:avLst/>
              <a:gdLst>
                <a:gd name="T0" fmla="*/ 273 w 1109"/>
                <a:gd name="T1" fmla="*/ 69 h 545"/>
                <a:gd name="T2" fmla="*/ 264 w 1109"/>
                <a:gd name="T3" fmla="*/ 84 h 545"/>
                <a:gd name="T4" fmla="*/ 247 w 1109"/>
                <a:gd name="T5" fmla="*/ 84 h 545"/>
                <a:gd name="T6" fmla="*/ 230 w 1109"/>
                <a:gd name="T7" fmla="*/ 101 h 545"/>
                <a:gd name="T8" fmla="*/ 234 w 1109"/>
                <a:gd name="T9" fmla="*/ 120 h 545"/>
                <a:gd name="T10" fmla="*/ 221 w 1109"/>
                <a:gd name="T11" fmla="*/ 120 h 545"/>
                <a:gd name="T12" fmla="*/ 187 w 1109"/>
                <a:gd name="T13" fmla="*/ 117 h 545"/>
                <a:gd name="T14" fmla="*/ 182 w 1109"/>
                <a:gd name="T15" fmla="*/ 125 h 545"/>
                <a:gd name="T16" fmla="*/ 165 w 1109"/>
                <a:gd name="T17" fmla="*/ 125 h 545"/>
                <a:gd name="T18" fmla="*/ 148 w 1109"/>
                <a:gd name="T19" fmla="*/ 132 h 545"/>
                <a:gd name="T20" fmla="*/ 139 w 1109"/>
                <a:gd name="T21" fmla="*/ 129 h 545"/>
                <a:gd name="T22" fmla="*/ 135 w 1109"/>
                <a:gd name="T23" fmla="*/ 120 h 545"/>
                <a:gd name="T24" fmla="*/ 104 w 1109"/>
                <a:gd name="T25" fmla="*/ 113 h 545"/>
                <a:gd name="T26" fmla="*/ 82 w 1109"/>
                <a:gd name="T27" fmla="*/ 96 h 545"/>
                <a:gd name="T28" fmla="*/ 65 w 1109"/>
                <a:gd name="T29" fmla="*/ 132 h 545"/>
                <a:gd name="T30" fmla="*/ 52 w 1109"/>
                <a:gd name="T31" fmla="*/ 125 h 545"/>
                <a:gd name="T32" fmla="*/ 39 w 1109"/>
                <a:gd name="T33" fmla="*/ 120 h 545"/>
                <a:gd name="T34" fmla="*/ 31 w 1109"/>
                <a:gd name="T35" fmla="*/ 108 h 545"/>
                <a:gd name="T36" fmla="*/ 35 w 1109"/>
                <a:gd name="T37" fmla="*/ 108 h 545"/>
                <a:gd name="T38" fmla="*/ 35 w 1109"/>
                <a:gd name="T39" fmla="*/ 101 h 545"/>
                <a:gd name="T40" fmla="*/ 48 w 1109"/>
                <a:gd name="T41" fmla="*/ 89 h 545"/>
                <a:gd name="T42" fmla="*/ 31 w 1109"/>
                <a:gd name="T43" fmla="*/ 81 h 545"/>
                <a:gd name="T44" fmla="*/ 13 w 1109"/>
                <a:gd name="T45" fmla="*/ 89 h 545"/>
                <a:gd name="T46" fmla="*/ 13 w 1109"/>
                <a:gd name="T47" fmla="*/ 77 h 545"/>
                <a:gd name="T48" fmla="*/ 0 w 1109"/>
                <a:gd name="T49" fmla="*/ 69 h 545"/>
                <a:gd name="T50" fmla="*/ 13 w 1109"/>
                <a:gd name="T51" fmla="*/ 57 h 545"/>
                <a:gd name="T52" fmla="*/ 13 w 1109"/>
                <a:gd name="T53" fmla="*/ 48 h 545"/>
                <a:gd name="T54" fmla="*/ 35 w 1109"/>
                <a:gd name="T55" fmla="*/ 41 h 545"/>
                <a:gd name="T56" fmla="*/ 48 w 1109"/>
                <a:gd name="T57" fmla="*/ 41 h 545"/>
                <a:gd name="T58" fmla="*/ 69 w 1109"/>
                <a:gd name="T59" fmla="*/ 45 h 545"/>
                <a:gd name="T60" fmla="*/ 82 w 1109"/>
                <a:gd name="T61" fmla="*/ 48 h 545"/>
                <a:gd name="T62" fmla="*/ 104 w 1109"/>
                <a:gd name="T63" fmla="*/ 41 h 545"/>
                <a:gd name="T64" fmla="*/ 100 w 1109"/>
                <a:gd name="T65" fmla="*/ 33 h 545"/>
                <a:gd name="T66" fmla="*/ 100 w 1109"/>
                <a:gd name="T67" fmla="*/ 24 h 545"/>
                <a:gd name="T68" fmla="*/ 108 w 1109"/>
                <a:gd name="T69" fmla="*/ 17 h 545"/>
                <a:gd name="T70" fmla="*/ 148 w 1109"/>
                <a:gd name="T71" fmla="*/ 0 h 545"/>
                <a:gd name="T72" fmla="*/ 165 w 1109"/>
                <a:gd name="T73" fmla="*/ 0 h 545"/>
                <a:gd name="T74" fmla="*/ 169 w 1109"/>
                <a:gd name="T75" fmla="*/ 12 h 545"/>
                <a:gd name="T76" fmla="*/ 182 w 1109"/>
                <a:gd name="T77" fmla="*/ 17 h 545"/>
                <a:gd name="T78" fmla="*/ 191 w 1109"/>
                <a:gd name="T79" fmla="*/ 21 h 545"/>
                <a:gd name="T80" fmla="*/ 208 w 1109"/>
                <a:gd name="T81" fmla="*/ 9 h 545"/>
                <a:gd name="T82" fmla="*/ 230 w 1109"/>
                <a:gd name="T83" fmla="*/ 48 h 545"/>
                <a:gd name="T84" fmla="*/ 238 w 1109"/>
                <a:gd name="T85" fmla="*/ 48 h 545"/>
                <a:gd name="T86" fmla="*/ 264 w 1109"/>
                <a:gd name="T87" fmla="*/ 57 h 545"/>
                <a:gd name="T88" fmla="*/ 273 w 1109"/>
                <a:gd name="T89" fmla="*/ 57 h 545"/>
                <a:gd name="T90" fmla="*/ 273 w 1109"/>
                <a:gd name="T91" fmla="*/ 69 h 5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09"/>
                <a:gd name="T139" fmla="*/ 0 h 545"/>
                <a:gd name="T140" fmla="*/ 1109 w 1109"/>
                <a:gd name="T141" fmla="*/ 545 h 54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09" h="545">
                  <a:moveTo>
                    <a:pt x="1092" y="273"/>
                  </a:moveTo>
                  <a:lnTo>
                    <a:pt x="1092" y="273"/>
                  </a:lnTo>
                  <a:lnTo>
                    <a:pt x="1075" y="288"/>
                  </a:lnTo>
                  <a:lnTo>
                    <a:pt x="1056" y="336"/>
                  </a:lnTo>
                  <a:lnTo>
                    <a:pt x="1038" y="336"/>
                  </a:lnTo>
                  <a:lnTo>
                    <a:pt x="987" y="336"/>
                  </a:lnTo>
                  <a:lnTo>
                    <a:pt x="969" y="401"/>
                  </a:lnTo>
                  <a:lnTo>
                    <a:pt x="917" y="401"/>
                  </a:lnTo>
                  <a:lnTo>
                    <a:pt x="917" y="417"/>
                  </a:lnTo>
                  <a:lnTo>
                    <a:pt x="935" y="480"/>
                  </a:lnTo>
                  <a:lnTo>
                    <a:pt x="917" y="497"/>
                  </a:lnTo>
                  <a:lnTo>
                    <a:pt x="883" y="480"/>
                  </a:lnTo>
                  <a:lnTo>
                    <a:pt x="779" y="480"/>
                  </a:lnTo>
                  <a:lnTo>
                    <a:pt x="745" y="465"/>
                  </a:lnTo>
                  <a:lnTo>
                    <a:pt x="727" y="480"/>
                  </a:lnTo>
                  <a:lnTo>
                    <a:pt x="727" y="497"/>
                  </a:lnTo>
                  <a:lnTo>
                    <a:pt x="676" y="480"/>
                  </a:lnTo>
                  <a:lnTo>
                    <a:pt x="658" y="497"/>
                  </a:lnTo>
                  <a:lnTo>
                    <a:pt x="606" y="545"/>
                  </a:lnTo>
                  <a:lnTo>
                    <a:pt x="589" y="528"/>
                  </a:lnTo>
                  <a:lnTo>
                    <a:pt x="555" y="528"/>
                  </a:lnTo>
                  <a:lnTo>
                    <a:pt x="555" y="513"/>
                  </a:lnTo>
                  <a:lnTo>
                    <a:pt x="537" y="513"/>
                  </a:lnTo>
                  <a:lnTo>
                    <a:pt x="537" y="480"/>
                  </a:lnTo>
                  <a:lnTo>
                    <a:pt x="501" y="449"/>
                  </a:lnTo>
                  <a:lnTo>
                    <a:pt x="414" y="449"/>
                  </a:lnTo>
                  <a:lnTo>
                    <a:pt x="363" y="401"/>
                  </a:lnTo>
                  <a:lnTo>
                    <a:pt x="328" y="384"/>
                  </a:lnTo>
                  <a:lnTo>
                    <a:pt x="259" y="401"/>
                  </a:lnTo>
                  <a:lnTo>
                    <a:pt x="259" y="528"/>
                  </a:lnTo>
                  <a:lnTo>
                    <a:pt x="242" y="528"/>
                  </a:lnTo>
                  <a:lnTo>
                    <a:pt x="207" y="497"/>
                  </a:lnTo>
                  <a:lnTo>
                    <a:pt x="155" y="513"/>
                  </a:lnTo>
                  <a:lnTo>
                    <a:pt x="155" y="480"/>
                  </a:lnTo>
                  <a:lnTo>
                    <a:pt x="138" y="480"/>
                  </a:lnTo>
                  <a:lnTo>
                    <a:pt x="121" y="432"/>
                  </a:lnTo>
                  <a:lnTo>
                    <a:pt x="103" y="432"/>
                  </a:lnTo>
                  <a:lnTo>
                    <a:pt x="138" y="432"/>
                  </a:lnTo>
                  <a:lnTo>
                    <a:pt x="121" y="417"/>
                  </a:lnTo>
                  <a:lnTo>
                    <a:pt x="138" y="401"/>
                  </a:lnTo>
                  <a:lnTo>
                    <a:pt x="207" y="401"/>
                  </a:lnTo>
                  <a:lnTo>
                    <a:pt x="190" y="353"/>
                  </a:lnTo>
                  <a:lnTo>
                    <a:pt x="155" y="336"/>
                  </a:lnTo>
                  <a:lnTo>
                    <a:pt x="121" y="321"/>
                  </a:lnTo>
                  <a:lnTo>
                    <a:pt x="69" y="353"/>
                  </a:lnTo>
                  <a:lnTo>
                    <a:pt x="52" y="353"/>
                  </a:lnTo>
                  <a:lnTo>
                    <a:pt x="69" y="336"/>
                  </a:lnTo>
                  <a:lnTo>
                    <a:pt x="52" y="305"/>
                  </a:lnTo>
                  <a:lnTo>
                    <a:pt x="17" y="305"/>
                  </a:lnTo>
                  <a:lnTo>
                    <a:pt x="0" y="273"/>
                  </a:lnTo>
                  <a:lnTo>
                    <a:pt x="17" y="192"/>
                  </a:lnTo>
                  <a:lnTo>
                    <a:pt x="52" y="225"/>
                  </a:lnTo>
                  <a:lnTo>
                    <a:pt x="69" y="225"/>
                  </a:lnTo>
                  <a:lnTo>
                    <a:pt x="52" y="192"/>
                  </a:lnTo>
                  <a:lnTo>
                    <a:pt x="103" y="144"/>
                  </a:lnTo>
                  <a:lnTo>
                    <a:pt x="138" y="161"/>
                  </a:lnTo>
                  <a:lnTo>
                    <a:pt x="155" y="144"/>
                  </a:lnTo>
                  <a:lnTo>
                    <a:pt x="190" y="161"/>
                  </a:lnTo>
                  <a:lnTo>
                    <a:pt x="242" y="192"/>
                  </a:lnTo>
                  <a:lnTo>
                    <a:pt x="276" y="177"/>
                  </a:lnTo>
                  <a:lnTo>
                    <a:pt x="311" y="177"/>
                  </a:lnTo>
                  <a:lnTo>
                    <a:pt x="328" y="192"/>
                  </a:lnTo>
                  <a:lnTo>
                    <a:pt x="397" y="192"/>
                  </a:lnTo>
                  <a:lnTo>
                    <a:pt x="414" y="161"/>
                  </a:lnTo>
                  <a:lnTo>
                    <a:pt x="363" y="144"/>
                  </a:lnTo>
                  <a:lnTo>
                    <a:pt x="397" y="129"/>
                  </a:lnTo>
                  <a:lnTo>
                    <a:pt x="380" y="113"/>
                  </a:lnTo>
                  <a:lnTo>
                    <a:pt x="397" y="96"/>
                  </a:lnTo>
                  <a:lnTo>
                    <a:pt x="397" y="48"/>
                  </a:lnTo>
                  <a:lnTo>
                    <a:pt x="432" y="65"/>
                  </a:lnTo>
                  <a:lnTo>
                    <a:pt x="589" y="18"/>
                  </a:lnTo>
                  <a:lnTo>
                    <a:pt x="589" y="0"/>
                  </a:lnTo>
                  <a:lnTo>
                    <a:pt x="606" y="0"/>
                  </a:lnTo>
                  <a:lnTo>
                    <a:pt x="658" y="0"/>
                  </a:lnTo>
                  <a:lnTo>
                    <a:pt x="676" y="33"/>
                  </a:lnTo>
                  <a:lnTo>
                    <a:pt x="676" y="48"/>
                  </a:lnTo>
                  <a:lnTo>
                    <a:pt x="693" y="48"/>
                  </a:lnTo>
                  <a:lnTo>
                    <a:pt x="727" y="65"/>
                  </a:lnTo>
                  <a:lnTo>
                    <a:pt x="727" y="81"/>
                  </a:lnTo>
                  <a:lnTo>
                    <a:pt x="762" y="81"/>
                  </a:lnTo>
                  <a:lnTo>
                    <a:pt x="796" y="48"/>
                  </a:lnTo>
                  <a:lnTo>
                    <a:pt x="831" y="33"/>
                  </a:lnTo>
                  <a:lnTo>
                    <a:pt x="848" y="81"/>
                  </a:lnTo>
                  <a:lnTo>
                    <a:pt x="917" y="192"/>
                  </a:lnTo>
                  <a:lnTo>
                    <a:pt x="935" y="161"/>
                  </a:lnTo>
                  <a:lnTo>
                    <a:pt x="952" y="192"/>
                  </a:lnTo>
                  <a:lnTo>
                    <a:pt x="1004" y="177"/>
                  </a:lnTo>
                  <a:lnTo>
                    <a:pt x="1056" y="225"/>
                  </a:lnTo>
                  <a:lnTo>
                    <a:pt x="1092" y="240"/>
                  </a:lnTo>
                  <a:lnTo>
                    <a:pt x="1092" y="225"/>
                  </a:lnTo>
                  <a:lnTo>
                    <a:pt x="1109" y="257"/>
                  </a:lnTo>
                  <a:lnTo>
                    <a:pt x="1092" y="2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5" name="Freeform 15"/>
            <p:cNvSpPr>
              <a:spLocks/>
            </p:cNvSpPr>
            <p:nvPr/>
          </p:nvSpPr>
          <p:spPr bwMode="auto">
            <a:xfrm>
              <a:off x="3158" y="2022"/>
              <a:ext cx="95" cy="55"/>
            </a:xfrm>
            <a:custGeom>
              <a:avLst/>
              <a:gdLst>
                <a:gd name="T0" fmla="*/ 22 w 190"/>
                <a:gd name="T1" fmla="*/ 0 h 111"/>
                <a:gd name="T2" fmla="*/ 22 w 190"/>
                <a:gd name="T3" fmla="*/ 0 h 111"/>
                <a:gd name="T4" fmla="*/ 22 w 190"/>
                <a:gd name="T5" fmla="*/ 12 h 111"/>
                <a:gd name="T6" fmla="*/ 18 w 190"/>
                <a:gd name="T7" fmla="*/ 12 h 111"/>
                <a:gd name="T8" fmla="*/ 13 w 190"/>
                <a:gd name="T9" fmla="*/ 12 h 111"/>
                <a:gd name="T10" fmla="*/ 9 w 190"/>
                <a:gd name="T11" fmla="*/ 3 h 111"/>
                <a:gd name="T12" fmla="*/ 5 w 190"/>
                <a:gd name="T13" fmla="*/ 7 h 111"/>
                <a:gd name="T14" fmla="*/ 0 w 190"/>
                <a:gd name="T15" fmla="*/ 15 h 111"/>
                <a:gd name="T16" fmla="*/ 0 w 190"/>
                <a:gd name="T17" fmla="*/ 24 h 111"/>
                <a:gd name="T18" fmla="*/ 5 w 190"/>
                <a:gd name="T19" fmla="*/ 19 h 111"/>
                <a:gd name="T20" fmla="*/ 22 w 190"/>
                <a:gd name="T21" fmla="*/ 19 h 111"/>
                <a:gd name="T22" fmla="*/ 25 w 190"/>
                <a:gd name="T23" fmla="*/ 19 h 111"/>
                <a:gd name="T24" fmla="*/ 39 w 190"/>
                <a:gd name="T25" fmla="*/ 27 h 111"/>
                <a:gd name="T26" fmla="*/ 48 w 190"/>
                <a:gd name="T27" fmla="*/ 19 h 111"/>
                <a:gd name="T28" fmla="*/ 44 w 190"/>
                <a:gd name="T29" fmla="*/ 12 h 111"/>
                <a:gd name="T30" fmla="*/ 44 w 190"/>
                <a:gd name="T31" fmla="*/ 7 h 111"/>
                <a:gd name="T32" fmla="*/ 44 w 190"/>
                <a:gd name="T33" fmla="*/ 3 h 111"/>
                <a:gd name="T34" fmla="*/ 35 w 190"/>
                <a:gd name="T35" fmla="*/ 3 h 111"/>
                <a:gd name="T36" fmla="*/ 25 w 190"/>
                <a:gd name="T37" fmla="*/ 0 h 111"/>
                <a:gd name="T38" fmla="*/ 22 w 190"/>
                <a:gd name="T39" fmla="*/ 0 h 1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0"/>
                <a:gd name="T61" fmla="*/ 0 h 111"/>
                <a:gd name="T62" fmla="*/ 190 w 190"/>
                <a:gd name="T63" fmla="*/ 111 h 1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0" h="111">
                  <a:moveTo>
                    <a:pt x="86" y="0"/>
                  </a:moveTo>
                  <a:lnTo>
                    <a:pt x="86" y="0"/>
                  </a:lnTo>
                  <a:lnTo>
                    <a:pt x="86" y="48"/>
                  </a:lnTo>
                  <a:lnTo>
                    <a:pt x="69" y="48"/>
                  </a:lnTo>
                  <a:lnTo>
                    <a:pt x="52" y="48"/>
                  </a:lnTo>
                  <a:lnTo>
                    <a:pt x="34" y="15"/>
                  </a:lnTo>
                  <a:lnTo>
                    <a:pt x="17" y="30"/>
                  </a:lnTo>
                  <a:lnTo>
                    <a:pt x="0" y="63"/>
                  </a:lnTo>
                  <a:lnTo>
                    <a:pt x="0" y="96"/>
                  </a:lnTo>
                  <a:lnTo>
                    <a:pt x="17" y="78"/>
                  </a:lnTo>
                  <a:lnTo>
                    <a:pt x="86" y="78"/>
                  </a:lnTo>
                  <a:lnTo>
                    <a:pt x="103" y="78"/>
                  </a:lnTo>
                  <a:lnTo>
                    <a:pt x="155" y="111"/>
                  </a:lnTo>
                  <a:lnTo>
                    <a:pt x="190" y="78"/>
                  </a:lnTo>
                  <a:lnTo>
                    <a:pt x="173" y="48"/>
                  </a:lnTo>
                  <a:lnTo>
                    <a:pt x="173" y="30"/>
                  </a:lnTo>
                  <a:lnTo>
                    <a:pt x="173" y="15"/>
                  </a:lnTo>
                  <a:lnTo>
                    <a:pt x="138" y="15"/>
                  </a:lnTo>
                  <a:lnTo>
                    <a:pt x="103" y="0"/>
                  </a:lnTo>
                  <a:lnTo>
                    <a:pt x="86"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6" name="Freeform 16"/>
            <p:cNvSpPr>
              <a:spLocks/>
            </p:cNvSpPr>
            <p:nvPr/>
          </p:nvSpPr>
          <p:spPr bwMode="auto">
            <a:xfrm>
              <a:off x="3158" y="2061"/>
              <a:ext cx="78" cy="57"/>
            </a:xfrm>
            <a:custGeom>
              <a:avLst/>
              <a:gdLst>
                <a:gd name="T0" fmla="*/ 0 w 155"/>
                <a:gd name="T1" fmla="*/ 12 h 113"/>
                <a:gd name="T2" fmla="*/ 0 w 155"/>
                <a:gd name="T3" fmla="*/ 12 h 113"/>
                <a:gd name="T4" fmla="*/ 0 w 155"/>
                <a:gd name="T5" fmla="*/ 9 h 113"/>
                <a:gd name="T6" fmla="*/ 0 w 155"/>
                <a:gd name="T7" fmla="*/ 5 h 113"/>
                <a:gd name="T8" fmla="*/ 5 w 155"/>
                <a:gd name="T9" fmla="*/ 0 h 113"/>
                <a:gd name="T10" fmla="*/ 22 w 155"/>
                <a:gd name="T11" fmla="*/ 0 h 113"/>
                <a:gd name="T12" fmla="*/ 26 w 155"/>
                <a:gd name="T13" fmla="*/ 0 h 113"/>
                <a:gd name="T14" fmla="*/ 39 w 155"/>
                <a:gd name="T15" fmla="*/ 9 h 113"/>
                <a:gd name="T16" fmla="*/ 39 w 155"/>
                <a:gd name="T17" fmla="*/ 12 h 113"/>
                <a:gd name="T18" fmla="*/ 31 w 155"/>
                <a:gd name="T19" fmla="*/ 17 h 113"/>
                <a:gd name="T20" fmla="*/ 31 w 155"/>
                <a:gd name="T21" fmla="*/ 24 h 113"/>
                <a:gd name="T22" fmla="*/ 26 w 155"/>
                <a:gd name="T23" fmla="*/ 24 h 113"/>
                <a:gd name="T24" fmla="*/ 18 w 155"/>
                <a:gd name="T25" fmla="*/ 29 h 113"/>
                <a:gd name="T26" fmla="*/ 13 w 155"/>
                <a:gd name="T27" fmla="*/ 29 h 113"/>
                <a:gd name="T28" fmla="*/ 9 w 155"/>
                <a:gd name="T29" fmla="*/ 24 h 113"/>
                <a:gd name="T30" fmla="*/ 9 w 155"/>
                <a:gd name="T31" fmla="*/ 12 h 113"/>
                <a:gd name="T32" fmla="*/ 0 w 155"/>
                <a:gd name="T33" fmla="*/ 12 h 1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5"/>
                <a:gd name="T52" fmla="*/ 0 h 113"/>
                <a:gd name="T53" fmla="*/ 155 w 155"/>
                <a:gd name="T54" fmla="*/ 113 h 1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5" h="113">
                  <a:moveTo>
                    <a:pt x="0" y="48"/>
                  </a:moveTo>
                  <a:lnTo>
                    <a:pt x="0" y="48"/>
                  </a:lnTo>
                  <a:lnTo>
                    <a:pt x="0" y="33"/>
                  </a:lnTo>
                  <a:lnTo>
                    <a:pt x="0" y="18"/>
                  </a:lnTo>
                  <a:lnTo>
                    <a:pt x="17" y="0"/>
                  </a:lnTo>
                  <a:lnTo>
                    <a:pt x="86" y="0"/>
                  </a:lnTo>
                  <a:lnTo>
                    <a:pt x="103" y="0"/>
                  </a:lnTo>
                  <a:lnTo>
                    <a:pt x="155" y="33"/>
                  </a:lnTo>
                  <a:lnTo>
                    <a:pt x="155" y="48"/>
                  </a:lnTo>
                  <a:lnTo>
                    <a:pt x="121" y="66"/>
                  </a:lnTo>
                  <a:lnTo>
                    <a:pt x="121" y="96"/>
                  </a:lnTo>
                  <a:lnTo>
                    <a:pt x="103" y="96"/>
                  </a:lnTo>
                  <a:lnTo>
                    <a:pt x="69" y="113"/>
                  </a:lnTo>
                  <a:lnTo>
                    <a:pt x="52" y="113"/>
                  </a:lnTo>
                  <a:lnTo>
                    <a:pt x="34" y="96"/>
                  </a:lnTo>
                  <a:lnTo>
                    <a:pt x="34" y="48"/>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7" name="Freeform 17"/>
            <p:cNvSpPr>
              <a:spLocks/>
            </p:cNvSpPr>
            <p:nvPr/>
          </p:nvSpPr>
          <p:spPr bwMode="auto">
            <a:xfrm>
              <a:off x="3193" y="1989"/>
              <a:ext cx="60" cy="40"/>
            </a:xfrm>
            <a:custGeom>
              <a:avLst/>
              <a:gdLst>
                <a:gd name="T0" fmla="*/ 4 w 121"/>
                <a:gd name="T1" fmla="*/ 16 h 81"/>
                <a:gd name="T2" fmla="*/ 4 w 121"/>
                <a:gd name="T3" fmla="*/ 16 h 81"/>
                <a:gd name="T4" fmla="*/ 0 w 121"/>
                <a:gd name="T5" fmla="*/ 12 h 81"/>
                <a:gd name="T6" fmla="*/ 0 w 121"/>
                <a:gd name="T7" fmla="*/ 4 h 81"/>
                <a:gd name="T8" fmla="*/ 4 w 121"/>
                <a:gd name="T9" fmla="*/ 0 h 81"/>
                <a:gd name="T10" fmla="*/ 13 w 121"/>
                <a:gd name="T11" fmla="*/ 0 h 81"/>
                <a:gd name="T12" fmla="*/ 30 w 121"/>
                <a:gd name="T13" fmla="*/ 0 h 81"/>
                <a:gd name="T14" fmla="*/ 26 w 121"/>
                <a:gd name="T15" fmla="*/ 4 h 81"/>
                <a:gd name="T16" fmla="*/ 21 w 121"/>
                <a:gd name="T17" fmla="*/ 4 h 81"/>
                <a:gd name="T18" fmla="*/ 26 w 121"/>
                <a:gd name="T19" fmla="*/ 16 h 81"/>
                <a:gd name="T20" fmla="*/ 26 w 121"/>
                <a:gd name="T21" fmla="*/ 20 h 81"/>
                <a:gd name="T22" fmla="*/ 17 w 121"/>
                <a:gd name="T23" fmla="*/ 20 h 81"/>
                <a:gd name="T24" fmla="*/ 8 w 121"/>
                <a:gd name="T25" fmla="*/ 16 h 81"/>
                <a:gd name="T26" fmla="*/ 4 w 121"/>
                <a:gd name="T27" fmla="*/ 16 h 8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1"/>
                <a:gd name="T43" fmla="*/ 0 h 81"/>
                <a:gd name="T44" fmla="*/ 121 w 121"/>
                <a:gd name="T45" fmla="*/ 81 h 8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1" h="81">
                  <a:moveTo>
                    <a:pt x="17" y="66"/>
                  </a:moveTo>
                  <a:lnTo>
                    <a:pt x="17" y="66"/>
                  </a:lnTo>
                  <a:lnTo>
                    <a:pt x="0" y="48"/>
                  </a:lnTo>
                  <a:lnTo>
                    <a:pt x="0" y="18"/>
                  </a:lnTo>
                  <a:lnTo>
                    <a:pt x="17" y="0"/>
                  </a:lnTo>
                  <a:lnTo>
                    <a:pt x="52" y="0"/>
                  </a:lnTo>
                  <a:lnTo>
                    <a:pt x="121" y="0"/>
                  </a:lnTo>
                  <a:lnTo>
                    <a:pt x="104" y="18"/>
                  </a:lnTo>
                  <a:lnTo>
                    <a:pt x="86" y="18"/>
                  </a:lnTo>
                  <a:lnTo>
                    <a:pt x="104" y="66"/>
                  </a:lnTo>
                  <a:lnTo>
                    <a:pt x="104" y="81"/>
                  </a:lnTo>
                  <a:lnTo>
                    <a:pt x="69" y="81"/>
                  </a:lnTo>
                  <a:lnTo>
                    <a:pt x="34" y="66"/>
                  </a:lnTo>
                  <a:lnTo>
                    <a:pt x="17" y="6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8" name="Freeform 18"/>
            <p:cNvSpPr>
              <a:spLocks/>
            </p:cNvSpPr>
            <p:nvPr/>
          </p:nvSpPr>
          <p:spPr bwMode="auto">
            <a:xfrm>
              <a:off x="3132" y="2085"/>
              <a:ext cx="44" cy="24"/>
            </a:xfrm>
            <a:custGeom>
              <a:avLst/>
              <a:gdLst>
                <a:gd name="T0" fmla="*/ 23 w 86"/>
                <a:gd name="T1" fmla="*/ 0 h 48"/>
                <a:gd name="T2" fmla="*/ 23 w 86"/>
                <a:gd name="T3" fmla="*/ 0 h 48"/>
                <a:gd name="T4" fmla="*/ 23 w 86"/>
                <a:gd name="T5" fmla="*/ 12 h 48"/>
                <a:gd name="T6" fmla="*/ 14 w 86"/>
                <a:gd name="T7" fmla="*/ 12 h 48"/>
                <a:gd name="T8" fmla="*/ 0 w 86"/>
                <a:gd name="T9" fmla="*/ 9 h 48"/>
                <a:gd name="T10" fmla="*/ 9 w 86"/>
                <a:gd name="T11" fmla="*/ 5 h 48"/>
                <a:gd name="T12" fmla="*/ 14 w 86"/>
                <a:gd name="T13" fmla="*/ 0 h 48"/>
                <a:gd name="T14" fmla="*/ 23 w 86"/>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48"/>
                <a:gd name="T26" fmla="*/ 86 w 86"/>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48">
                  <a:moveTo>
                    <a:pt x="86" y="0"/>
                  </a:moveTo>
                  <a:lnTo>
                    <a:pt x="86" y="0"/>
                  </a:lnTo>
                  <a:lnTo>
                    <a:pt x="86" y="48"/>
                  </a:lnTo>
                  <a:lnTo>
                    <a:pt x="52" y="48"/>
                  </a:lnTo>
                  <a:lnTo>
                    <a:pt x="0" y="33"/>
                  </a:lnTo>
                  <a:lnTo>
                    <a:pt x="34" y="18"/>
                  </a:lnTo>
                  <a:lnTo>
                    <a:pt x="52" y="0"/>
                  </a:lnTo>
                  <a:lnTo>
                    <a:pt x="86"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9" name="Freeform 19"/>
            <p:cNvSpPr>
              <a:spLocks/>
            </p:cNvSpPr>
            <p:nvPr/>
          </p:nvSpPr>
          <p:spPr bwMode="auto">
            <a:xfrm>
              <a:off x="3409" y="2317"/>
              <a:ext cx="96" cy="32"/>
            </a:xfrm>
            <a:custGeom>
              <a:avLst/>
              <a:gdLst>
                <a:gd name="T0" fmla="*/ 13 w 192"/>
                <a:gd name="T1" fmla="*/ 16 h 63"/>
                <a:gd name="T2" fmla="*/ 13 w 192"/>
                <a:gd name="T3" fmla="*/ 16 h 63"/>
                <a:gd name="T4" fmla="*/ 13 w 192"/>
                <a:gd name="T5" fmla="*/ 12 h 63"/>
                <a:gd name="T6" fmla="*/ 13 w 192"/>
                <a:gd name="T7" fmla="*/ 8 h 63"/>
                <a:gd name="T8" fmla="*/ 0 w 192"/>
                <a:gd name="T9" fmla="*/ 0 h 63"/>
                <a:gd name="T10" fmla="*/ 22 w 192"/>
                <a:gd name="T11" fmla="*/ 0 h 63"/>
                <a:gd name="T12" fmla="*/ 30 w 192"/>
                <a:gd name="T13" fmla="*/ 4 h 63"/>
                <a:gd name="T14" fmla="*/ 40 w 192"/>
                <a:gd name="T15" fmla="*/ 4 h 63"/>
                <a:gd name="T16" fmla="*/ 48 w 192"/>
                <a:gd name="T17" fmla="*/ 12 h 63"/>
                <a:gd name="T18" fmla="*/ 44 w 192"/>
                <a:gd name="T19" fmla="*/ 12 h 63"/>
                <a:gd name="T20" fmla="*/ 48 w 192"/>
                <a:gd name="T21" fmla="*/ 16 h 63"/>
                <a:gd name="T22" fmla="*/ 40 w 192"/>
                <a:gd name="T23" fmla="*/ 16 h 63"/>
                <a:gd name="T24" fmla="*/ 35 w 192"/>
                <a:gd name="T25" fmla="*/ 16 h 63"/>
                <a:gd name="T26" fmla="*/ 26 w 192"/>
                <a:gd name="T27" fmla="*/ 16 h 63"/>
                <a:gd name="T28" fmla="*/ 13 w 192"/>
                <a:gd name="T29" fmla="*/ 16 h 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63"/>
                <a:gd name="T47" fmla="*/ 192 w 192"/>
                <a:gd name="T48" fmla="*/ 63 h 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63">
                  <a:moveTo>
                    <a:pt x="54" y="63"/>
                  </a:moveTo>
                  <a:lnTo>
                    <a:pt x="54" y="63"/>
                  </a:lnTo>
                  <a:lnTo>
                    <a:pt x="54" y="48"/>
                  </a:lnTo>
                  <a:lnTo>
                    <a:pt x="54" y="32"/>
                  </a:lnTo>
                  <a:lnTo>
                    <a:pt x="0" y="0"/>
                  </a:lnTo>
                  <a:lnTo>
                    <a:pt x="88" y="0"/>
                  </a:lnTo>
                  <a:lnTo>
                    <a:pt x="123" y="15"/>
                  </a:lnTo>
                  <a:lnTo>
                    <a:pt x="157" y="15"/>
                  </a:lnTo>
                  <a:lnTo>
                    <a:pt x="192" y="48"/>
                  </a:lnTo>
                  <a:lnTo>
                    <a:pt x="175" y="48"/>
                  </a:lnTo>
                  <a:lnTo>
                    <a:pt x="192" y="63"/>
                  </a:lnTo>
                  <a:lnTo>
                    <a:pt x="157" y="63"/>
                  </a:lnTo>
                  <a:lnTo>
                    <a:pt x="140" y="63"/>
                  </a:lnTo>
                  <a:lnTo>
                    <a:pt x="105" y="63"/>
                  </a:lnTo>
                  <a:lnTo>
                    <a:pt x="54"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0" name="Freeform 20"/>
            <p:cNvSpPr>
              <a:spLocks/>
            </p:cNvSpPr>
            <p:nvPr/>
          </p:nvSpPr>
          <p:spPr bwMode="auto">
            <a:xfrm>
              <a:off x="3227" y="2221"/>
              <a:ext cx="52" cy="56"/>
            </a:xfrm>
            <a:custGeom>
              <a:avLst/>
              <a:gdLst>
                <a:gd name="T0" fmla="*/ 0 w 104"/>
                <a:gd name="T1" fmla="*/ 4 h 111"/>
                <a:gd name="T2" fmla="*/ 0 w 104"/>
                <a:gd name="T3" fmla="*/ 4 h 111"/>
                <a:gd name="T4" fmla="*/ 5 w 104"/>
                <a:gd name="T5" fmla="*/ 4 h 111"/>
                <a:gd name="T6" fmla="*/ 13 w 104"/>
                <a:gd name="T7" fmla="*/ 16 h 111"/>
                <a:gd name="T8" fmla="*/ 13 w 104"/>
                <a:gd name="T9" fmla="*/ 28 h 111"/>
                <a:gd name="T10" fmla="*/ 18 w 104"/>
                <a:gd name="T11" fmla="*/ 20 h 111"/>
                <a:gd name="T12" fmla="*/ 26 w 104"/>
                <a:gd name="T13" fmla="*/ 20 h 111"/>
                <a:gd name="T14" fmla="*/ 26 w 104"/>
                <a:gd name="T15" fmla="*/ 16 h 111"/>
                <a:gd name="T16" fmla="*/ 22 w 104"/>
                <a:gd name="T17" fmla="*/ 8 h 111"/>
                <a:gd name="T18" fmla="*/ 22 w 104"/>
                <a:gd name="T19" fmla="*/ 4 h 111"/>
                <a:gd name="T20" fmla="*/ 9 w 104"/>
                <a:gd name="T21" fmla="*/ 0 h 111"/>
                <a:gd name="T22" fmla="*/ 0 w 104"/>
                <a:gd name="T23" fmla="*/ 4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111"/>
                <a:gd name="T38" fmla="*/ 104 w 104"/>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111">
                  <a:moveTo>
                    <a:pt x="0" y="15"/>
                  </a:moveTo>
                  <a:lnTo>
                    <a:pt x="0" y="15"/>
                  </a:lnTo>
                  <a:lnTo>
                    <a:pt x="17" y="15"/>
                  </a:lnTo>
                  <a:lnTo>
                    <a:pt x="52" y="63"/>
                  </a:lnTo>
                  <a:lnTo>
                    <a:pt x="52" y="111"/>
                  </a:lnTo>
                  <a:lnTo>
                    <a:pt x="69" y="80"/>
                  </a:lnTo>
                  <a:lnTo>
                    <a:pt x="104" y="80"/>
                  </a:lnTo>
                  <a:lnTo>
                    <a:pt x="104" y="63"/>
                  </a:lnTo>
                  <a:lnTo>
                    <a:pt x="86" y="32"/>
                  </a:lnTo>
                  <a:lnTo>
                    <a:pt x="86" y="15"/>
                  </a:lnTo>
                  <a:lnTo>
                    <a:pt x="35"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1" name="Freeform 21"/>
            <p:cNvSpPr>
              <a:spLocks/>
            </p:cNvSpPr>
            <p:nvPr/>
          </p:nvSpPr>
          <p:spPr bwMode="auto">
            <a:xfrm>
              <a:off x="3227" y="2221"/>
              <a:ext cx="52" cy="56"/>
            </a:xfrm>
            <a:custGeom>
              <a:avLst/>
              <a:gdLst>
                <a:gd name="T0" fmla="*/ 0 w 104"/>
                <a:gd name="T1" fmla="*/ 4 h 111"/>
                <a:gd name="T2" fmla="*/ 0 w 104"/>
                <a:gd name="T3" fmla="*/ 4 h 111"/>
                <a:gd name="T4" fmla="*/ 5 w 104"/>
                <a:gd name="T5" fmla="*/ 4 h 111"/>
                <a:gd name="T6" fmla="*/ 13 w 104"/>
                <a:gd name="T7" fmla="*/ 16 h 111"/>
                <a:gd name="T8" fmla="*/ 13 w 104"/>
                <a:gd name="T9" fmla="*/ 28 h 111"/>
                <a:gd name="T10" fmla="*/ 18 w 104"/>
                <a:gd name="T11" fmla="*/ 20 h 111"/>
                <a:gd name="T12" fmla="*/ 26 w 104"/>
                <a:gd name="T13" fmla="*/ 20 h 111"/>
                <a:gd name="T14" fmla="*/ 26 w 104"/>
                <a:gd name="T15" fmla="*/ 16 h 111"/>
                <a:gd name="T16" fmla="*/ 22 w 104"/>
                <a:gd name="T17" fmla="*/ 8 h 111"/>
                <a:gd name="T18" fmla="*/ 22 w 104"/>
                <a:gd name="T19" fmla="*/ 4 h 111"/>
                <a:gd name="T20" fmla="*/ 9 w 104"/>
                <a:gd name="T21" fmla="*/ 0 h 111"/>
                <a:gd name="T22" fmla="*/ 0 w 104"/>
                <a:gd name="T23" fmla="*/ 4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111"/>
                <a:gd name="T38" fmla="*/ 104 w 104"/>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111">
                  <a:moveTo>
                    <a:pt x="0" y="15"/>
                  </a:moveTo>
                  <a:lnTo>
                    <a:pt x="0" y="15"/>
                  </a:lnTo>
                  <a:lnTo>
                    <a:pt x="17" y="15"/>
                  </a:lnTo>
                  <a:lnTo>
                    <a:pt x="52" y="63"/>
                  </a:lnTo>
                  <a:lnTo>
                    <a:pt x="52" y="111"/>
                  </a:lnTo>
                  <a:lnTo>
                    <a:pt x="69" y="80"/>
                  </a:lnTo>
                  <a:lnTo>
                    <a:pt x="104" y="80"/>
                  </a:lnTo>
                  <a:lnTo>
                    <a:pt x="104" y="63"/>
                  </a:lnTo>
                  <a:lnTo>
                    <a:pt x="86" y="32"/>
                  </a:lnTo>
                  <a:lnTo>
                    <a:pt x="86" y="15"/>
                  </a:lnTo>
                  <a:lnTo>
                    <a:pt x="35"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62" name="Freeform 22"/>
            <p:cNvSpPr>
              <a:spLocks/>
            </p:cNvSpPr>
            <p:nvPr/>
          </p:nvSpPr>
          <p:spPr bwMode="auto">
            <a:xfrm>
              <a:off x="3462" y="2349"/>
              <a:ext cx="43" cy="40"/>
            </a:xfrm>
            <a:custGeom>
              <a:avLst/>
              <a:gdLst>
                <a:gd name="T0" fmla="*/ 21 w 87"/>
                <a:gd name="T1" fmla="*/ 20 h 81"/>
                <a:gd name="T2" fmla="*/ 21 w 87"/>
                <a:gd name="T3" fmla="*/ 20 h 81"/>
                <a:gd name="T4" fmla="*/ 21 w 87"/>
                <a:gd name="T5" fmla="*/ 16 h 81"/>
                <a:gd name="T6" fmla="*/ 17 w 87"/>
                <a:gd name="T7" fmla="*/ 12 h 81"/>
                <a:gd name="T8" fmla="*/ 17 w 87"/>
                <a:gd name="T9" fmla="*/ 8 h 81"/>
                <a:gd name="T10" fmla="*/ 8 w 87"/>
                <a:gd name="T11" fmla="*/ 0 h 81"/>
                <a:gd name="T12" fmla="*/ 0 w 87"/>
                <a:gd name="T13" fmla="*/ 0 h 81"/>
                <a:gd name="T14" fmla="*/ 4 w 87"/>
                <a:gd name="T15" fmla="*/ 12 h 81"/>
                <a:gd name="T16" fmla="*/ 8 w 87"/>
                <a:gd name="T17" fmla="*/ 12 h 81"/>
                <a:gd name="T18" fmla="*/ 17 w 87"/>
                <a:gd name="T19" fmla="*/ 16 h 81"/>
                <a:gd name="T20" fmla="*/ 17 w 87"/>
                <a:gd name="T21" fmla="*/ 20 h 81"/>
                <a:gd name="T22" fmla="*/ 21 w 87"/>
                <a:gd name="T23" fmla="*/ 20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
                <a:gd name="T37" fmla="*/ 0 h 81"/>
                <a:gd name="T38" fmla="*/ 87 w 87"/>
                <a:gd name="T39" fmla="*/ 81 h 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 h="81">
                  <a:moveTo>
                    <a:pt x="87" y="81"/>
                  </a:moveTo>
                  <a:lnTo>
                    <a:pt x="87" y="81"/>
                  </a:lnTo>
                  <a:lnTo>
                    <a:pt x="87" y="65"/>
                  </a:lnTo>
                  <a:lnTo>
                    <a:pt x="70" y="48"/>
                  </a:lnTo>
                  <a:lnTo>
                    <a:pt x="70" y="33"/>
                  </a:lnTo>
                  <a:lnTo>
                    <a:pt x="35" y="0"/>
                  </a:lnTo>
                  <a:lnTo>
                    <a:pt x="0" y="0"/>
                  </a:lnTo>
                  <a:lnTo>
                    <a:pt x="18" y="48"/>
                  </a:lnTo>
                  <a:lnTo>
                    <a:pt x="35" y="48"/>
                  </a:lnTo>
                  <a:lnTo>
                    <a:pt x="70" y="65"/>
                  </a:lnTo>
                  <a:lnTo>
                    <a:pt x="70" y="81"/>
                  </a:lnTo>
                  <a:lnTo>
                    <a:pt x="87"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3" name="Freeform 23"/>
            <p:cNvSpPr>
              <a:spLocks/>
            </p:cNvSpPr>
            <p:nvPr/>
          </p:nvSpPr>
          <p:spPr bwMode="auto">
            <a:xfrm>
              <a:off x="3462" y="2349"/>
              <a:ext cx="43" cy="40"/>
            </a:xfrm>
            <a:custGeom>
              <a:avLst/>
              <a:gdLst>
                <a:gd name="T0" fmla="*/ 21 w 87"/>
                <a:gd name="T1" fmla="*/ 20 h 81"/>
                <a:gd name="T2" fmla="*/ 21 w 87"/>
                <a:gd name="T3" fmla="*/ 20 h 81"/>
                <a:gd name="T4" fmla="*/ 21 w 87"/>
                <a:gd name="T5" fmla="*/ 16 h 81"/>
                <a:gd name="T6" fmla="*/ 17 w 87"/>
                <a:gd name="T7" fmla="*/ 12 h 81"/>
                <a:gd name="T8" fmla="*/ 17 w 87"/>
                <a:gd name="T9" fmla="*/ 8 h 81"/>
                <a:gd name="T10" fmla="*/ 8 w 87"/>
                <a:gd name="T11" fmla="*/ 0 h 81"/>
                <a:gd name="T12" fmla="*/ 0 w 87"/>
                <a:gd name="T13" fmla="*/ 0 h 81"/>
                <a:gd name="T14" fmla="*/ 4 w 87"/>
                <a:gd name="T15" fmla="*/ 12 h 81"/>
                <a:gd name="T16" fmla="*/ 8 w 87"/>
                <a:gd name="T17" fmla="*/ 12 h 81"/>
                <a:gd name="T18" fmla="*/ 17 w 87"/>
                <a:gd name="T19" fmla="*/ 16 h 81"/>
                <a:gd name="T20" fmla="*/ 17 w 87"/>
                <a:gd name="T21" fmla="*/ 20 h 81"/>
                <a:gd name="T22" fmla="*/ 21 w 87"/>
                <a:gd name="T23" fmla="*/ 20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
                <a:gd name="T37" fmla="*/ 0 h 81"/>
                <a:gd name="T38" fmla="*/ 87 w 87"/>
                <a:gd name="T39" fmla="*/ 81 h 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 h="81">
                  <a:moveTo>
                    <a:pt x="87" y="81"/>
                  </a:moveTo>
                  <a:lnTo>
                    <a:pt x="87" y="81"/>
                  </a:lnTo>
                  <a:lnTo>
                    <a:pt x="87" y="65"/>
                  </a:lnTo>
                  <a:lnTo>
                    <a:pt x="70" y="48"/>
                  </a:lnTo>
                  <a:lnTo>
                    <a:pt x="70" y="33"/>
                  </a:lnTo>
                  <a:lnTo>
                    <a:pt x="35" y="0"/>
                  </a:lnTo>
                  <a:lnTo>
                    <a:pt x="0" y="0"/>
                  </a:lnTo>
                  <a:lnTo>
                    <a:pt x="18" y="48"/>
                  </a:lnTo>
                  <a:lnTo>
                    <a:pt x="35" y="48"/>
                  </a:lnTo>
                  <a:lnTo>
                    <a:pt x="70" y="65"/>
                  </a:lnTo>
                  <a:lnTo>
                    <a:pt x="70" y="81"/>
                  </a:lnTo>
                  <a:lnTo>
                    <a:pt x="87" y="81"/>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64" name="Freeform 24"/>
            <p:cNvSpPr>
              <a:spLocks/>
            </p:cNvSpPr>
            <p:nvPr/>
          </p:nvSpPr>
          <p:spPr bwMode="auto">
            <a:xfrm>
              <a:off x="3479" y="2373"/>
              <a:ext cx="17" cy="16"/>
            </a:xfrm>
            <a:custGeom>
              <a:avLst/>
              <a:gdLst>
                <a:gd name="T0" fmla="*/ 8 w 35"/>
                <a:gd name="T1" fmla="*/ 8 h 33"/>
                <a:gd name="T2" fmla="*/ 8 w 35"/>
                <a:gd name="T3" fmla="*/ 8 h 33"/>
                <a:gd name="T4" fmla="*/ 4 w 35"/>
                <a:gd name="T5" fmla="*/ 8 h 33"/>
                <a:gd name="T6" fmla="*/ 0 w 35"/>
                <a:gd name="T7" fmla="*/ 0 h 33"/>
                <a:gd name="T8" fmla="*/ 8 w 35"/>
                <a:gd name="T9" fmla="*/ 4 h 33"/>
                <a:gd name="T10" fmla="*/ 8 w 35"/>
                <a:gd name="T11" fmla="*/ 8 h 33"/>
                <a:gd name="T12" fmla="*/ 0 60000 65536"/>
                <a:gd name="T13" fmla="*/ 0 60000 65536"/>
                <a:gd name="T14" fmla="*/ 0 60000 65536"/>
                <a:gd name="T15" fmla="*/ 0 60000 65536"/>
                <a:gd name="T16" fmla="*/ 0 60000 65536"/>
                <a:gd name="T17" fmla="*/ 0 60000 65536"/>
                <a:gd name="T18" fmla="*/ 0 w 35"/>
                <a:gd name="T19" fmla="*/ 0 h 33"/>
                <a:gd name="T20" fmla="*/ 35 w 3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5" h="33">
                  <a:moveTo>
                    <a:pt x="35" y="33"/>
                  </a:moveTo>
                  <a:lnTo>
                    <a:pt x="35" y="33"/>
                  </a:lnTo>
                  <a:lnTo>
                    <a:pt x="17" y="33"/>
                  </a:lnTo>
                  <a:lnTo>
                    <a:pt x="0" y="0"/>
                  </a:lnTo>
                  <a:lnTo>
                    <a:pt x="35" y="17"/>
                  </a:lnTo>
                  <a:lnTo>
                    <a:pt x="35"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5" name="Freeform 25"/>
            <p:cNvSpPr>
              <a:spLocks/>
            </p:cNvSpPr>
            <p:nvPr/>
          </p:nvSpPr>
          <p:spPr bwMode="auto">
            <a:xfrm>
              <a:off x="3479" y="2373"/>
              <a:ext cx="17" cy="16"/>
            </a:xfrm>
            <a:custGeom>
              <a:avLst/>
              <a:gdLst>
                <a:gd name="T0" fmla="*/ 8 w 35"/>
                <a:gd name="T1" fmla="*/ 8 h 33"/>
                <a:gd name="T2" fmla="*/ 8 w 35"/>
                <a:gd name="T3" fmla="*/ 8 h 33"/>
                <a:gd name="T4" fmla="*/ 4 w 35"/>
                <a:gd name="T5" fmla="*/ 8 h 33"/>
                <a:gd name="T6" fmla="*/ 0 w 35"/>
                <a:gd name="T7" fmla="*/ 0 h 33"/>
                <a:gd name="T8" fmla="*/ 8 w 35"/>
                <a:gd name="T9" fmla="*/ 4 h 33"/>
                <a:gd name="T10" fmla="*/ 8 w 35"/>
                <a:gd name="T11" fmla="*/ 8 h 33"/>
                <a:gd name="T12" fmla="*/ 0 60000 65536"/>
                <a:gd name="T13" fmla="*/ 0 60000 65536"/>
                <a:gd name="T14" fmla="*/ 0 60000 65536"/>
                <a:gd name="T15" fmla="*/ 0 60000 65536"/>
                <a:gd name="T16" fmla="*/ 0 60000 65536"/>
                <a:gd name="T17" fmla="*/ 0 60000 65536"/>
                <a:gd name="T18" fmla="*/ 0 w 35"/>
                <a:gd name="T19" fmla="*/ 0 h 33"/>
                <a:gd name="T20" fmla="*/ 35 w 3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5" h="33">
                  <a:moveTo>
                    <a:pt x="35" y="33"/>
                  </a:moveTo>
                  <a:lnTo>
                    <a:pt x="35" y="33"/>
                  </a:lnTo>
                  <a:lnTo>
                    <a:pt x="17" y="33"/>
                  </a:lnTo>
                  <a:lnTo>
                    <a:pt x="0" y="0"/>
                  </a:lnTo>
                  <a:lnTo>
                    <a:pt x="35" y="17"/>
                  </a:lnTo>
                  <a:lnTo>
                    <a:pt x="35" y="33"/>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66" name="Freeform 26"/>
            <p:cNvSpPr>
              <a:spLocks/>
            </p:cNvSpPr>
            <p:nvPr/>
          </p:nvSpPr>
          <p:spPr bwMode="auto">
            <a:xfrm>
              <a:off x="3479" y="2341"/>
              <a:ext cx="79" cy="56"/>
            </a:xfrm>
            <a:custGeom>
              <a:avLst/>
              <a:gdLst>
                <a:gd name="T0" fmla="*/ 13 w 157"/>
                <a:gd name="T1" fmla="*/ 24 h 111"/>
                <a:gd name="T2" fmla="*/ 13 w 157"/>
                <a:gd name="T3" fmla="*/ 24 h 111"/>
                <a:gd name="T4" fmla="*/ 22 w 157"/>
                <a:gd name="T5" fmla="*/ 20 h 111"/>
                <a:gd name="T6" fmla="*/ 26 w 157"/>
                <a:gd name="T7" fmla="*/ 20 h 111"/>
                <a:gd name="T8" fmla="*/ 22 w 157"/>
                <a:gd name="T9" fmla="*/ 24 h 111"/>
                <a:gd name="T10" fmla="*/ 31 w 157"/>
                <a:gd name="T11" fmla="*/ 28 h 111"/>
                <a:gd name="T12" fmla="*/ 26 w 157"/>
                <a:gd name="T13" fmla="*/ 24 h 111"/>
                <a:gd name="T14" fmla="*/ 31 w 157"/>
                <a:gd name="T15" fmla="*/ 24 h 111"/>
                <a:gd name="T16" fmla="*/ 31 w 157"/>
                <a:gd name="T17" fmla="*/ 16 h 111"/>
                <a:gd name="T18" fmla="*/ 40 w 157"/>
                <a:gd name="T19" fmla="*/ 12 h 111"/>
                <a:gd name="T20" fmla="*/ 31 w 157"/>
                <a:gd name="T21" fmla="*/ 8 h 111"/>
                <a:gd name="T22" fmla="*/ 26 w 157"/>
                <a:gd name="T23" fmla="*/ 0 h 111"/>
                <a:gd name="T24" fmla="*/ 22 w 157"/>
                <a:gd name="T25" fmla="*/ 4 h 111"/>
                <a:gd name="T26" fmla="*/ 18 w 157"/>
                <a:gd name="T27" fmla="*/ 4 h 111"/>
                <a:gd name="T28" fmla="*/ 13 w 157"/>
                <a:gd name="T29" fmla="*/ 0 h 111"/>
                <a:gd name="T30" fmla="*/ 9 w 157"/>
                <a:gd name="T31" fmla="*/ 0 h 111"/>
                <a:gd name="T32" fmla="*/ 13 w 157"/>
                <a:gd name="T33" fmla="*/ 4 h 111"/>
                <a:gd name="T34" fmla="*/ 5 w 157"/>
                <a:gd name="T35" fmla="*/ 4 h 111"/>
                <a:gd name="T36" fmla="*/ 0 w 157"/>
                <a:gd name="T37" fmla="*/ 4 h 111"/>
                <a:gd name="T38" fmla="*/ 9 w 157"/>
                <a:gd name="T39" fmla="*/ 12 h 111"/>
                <a:gd name="T40" fmla="*/ 9 w 157"/>
                <a:gd name="T41" fmla="*/ 16 h 111"/>
                <a:gd name="T42" fmla="*/ 13 w 157"/>
                <a:gd name="T43" fmla="*/ 20 h 111"/>
                <a:gd name="T44" fmla="*/ 13 w 157"/>
                <a:gd name="T45" fmla="*/ 24 h 1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7"/>
                <a:gd name="T70" fmla="*/ 0 h 111"/>
                <a:gd name="T71" fmla="*/ 157 w 157"/>
                <a:gd name="T72" fmla="*/ 111 h 1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7" h="111">
                  <a:moveTo>
                    <a:pt x="52" y="96"/>
                  </a:moveTo>
                  <a:lnTo>
                    <a:pt x="52" y="96"/>
                  </a:lnTo>
                  <a:lnTo>
                    <a:pt x="86" y="80"/>
                  </a:lnTo>
                  <a:lnTo>
                    <a:pt x="104" y="80"/>
                  </a:lnTo>
                  <a:lnTo>
                    <a:pt x="86" y="96"/>
                  </a:lnTo>
                  <a:lnTo>
                    <a:pt x="121" y="111"/>
                  </a:lnTo>
                  <a:lnTo>
                    <a:pt x="104" y="96"/>
                  </a:lnTo>
                  <a:lnTo>
                    <a:pt x="121" y="96"/>
                  </a:lnTo>
                  <a:lnTo>
                    <a:pt x="121" y="63"/>
                  </a:lnTo>
                  <a:lnTo>
                    <a:pt x="157" y="48"/>
                  </a:lnTo>
                  <a:lnTo>
                    <a:pt x="121" y="32"/>
                  </a:lnTo>
                  <a:lnTo>
                    <a:pt x="104" y="0"/>
                  </a:lnTo>
                  <a:lnTo>
                    <a:pt x="86" y="15"/>
                  </a:lnTo>
                  <a:lnTo>
                    <a:pt x="69" y="15"/>
                  </a:lnTo>
                  <a:lnTo>
                    <a:pt x="52" y="0"/>
                  </a:lnTo>
                  <a:lnTo>
                    <a:pt x="35" y="0"/>
                  </a:lnTo>
                  <a:lnTo>
                    <a:pt x="52" y="15"/>
                  </a:lnTo>
                  <a:lnTo>
                    <a:pt x="17" y="15"/>
                  </a:lnTo>
                  <a:lnTo>
                    <a:pt x="0" y="15"/>
                  </a:lnTo>
                  <a:lnTo>
                    <a:pt x="35" y="48"/>
                  </a:lnTo>
                  <a:lnTo>
                    <a:pt x="35" y="63"/>
                  </a:lnTo>
                  <a:lnTo>
                    <a:pt x="52" y="80"/>
                  </a:lnTo>
                  <a:lnTo>
                    <a:pt x="52"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7" name="Freeform 27"/>
            <p:cNvSpPr>
              <a:spLocks/>
            </p:cNvSpPr>
            <p:nvPr/>
          </p:nvSpPr>
          <p:spPr bwMode="auto">
            <a:xfrm>
              <a:off x="3583" y="2325"/>
              <a:ext cx="199" cy="120"/>
            </a:xfrm>
            <a:custGeom>
              <a:avLst/>
              <a:gdLst>
                <a:gd name="T0" fmla="*/ 95 w 400"/>
                <a:gd name="T1" fmla="*/ 48 h 240"/>
                <a:gd name="T2" fmla="*/ 95 w 400"/>
                <a:gd name="T3" fmla="*/ 48 h 240"/>
                <a:gd name="T4" fmla="*/ 91 w 400"/>
                <a:gd name="T5" fmla="*/ 44 h 240"/>
                <a:gd name="T6" fmla="*/ 91 w 400"/>
                <a:gd name="T7" fmla="*/ 48 h 240"/>
                <a:gd name="T8" fmla="*/ 86 w 400"/>
                <a:gd name="T9" fmla="*/ 48 h 240"/>
                <a:gd name="T10" fmla="*/ 82 w 400"/>
                <a:gd name="T11" fmla="*/ 56 h 240"/>
                <a:gd name="T12" fmla="*/ 73 w 400"/>
                <a:gd name="T13" fmla="*/ 56 h 240"/>
                <a:gd name="T14" fmla="*/ 73 w 400"/>
                <a:gd name="T15" fmla="*/ 60 h 240"/>
                <a:gd name="T16" fmla="*/ 60 w 400"/>
                <a:gd name="T17" fmla="*/ 60 h 240"/>
                <a:gd name="T18" fmla="*/ 60 w 400"/>
                <a:gd name="T19" fmla="*/ 56 h 240"/>
                <a:gd name="T20" fmla="*/ 60 w 400"/>
                <a:gd name="T21" fmla="*/ 53 h 240"/>
                <a:gd name="T22" fmla="*/ 34 w 400"/>
                <a:gd name="T23" fmla="*/ 41 h 240"/>
                <a:gd name="T24" fmla="*/ 21 w 400"/>
                <a:gd name="T25" fmla="*/ 41 h 240"/>
                <a:gd name="T26" fmla="*/ 13 w 400"/>
                <a:gd name="T27" fmla="*/ 44 h 240"/>
                <a:gd name="T28" fmla="*/ 13 w 400"/>
                <a:gd name="T29" fmla="*/ 33 h 240"/>
                <a:gd name="T30" fmla="*/ 8 w 400"/>
                <a:gd name="T31" fmla="*/ 33 h 240"/>
                <a:gd name="T32" fmla="*/ 8 w 400"/>
                <a:gd name="T33" fmla="*/ 24 h 240"/>
                <a:gd name="T34" fmla="*/ 4 w 400"/>
                <a:gd name="T35" fmla="*/ 24 h 240"/>
                <a:gd name="T36" fmla="*/ 4 w 400"/>
                <a:gd name="T37" fmla="*/ 21 h 240"/>
                <a:gd name="T38" fmla="*/ 13 w 400"/>
                <a:gd name="T39" fmla="*/ 21 h 240"/>
                <a:gd name="T40" fmla="*/ 17 w 400"/>
                <a:gd name="T41" fmla="*/ 17 h 240"/>
                <a:gd name="T42" fmla="*/ 8 w 400"/>
                <a:gd name="T43" fmla="*/ 9 h 240"/>
                <a:gd name="T44" fmla="*/ 4 w 400"/>
                <a:gd name="T45" fmla="*/ 9 h 240"/>
                <a:gd name="T46" fmla="*/ 4 w 400"/>
                <a:gd name="T47" fmla="*/ 17 h 240"/>
                <a:gd name="T48" fmla="*/ 0 w 400"/>
                <a:gd name="T49" fmla="*/ 9 h 240"/>
                <a:gd name="T50" fmla="*/ 13 w 400"/>
                <a:gd name="T51" fmla="*/ 5 h 240"/>
                <a:gd name="T52" fmla="*/ 21 w 400"/>
                <a:gd name="T53" fmla="*/ 12 h 240"/>
                <a:gd name="T54" fmla="*/ 26 w 400"/>
                <a:gd name="T55" fmla="*/ 12 h 240"/>
                <a:gd name="T56" fmla="*/ 30 w 400"/>
                <a:gd name="T57" fmla="*/ 12 h 240"/>
                <a:gd name="T58" fmla="*/ 30 w 400"/>
                <a:gd name="T59" fmla="*/ 9 h 240"/>
                <a:gd name="T60" fmla="*/ 39 w 400"/>
                <a:gd name="T61" fmla="*/ 5 h 240"/>
                <a:gd name="T62" fmla="*/ 43 w 400"/>
                <a:gd name="T63" fmla="*/ 5 h 240"/>
                <a:gd name="T64" fmla="*/ 39 w 400"/>
                <a:gd name="T65" fmla="*/ 0 h 240"/>
                <a:gd name="T66" fmla="*/ 43 w 400"/>
                <a:gd name="T67" fmla="*/ 0 h 240"/>
                <a:gd name="T68" fmla="*/ 51 w 400"/>
                <a:gd name="T69" fmla="*/ 5 h 240"/>
                <a:gd name="T70" fmla="*/ 51 w 400"/>
                <a:gd name="T71" fmla="*/ 12 h 240"/>
                <a:gd name="T72" fmla="*/ 64 w 400"/>
                <a:gd name="T73" fmla="*/ 12 h 240"/>
                <a:gd name="T74" fmla="*/ 69 w 400"/>
                <a:gd name="T75" fmla="*/ 24 h 240"/>
                <a:gd name="T76" fmla="*/ 91 w 400"/>
                <a:gd name="T77" fmla="*/ 36 h 240"/>
                <a:gd name="T78" fmla="*/ 99 w 400"/>
                <a:gd name="T79" fmla="*/ 41 h 240"/>
                <a:gd name="T80" fmla="*/ 95 w 400"/>
                <a:gd name="T81" fmla="*/ 48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0"/>
                <a:gd name="T124" fmla="*/ 0 h 240"/>
                <a:gd name="T125" fmla="*/ 400 w 400"/>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0" h="240">
                  <a:moveTo>
                    <a:pt x="382" y="192"/>
                  </a:moveTo>
                  <a:lnTo>
                    <a:pt x="382" y="192"/>
                  </a:lnTo>
                  <a:lnTo>
                    <a:pt x="365" y="176"/>
                  </a:lnTo>
                  <a:lnTo>
                    <a:pt x="365" y="192"/>
                  </a:lnTo>
                  <a:lnTo>
                    <a:pt x="348" y="192"/>
                  </a:lnTo>
                  <a:lnTo>
                    <a:pt x="330" y="224"/>
                  </a:lnTo>
                  <a:lnTo>
                    <a:pt x="296" y="224"/>
                  </a:lnTo>
                  <a:lnTo>
                    <a:pt x="296" y="240"/>
                  </a:lnTo>
                  <a:lnTo>
                    <a:pt x="242" y="240"/>
                  </a:lnTo>
                  <a:lnTo>
                    <a:pt x="242" y="224"/>
                  </a:lnTo>
                  <a:lnTo>
                    <a:pt x="242" y="209"/>
                  </a:lnTo>
                  <a:lnTo>
                    <a:pt x="139" y="161"/>
                  </a:lnTo>
                  <a:lnTo>
                    <a:pt x="87" y="161"/>
                  </a:lnTo>
                  <a:lnTo>
                    <a:pt x="52" y="176"/>
                  </a:lnTo>
                  <a:lnTo>
                    <a:pt x="52" y="129"/>
                  </a:lnTo>
                  <a:lnTo>
                    <a:pt x="35" y="129"/>
                  </a:lnTo>
                  <a:lnTo>
                    <a:pt x="35" y="96"/>
                  </a:lnTo>
                  <a:lnTo>
                    <a:pt x="18" y="96"/>
                  </a:lnTo>
                  <a:lnTo>
                    <a:pt x="18" y="81"/>
                  </a:lnTo>
                  <a:lnTo>
                    <a:pt x="52" y="81"/>
                  </a:lnTo>
                  <a:lnTo>
                    <a:pt x="69" y="65"/>
                  </a:lnTo>
                  <a:lnTo>
                    <a:pt x="35" y="33"/>
                  </a:lnTo>
                  <a:lnTo>
                    <a:pt x="18" y="33"/>
                  </a:lnTo>
                  <a:lnTo>
                    <a:pt x="18" y="65"/>
                  </a:lnTo>
                  <a:lnTo>
                    <a:pt x="0" y="33"/>
                  </a:lnTo>
                  <a:lnTo>
                    <a:pt x="52" y="17"/>
                  </a:lnTo>
                  <a:lnTo>
                    <a:pt x="87" y="48"/>
                  </a:lnTo>
                  <a:lnTo>
                    <a:pt x="104" y="48"/>
                  </a:lnTo>
                  <a:lnTo>
                    <a:pt x="121" y="48"/>
                  </a:lnTo>
                  <a:lnTo>
                    <a:pt x="121" y="33"/>
                  </a:lnTo>
                  <a:lnTo>
                    <a:pt x="156" y="17"/>
                  </a:lnTo>
                  <a:lnTo>
                    <a:pt x="173" y="17"/>
                  </a:lnTo>
                  <a:lnTo>
                    <a:pt x="156" y="0"/>
                  </a:lnTo>
                  <a:lnTo>
                    <a:pt x="173" y="0"/>
                  </a:lnTo>
                  <a:lnTo>
                    <a:pt x="208" y="17"/>
                  </a:lnTo>
                  <a:lnTo>
                    <a:pt x="208" y="48"/>
                  </a:lnTo>
                  <a:lnTo>
                    <a:pt x="259" y="48"/>
                  </a:lnTo>
                  <a:lnTo>
                    <a:pt x="279" y="96"/>
                  </a:lnTo>
                  <a:lnTo>
                    <a:pt x="365" y="144"/>
                  </a:lnTo>
                  <a:lnTo>
                    <a:pt x="400" y="161"/>
                  </a:lnTo>
                  <a:lnTo>
                    <a:pt x="382" y="19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8" name="Freeform 28"/>
            <p:cNvSpPr>
              <a:spLocks/>
            </p:cNvSpPr>
            <p:nvPr/>
          </p:nvSpPr>
          <p:spPr bwMode="auto">
            <a:xfrm>
              <a:off x="3634" y="2277"/>
              <a:ext cx="235" cy="144"/>
            </a:xfrm>
            <a:custGeom>
              <a:avLst/>
              <a:gdLst>
                <a:gd name="T0" fmla="*/ 70 w 468"/>
                <a:gd name="T1" fmla="*/ 72 h 288"/>
                <a:gd name="T2" fmla="*/ 70 w 468"/>
                <a:gd name="T3" fmla="*/ 72 h 288"/>
                <a:gd name="T4" fmla="*/ 78 w 468"/>
                <a:gd name="T5" fmla="*/ 72 h 288"/>
                <a:gd name="T6" fmla="*/ 83 w 468"/>
                <a:gd name="T7" fmla="*/ 65 h 288"/>
                <a:gd name="T8" fmla="*/ 83 w 468"/>
                <a:gd name="T9" fmla="*/ 56 h 288"/>
                <a:gd name="T10" fmla="*/ 78 w 468"/>
                <a:gd name="T11" fmla="*/ 52 h 288"/>
                <a:gd name="T12" fmla="*/ 87 w 468"/>
                <a:gd name="T13" fmla="*/ 52 h 288"/>
                <a:gd name="T14" fmla="*/ 91 w 468"/>
                <a:gd name="T15" fmla="*/ 44 h 288"/>
                <a:gd name="T16" fmla="*/ 91 w 468"/>
                <a:gd name="T17" fmla="*/ 40 h 288"/>
                <a:gd name="T18" fmla="*/ 100 w 468"/>
                <a:gd name="T19" fmla="*/ 40 h 288"/>
                <a:gd name="T20" fmla="*/ 100 w 468"/>
                <a:gd name="T21" fmla="*/ 44 h 288"/>
                <a:gd name="T22" fmla="*/ 109 w 468"/>
                <a:gd name="T23" fmla="*/ 44 h 288"/>
                <a:gd name="T24" fmla="*/ 118 w 468"/>
                <a:gd name="T25" fmla="*/ 40 h 288"/>
                <a:gd name="T26" fmla="*/ 109 w 468"/>
                <a:gd name="T27" fmla="*/ 36 h 288"/>
                <a:gd name="T28" fmla="*/ 105 w 468"/>
                <a:gd name="T29" fmla="*/ 36 h 288"/>
                <a:gd name="T30" fmla="*/ 96 w 468"/>
                <a:gd name="T31" fmla="*/ 36 h 288"/>
                <a:gd name="T32" fmla="*/ 105 w 468"/>
                <a:gd name="T33" fmla="*/ 28 h 288"/>
                <a:gd name="T34" fmla="*/ 100 w 468"/>
                <a:gd name="T35" fmla="*/ 28 h 288"/>
                <a:gd name="T36" fmla="*/ 87 w 468"/>
                <a:gd name="T37" fmla="*/ 40 h 288"/>
                <a:gd name="T38" fmla="*/ 83 w 468"/>
                <a:gd name="T39" fmla="*/ 36 h 288"/>
                <a:gd name="T40" fmla="*/ 74 w 468"/>
                <a:gd name="T41" fmla="*/ 36 h 288"/>
                <a:gd name="T42" fmla="*/ 74 w 468"/>
                <a:gd name="T43" fmla="*/ 33 h 288"/>
                <a:gd name="T44" fmla="*/ 70 w 468"/>
                <a:gd name="T45" fmla="*/ 33 h 288"/>
                <a:gd name="T46" fmla="*/ 70 w 468"/>
                <a:gd name="T47" fmla="*/ 24 h 288"/>
                <a:gd name="T48" fmla="*/ 61 w 468"/>
                <a:gd name="T49" fmla="*/ 17 h 288"/>
                <a:gd name="T50" fmla="*/ 39 w 468"/>
                <a:gd name="T51" fmla="*/ 17 h 288"/>
                <a:gd name="T52" fmla="*/ 26 w 468"/>
                <a:gd name="T53" fmla="*/ 5 h 288"/>
                <a:gd name="T54" fmla="*/ 18 w 468"/>
                <a:gd name="T55" fmla="*/ 0 h 288"/>
                <a:gd name="T56" fmla="*/ 0 w 468"/>
                <a:gd name="T57" fmla="*/ 5 h 288"/>
                <a:gd name="T58" fmla="*/ 0 w 468"/>
                <a:gd name="T59" fmla="*/ 36 h 288"/>
                <a:gd name="T60" fmla="*/ 5 w 468"/>
                <a:gd name="T61" fmla="*/ 36 h 288"/>
                <a:gd name="T62" fmla="*/ 5 w 468"/>
                <a:gd name="T63" fmla="*/ 33 h 288"/>
                <a:gd name="T64" fmla="*/ 13 w 468"/>
                <a:gd name="T65" fmla="*/ 28 h 288"/>
                <a:gd name="T66" fmla="*/ 18 w 468"/>
                <a:gd name="T67" fmla="*/ 28 h 288"/>
                <a:gd name="T68" fmla="*/ 13 w 468"/>
                <a:gd name="T69" fmla="*/ 24 h 288"/>
                <a:gd name="T70" fmla="*/ 18 w 468"/>
                <a:gd name="T71" fmla="*/ 24 h 288"/>
                <a:gd name="T72" fmla="*/ 26 w 468"/>
                <a:gd name="T73" fmla="*/ 28 h 288"/>
                <a:gd name="T74" fmla="*/ 26 w 468"/>
                <a:gd name="T75" fmla="*/ 36 h 288"/>
                <a:gd name="T76" fmla="*/ 39 w 468"/>
                <a:gd name="T77" fmla="*/ 36 h 288"/>
                <a:gd name="T78" fmla="*/ 44 w 468"/>
                <a:gd name="T79" fmla="*/ 48 h 288"/>
                <a:gd name="T80" fmla="*/ 65 w 468"/>
                <a:gd name="T81" fmla="*/ 60 h 288"/>
                <a:gd name="T82" fmla="*/ 74 w 468"/>
                <a:gd name="T83" fmla="*/ 65 h 288"/>
                <a:gd name="T84" fmla="*/ 70 w 468"/>
                <a:gd name="T85" fmla="*/ 72 h 2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8"/>
                <a:gd name="T130" fmla="*/ 0 h 288"/>
                <a:gd name="T131" fmla="*/ 468 w 468"/>
                <a:gd name="T132" fmla="*/ 288 h 28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8" h="288">
                  <a:moveTo>
                    <a:pt x="276" y="288"/>
                  </a:moveTo>
                  <a:lnTo>
                    <a:pt x="276" y="288"/>
                  </a:lnTo>
                  <a:lnTo>
                    <a:pt x="311" y="288"/>
                  </a:lnTo>
                  <a:lnTo>
                    <a:pt x="328" y="257"/>
                  </a:lnTo>
                  <a:lnTo>
                    <a:pt x="328" y="225"/>
                  </a:lnTo>
                  <a:lnTo>
                    <a:pt x="311" y="209"/>
                  </a:lnTo>
                  <a:lnTo>
                    <a:pt x="346" y="209"/>
                  </a:lnTo>
                  <a:lnTo>
                    <a:pt x="363" y="177"/>
                  </a:lnTo>
                  <a:lnTo>
                    <a:pt x="363" y="161"/>
                  </a:lnTo>
                  <a:lnTo>
                    <a:pt x="399" y="161"/>
                  </a:lnTo>
                  <a:lnTo>
                    <a:pt x="399" y="177"/>
                  </a:lnTo>
                  <a:lnTo>
                    <a:pt x="434" y="177"/>
                  </a:lnTo>
                  <a:lnTo>
                    <a:pt x="468" y="161"/>
                  </a:lnTo>
                  <a:lnTo>
                    <a:pt x="434" y="144"/>
                  </a:lnTo>
                  <a:lnTo>
                    <a:pt x="417" y="144"/>
                  </a:lnTo>
                  <a:lnTo>
                    <a:pt x="380" y="144"/>
                  </a:lnTo>
                  <a:lnTo>
                    <a:pt x="417" y="113"/>
                  </a:lnTo>
                  <a:lnTo>
                    <a:pt x="399" y="113"/>
                  </a:lnTo>
                  <a:lnTo>
                    <a:pt x="346" y="161"/>
                  </a:lnTo>
                  <a:lnTo>
                    <a:pt x="328" y="144"/>
                  </a:lnTo>
                  <a:lnTo>
                    <a:pt x="294" y="144"/>
                  </a:lnTo>
                  <a:lnTo>
                    <a:pt x="294" y="129"/>
                  </a:lnTo>
                  <a:lnTo>
                    <a:pt x="276" y="129"/>
                  </a:lnTo>
                  <a:lnTo>
                    <a:pt x="276" y="96"/>
                  </a:lnTo>
                  <a:lnTo>
                    <a:pt x="242" y="65"/>
                  </a:lnTo>
                  <a:lnTo>
                    <a:pt x="155" y="65"/>
                  </a:lnTo>
                  <a:lnTo>
                    <a:pt x="104" y="17"/>
                  </a:lnTo>
                  <a:lnTo>
                    <a:pt x="69" y="0"/>
                  </a:lnTo>
                  <a:lnTo>
                    <a:pt x="0" y="17"/>
                  </a:lnTo>
                  <a:lnTo>
                    <a:pt x="0" y="144"/>
                  </a:lnTo>
                  <a:lnTo>
                    <a:pt x="17" y="144"/>
                  </a:lnTo>
                  <a:lnTo>
                    <a:pt x="17" y="129"/>
                  </a:lnTo>
                  <a:lnTo>
                    <a:pt x="52" y="113"/>
                  </a:lnTo>
                  <a:lnTo>
                    <a:pt x="69" y="113"/>
                  </a:lnTo>
                  <a:lnTo>
                    <a:pt x="52" y="96"/>
                  </a:lnTo>
                  <a:lnTo>
                    <a:pt x="69" y="96"/>
                  </a:lnTo>
                  <a:lnTo>
                    <a:pt x="104" y="113"/>
                  </a:lnTo>
                  <a:lnTo>
                    <a:pt x="104" y="144"/>
                  </a:lnTo>
                  <a:lnTo>
                    <a:pt x="155" y="144"/>
                  </a:lnTo>
                  <a:lnTo>
                    <a:pt x="173" y="192"/>
                  </a:lnTo>
                  <a:lnTo>
                    <a:pt x="259" y="240"/>
                  </a:lnTo>
                  <a:lnTo>
                    <a:pt x="294" y="257"/>
                  </a:lnTo>
                  <a:lnTo>
                    <a:pt x="276" y="28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69" name="Freeform 29"/>
            <p:cNvSpPr>
              <a:spLocks/>
            </p:cNvSpPr>
            <p:nvPr/>
          </p:nvSpPr>
          <p:spPr bwMode="auto">
            <a:xfrm>
              <a:off x="3790" y="2358"/>
              <a:ext cx="105" cy="72"/>
            </a:xfrm>
            <a:custGeom>
              <a:avLst/>
              <a:gdLst>
                <a:gd name="T0" fmla="*/ 44 w 209"/>
                <a:gd name="T1" fmla="*/ 12 h 144"/>
                <a:gd name="T2" fmla="*/ 44 w 209"/>
                <a:gd name="T3" fmla="*/ 12 h 144"/>
                <a:gd name="T4" fmla="*/ 44 w 209"/>
                <a:gd name="T5" fmla="*/ 19 h 144"/>
                <a:gd name="T6" fmla="*/ 53 w 209"/>
                <a:gd name="T7" fmla="*/ 19 h 144"/>
                <a:gd name="T8" fmla="*/ 53 w 209"/>
                <a:gd name="T9" fmla="*/ 31 h 144"/>
                <a:gd name="T10" fmla="*/ 40 w 209"/>
                <a:gd name="T11" fmla="*/ 27 h 144"/>
                <a:gd name="T12" fmla="*/ 31 w 209"/>
                <a:gd name="T13" fmla="*/ 36 h 144"/>
                <a:gd name="T14" fmla="*/ 27 w 209"/>
                <a:gd name="T15" fmla="*/ 24 h 144"/>
                <a:gd name="T16" fmla="*/ 22 w 209"/>
                <a:gd name="T17" fmla="*/ 19 h 144"/>
                <a:gd name="T18" fmla="*/ 18 w 209"/>
                <a:gd name="T19" fmla="*/ 27 h 144"/>
                <a:gd name="T20" fmla="*/ 14 w 209"/>
                <a:gd name="T21" fmla="*/ 27 h 144"/>
                <a:gd name="T22" fmla="*/ 14 w 209"/>
                <a:gd name="T23" fmla="*/ 31 h 144"/>
                <a:gd name="T24" fmla="*/ 5 w 209"/>
                <a:gd name="T25" fmla="*/ 31 h 144"/>
                <a:gd name="T26" fmla="*/ 0 w 209"/>
                <a:gd name="T27" fmla="*/ 31 h 144"/>
                <a:gd name="T28" fmla="*/ 5 w 209"/>
                <a:gd name="T29" fmla="*/ 24 h 144"/>
                <a:gd name="T30" fmla="*/ 5 w 209"/>
                <a:gd name="T31" fmla="*/ 16 h 144"/>
                <a:gd name="T32" fmla="*/ 0 w 209"/>
                <a:gd name="T33" fmla="*/ 12 h 144"/>
                <a:gd name="T34" fmla="*/ 9 w 209"/>
                <a:gd name="T35" fmla="*/ 12 h 144"/>
                <a:gd name="T36" fmla="*/ 14 w 209"/>
                <a:gd name="T37" fmla="*/ 4 h 144"/>
                <a:gd name="T38" fmla="*/ 14 w 209"/>
                <a:gd name="T39" fmla="*/ 0 h 144"/>
                <a:gd name="T40" fmla="*/ 22 w 209"/>
                <a:gd name="T41" fmla="*/ 0 h 144"/>
                <a:gd name="T42" fmla="*/ 22 w 209"/>
                <a:gd name="T43" fmla="*/ 4 h 144"/>
                <a:gd name="T44" fmla="*/ 22 w 209"/>
                <a:gd name="T45" fmla="*/ 7 h 144"/>
                <a:gd name="T46" fmla="*/ 14 w 209"/>
                <a:gd name="T47" fmla="*/ 7 h 144"/>
                <a:gd name="T48" fmla="*/ 14 w 209"/>
                <a:gd name="T49" fmla="*/ 12 h 144"/>
                <a:gd name="T50" fmla="*/ 27 w 209"/>
                <a:gd name="T51" fmla="*/ 12 h 144"/>
                <a:gd name="T52" fmla="*/ 31 w 209"/>
                <a:gd name="T53" fmla="*/ 12 h 144"/>
                <a:gd name="T54" fmla="*/ 44 w 209"/>
                <a:gd name="T55" fmla="*/ 12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9"/>
                <a:gd name="T85" fmla="*/ 0 h 144"/>
                <a:gd name="T86" fmla="*/ 209 w 20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9" h="144">
                  <a:moveTo>
                    <a:pt x="175" y="48"/>
                  </a:moveTo>
                  <a:lnTo>
                    <a:pt x="175" y="48"/>
                  </a:lnTo>
                  <a:lnTo>
                    <a:pt x="175" y="79"/>
                  </a:lnTo>
                  <a:lnTo>
                    <a:pt x="209" y="79"/>
                  </a:lnTo>
                  <a:lnTo>
                    <a:pt x="209" y="127"/>
                  </a:lnTo>
                  <a:lnTo>
                    <a:pt x="157" y="111"/>
                  </a:lnTo>
                  <a:lnTo>
                    <a:pt x="123" y="144"/>
                  </a:lnTo>
                  <a:lnTo>
                    <a:pt x="106" y="96"/>
                  </a:lnTo>
                  <a:lnTo>
                    <a:pt x="88" y="79"/>
                  </a:lnTo>
                  <a:lnTo>
                    <a:pt x="71" y="111"/>
                  </a:lnTo>
                  <a:lnTo>
                    <a:pt x="54" y="111"/>
                  </a:lnTo>
                  <a:lnTo>
                    <a:pt x="54" y="127"/>
                  </a:lnTo>
                  <a:lnTo>
                    <a:pt x="17" y="127"/>
                  </a:lnTo>
                  <a:lnTo>
                    <a:pt x="0" y="127"/>
                  </a:lnTo>
                  <a:lnTo>
                    <a:pt x="17" y="96"/>
                  </a:lnTo>
                  <a:lnTo>
                    <a:pt x="17" y="64"/>
                  </a:lnTo>
                  <a:lnTo>
                    <a:pt x="0" y="48"/>
                  </a:lnTo>
                  <a:lnTo>
                    <a:pt x="35" y="48"/>
                  </a:lnTo>
                  <a:lnTo>
                    <a:pt x="54" y="16"/>
                  </a:lnTo>
                  <a:lnTo>
                    <a:pt x="54" y="0"/>
                  </a:lnTo>
                  <a:lnTo>
                    <a:pt x="88" y="0"/>
                  </a:lnTo>
                  <a:lnTo>
                    <a:pt x="88" y="16"/>
                  </a:lnTo>
                  <a:lnTo>
                    <a:pt x="88" y="31"/>
                  </a:lnTo>
                  <a:lnTo>
                    <a:pt x="54" y="31"/>
                  </a:lnTo>
                  <a:lnTo>
                    <a:pt x="54" y="48"/>
                  </a:lnTo>
                  <a:lnTo>
                    <a:pt x="106" y="48"/>
                  </a:lnTo>
                  <a:lnTo>
                    <a:pt x="123" y="48"/>
                  </a:lnTo>
                  <a:lnTo>
                    <a:pt x="175"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0" name="Freeform 30"/>
            <p:cNvSpPr>
              <a:spLocks/>
            </p:cNvSpPr>
            <p:nvPr/>
          </p:nvSpPr>
          <p:spPr bwMode="auto">
            <a:xfrm>
              <a:off x="3817" y="2317"/>
              <a:ext cx="148" cy="65"/>
            </a:xfrm>
            <a:custGeom>
              <a:avLst/>
              <a:gdLst>
                <a:gd name="T0" fmla="*/ 74 w 295"/>
                <a:gd name="T1" fmla="*/ 8 h 128"/>
                <a:gd name="T2" fmla="*/ 74 w 295"/>
                <a:gd name="T3" fmla="*/ 8 h 128"/>
                <a:gd name="T4" fmla="*/ 74 w 295"/>
                <a:gd name="T5" fmla="*/ 12 h 128"/>
                <a:gd name="T6" fmla="*/ 61 w 295"/>
                <a:gd name="T7" fmla="*/ 21 h 128"/>
                <a:gd name="T8" fmla="*/ 52 w 295"/>
                <a:gd name="T9" fmla="*/ 21 h 128"/>
                <a:gd name="T10" fmla="*/ 48 w 295"/>
                <a:gd name="T11" fmla="*/ 25 h 128"/>
                <a:gd name="T12" fmla="*/ 39 w 295"/>
                <a:gd name="T13" fmla="*/ 25 h 128"/>
                <a:gd name="T14" fmla="*/ 31 w 295"/>
                <a:gd name="T15" fmla="*/ 28 h 128"/>
                <a:gd name="T16" fmla="*/ 31 w 295"/>
                <a:gd name="T17" fmla="*/ 33 h 128"/>
                <a:gd name="T18" fmla="*/ 18 w 295"/>
                <a:gd name="T19" fmla="*/ 33 h 128"/>
                <a:gd name="T20" fmla="*/ 13 w 295"/>
                <a:gd name="T21" fmla="*/ 33 h 128"/>
                <a:gd name="T22" fmla="*/ 0 w 295"/>
                <a:gd name="T23" fmla="*/ 33 h 128"/>
                <a:gd name="T24" fmla="*/ 0 w 295"/>
                <a:gd name="T25" fmla="*/ 28 h 128"/>
                <a:gd name="T26" fmla="*/ 9 w 295"/>
                <a:gd name="T27" fmla="*/ 28 h 128"/>
                <a:gd name="T28" fmla="*/ 9 w 295"/>
                <a:gd name="T29" fmla="*/ 25 h 128"/>
                <a:gd name="T30" fmla="*/ 18 w 295"/>
                <a:gd name="T31" fmla="*/ 25 h 128"/>
                <a:gd name="T32" fmla="*/ 26 w 295"/>
                <a:gd name="T33" fmla="*/ 21 h 128"/>
                <a:gd name="T34" fmla="*/ 18 w 295"/>
                <a:gd name="T35" fmla="*/ 16 h 128"/>
                <a:gd name="T36" fmla="*/ 13 w 295"/>
                <a:gd name="T37" fmla="*/ 16 h 128"/>
                <a:gd name="T38" fmla="*/ 5 w 295"/>
                <a:gd name="T39" fmla="*/ 16 h 128"/>
                <a:gd name="T40" fmla="*/ 13 w 295"/>
                <a:gd name="T41" fmla="*/ 8 h 128"/>
                <a:gd name="T42" fmla="*/ 9 w 295"/>
                <a:gd name="T43" fmla="*/ 8 h 128"/>
                <a:gd name="T44" fmla="*/ 13 w 295"/>
                <a:gd name="T45" fmla="*/ 4 h 128"/>
                <a:gd name="T46" fmla="*/ 26 w 295"/>
                <a:gd name="T47" fmla="*/ 8 h 128"/>
                <a:gd name="T48" fmla="*/ 26 w 295"/>
                <a:gd name="T49" fmla="*/ 4 h 128"/>
                <a:gd name="T50" fmla="*/ 31 w 295"/>
                <a:gd name="T51" fmla="*/ 0 h 128"/>
                <a:gd name="T52" fmla="*/ 39 w 295"/>
                <a:gd name="T53" fmla="*/ 4 h 128"/>
                <a:gd name="T54" fmla="*/ 65 w 295"/>
                <a:gd name="T55" fmla="*/ 4 h 128"/>
                <a:gd name="T56" fmla="*/ 74 w 295"/>
                <a:gd name="T57" fmla="*/ 8 h 12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5"/>
                <a:gd name="T88" fmla="*/ 0 h 128"/>
                <a:gd name="T89" fmla="*/ 295 w 295"/>
                <a:gd name="T90" fmla="*/ 128 h 12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5" h="128">
                  <a:moveTo>
                    <a:pt x="295" y="32"/>
                  </a:moveTo>
                  <a:lnTo>
                    <a:pt x="295" y="32"/>
                  </a:lnTo>
                  <a:lnTo>
                    <a:pt x="295" y="48"/>
                  </a:lnTo>
                  <a:lnTo>
                    <a:pt x="242" y="80"/>
                  </a:lnTo>
                  <a:lnTo>
                    <a:pt x="207" y="80"/>
                  </a:lnTo>
                  <a:lnTo>
                    <a:pt x="190" y="96"/>
                  </a:lnTo>
                  <a:lnTo>
                    <a:pt x="155" y="96"/>
                  </a:lnTo>
                  <a:lnTo>
                    <a:pt x="121" y="111"/>
                  </a:lnTo>
                  <a:lnTo>
                    <a:pt x="121" y="128"/>
                  </a:lnTo>
                  <a:lnTo>
                    <a:pt x="69" y="128"/>
                  </a:lnTo>
                  <a:lnTo>
                    <a:pt x="52" y="128"/>
                  </a:lnTo>
                  <a:lnTo>
                    <a:pt x="0" y="128"/>
                  </a:lnTo>
                  <a:lnTo>
                    <a:pt x="0" y="111"/>
                  </a:lnTo>
                  <a:lnTo>
                    <a:pt x="34" y="111"/>
                  </a:lnTo>
                  <a:lnTo>
                    <a:pt x="34" y="96"/>
                  </a:lnTo>
                  <a:lnTo>
                    <a:pt x="69" y="96"/>
                  </a:lnTo>
                  <a:lnTo>
                    <a:pt x="103" y="80"/>
                  </a:lnTo>
                  <a:lnTo>
                    <a:pt x="69" y="63"/>
                  </a:lnTo>
                  <a:lnTo>
                    <a:pt x="52" y="63"/>
                  </a:lnTo>
                  <a:lnTo>
                    <a:pt x="17" y="63"/>
                  </a:lnTo>
                  <a:lnTo>
                    <a:pt x="52" y="32"/>
                  </a:lnTo>
                  <a:lnTo>
                    <a:pt x="34" y="32"/>
                  </a:lnTo>
                  <a:lnTo>
                    <a:pt x="52" y="15"/>
                  </a:lnTo>
                  <a:lnTo>
                    <a:pt x="103" y="32"/>
                  </a:lnTo>
                  <a:lnTo>
                    <a:pt x="103" y="15"/>
                  </a:lnTo>
                  <a:lnTo>
                    <a:pt x="121" y="0"/>
                  </a:lnTo>
                  <a:lnTo>
                    <a:pt x="155" y="15"/>
                  </a:lnTo>
                  <a:lnTo>
                    <a:pt x="259" y="15"/>
                  </a:lnTo>
                  <a:lnTo>
                    <a:pt x="295" y="3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1" name="Freeform 31"/>
            <p:cNvSpPr>
              <a:spLocks/>
            </p:cNvSpPr>
            <p:nvPr/>
          </p:nvSpPr>
          <p:spPr bwMode="auto">
            <a:xfrm>
              <a:off x="3019" y="1710"/>
              <a:ext cx="173" cy="375"/>
            </a:xfrm>
            <a:custGeom>
              <a:avLst/>
              <a:gdLst>
                <a:gd name="T0" fmla="*/ 0 w 346"/>
                <a:gd name="T1" fmla="*/ 148 h 750"/>
                <a:gd name="T2" fmla="*/ 0 w 346"/>
                <a:gd name="T3" fmla="*/ 148 h 750"/>
                <a:gd name="T4" fmla="*/ 5 w 346"/>
                <a:gd name="T5" fmla="*/ 148 h 750"/>
                <a:gd name="T6" fmla="*/ 5 w 346"/>
                <a:gd name="T7" fmla="*/ 136 h 750"/>
                <a:gd name="T8" fmla="*/ 9 w 346"/>
                <a:gd name="T9" fmla="*/ 132 h 750"/>
                <a:gd name="T10" fmla="*/ 9 w 346"/>
                <a:gd name="T11" fmla="*/ 120 h 750"/>
                <a:gd name="T12" fmla="*/ 9 w 346"/>
                <a:gd name="T13" fmla="*/ 115 h 750"/>
                <a:gd name="T14" fmla="*/ 5 w 346"/>
                <a:gd name="T15" fmla="*/ 99 h 750"/>
                <a:gd name="T16" fmla="*/ 9 w 346"/>
                <a:gd name="T17" fmla="*/ 84 h 750"/>
                <a:gd name="T18" fmla="*/ 13 w 346"/>
                <a:gd name="T19" fmla="*/ 80 h 750"/>
                <a:gd name="T20" fmla="*/ 22 w 346"/>
                <a:gd name="T21" fmla="*/ 76 h 750"/>
                <a:gd name="T22" fmla="*/ 18 w 346"/>
                <a:gd name="T23" fmla="*/ 68 h 750"/>
                <a:gd name="T24" fmla="*/ 22 w 346"/>
                <a:gd name="T25" fmla="*/ 60 h 750"/>
                <a:gd name="T26" fmla="*/ 26 w 346"/>
                <a:gd name="T27" fmla="*/ 48 h 750"/>
                <a:gd name="T28" fmla="*/ 35 w 346"/>
                <a:gd name="T29" fmla="*/ 36 h 750"/>
                <a:gd name="T30" fmla="*/ 35 w 346"/>
                <a:gd name="T31" fmla="*/ 31 h 750"/>
                <a:gd name="T32" fmla="*/ 35 w 346"/>
                <a:gd name="T33" fmla="*/ 27 h 750"/>
                <a:gd name="T34" fmla="*/ 39 w 346"/>
                <a:gd name="T35" fmla="*/ 20 h 750"/>
                <a:gd name="T36" fmla="*/ 43 w 346"/>
                <a:gd name="T37" fmla="*/ 15 h 750"/>
                <a:gd name="T38" fmla="*/ 47 w 346"/>
                <a:gd name="T39" fmla="*/ 15 h 750"/>
                <a:gd name="T40" fmla="*/ 47 w 346"/>
                <a:gd name="T41" fmla="*/ 7 h 750"/>
                <a:gd name="T42" fmla="*/ 52 w 346"/>
                <a:gd name="T43" fmla="*/ 7 h 750"/>
                <a:gd name="T44" fmla="*/ 60 w 346"/>
                <a:gd name="T45" fmla="*/ 7 h 750"/>
                <a:gd name="T46" fmla="*/ 60 w 346"/>
                <a:gd name="T47" fmla="*/ 0 h 750"/>
                <a:gd name="T48" fmla="*/ 65 w 346"/>
                <a:gd name="T49" fmla="*/ 0 h 750"/>
                <a:gd name="T50" fmla="*/ 83 w 346"/>
                <a:gd name="T51" fmla="*/ 15 h 750"/>
                <a:gd name="T52" fmla="*/ 87 w 346"/>
                <a:gd name="T53" fmla="*/ 51 h 750"/>
                <a:gd name="T54" fmla="*/ 78 w 346"/>
                <a:gd name="T55" fmla="*/ 51 h 750"/>
                <a:gd name="T56" fmla="*/ 70 w 346"/>
                <a:gd name="T57" fmla="*/ 60 h 750"/>
                <a:gd name="T58" fmla="*/ 70 w 346"/>
                <a:gd name="T59" fmla="*/ 63 h 750"/>
                <a:gd name="T60" fmla="*/ 70 w 346"/>
                <a:gd name="T61" fmla="*/ 68 h 750"/>
                <a:gd name="T62" fmla="*/ 74 w 346"/>
                <a:gd name="T63" fmla="*/ 72 h 750"/>
                <a:gd name="T64" fmla="*/ 65 w 346"/>
                <a:gd name="T65" fmla="*/ 80 h 750"/>
                <a:gd name="T66" fmla="*/ 52 w 346"/>
                <a:gd name="T67" fmla="*/ 92 h 750"/>
                <a:gd name="T68" fmla="*/ 43 w 346"/>
                <a:gd name="T69" fmla="*/ 103 h 750"/>
                <a:gd name="T70" fmla="*/ 43 w 346"/>
                <a:gd name="T71" fmla="*/ 123 h 750"/>
                <a:gd name="T72" fmla="*/ 52 w 346"/>
                <a:gd name="T73" fmla="*/ 136 h 750"/>
                <a:gd name="T74" fmla="*/ 47 w 346"/>
                <a:gd name="T75" fmla="*/ 140 h 750"/>
                <a:gd name="T76" fmla="*/ 47 w 346"/>
                <a:gd name="T77" fmla="*/ 144 h 750"/>
                <a:gd name="T78" fmla="*/ 39 w 346"/>
                <a:gd name="T79" fmla="*/ 152 h 750"/>
                <a:gd name="T80" fmla="*/ 35 w 346"/>
                <a:gd name="T81" fmla="*/ 180 h 750"/>
                <a:gd name="T82" fmla="*/ 26 w 346"/>
                <a:gd name="T83" fmla="*/ 180 h 750"/>
                <a:gd name="T84" fmla="*/ 22 w 346"/>
                <a:gd name="T85" fmla="*/ 184 h 750"/>
                <a:gd name="T86" fmla="*/ 22 w 346"/>
                <a:gd name="T87" fmla="*/ 188 h 750"/>
                <a:gd name="T88" fmla="*/ 13 w 346"/>
                <a:gd name="T89" fmla="*/ 188 h 750"/>
                <a:gd name="T90" fmla="*/ 9 w 346"/>
                <a:gd name="T91" fmla="*/ 180 h 750"/>
                <a:gd name="T92" fmla="*/ 13 w 346"/>
                <a:gd name="T93" fmla="*/ 176 h 750"/>
                <a:gd name="T94" fmla="*/ 9 w 346"/>
                <a:gd name="T95" fmla="*/ 172 h 750"/>
                <a:gd name="T96" fmla="*/ 0 w 346"/>
                <a:gd name="T97" fmla="*/ 148 h 7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
                <a:gd name="T148" fmla="*/ 0 h 750"/>
                <a:gd name="T149" fmla="*/ 346 w 346"/>
                <a:gd name="T150" fmla="*/ 750 h 7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 h="750">
                  <a:moveTo>
                    <a:pt x="0" y="591"/>
                  </a:moveTo>
                  <a:lnTo>
                    <a:pt x="0" y="591"/>
                  </a:lnTo>
                  <a:lnTo>
                    <a:pt x="18" y="591"/>
                  </a:lnTo>
                  <a:lnTo>
                    <a:pt x="18" y="543"/>
                  </a:lnTo>
                  <a:lnTo>
                    <a:pt x="35" y="528"/>
                  </a:lnTo>
                  <a:lnTo>
                    <a:pt x="35" y="480"/>
                  </a:lnTo>
                  <a:lnTo>
                    <a:pt x="35" y="462"/>
                  </a:lnTo>
                  <a:lnTo>
                    <a:pt x="18" y="399"/>
                  </a:lnTo>
                  <a:lnTo>
                    <a:pt x="35" y="336"/>
                  </a:lnTo>
                  <a:lnTo>
                    <a:pt x="52" y="318"/>
                  </a:lnTo>
                  <a:lnTo>
                    <a:pt x="87" y="303"/>
                  </a:lnTo>
                  <a:lnTo>
                    <a:pt x="70" y="271"/>
                  </a:lnTo>
                  <a:lnTo>
                    <a:pt x="87" y="240"/>
                  </a:lnTo>
                  <a:lnTo>
                    <a:pt x="104" y="192"/>
                  </a:lnTo>
                  <a:lnTo>
                    <a:pt x="139" y="144"/>
                  </a:lnTo>
                  <a:lnTo>
                    <a:pt x="139" y="127"/>
                  </a:lnTo>
                  <a:lnTo>
                    <a:pt x="139" y="111"/>
                  </a:lnTo>
                  <a:lnTo>
                    <a:pt x="156" y="79"/>
                  </a:lnTo>
                  <a:lnTo>
                    <a:pt x="173" y="63"/>
                  </a:lnTo>
                  <a:lnTo>
                    <a:pt x="190" y="63"/>
                  </a:lnTo>
                  <a:lnTo>
                    <a:pt x="190" y="31"/>
                  </a:lnTo>
                  <a:lnTo>
                    <a:pt x="208" y="31"/>
                  </a:lnTo>
                  <a:lnTo>
                    <a:pt x="242" y="31"/>
                  </a:lnTo>
                  <a:lnTo>
                    <a:pt x="242" y="0"/>
                  </a:lnTo>
                  <a:lnTo>
                    <a:pt x="260" y="0"/>
                  </a:lnTo>
                  <a:lnTo>
                    <a:pt x="329" y="63"/>
                  </a:lnTo>
                  <a:lnTo>
                    <a:pt x="346" y="207"/>
                  </a:lnTo>
                  <a:lnTo>
                    <a:pt x="311" y="207"/>
                  </a:lnTo>
                  <a:lnTo>
                    <a:pt x="277" y="240"/>
                  </a:lnTo>
                  <a:lnTo>
                    <a:pt x="277" y="255"/>
                  </a:lnTo>
                  <a:lnTo>
                    <a:pt x="277" y="271"/>
                  </a:lnTo>
                  <a:lnTo>
                    <a:pt x="294" y="288"/>
                  </a:lnTo>
                  <a:lnTo>
                    <a:pt x="260" y="318"/>
                  </a:lnTo>
                  <a:lnTo>
                    <a:pt x="208" y="366"/>
                  </a:lnTo>
                  <a:lnTo>
                    <a:pt x="173" y="414"/>
                  </a:lnTo>
                  <a:lnTo>
                    <a:pt x="173" y="495"/>
                  </a:lnTo>
                  <a:lnTo>
                    <a:pt x="208" y="543"/>
                  </a:lnTo>
                  <a:lnTo>
                    <a:pt x="190" y="558"/>
                  </a:lnTo>
                  <a:lnTo>
                    <a:pt x="190" y="576"/>
                  </a:lnTo>
                  <a:lnTo>
                    <a:pt x="156" y="606"/>
                  </a:lnTo>
                  <a:lnTo>
                    <a:pt x="139" y="720"/>
                  </a:lnTo>
                  <a:lnTo>
                    <a:pt x="104" y="720"/>
                  </a:lnTo>
                  <a:lnTo>
                    <a:pt x="87" y="735"/>
                  </a:lnTo>
                  <a:lnTo>
                    <a:pt x="87" y="750"/>
                  </a:lnTo>
                  <a:lnTo>
                    <a:pt x="52" y="750"/>
                  </a:lnTo>
                  <a:lnTo>
                    <a:pt x="35" y="720"/>
                  </a:lnTo>
                  <a:lnTo>
                    <a:pt x="52" y="702"/>
                  </a:lnTo>
                  <a:lnTo>
                    <a:pt x="35" y="687"/>
                  </a:lnTo>
                  <a:lnTo>
                    <a:pt x="0" y="59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2" name="Freeform 32"/>
            <p:cNvSpPr>
              <a:spLocks/>
            </p:cNvSpPr>
            <p:nvPr/>
          </p:nvSpPr>
          <p:spPr bwMode="auto">
            <a:xfrm>
              <a:off x="2758" y="2085"/>
              <a:ext cx="36" cy="33"/>
            </a:xfrm>
            <a:custGeom>
              <a:avLst/>
              <a:gdLst>
                <a:gd name="T0" fmla="*/ 14 w 71"/>
                <a:gd name="T1" fmla="*/ 17 h 65"/>
                <a:gd name="T2" fmla="*/ 14 w 71"/>
                <a:gd name="T3" fmla="*/ 17 h 65"/>
                <a:gd name="T4" fmla="*/ 14 w 71"/>
                <a:gd name="T5" fmla="*/ 12 h 65"/>
                <a:gd name="T6" fmla="*/ 5 w 71"/>
                <a:gd name="T7" fmla="*/ 12 h 65"/>
                <a:gd name="T8" fmla="*/ 0 w 71"/>
                <a:gd name="T9" fmla="*/ 9 h 65"/>
                <a:gd name="T10" fmla="*/ 5 w 71"/>
                <a:gd name="T11" fmla="*/ 0 h 65"/>
                <a:gd name="T12" fmla="*/ 14 w 71"/>
                <a:gd name="T13" fmla="*/ 5 h 65"/>
                <a:gd name="T14" fmla="*/ 18 w 71"/>
                <a:gd name="T15" fmla="*/ 12 h 65"/>
                <a:gd name="T16" fmla="*/ 14 w 71"/>
                <a:gd name="T17" fmla="*/ 17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65"/>
                <a:gd name="T29" fmla="*/ 71 w 71"/>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65">
                  <a:moveTo>
                    <a:pt x="54" y="65"/>
                  </a:moveTo>
                  <a:lnTo>
                    <a:pt x="54" y="65"/>
                  </a:lnTo>
                  <a:lnTo>
                    <a:pt x="54" y="48"/>
                  </a:lnTo>
                  <a:lnTo>
                    <a:pt x="18" y="48"/>
                  </a:lnTo>
                  <a:lnTo>
                    <a:pt x="0" y="33"/>
                  </a:lnTo>
                  <a:lnTo>
                    <a:pt x="18" y="0"/>
                  </a:lnTo>
                  <a:lnTo>
                    <a:pt x="54" y="18"/>
                  </a:lnTo>
                  <a:lnTo>
                    <a:pt x="71" y="48"/>
                  </a:lnTo>
                  <a:lnTo>
                    <a:pt x="54"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3" name="Freeform 33"/>
            <p:cNvSpPr>
              <a:spLocks/>
            </p:cNvSpPr>
            <p:nvPr/>
          </p:nvSpPr>
          <p:spPr bwMode="auto">
            <a:xfrm>
              <a:off x="2975" y="2037"/>
              <a:ext cx="44" cy="57"/>
            </a:xfrm>
            <a:custGeom>
              <a:avLst/>
              <a:gdLst>
                <a:gd name="T0" fmla="*/ 5 w 88"/>
                <a:gd name="T1" fmla="*/ 29 h 114"/>
                <a:gd name="T2" fmla="*/ 5 w 88"/>
                <a:gd name="T3" fmla="*/ 29 h 114"/>
                <a:gd name="T4" fmla="*/ 10 w 88"/>
                <a:gd name="T5" fmla="*/ 29 h 114"/>
                <a:gd name="T6" fmla="*/ 13 w 88"/>
                <a:gd name="T7" fmla="*/ 29 h 114"/>
                <a:gd name="T8" fmla="*/ 18 w 88"/>
                <a:gd name="T9" fmla="*/ 17 h 114"/>
                <a:gd name="T10" fmla="*/ 22 w 88"/>
                <a:gd name="T11" fmla="*/ 17 h 114"/>
                <a:gd name="T12" fmla="*/ 22 w 88"/>
                <a:gd name="T13" fmla="*/ 12 h 114"/>
                <a:gd name="T14" fmla="*/ 18 w 88"/>
                <a:gd name="T15" fmla="*/ 12 h 114"/>
                <a:gd name="T16" fmla="*/ 18 w 88"/>
                <a:gd name="T17" fmla="*/ 0 h 114"/>
                <a:gd name="T18" fmla="*/ 5 w 88"/>
                <a:gd name="T19" fmla="*/ 5 h 114"/>
                <a:gd name="T20" fmla="*/ 0 w 88"/>
                <a:gd name="T21" fmla="*/ 12 h 114"/>
                <a:gd name="T22" fmla="*/ 0 w 88"/>
                <a:gd name="T23" fmla="*/ 21 h 114"/>
                <a:gd name="T24" fmla="*/ 5 w 88"/>
                <a:gd name="T25" fmla="*/ 24 h 114"/>
                <a:gd name="T26" fmla="*/ 5 w 88"/>
                <a:gd name="T27" fmla="*/ 29 h 1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8"/>
                <a:gd name="T43" fmla="*/ 0 h 114"/>
                <a:gd name="T44" fmla="*/ 88 w 88"/>
                <a:gd name="T45" fmla="*/ 114 h 1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8" h="114">
                  <a:moveTo>
                    <a:pt x="19" y="114"/>
                  </a:moveTo>
                  <a:lnTo>
                    <a:pt x="19" y="114"/>
                  </a:lnTo>
                  <a:lnTo>
                    <a:pt x="37" y="114"/>
                  </a:lnTo>
                  <a:lnTo>
                    <a:pt x="54" y="114"/>
                  </a:lnTo>
                  <a:lnTo>
                    <a:pt x="71" y="66"/>
                  </a:lnTo>
                  <a:lnTo>
                    <a:pt x="88" y="66"/>
                  </a:lnTo>
                  <a:lnTo>
                    <a:pt x="88" y="48"/>
                  </a:lnTo>
                  <a:lnTo>
                    <a:pt x="71" y="48"/>
                  </a:lnTo>
                  <a:lnTo>
                    <a:pt x="71" y="0"/>
                  </a:lnTo>
                  <a:lnTo>
                    <a:pt x="19" y="18"/>
                  </a:lnTo>
                  <a:lnTo>
                    <a:pt x="0" y="48"/>
                  </a:lnTo>
                  <a:lnTo>
                    <a:pt x="0" y="81"/>
                  </a:lnTo>
                  <a:lnTo>
                    <a:pt x="19" y="96"/>
                  </a:lnTo>
                  <a:lnTo>
                    <a:pt x="19" y="11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4" name="Freeform 34"/>
            <p:cNvSpPr>
              <a:spLocks/>
            </p:cNvSpPr>
            <p:nvPr/>
          </p:nvSpPr>
          <p:spPr bwMode="auto">
            <a:xfrm>
              <a:off x="2915" y="2125"/>
              <a:ext cx="51" cy="56"/>
            </a:xfrm>
            <a:custGeom>
              <a:avLst/>
              <a:gdLst>
                <a:gd name="T0" fmla="*/ 17 w 104"/>
                <a:gd name="T1" fmla="*/ 28 h 111"/>
                <a:gd name="T2" fmla="*/ 17 w 104"/>
                <a:gd name="T3" fmla="*/ 28 h 111"/>
                <a:gd name="T4" fmla="*/ 17 w 104"/>
                <a:gd name="T5" fmla="*/ 16 h 111"/>
                <a:gd name="T6" fmla="*/ 21 w 104"/>
                <a:gd name="T7" fmla="*/ 12 h 111"/>
                <a:gd name="T8" fmla="*/ 25 w 104"/>
                <a:gd name="T9" fmla="*/ 0 h 111"/>
                <a:gd name="T10" fmla="*/ 13 w 104"/>
                <a:gd name="T11" fmla="*/ 4 h 111"/>
                <a:gd name="T12" fmla="*/ 17 w 104"/>
                <a:gd name="T13" fmla="*/ 12 h 111"/>
                <a:gd name="T14" fmla="*/ 13 w 104"/>
                <a:gd name="T15" fmla="*/ 12 h 111"/>
                <a:gd name="T16" fmla="*/ 13 w 104"/>
                <a:gd name="T17" fmla="*/ 8 h 111"/>
                <a:gd name="T18" fmla="*/ 8 w 104"/>
                <a:gd name="T19" fmla="*/ 8 h 111"/>
                <a:gd name="T20" fmla="*/ 0 w 104"/>
                <a:gd name="T21" fmla="*/ 24 h 111"/>
                <a:gd name="T22" fmla="*/ 13 w 104"/>
                <a:gd name="T23" fmla="*/ 24 h 111"/>
                <a:gd name="T24" fmla="*/ 17 w 104"/>
                <a:gd name="T25" fmla="*/ 28 h 1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11"/>
                <a:gd name="T41" fmla="*/ 104 w 104"/>
                <a:gd name="T42" fmla="*/ 111 h 1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11">
                  <a:moveTo>
                    <a:pt x="69" y="111"/>
                  </a:moveTo>
                  <a:lnTo>
                    <a:pt x="69" y="111"/>
                  </a:lnTo>
                  <a:lnTo>
                    <a:pt x="69" y="63"/>
                  </a:lnTo>
                  <a:lnTo>
                    <a:pt x="87" y="48"/>
                  </a:lnTo>
                  <a:lnTo>
                    <a:pt x="104" y="0"/>
                  </a:lnTo>
                  <a:lnTo>
                    <a:pt x="52" y="15"/>
                  </a:lnTo>
                  <a:lnTo>
                    <a:pt x="69" y="48"/>
                  </a:lnTo>
                  <a:lnTo>
                    <a:pt x="52" y="48"/>
                  </a:lnTo>
                  <a:lnTo>
                    <a:pt x="52" y="32"/>
                  </a:lnTo>
                  <a:lnTo>
                    <a:pt x="35" y="32"/>
                  </a:lnTo>
                  <a:lnTo>
                    <a:pt x="0" y="96"/>
                  </a:lnTo>
                  <a:lnTo>
                    <a:pt x="52" y="96"/>
                  </a:lnTo>
                  <a:lnTo>
                    <a:pt x="69" y="11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5" name="Freeform 35"/>
            <p:cNvSpPr>
              <a:spLocks/>
            </p:cNvSpPr>
            <p:nvPr/>
          </p:nvSpPr>
          <p:spPr bwMode="auto">
            <a:xfrm>
              <a:off x="2905" y="2173"/>
              <a:ext cx="44" cy="32"/>
            </a:xfrm>
            <a:custGeom>
              <a:avLst/>
              <a:gdLst>
                <a:gd name="T0" fmla="*/ 18 w 88"/>
                <a:gd name="T1" fmla="*/ 16 h 63"/>
                <a:gd name="T2" fmla="*/ 18 w 88"/>
                <a:gd name="T3" fmla="*/ 16 h 63"/>
                <a:gd name="T4" fmla="*/ 13 w 88"/>
                <a:gd name="T5" fmla="*/ 16 h 63"/>
                <a:gd name="T6" fmla="*/ 13 w 88"/>
                <a:gd name="T7" fmla="*/ 12 h 63"/>
                <a:gd name="T8" fmla="*/ 9 w 88"/>
                <a:gd name="T9" fmla="*/ 12 h 63"/>
                <a:gd name="T10" fmla="*/ 9 w 88"/>
                <a:gd name="T11" fmla="*/ 8 h 63"/>
                <a:gd name="T12" fmla="*/ 0 w 88"/>
                <a:gd name="T13" fmla="*/ 4 h 63"/>
                <a:gd name="T14" fmla="*/ 0 w 88"/>
                <a:gd name="T15" fmla="*/ 0 h 63"/>
                <a:gd name="T16" fmla="*/ 5 w 88"/>
                <a:gd name="T17" fmla="*/ 0 h 63"/>
                <a:gd name="T18" fmla="*/ 18 w 88"/>
                <a:gd name="T19" fmla="*/ 0 h 63"/>
                <a:gd name="T20" fmla="*/ 22 w 88"/>
                <a:gd name="T21" fmla="*/ 4 h 63"/>
                <a:gd name="T22" fmla="*/ 22 w 88"/>
                <a:gd name="T23" fmla="*/ 12 h 63"/>
                <a:gd name="T24" fmla="*/ 18 w 88"/>
                <a:gd name="T25" fmla="*/ 12 h 63"/>
                <a:gd name="T26" fmla="*/ 18 w 88"/>
                <a:gd name="T27" fmla="*/ 16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8"/>
                <a:gd name="T43" fmla="*/ 0 h 63"/>
                <a:gd name="T44" fmla="*/ 88 w 88"/>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8" h="63">
                  <a:moveTo>
                    <a:pt x="71" y="63"/>
                  </a:moveTo>
                  <a:lnTo>
                    <a:pt x="71" y="63"/>
                  </a:lnTo>
                  <a:lnTo>
                    <a:pt x="54" y="63"/>
                  </a:lnTo>
                  <a:lnTo>
                    <a:pt x="54" y="48"/>
                  </a:lnTo>
                  <a:lnTo>
                    <a:pt x="36" y="48"/>
                  </a:lnTo>
                  <a:lnTo>
                    <a:pt x="36" y="32"/>
                  </a:lnTo>
                  <a:lnTo>
                    <a:pt x="0" y="15"/>
                  </a:lnTo>
                  <a:lnTo>
                    <a:pt x="0" y="0"/>
                  </a:lnTo>
                  <a:lnTo>
                    <a:pt x="19" y="0"/>
                  </a:lnTo>
                  <a:lnTo>
                    <a:pt x="71" y="0"/>
                  </a:lnTo>
                  <a:lnTo>
                    <a:pt x="88" y="15"/>
                  </a:lnTo>
                  <a:lnTo>
                    <a:pt x="88" y="48"/>
                  </a:lnTo>
                  <a:lnTo>
                    <a:pt x="71" y="48"/>
                  </a:lnTo>
                  <a:lnTo>
                    <a:pt x="71"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6" name="Freeform 36"/>
            <p:cNvSpPr>
              <a:spLocks/>
            </p:cNvSpPr>
            <p:nvPr/>
          </p:nvSpPr>
          <p:spPr bwMode="auto">
            <a:xfrm>
              <a:off x="2940" y="2197"/>
              <a:ext cx="9" cy="8"/>
            </a:xfrm>
            <a:custGeom>
              <a:avLst/>
              <a:gdLst>
                <a:gd name="T0" fmla="*/ 0 w 17"/>
                <a:gd name="T1" fmla="*/ 4 h 15"/>
                <a:gd name="T2" fmla="*/ 0 w 17"/>
                <a:gd name="T3" fmla="*/ 4 h 15"/>
                <a:gd name="T4" fmla="*/ 0 w 17"/>
                <a:gd name="T5" fmla="*/ 0 h 15"/>
                <a:gd name="T6" fmla="*/ 5 w 17"/>
                <a:gd name="T7" fmla="*/ 0 h 15"/>
                <a:gd name="T8" fmla="*/ 5 w 17"/>
                <a:gd name="T9" fmla="*/ 4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0" y="0"/>
                  </a:lnTo>
                  <a:lnTo>
                    <a:pt x="17" y="0"/>
                  </a:lnTo>
                  <a:lnTo>
                    <a:pt x="17" y="15"/>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7" name="Freeform 37"/>
            <p:cNvSpPr>
              <a:spLocks/>
            </p:cNvSpPr>
            <p:nvPr/>
          </p:nvSpPr>
          <p:spPr bwMode="auto">
            <a:xfrm>
              <a:off x="2940" y="2197"/>
              <a:ext cx="9" cy="8"/>
            </a:xfrm>
            <a:custGeom>
              <a:avLst/>
              <a:gdLst>
                <a:gd name="T0" fmla="*/ 0 w 17"/>
                <a:gd name="T1" fmla="*/ 4 h 15"/>
                <a:gd name="T2" fmla="*/ 0 w 17"/>
                <a:gd name="T3" fmla="*/ 4 h 15"/>
                <a:gd name="T4" fmla="*/ 0 w 17"/>
                <a:gd name="T5" fmla="*/ 0 h 15"/>
                <a:gd name="T6" fmla="*/ 5 w 17"/>
                <a:gd name="T7" fmla="*/ 0 h 15"/>
                <a:gd name="T8" fmla="*/ 5 w 17"/>
                <a:gd name="T9" fmla="*/ 4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0" y="0"/>
                  </a:lnTo>
                  <a:lnTo>
                    <a:pt x="17" y="0"/>
                  </a:lnTo>
                  <a:lnTo>
                    <a:pt x="17" y="15"/>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78" name="Freeform 38"/>
            <p:cNvSpPr>
              <a:spLocks/>
            </p:cNvSpPr>
            <p:nvPr/>
          </p:nvSpPr>
          <p:spPr bwMode="auto">
            <a:xfrm>
              <a:off x="3062" y="2094"/>
              <a:ext cx="130" cy="120"/>
            </a:xfrm>
            <a:custGeom>
              <a:avLst/>
              <a:gdLst>
                <a:gd name="T0" fmla="*/ 56 w 259"/>
                <a:gd name="T1" fmla="*/ 60 h 239"/>
                <a:gd name="T2" fmla="*/ 56 w 259"/>
                <a:gd name="T3" fmla="*/ 60 h 239"/>
                <a:gd name="T4" fmla="*/ 61 w 259"/>
                <a:gd name="T5" fmla="*/ 52 h 239"/>
                <a:gd name="T6" fmla="*/ 65 w 259"/>
                <a:gd name="T7" fmla="*/ 48 h 239"/>
                <a:gd name="T8" fmla="*/ 61 w 259"/>
                <a:gd name="T9" fmla="*/ 36 h 239"/>
                <a:gd name="T10" fmla="*/ 61 w 259"/>
                <a:gd name="T11" fmla="*/ 28 h 239"/>
                <a:gd name="T12" fmla="*/ 65 w 259"/>
                <a:gd name="T13" fmla="*/ 20 h 239"/>
                <a:gd name="T14" fmla="*/ 61 w 259"/>
                <a:gd name="T15" fmla="*/ 12 h 239"/>
                <a:gd name="T16" fmla="*/ 56 w 259"/>
                <a:gd name="T17" fmla="*/ 8 h 239"/>
                <a:gd name="T18" fmla="*/ 48 w 259"/>
                <a:gd name="T19" fmla="*/ 8 h 239"/>
                <a:gd name="T20" fmla="*/ 35 w 259"/>
                <a:gd name="T21" fmla="*/ 4 h 239"/>
                <a:gd name="T22" fmla="*/ 35 w 259"/>
                <a:gd name="T23" fmla="*/ 8 h 239"/>
                <a:gd name="T24" fmla="*/ 31 w 259"/>
                <a:gd name="T25" fmla="*/ 8 h 239"/>
                <a:gd name="T26" fmla="*/ 26 w 259"/>
                <a:gd name="T27" fmla="*/ 0 h 239"/>
                <a:gd name="T28" fmla="*/ 0 w 259"/>
                <a:gd name="T29" fmla="*/ 12 h 239"/>
                <a:gd name="T30" fmla="*/ 5 w 259"/>
                <a:gd name="T31" fmla="*/ 44 h 239"/>
                <a:gd name="T32" fmla="*/ 5 w 259"/>
                <a:gd name="T33" fmla="*/ 40 h 239"/>
                <a:gd name="T34" fmla="*/ 9 w 259"/>
                <a:gd name="T35" fmla="*/ 44 h 239"/>
                <a:gd name="T36" fmla="*/ 18 w 259"/>
                <a:gd name="T37" fmla="*/ 48 h 239"/>
                <a:gd name="T38" fmla="*/ 22 w 259"/>
                <a:gd name="T39" fmla="*/ 48 h 239"/>
                <a:gd name="T40" fmla="*/ 31 w 259"/>
                <a:gd name="T41" fmla="*/ 56 h 239"/>
                <a:gd name="T42" fmla="*/ 35 w 259"/>
                <a:gd name="T43" fmla="*/ 56 h 239"/>
                <a:gd name="T44" fmla="*/ 39 w 259"/>
                <a:gd name="T45" fmla="*/ 60 h 239"/>
                <a:gd name="T46" fmla="*/ 48 w 259"/>
                <a:gd name="T47" fmla="*/ 56 h 239"/>
                <a:gd name="T48" fmla="*/ 56 w 259"/>
                <a:gd name="T49" fmla="*/ 60 h 2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9"/>
                <a:gd name="T76" fmla="*/ 0 h 239"/>
                <a:gd name="T77" fmla="*/ 259 w 259"/>
                <a:gd name="T78" fmla="*/ 239 h 2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9" h="239">
                  <a:moveTo>
                    <a:pt x="224" y="239"/>
                  </a:moveTo>
                  <a:lnTo>
                    <a:pt x="224" y="239"/>
                  </a:lnTo>
                  <a:lnTo>
                    <a:pt x="242" y="207"/>
                  </a:lnTo>
                  <a:lnTo>
                    <a:pt x="259" y="191"/>
                  </a:lnTo>
                  <a:lnTo>
                    <a:pt x="242" y="143"/>
                  </a:lnTo>
                  <a:lnTo>
                    <a:pt x="242" y="111"/>
                  </a:lnTo>
                  <a:lnTo>
                    <a:pt x="259" y="78"/>
                  </a:lnTo>
                  <a:lnTo>
                    <a:pt x="242" y="47"/>
                  </a:lnTo>
                  <a:lnTo>
                    <a:pt x="224" y="30"/>
                  </a:lnTo>
                  <a:lnTo>
                    <a:pt x="190" y="30"/>
                  </a:lnTo>
                  <a:lnTo>
                    <a:pt x="138" y="15"/>
                  </a:lnTo>
                  <a:lnTo>
                    <a:pt x="138" y="30"/>
                  </a:lnTo>
                  <a:lnTo>
                    <a:pt x="121" y="30"/>
                  </a:lnTo>
                  <a:lnTo>
                    <a:pt x="103" y="0"/>
                  </a:lnTo>
                  <a:lnTo>
                    <a:pt x="0" y="47"/>
                  </a:lnTo>
                  <a:lnTo>
                    <a:pt x="17" y="174"/>
                  </a:lnTo>
                  <a:lnTo>
                    <a:pt x="17" y="159"/>
                  </a:lnTo>
                  <a:lnTo>
                    <a:pt x="34" y="174"/>
                  </a:lnTo>
                  <a:lnTo>
                    <a:pt x="69" y="191"/>
                  </a:lnTo>
                  <a:lnTo>
                    <a:pt x="86" y="191"/>
                  </a:lnTo>
                  <a:lnTo>
                    <a:pt x="121" y="222"/>
                  </a:lnTo>
                  <a:lnTo>
                    <a:pt x="138" y="222"/>
                  </a:lnTo>
                  <a:lnTo>
                    <a:pt x="155" y="239"/>
                  </a:lnTo>
                  <a:lnTo>
                    <a:pt x="190" y="222"/>
                  </a:lnTo>
                  <a:lnTo>
                    <a:pt x="224" y="23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79" name="Freeform 39"/>
            <p:cNvSpPr>
              <a:spLocks/>
            </p:cNvSpPr>
            <p:nvPr/>
          </p:nvSpPr>
          <p:spPr bwMode="auto">
            <a:xfrm>
              <a:off x="2949" y="2094"/>
              <a:ext cx="122" cy="151"/>
            </a:xfrm>
            <a:custGeom>
              <a:avLst/>
              <a:gdLst>
                <a:gd name="T0" fmla="*/ 35 w 244"/>
                <a:gd name="T1" fmla="*/ 11 h 303"/>
                <a:gd name="T2" fmla="*/ 35 w 244"/>
                <a:gd name="T3" fmla="*/ 11 h 303"/>
                <a:gd name="T4" fmla="*/ 53 w 244"/>
                <a:gd name="T5" fmla="*/ 3 h 303"/>
                <a:gd name="T6" fmla="*/ 53 w 244"/>
                <a:gd name="T7" fmla="*/ 7 h 303"/>
                <a:gd name="T8" fmla="*/ 48 w 244"/>
                <a:gd name="T9" fmla="*/ 7 h 303"/>
                <a:gd name="T10" fmla="*/ 57 w 244"/>
                <a:gd name="T11" fmla="*/ 11 h 303"/>
                <a:gd name="T12" fmla="*/ 61 w 244"/>
                <a:gd name="T13" fmla="*/ 43 h 303"/>
                <a:gd name="T14" fmla="*/ 57 w 244"/>
                <a:gd name="T15" fmla="*/ 39 h 303"/>
                <a:gd name="T16" fmla="*/ 48 w 244"/>
                <a:gd name="T17" fmla="*/ 43 h 303"/>
                <a:gd name="T18" fmla="*/ 40 w 244"/>
                <a:gd name="T19" fmla="*/ 47 h 303"/>
                <a:gd name="T20" fmla="*/ 44 w 244"/>
                <a:gd name="T21" fmla="*/ 55 h 303"/>
                <a:gd name="T22" fmla="*/ 53 w 244"/>
                <a:gd name="T23" fmla="*/ 63 h 303"/>
                <a:gd name="T24" fmla="*/ 48 w 244"/>
                <a:gd name="T25" fmla="*/ 67 h 303"/>
                <a:gd name="T26" fmla="*/ 48 w 244"/>
                <a:gd name="T27" fmla="*/ 71 h 303"/>
                <a:gd name="T28" fmla="*/ 31 w 244"/>
                <a:gd name="T29" fmla="*/ 75 h 303"/>
                <a:gd name="T30" fmla="*/ 23 w 244"/>
                <a:gd name="T31" fmla="*/ 75 h 303"/>
                <a:gd name="T32" fmla="*/ 9 w 244"/>
                <a:gd name="T33" fmla="*/ 75 h 303"/>
                <a:gd name="T34" fmla="*/ 14 w 244"/>
                <a:gd name="T35" fmla="*/ 63 h 303"/>
                <a:gd name="T36" fmla="*/ 0 w 244"/>
                <a:gd name="T37" fmla="*/ 55 h 303"/>
                <a:gd name="T38" fmla="*/ 0 w 244"/>
                <a:gd name="T39" fmla="*/ 51 h 303"/>
                <a:gd name="T40" fmla="*/ 0 w 244"/>
                <a:gd name="T41" fmla="*/ 43 h 303"/>
                <a:gd name="T42" fmla="*/ 0 w 244"/>
                <a:gd name="T43" fmla="*/ 31 h 303"/>
                <a:gd name="T44" fmla="*/ 5 w 244"/>
                <a:gd name="T45" fmla="*/ 27 h 303"/>
                <a:gd name="T46" fmla="*/ 9 w 244"/>
                <a:gd name="T47" fmla="*/ 15 h 303"/>
                <a:gd name="T48" fmla="*/ 18 w 244"/>
                <a:gd name="T49" fmla="*/ 15 h 303"/>
                <a:gd name="T50" fmla="*/ 23 w 244"/>
                <a:gd name="T51" fmla="*/ 7 h 303"/>
                <a:gd name="T52" fmla="*/ 18 w 244"/>
                <a:gd name="T53" fmla="*/ 7 h 303"/>
                <a:gd name="T54" fmla="*/ 23 w 244"/>
                <a:gd name="T55" fmla="*/ 3 h 303"/>
                <a:gd name="T56" fmla="*/ 18 w 244"/>
                <a:gd name="T57" fmla="*/ 0 h 303"/>
                <a:gd name="T58" fmla="*/ 23 w 244"/>
                <a:gd name="T59" fmla="*/ 0 h 303"/>
                <a:gd name="T60" fmla="*/ 27 w 244"/>
                <a:gd name="T61" fmla="*/ 0 h 303"/>
                <a:gd name="T62" fmla="*/ 27 w 244"/>
                <a:gd name="T63" fmla="*/ 3 h 303"/>
                <a:gd name="T64" fmla="*/ 35 w 244"/>
                <a:gd name="T65" fmla="*/ 7 h 303"/>
                <a:gd name="T66" fmla="*/ 31 w 244"/>
                <a:gd name="T67" fmla="*/ 11 h 303"/>
                <a:gd name="T68" fmla="*/ 35 w 244"/>
                <a:gd name="T69" fmla="*/ 11 h 3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4"/>
                <a:gd name="T106" fmla="*/ 0 h 303"/>
                <a:gd name="T107" fmla="*/ 244 w 244"/>
                <a:gd name="T108" fmla="*/ 303 h 3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4" h="303">
                  <a:moveTo>
                    <a:pt x="140" y="47"/>
                  </a:moveTo>
                  <a:lnTo>
                    <a:pt x="140" y="47"/>
                  </a:lnTo>
                  <a:lnTo>
                    <a:pt x="210" y="15"/>
                  </a:lnTo>
                  <a:lnTo>
                    <a:pt x="210" y="30"/>
                  </a:lnTo>
                  <a:lnTo>
                    <a:pt x="192" y="30"/>
                  </a:lnTo>
                  <a:lnTo>
                    <a:pt x="227" y="47"/>
                  </a:lnTo>
                  <a:lnTo>
                    <a:pt x="244" y="174"/>
                  </a:lnTo>
                  <a:lnTo>
                    <a:pt x="227" y="159"/>
                  </a:lnTo>
                  <a:lnTo>
                    <a:pt x="192" y="174"/>
                  </a:lnTo>
                  <a:lnTo>
                    <a:pt x="158" y="191"/>
                  </a:lnTo>
                  <a:lnTo>
                    <a:pt x="175" y="222"/>
                  </a:lnTo>
                  <a:lnTo>
                    <a:pt x="210" y="255"/>
                  </a:lnTo>
                  <a:lnTo>
                    <a:pt x="192" y="270"/>
                  </a:lnTo>
                  <a:lnTo>
                    <a:pt x="192" y="287"/>
                  </a:lnTo>
                  <a:lnTo>
                    <a:pt x="123" y="303"/>
                  </a:lnTo>
                  <a:lnTo>
                    <a:pt x="89" y="303"/>
                  </a:lnTo>
                  <a:lnTo>
                    <a:pt x="35" y="303"/>
                  </a:lnTo>
                  <a:lnTo>
                    <a:pt x="54" y="255"/>
                  </a:lnTo>
                  <a:lnTo>
                    <a:pt x="0" y="222"/>
                  </a:lnTo>
                  <a:lnTo>
                    <a:pt x="0" y="207"/>
                  </a:lnTo>
                  <a:lnTo>
                    <a:pt x="0" y="174"/>
                  </a:lnTo>
                  <a:lnTo>
                    <a:pt x="0" y="126"/>
                  </a:lnTo>
                  <a:lnTo>
                    <a:pt x="18" y="111"/>
                  </a:lnTo>
                  <a:lnTo>
                    <a:pt x="35" y="63"/>
                  </a:lnTo>
                  <a:lnTo>
                    <a:pt x="71" y="63"/>
                  </a:lnTo>
                  <a:lnTo>
                    <a:pt x="89" y="30"/>
                  </a:lnTo>
                  <a:lnTo>
                    <a:pt x="71" y="30"/>
                  </a:lnTo>
                  <a:lnTo>
                    <a:pt x="89" y="15"/>
                  </a:lnTo>
                  <a:lnTo>
                    <a:pt x="71" y="0"/>
                  </a:lnTo>
                  <a:lnTo>
                    <a:pt x="89" y="0"/>
                  </a:lnTo>
                  <a:lnTo>
                    <a:pt x="106" y="0"/>
                  </a:lnTo>
                  <a:lnTo>
                    <a:pt x="106" y="15"/>
                  </a:lnTo>
                  <a:lnTo>
                    <a:pt x="140" y="30"/>
                  </a:lnTo>
                  <a:lnTo>
                    <a:pt x="123" y="47"/>
                  </a:lnTo>
                  <a:lnTo>
                    <a:pt x="140" y="4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0" name="Freeform 40"/>
            <p:cNvSpPr>
              <a:spLocks/>
            </p:cNvSpPr>
            <p:nvPr/>
          </p:nvSpPr>
          <p:spPr bwMode="auto">
            <a:xfrm>
              <a:off x="2992" y="2214"/>
              <a:ext cx="105" cy="48"/>
            </a:xfrm>
            <a:custGeom>
              <a:avLst/>
              <a:gdLst>
                <a:gd name="T0" fmla="*/ 0 w 209"/>
                <a:gd name="T1" fmla="*/ 16 h 96"/>
                <a:gd name="T2" fmla="*/ 0 w 209"/>
                <a:gd name="T3" fmla="*/ 16 h 96"/>
                <a:gd name="T4" fmla="*/ 9 w 209"/>
                <a:gd name="T5" fmla="*/ 16 h 96"/>
                <a:gd name="T6" fmla="*/ 27 w 209"/>
                <a:gd name="T7" fmla="*/ 12 h 96"/>
                <a:gd name="T8" fmla="*/ 27 w 209"/>
                <a:gd name="T9" fmla="*/ 7 h 96"/>
                <a:gd name="T10" fmla="*/ 31 w 209"/>
                <a:gd name="T11" fmla="*/ 4 h 96"/>
                <a:gd name="T12" fmla="*/ 40 w 209"/>
                <a:gd name="T13" fmla="*/ 4 h 96"/>
                <a:gd name="T14" fmla="*/ 40 w 209"/>
                <a:gd name="T15" fmla="*/ 0 h 96"/>
                <a:gd name="T16" fmla="*/ 53 w 209"/>
                <a:gd name="T17" fmla="*/ 4 h 96"/>
                <a:gd name="T18" fmla="*/ 53 w 209"/>
                <a:gd name="T19" fmla="*/ 12 h 96"/>
                <a:gd name="T20" fmla="*/ 48 w 209"/>
                <a:gd name="T21" fmla="*/ 20 h 96"/>
                <a:gd name="T22" fmla="*/ 31 w 209"/>
                <a:gd name="T23" fmla="*/ 24 h 96"/>
                <a:gd name="T24" fmla="*/ 22 w 209"/>
                <a:gd name="T25" fmla="*/ 20 h 96"/>
                <a:gd name="T26" fmla="*/ 9 w 209"/>
                <a:gd name="T27" fmla="*/ 20 h 96"/>
                <a:gd name="T28" fmla="*/ 5 w 209"/>
                <a:gd name="T29" fmla="*/ 20 h 96"/>
                <a:gd name="T30" fmla="*/ 0 w 209"/>
                <a:gd name="T31" fmla="*/ 16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9"/>
                <a:gd name="T49" fmla="*/ 0 h 96"/>
                <a:gd name="T50" fmla="*/ 209 w 209"/>
                <a:gd name="T51" fmla="*/ 96 h 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9" h="96">
                  <a:moveTo>
                    <a:pt x="0" y="64"/>
                  </a:moveTo>
                  <a:lnTo>
                    <a:pt x="0" y="64"/>
                  </a:lnTo>
                  <a:lnTo>
                    <a:pt x="34" y="64"/>
                  </a:lnTo>
                  <a:lnTo>
                    <a:pt x="105" y="48"/>
                  </a:lnTo>
                  <a:lnTo>
                    <a:pt x="105" y="31"/>
                  </a:lnTo>
                  <a:lnTo>
                    <a:pt x="123" y="16"/>
                  </a:lnTo>
                  <a:lnTo>
                    <a:pt x="157" y="16"/>
                  </a:lnTo>
                  <a:lnTo>
                    <a:pt x="157" y="0"/>
                  </a:lnTo>
                  <a:lnTo>
                    <a:pt x="209" y="16"/>
                  </a:lnTo>
                  <a:lnTo>
                    <a:pt x="209" y="48"/>
                  </a:lnTo>
                  <a:lnTo>
                    <a:pt x="192" y="79"/>
                  </a:lnTo>
                  <a:lnTo>
                    <a:pt x="123" y="96"/>
                  </a:lnTo>
                  <a:lnTo>
                    <a:pt x="88" y="79"/>
                  </a:lnTo>
                  <a:lnTo>
                    <a:pt x="34" y="79"/>
                  </a:lnTo>
                  <a:lnTo>
                    <a:pt x="17" y="79"/>
                  </a:lnTo>
                  <a:lnTo>
                    <a:pt x="0" y="6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1" name="Freeform 41"/>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2" name="Freeform 42"/>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83" name="Freeform 43"/>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4" name="Freeform 44"/>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85" name="Freeform 45"/>
            <p:cNvSpPr>
              <a:spLocks/>
            </p:cNvSpPr>
            <p:nvPr/>
          </p:nvSpPr>
          <p:spPr bwMode="auto">
            <a:xfrm>
              <a:off x="2949" y="2245"/>
              <a:ext cx="62" cy="32"/>
            </a:xfrm>
            <a:custGeom>
              <a:avLst/>
              <a:gdLst>
                <a:gd name="T0" fmla="*/ 9 w 123"/>
                <a:gd name="T1" fmla="*/ 16 h 63"/>
                <a:gd name="T2" fmla="*/ 9 w 123"/>
                <a:gd name="T3" fmla="*/ 16 h 63"/>
                <a:gd name="T4" fmla="*/ 18 w 123"/>
                <a:gd name="T5" fmla="*/ 12 h 63"/>
                <a:gd name="T6" fmla="*/ 23 w 123"/>
                <a:gd name="T7" fmla="*/ 12 h 63"/>
                <a:gd name="T8" fmla="*/ 23 w 123"/>
                <a:gd name="T9" fmla="*/ 8 h 63"/>
                <a:gd name="T10" fmla="*/ 27 w 123"/>
                <a:gd name="T11" fmla="*/ 12 h 63"/>
                <a:gd name="T12" fmla="*/ 31 w 123"/>
                <a:gd name="T13" fmla="*/ 4 h 63"/>
                <a:gd name="T14" fmla="*/ 27 w 123"/>
                <a:gd name="T15" fmla="*/ 4 h 63"/>
                <a:gd name="T16" fmla="*/ 23 w 123"/>
                <a:gd name="T17" fmla="*/ 0 h 63"/>
                <a:gd name="T18" fmla="*/ 9 w 123"/>
                <a:gd name="T19" fmla="*/ 0 h 63"/>
                <a:gd name="T20" fmla="*/ 5 w 123"/>
                <a:gd name="T21" fmla="*/ 0 h 63"/>
                <a:gd name="T22" fmla="*/ 0 w 123"/>
                <a:gd name="T23" fmla="*/ 8 h 63"/>
                <a:gd name="T24" fmla="*/ 0 w 123"/>
                <a:gd name="T25" fmla="*/ 12 h 63"/>
                <a:gd name="T26" fmla="*/ 5 w 123"/>
                <a:gd name="T27" fmla="*/ 8 h 63"/>
                <a:gd name="T28" fmla="*/ 5 w 123"/>
                <a:gd name="T29" fmla="*/ 16 h 63"/>
                <a:gd name="T30" fmla="*/ 9 w 123"/>
                <a:gd name="T31" fmla="*/ 16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
                <a:gd name="T49" fmla="*/ 0 h 63"/>
                <a:gd name="T50" fmla="*/ 123 w 123"/>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 h="63">
                  <a:moveTo>
                    <a:pt x="35" y="63"/>
                  </a:moveTo>
                  <a:lnTo>
                    <a:pt x="35" y="63"/>
                  </a:lnTo>
                  <a:lnTo>
                    <a:pt x="71" y="48"/>
                  </a:lnTo>
                  <a:lnTo>
                    <a:pt x="89" y="48"/>
                  </a:lnTo>
                  <a:lnTo>
                    <a:pt x="89" y="32"/>
                  </a:lnTo>
                  <a:lnTo>
                    <a:pt x="106" y="48"/>
                  </a:lnTo>
                  <a:lnTo>
                    <a:pt x="123" y="15"/>
                  </a:lnTo>
                  <a:lnTo>
                    <a:pt x="106" y="15"/>
                  </a:lnTo>
                  <a:lnTo>
                    <a:pt x="89" y="0"/>
                  </a:lnTo>
                  <a:lnTo>
                    <a:pt x="35" y="0"/>
                  </a:lnTo>
                  <a:lnTo>
                    <a:pt x="18" y="0"/>
                  </a:lnTo>
                  <a:lnTo>
                    <a:pt x="0" y="32"/>
                  </a:lnTo>
                  <a:lnTo>
                    <a:pt x="0" y="48"/>
                  </a:lnTo>
                  <a:lnTo>
                    <a:pt x="18" y="32"/>
                  </a:lnTo>
                  <a:lnTo>
                    <a:pt x="18" y="63"/>
                  </a:lnTo>
                  <a:lnTo>
                    <a:pt x="35"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6" name="Freeform 46"/>
            <p:cNvSpPr>
              <a:spLocks/>
            </p:cNvSpPr>
            <p:nvPr/>
          </p:nvSpPr>
          <p:spPr bwMode="auto">
            <a:xfrm>
              <a:off x="2742" y="2310"/>
              <a:ext cx="164" cy="127"/>
            </a:xfrm>
            <a:custGeom>
              <a:avLst/>
              <a:gdLst>
                <a:gd name="T0" fmla="*/ 5 w 328"/>
                <a:gd name="T1" fmla="*/ 16 h 255"/>
                <a:gd name="T2" fmla="*/ 5 w 328"/>
                <a:gd name="T3" fmla="*/ 16 h 255"/>
                <a:gd name="T4" fmla="*/ 21 w 328"/>
                <a:gd name="T5" fmla="*/ 16 h 255"/>
                <a:gd name="T6" fmla="*/ 21 w 328"/>
                <a:gd name="T7" fmla="*/ 19 h 255"/>
                <a:gd name="T8" fmla="*/ 18 w 328"/>
                <a:gd name="T9" fmla="*/ 24 h 255"/>
                <a:gd name="T10" fmla="*/ 18 w 328"/>
                <a:gd name="T11" fmla="*/ 31 h 255"/>
                <a:gd name="T12" fmla="*/ 12 w 328"/>
                <a:gd name="T13" fmla="*/ 36 h 255"/>
                <a:gd name="T14" fmla="*/ 18 w 328"/>
                <a:gd name="T15" fmla="*/ 48 h 255"/>
                <a:gd name="T16" fmla="*/ 12 w 328"/>
                <a:gd name="T17" fmla="*/ 55 h 255"/>
                <a:gd name="T18" fmla="*/ 25 w 328"/>
                <a:gd name="T19" fmla="*/ 63 h 255"/>
                <a:gd name="T20" fmla="*/ 30 w 328"/>
                <a:gd name="T21" fmla="*/ 60 h 255"/>
                <a:gd name="T22" fmla="*/ 47 w 328"/>
                <a:gd name="T23" fmla="*/ 60 h 255"/>
                <a:gd name="T24" fmla="*/ 65 w 328"/>
                <a:gd name="T25" fmla="*/ 43 h 255"/>
                <a:gd name="T26" fmla="*/ 60 w 328"/>
                <a:gd name="T27" fmla="*/ 36 h 255"/>
                <a:gd name="T28" fmla="*/ 69 w 328"/>
                <a:gd name="T29" fmla="*/ 24 h 255"/>
                <a:gd name="T30" fmla="*/ 82 w 328"/>
                <a:gd name="T31" fmla="*/ 16 h 255"/>
                <a:gd name="T32" fmla="*/ 82 w 328"/>
                <a:gd name="T33" fmla="*/ 12 h 255"/>
                <a:gd name="T34" fmla="*/ 60 w 328"/>
                <a:gd name="T35" fmla="*/ 7 h 255"/>
                <a:gd name="T36" fmla="*/ 51 w 328"/>
                <a:gd name="T37" fmla="*/ 4 h 255"/>
                <a:gd name="T38" fmla="*/ 47 w 328"/>
                <a:gd name="T39" fmla="*/ 4 h 255"/>
                <a:gd name="T40" fmla="*/ 39 w 328"/>
                <a:gd name="T41" fmla="*/ 4 h 255"/>
                <a:gd name="T42" fmla="*/ 35 w 328"/>
                <a:gd name="T43" fmla="*/ 4 h 255"/>
                <a:gd name="T44" fmla="*/ 9 w 328"/>
                <a:gd name="T45" fmla="*/ 0 h 255"/>
                <a:gd name="T46" fmla="*/ 5 w 328"/>
                <a:gd name="T47" fmla="*/ 4 h 255"/>
                <a:gd name="T48" fmla="*/ 0 w 328"/>
                <a:gd name="T49" fmla="*/ 4 h 255"/>
                <a:gd name="T50" fmla="*/ 0 w 328"/>
                <a:gd name="T51" fmla="*/ 7 h 255"/>
                <a:gd name="T52" fmla="*/ 5 w 328"/>
                <a:gd name="T53" fmla="*/ 16 h 25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8"/>
                <a:gd name="T82" fmla="*/ 0 h 255"/>
                <a:gd name="T83" fmla="*/ 328 w 328"/>
                <a:gd name="T84" fmla="*/ 255 h 25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8" h="255">
                  <a:moveTo>
                    <a:pt x="17" y="64"/>
                  </a:moveTo>
                  <a:lnTo>
                    <a:pt x="17" y="64"/>
                  </a:lnTo>
                  <a:lnTo>
                    <a:pt x="86" y="64"/>
                  </a:lnTo>
                  <a:lnTo>
                    <a:pt x="86" y="79"/>
                  </a:lnTo>
                  <a:lnTo>
                    <a:pt x="69" y="96"/>
                  </a:lnTo>
                  <a:lnTo>
                    <a:pt x="69" y="127"/>
                  </a:lnTo>
                  <a:lnTo>
                    <a:pt x="51" y="144"/>
                  </a:lnTo>
                  <a:lnTo>
                    <a:pt x="69" y="192"/>
                  </a:lnTo>
                  <a:lnTo>
                    <a:pt x="51" y="223"/>
                  </a:lnTo>
                  <a:lnTo>
                    <a:pt x="103" y="255"/>
                  </a:lnTo>
                  <a:lnTo>
                    <a:pt x="121" y="240"/>
                  </a:lnTo>
                  <a:lnTo>
                    <a:pt x="190" y="240"/>
                  </a:lnTo>
                  <a:lnTo>
                    <a:pt x="259" y="175"/>
                  </a:lnTo>
                  <a:lnTo>
                    <a:pt x="241" y="144"/>
                  </a:lnTo>
                  <a:lnTo>
                    <a:pt x="276" y="96"/>
                  </a:lnTo>
                  <a:lnTo>
                    <a:pt x="328" y="64"/>
                  </a:lnTo>
                  <a:lnTo>
                    <a:pt x="328" y="48"/>
                  </a:lnTo>
                  <a:lnTo>
                    <a:pt x="241" y="31"/>
                  </a:lnTo>
                  <a:lnTo>
                    <a:pt x="207" y="16"/>
                  </a:lnTo>
                  <a:lnTo>
                    <a:pt x="190" y="16"/>
                  </a:lnTo>
                  <a:lnTo>
                    <a:pt x="155" y="16"/>
                  </a:lnTo>
                  <a:lnTo>
                    <a:pt x="138" y="16"/>
                  </a:lnTo>
                  <a:lnTo>
                    <a:pt x="34" y="0"/>
                  </a:lnTo>
                  <a:lnTo>
                    <a:pt x="17" y="16"/>
                  </a:lnTo>
                  <a:lnTo>
                    <a:pt x="0" y="16"/>
                  </a:lnTo>
                  <a:lnTo>
                    <a:pt x="0" y="31"/>
                  </a:lnTo>
                  <a:lnTo>
                    <a:pt x="17" y="6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7" name="Freeform 47"/>
            <p:cNvSpPr>
              <a:spLocks/>
            </p:cNvSpPr>
            <p:nvPr/>
          </p:nvSpPr>
          <p:spPr bwMode="auto">
            <a:xfrm>
              <a:off x="2742" y="2341"/>
              <a:ext cx="42" cy="80"/>
            </a:xfrm>
            <a:custGeom>
              <a:avLst/>
              <a:gdLst>
                <a:gd name="T0" fmla="*/ 12 w 84"/>
                <a:gd name="T1" fmla="*/ 40 h 159"/>
                <a:gd name="T2" fmla="*/ 12 w 84"/>
                <a:gd name="T3" fmla="*/ 40 h 159"/>
                <a:gd name="T4" fmla="*/ 17 w 84"/>
                <a:gd name="T5" fmla="*/ 32 h 159"/>
                <a:gd name="T6" fmla="*/ 12 w 84"/>
                <a:gd name="T7" fmla="*/ 20 h 159"/>
                <a:gd name="T8" fmla="*/ 17 w 84"/>
                <a:gd name="T9" fmla="*/ 16 h 159"/>
                <a:gd name="T10" fmla="*/ 17 w 84"/>
                <a:gd name="T11" fmla="*/ 8 h 159"/>
                <a:gd name="T12" fmla="*/ 21 w 84"/>
                <a:gd name="T13" fmla="*/ 4 h 159"/>
                <a:gd name="T14" fmla="*/ 21 w 84"/>
                <a:gd name="T15" fmla="*/ 0 h 159"/>
                <a:gd name="T16" fmla="*/ 5 w 84"/>
                <a:gd name="T17" fmla="*/ 0 h 159"/>
                <a:gd name="T18" fmla="*/ 5 w 84"/>
                <a:gd name="T19" fmla="*/ 8 h 159"/>
                <a:gd name="T20" fmla="*/ 0 w 84"/>
                <a:gd name="T21" fmla="*/ 28 h 159"/>
                <a:gd name="T22" fmla="*/ 5 w 84"/>
                <a:gd name="T23" fmla="*/ 28 h 159"/>
                <a:gd name="T24" fmla="*/ 0 w 84"/>
                <a:gd name="T25" fmla="*/ 40 h 159"/>
                <a:gd name="T26" fmla="*/ 12 w 84"/>
                <a:gd name="T27" fmla="*/ 4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4"/>
                <a:gd name="T43" fmla="*/ 0 h 159"/>
                <a:gd name="T44" fmla="*/ 84 w 84"/>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4" h="159">
                  <a:moveTo>
                    <a:pt x="50" y="159"/>
                  </a:moveTo>
                  <a:lnTo>
                    <a:pt x="50" y="159"/>
                  </a:lnTo>
                  <a:lnTo>
                    <a:pt x="67" y="128"/>
                  </a:lnTo>
                  <a:lnTo>
                    <a:pt x="50" y="80"/>
                  </a:lnTo>
                  <a:lnTo>
                    <a:pt x="67" y="63"/>
                  </a:lnTo>
                  <a:lnTo>
                    <a:pt x="67" y="32"/>
                  </a:lnTo>
                  <a:lnTo>
                    <a:pt x="84" y="15"/>
                  </a:lnTo>
                  <a:lnTo>
                    <a:pt x="84" y="0"/>
                  </a:lnTo>
                  <a:lnTo>
                    <a:pt x="17" y="0"/>
                  </a:lnTo>
                  <a:lnTo>
                    <a:pt x="17" y="32"/>
                  </a:lnTo>
                  <a:lnTo>
                    <a:pt x="0" y="111"/>
                  </a:lnTo>
                  <a:lnTo>
                    <a:pt x="17" y="111"/>
                  </a:lnTo>
                  <a:lnTo>
                    <a:pt x="0" y="159"/>
                  </a:lnTo>
                  <a:lnTo>
                    <a:pt x="50" y="15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8" name="Freeform 48"/>
            <p:cNvSpPr>
              <a:spLocks/>
            </p:cNvSpPr>
            <p:nvPr/>
          </p:nvSpPr>
          <p:spPr bwMode="auto">
            <a:xfrm>
              <a:off x="2958" y="2253"/>
              <a:ext cx="165" cy="153"/>
            </a:xfrm>
            <a:custGeom>
              <a:avLst/>
              <a:gdLst>
                <a:gd name="T0" fmla="*/ 5 w 330"/>
                <a:gd name="T1" fmla="*/ 29 h 305"/>
                <a:gd name="T2" fmla="*/ 5 w 330"/>
                <a:gd name="T3" fmla="*/ 29 h 305"/>
                <a:gd name="T4" fmla="*/ 12 w 330"/>
                <a:gd name="T5" fmla="*/ 24 h 305"/>
                <a:gd name="T6" fmla="*/ 21 w 330"/>
                <a:gd name="T7" fmla="*/ 29 h 305"/>
                <a:gd name="T8" fmla="*/ 30 w 330"/>
                <a:gd name="T9" fmla="*/ 41 h 305"/>
                <a:gd name="T10" fmla="*/ 35 w 330"/>
                <a:gd name="T11" fmla="*/ 41 h 305"/>
                <a:gd name="T12" fmla="*/ 39 w 330"/>
                <a:gd name="T13" fmla="*/ 48 h 305"/>
                <a:gd name="T14" fmla="*/ 48 w 330"/>
                <a:gd name="T15" fmla="*/ 53 h 305"/>
                <a:gd name="T16" fmla="*/ 56 w 330"/>
                <a:gd name="T17" fmla="*/ 60 h 305"/>
                <a:gd name="T18" fmla="*/ 60 w 330"/>
                <a:gd name="T19" fmla="*/ 60 h 305"/>
                <a:gd name="T20" fmla="*/ 66 w 330"/>
                <a:gd name="T21" fmla="*/ 72 h 305"/>
                <a:gd name="T22" fmla="*/ 60 w 330"/>
                <a:gd name="T23" fmla="*/ 77 h 305"/>
                <a:gd name="T24" fmla="*/ 66 w 330"/>
                <a:gd name="T25" fmla="*/ 77 h 305"/>
                <a:gd name="T26" fmla="*/ 70 w 330"/>
                <a:gd name="T27" fmla="*/ 72 h 305"/>
                <a:gd name="T28" fmla="*/ 70 w 330"/>
                <a:gd name="T29" fmla="*/ 69 h 305"/>
                <a:gd name="T30" fmla="*/ 70 w 330"/>
                <a:gd name="T31" fmla="*/ 65 h 305"/>
                <a:gd name="T32" fmla="*/ 70 w 330"/>
                <a:gd name="T33" fmla="*/ 57 h 305"/>
                <a:gd name="T34" fmla="*/ 78 w 330"/>
                <a:gd name="T35" fmla="*/ 65 h 305"/>
                <a:gd name="T36" fmla="*/ 83 w 330"/>
                <a:gd name="T37" fmla="*/ 60 h 305"/>
                <a:gd name="T38" fmla="*/ 60 w 330"/>
                <a:gd name="T39" fmla="*/ 48 h 305"/>
                <a:gd name="T40" fmla="*/ 66 w 330"/>
                <a:gd name="T41" fmla="*/ 45 h 305"/>
                <a:gd name="T42" fmla="*/ 60 w 330"/>
                <a:gd name="T43" fmla="*/ 45 h 305"/>
                <a:gd name="T44" fmla="*/ 52 w 330"/>
                <a:gd name="T45" fmla="*/ 41 h 305"/>
                <a:gd name="T46" fmla="*/ 48 w 330"/>
                <a:gd name="T47" fmla="*/ 33 h 305"/>
                <a:gd name="T48" fmla="*/ 39 w 330"/>
                <a:gd name="T49" fmla="*/ 24 h 305"/>
                <a:gd name="T50" fmla="*/ 39 w 330"/>
                <a:gd name="T51" fmla="*/ 12 h 305"/>
                <a:gd name="T52" fmla="*/ 43 w 330"/>
                <a:gd name="T53" fmla="*/ 12 h 305"/>
                <a:gd name="T54" fmla="*/ 48 w 330"/>
                <a:gd name="T55" fmla="*/ 12 h 305"/>
                <a:gd name="T56" fmla="*/ 48 w 330"/>
                <a:gd name="T57" fmla="*/ 9 h 305"/>
                <a:gd name="T58" fmla="*/ 48 w 330"/>
                <a:gd name="T59" fmla="*/ 5 h 305"/>
                <a:gd name="T60" fmla="*/ 39 w 330"/>
                <a:gd name="T61" fmla="*/ 0 h 305"/>
                <a:gd name="T62" fmla="*/ 25 w 330"/>
                <a:gd name="T63" fmla="*/ 0 h 305"/>
                <a:gd name="T64" fmla="*/ 21 w 330"/>
                <a:gd name="T65" fmla="*/ 9 h 305"/>
                <a:gd name="T66" fmla="*/ 18 w 330"/>
                <a:gd name="T67" fmla="*/ 5 h 305"/>
                <a:gd name="T68" fmla="*/ 18 w 330"/>
                <a:gd name="T69" fmla="*/ 9 h 305"/>
                <a:gd name="T70" fmla="*/ 12 w 330"/>
                <a:gd name="T71" fmla="*/ 9 h 305"/>
                <a:gd name="T72" fmla="*/ 5 w 330"/>
                <a:gd name="T73" fmla="*/ 12 h 305"/>
                <a:gd name="T74" fmla="*/ 0 w 330"/>
                <a:gd name="T75" fmla="*/ 12 h 305"/>
                <a:gd name="T76" fmla="*/ 0 w 330"/>
                <a:gd name="T77" fmla="*/ 21 h 305"/>
                <a:gd name="T78" fmla="*/ 5 w 330"/>
                <a:gd name="T79" fmla="*/ 29 h 3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0"/>
                <a:gd name="T121" fmla="*/ 0 h 305"/>
                <a:gd name="T122" fmla="*/ 330 w 330"/>
                <a:gd name="T123" fmla="*/ 305 h 30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0" h="305">
                  <a:moveTo>
                    <a:pt x="17" y="113"/>
                  </a:moveTo>
                  <a:lnTo>
                    <a:pt x="17" y="113"/>
                  </a:lnTo>
                  <a:lnTo>
                    <a:pt x="51" y="96"/>
                  </a:lnTo>
                  <a:lnTo>
                    <a:pt x="86" y="113"/>
                  </a:lnTo>
                  <a:lnTo>
                    <a:pt x="120" y="161"/>
                  </a:lnTo>
                  <a:lnTo>
                    <a:pt x="138" y="161"/>
                  </a:lnTo>
                  <a:lnTo>
                    <a:pt x="155" y="192"/>
                  </a:lnTo>
                  <a:lnTo>
                    <a:pt x="192" y="209"/>
                  </a:lnTo>
                  <a:lnTo>
                    <a:pt x="226" y="240"/>
                  </a:lnTo>
                  <a:lnTo>
                    <a:pt x="243" y="240"/>
                  </a:lnTo>
                  <a:lnTo>
                    <a:pt x="261" y="288"/>
                  </a:lnTo>
                  <a:lnTo>
                    <a:pt x="243" y="305"/>
                  </a:lnTo>
                  <a:lnTo>
                    <a:pt x="261" y="305"/>
                  </a:lnTo>
                  <a:lnTo>
                    <a:pt x="278" y="288"/>
                  </a:lnTo>
                  <a:lnTo>
                    <a:pt x="278" y="273"/>
                  </a:lnTo>
                  <a:lnTo>
                    <a:pt x="278" y="257"/>
                  </a:lnTo>
                  <a:lnTo>
                    <a:pt x="278" y="225"/>
                  </a:lnTo>
                  <a:lnTo>
                    <a:pt x="312" y="257"/>
                  </a:lnTo>
                  <a:lnTo>
                    <a:pt x="330" y="240"/>
                  </a:lnTo>
                  <a:lnTo>
                    <a:pt x="243" y="192"/>
                  </a:lnTo>
                  <a:lnTo>
                    <a:pt x="261" y="177"/>
                  </a:lnTo>
                  <a:lnTo>
                    <a:pt x="243" y="177"/>
                  </a:lnTo>
                  <a:lnTo>
                    <a:pt x="209" y="161"/>
                  </a:lnTo>
                  <a:lnTo>
                    <a:pt x="192" y="129"/>
                  </a:lnTo>
                  <a:lnTo>
                    <a:pt x="155" y="96"/>
                  </a:lnTo>
                  <a:lnTo>
                    <a:pt x="155" y="48"/>
                  </a:lnTo>
                  <a:lnTo>
                    <a:pt x="174" y="48"/>
                  </a:lnTo>
                  <a:lnTo>
                    <a:pt x="192" y="48"/>
                  </a:lnTo>
                  <a:lnTo>
                    <a:pt x="192" y="33"/>
                  </a:lnTo>
                  <a:lnTo>
                    <a:pt x="192" y="17"/>
                  </a:lnTo>
                  <a:lnTo>
                    <a:pt x="155" y="0"/>
                  </a:lnTo>
                  <a:lnTo>
                    <a:pt x="103" y="0"/>
                  </a:lnTo>
                  <a:lnTo>
                    <a:pt x="86" y="33"/>
                  </a:lnTo>
                  <a:lnTo>
                    <a:pt x="69" y="17"/>
                  </a:lnTo>
                  <a:lnTo>
                    <a:pt x="69" y="33"/>
                  </a:lnTo>
                  <a:lnTo>
                    <a:pt x="51" y="33"/>
                  </a:lnTo>
                  <a:lnTo>
                    <a:pt x="17" y="48"/>
                  </a:lnTo>
                  <a:lnTo>
                    <a:pt x="0" y="48"/>
                  </a:lnTo>
                  <a:lnTo>
                    <a:pt x="0" y="81"/>
                  </a:lnTo>
                  <a:lnTo>
                    <a:pt x="17" y="11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89" name="Freeform 49"/>
            <p:cNvSpPr>
              <a:spLocks/>
            </p:cNvSpPr>
            <p:nvPr/>
          </p:nvSpPr>
          <p:spPr bwMode="auto">
            <a:xfrm>
              <a:off x="3140" y="2229"/>
              <a:ext cx="131" cy="88"/>
            </a:xfrm>
            <a:custGeom>
              <a:avLst/>
              <a:gdLst>
                <a:gd name="T0" fmla="*/ 9 w 261"/>
                <a:gd name="T1" fmla="*/ 32 h 177"/>
                <a:gd name="T2" fmla="*/ 9 w 261"/>
                <a:gd name="T3" fmla="*/ 32 h 177"/>
                <a:gd name="T4" fmla="*/ 18 w 261"/>
                <a:gd name="T5" fmla="*/ 32 h 177"/>
                <a:gd name="T6" fmla="*/ 18 w 261"/>
                <a:gd name="T7" fmla="*/ 36 h 177"/>
                <a:gd name="T8" fmla="*/ 22 w 261"/>
                <a:gd name="T9" fmla="*/ 40 h 177"/>
                <a:gd name="T10" fmla="*/ 26 w 261"/>
                <a:gd name="T11" fmla="*/ 40 h 177"/>
                <a:gd name="T12" fmla="*/ 39 w 261"/>
                <a:gd name="T13" fmla="*/ 44 h 177"/>
                <a:gd name="T14" fmla="*/ 48 w 261"/>
                <a:gd name="T15" fmla="*/ 36 h 177"/>
                <a:gd name="T16" fmla="*/ 61 w 261"/>
                <a:gd name="T17" fmla="*/ 40 h 177"/>
                <a:gd name="T18" fmla="*/ 61 w 261"/>
                <a:gd name="T19" fmla="*/ 36 h 177"/>
                <a:gd name="T20" fmla="*/ 66 w 261"/>
                <a:gd name="T21" fmla="*/ 32 h 177"/>
                <a:gd name="T22" fmla="*/ 66 w 261"/>
                <a:gd name="T23" fmla="*/ 28 h 177"/>
                <a:gd name="T24" fmla="*/ 57 w 261"/>
                <a:gd name="T25" fmla="*/ 28 h 177"/>
                <a:gd name="T26" fmla="*/ 57 w 261"/>
                <a:gd name="T27" fmla="*/ 24 h 177"/>
                <a:gd name="T28" fmla="*/ 57 w 261"/>
                <a:gd name="T29" fmla="*/ 12 h 177"/>
                <a:gd name="T30" fmla="*/ 48 w 261"/>
                <a:gd name="T31" fmla="*/ 0 h 177"/>
                <a:gd name="T32" fmla="*/ 44 w 261"/>
                <a:gd name="T33" fmla="*/ 0 h 177"/>
                <a:gd name="T34" fmla="*/ 35 w 261"/>
                <a:gd name="T35" fmla="*/ 4 h 177"/>
                <a:gd name="T36" fmla="*/ 31 w 261"/>
                <a:gd name="T37" fmla="*/ 4 h 177"/>
                <a:gd name="T38" fmla="*/ 18 w 261"/>
                <a:gd name="T39" fmla="*/ 4 h 177"/>
                <a:gd name="T40" fmla="*/ 13 w 261"/>
                <a:gd name="T41" fmla="*/ 4 h 177"/>
                <a:gd name="T42" fmla="*/ 9 w 261"/>
                <a:gd name="T43" fmla="*/ 20 h 177"/>
                <a:gd name="T44" fmla="*/ 0 w 261"/>
                <a:gd name="T45" fmla="*/ 20 h 177"/>
                <a:gd name="T46" fmla="*/ 9 w 261"/>
                <a:gd name="T47" fmla="*/ 32 h 1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1"/>
                <a:gd name="T73" fmla="*/ 0 h 177"/>
                <a:gd name="T74" fmla="*/ 261 w 261"/>
                <a:gd name="T75" fmla="*/ 177 h 1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1" h="177">
                  <a:moveTo>
                    <a:pt x="35" y="129"/>
                  </a:moveTo>
                  <a:lnTo>
                    <a:pt x="35" y="129"/>
                  </a:lnTo>
                  <a:lnTo>
                    <a:pt x="69" y="129"/>
                  </a:lnTo>
                  <a:lnTo>
                    <a:pt x="69" y="144"/>
                  </a:lnTo>
                  <a:lnTo>
                    <a:pt x="87" y="161"/>
                  </a:lnTo>
                  <a:lnTo>
                    <a:pt x="104" y="161"/>
                  </a:lnTo>
                  <a:lnTo>
                    <a:pt x="156" y="177"/>
                  </a:lnTo>
                  <a:lnTo>
                    <a:pt x="190" y="144"/>
                  </a:lnTo>
                  <a:lnTo>
                    <a:pt x="244" y="161"/>
                  </a:lnTo>
                  <a:lnTo>
                    <a:pt x="244" y="144"/>
                  </a:lnTo>
                  <a:lnTo>
                    <a:pt x="261" y="129"/>
                  </a:lnTo>
                  <a:lnTo>
                    <a:pt x="261" y="113"/>
                  </a:lnTo>
                  <a:lnTo>
                    <a:pt x="227" y="113"/>
                  </a:lnTo>
                  <a:lnTo>
                    <a:pt x="227" y="96"/>
                  </a:lnTo>
                  <a:lnTo>
                    <a:pt x="227" y="48"/>
                  </a:lnTo>
                  <a:lnTo>
                    <a:pt x="190" y="0"/>
                  </a:lnTo>
                  <a:lnTo>
                    <a:pt x="173" y="0"/>
                  </a:lnTo>
                  <a:lnTo>
                    <a:pt x="139" y="17"/>
                  </a:lnTo>
                  <a:lnTo>
                    <a:pt x="121" y="17"/>
                  </a:lnTo>
                  <a:lnTo>
                    <a:pt x="69" y="17"/>
                  </a:lnTo>
                  <a:lnTo>
                    <a:pt x="52" y="17"/>
                  </a:lnTo>
                  <a:lnTo>
                    <a:pt x="35" y="81"/>
                  </a:lnTo>
                  <a:lnTo>
                    <a:pt x="0" y="81"/>
                  </a:lnTo>
                  <a:lnTo>
                    <a:pt x="35" y="12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0" name="Freeform 50"/>
            <p:cNvSpPr>
              <a:spLocks/>
            </p:cNvSpPr>
            <p:nvPr/>
          </p:nvSpPr>
          <p:spPr bwMode="auto">
            <a:xfrm>
              <a:off x="3140" y="2229"/>
              <a:ext cx="131" cy="88"/>
            </a:xfrm>
            <a:custGeom>
              <a:avLst/>
              <a:gdLst>
                <a:gd name="T0" fmla="*/ 9 w 261"/>
                <a:gd name="T1" fmla="*/ 32 h 177"/>
                <a:gd name="T2" fmla="*/ 9 w 261"/>
                <a:gd name="T3" fmla="*/ 32 h 177"/>
                <a:gd name="T4" fmla="*/ 18 w 261"/>
                <a:gd name="T5" fmla="*/ 32 h 177"/>
                <a:gd name="T6" fmla="*/ 18 w 261"/>
                <a:gd name="T7" fmla="*/ 36 h 177"/>
                <a:gd name="T8" fmla="*/ 22 w 261"/>
                <a:gd name="T9" fmla="*/ 40 h 177"/>
                <a:gd name="T10" fmla="*/ 26 w 261"/>
                <a:gd name="T11" fmla="*/ 40 h 177"/>
                <a:gd name="T12" fmla="*/ 39 w 261"/>
                <a:gd name="T13" fmla="*/ 44 h 177"/>
                <a:gd name="T14" fmla="*/ 48 w 261"/>
                <a:gd name="T15" fmla="*/ 36 h 177"/>
                <a:gd name="T16" fmla="*/ 61 w 261"/>
                <a:gd name="T17" fmla="*/ 40 h 177"/>
                <a:gd name="T18" fmla="*/ 61 w 261"/>
                <a:gd name="T19" fmla="*/ 36 h 177"/>
                <a:gd name="T20" fmla="*/ 66 w 261"/>
                <a:gd name="T21" fmla="*/ 32 h 177"/>
                <a:gd name="T22" fmla="*/ 66 w 261"/>
                <a:gd name="T23" fmla="*/ 28 h 177"/>
                <a:gd name="T24" fmla="*/ 57 w 261"/>
                <a:gd name="T25" fmla="*/ 28 h 177"/>
                <a:gd name="T26" fmla="*/ 57 w 261"/>
                <a:gd name="T27" fmla="*/ 24 h 177"/>
                <a:gd name="T28" fmla="*/ 57 w 261"/>
                <a:gd name="T29" fmla="*/ 12 h 177"/>
                <a:gd name="T30" fmla="*/ 48 w 261"/>
                <a:gd name="T31" fmla="*/ 0 h 177"/>
                <a:gd name="T32" fmla="*/ 44 w 261"/>
                <a:gd name="T33" fmla="*/ 0 h 177"/>
                <a:gd name="T34" fmla="*/ 35 w 261"/>
                <a:gd name="T35" fmla="*/ 4 h 177"/>
                <a:gd name="T36" fmla="*/ 31 w 261"/>
                <a:gd name="T37" fmla="*/ 4 h 177"/>
                <a:gd name="T38" fmla="*/ 18 w 261"/>
                <a:gd name="T39" fmla="*/ 4 h 177"/>
                <a:gd name="T40" fmla="*/ 13 w 261"/>
                <a:gd name="T41" fmla="*/ 4 h 177"/>
                <a:gd name="T42" fmla="*/ 9 w 261"/>
                <a:gd name="T43" fmla="*/ 20 h 177"/>
                <a:gd name="T44" fmla="*/ 0 w 261"/>
                <a:gd name="T45" fmla="*/ 20 h 177"/>
                <a:gd name="T46" fmla="*/ 9 w 261"/>
                <a:gd name="T47" fmla="*/ 32 h 1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1"/>
                <a:gd name="T73" fmla="*/ 0 h 177"/>
                <a:gd name="T74" fmla="*/ 261 w 261"/>
                <a:gd name="T75" fmla="*/ 177 h 1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1" h="177">
                  <a:moveTo>
                    <a:pt x="35" y="129"/>
                  </a:moveTo>
                  <a:lnTo>
                    <a:pt x="35" y="129"/>
                  </a:lnTo>
                  <a:lnTo>
                    <a:pt x="69" y="129"/>
                  </a:lnTo>
                  <a:lnTo>
                    <a:pt x="69" y="144"/>
                  </a:lnTo>
                  <a:lnTo>
                    <a:pt x="87" y="161"/>
                  </a:lnTo>
                  <a:lnTo>
                    <a:pt x="104" y="161"/>
                  </a:lnTo>
                  <a:lnTo>
                    <a:pt x="156" y="177"/>
                  </a:lnTo>
                  <a:lnTo>
                    <a:pt x="190" y="144"/>
                  </a:lnTo>
                  <a:lnTo>
                    <a:pt x="244" y="161"/>
                  </a:lnTo>
                  <a:lnTo>
                    <a:pt x="244" y="144"/>
                  </a:lnTo>
                  <a:lnTo>
                    <a:pt x="261" y="129"/>
                  </a:lnTo>
                  <a:lnTo>
                    <a:pt x="261" y="113"/>
                  </a:lnTo>
                  <a:lnTo>
                    <a:pt x="227" y="113"/>
                  </a:lnTo>
                  <a:lnTo>
                    <a:pt x="227" y="96"/>
                  </a:lnTo>
                  <a:lnTo>
                    <a:pt x="227" y="48"/>
                  </a:lnTo>
                  <a:lnTo>
                    <a:pt x="190" y="0"/>
                  </a:lnTo>
                  <a:lnTo>
                    <a:pt x="173" y="0"/>
                  </a:lnTo>
                  <a:lnTo>
                    <a:pt x="139" y="17"/>
                  </a:lnTo>
                  <a:lnTo>
                    <a:pt x="121" y="17"/>
                  </a:lnTo>
                  <a:lnTo>
                    <a:pt x="69" y="17"/>
                  </a:lnTo>
                  <a:lnTo>
                    <a:pt x="52" y="17"/>
                  </a:lnTo>
                  <a:lnTo>
                    <a:pt x="35" y="81"/>
                  </a:lnTo>
                  <a:lnTo>
                    <a:pt x="0" y="81"/>
                  </a:lnTo>
                  <a:lnTo>
                    <a:pt x="35" y="129"/>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91" name="Freeform 51"/>
            <p:cNvSpPr>
              <a:spLocks/>
            </p:cNvSpPr>
            <p:nvPr/>
          </p:nvSpPr>
          <p:spPr bwMode="auto">
            <a:xfrm>
              <a:off x="3218" y="2341"/>
              <a:ext cx="260" cy="96"/>
            </a:xfrm>
            <a:custGeom>
              <a:avLst/>
              <a:gdLst>
                <a:gd name="T0" fmla="*/ 130 w 520"/>
                <a:gd name="T1" fmla="*/ 16 h 191"/>
                <a:gd name="T2" fmla="*/ 130 w 520"/>
                <a:gd name="T3" fmla="*/ 16 h 191"/>
                <a:gd name="T4" fmla="*/ 125 w 520"/>
                <a:gd name="T5" fmla="*/ 16 h 191"/>
                <a:gd name="T6" fmla="*/ 121 w 520"/>
                <a:gd name="T7" fmla="*/ 4 h 191"/>
                <a:gd name="T8" fmla="*/ 108 w 520"/>
                <a:gd name="T9" fmla="*/ 4 h 191"/>
                <a:gd name="T10" fmla="*/ 95 w 520"/>
                <a:gd name="T11" fmla="*/ 8 h 191"/>
                <a:gd name="T12" fmla="*/ 78 w 520"/>
                <a:gd name="T13" fmla="*/ 8 h 191"/>
                <a:gd name="T14" fmla="*/ 65 w 520"/>
                <a:gd name="T15" fmla="*/ 0 h 191"/>
                <a:gd name="T16" fmla="*/ 52 w 520"/>
                <a:gd name="T17" fmla="*/ 0 h 191"/>
                <a:gd name="T18" fmla="*/ 39 w 520"/>
                <a:gd name="T19" fmla="*/ 8 h 191"/>
                <a:gd name="T20" fmla="*/ 30 w 520"/>
                <a:gd name="T21" fmla="*/ 8 h 191"/>
                <a:gd name="T22" fmla="*/ 22 w 520"/>
                <a:gd name="T23" fmla="*/ 8 h 191"/>
                <a:gd name="T24" fmla="*/ 17 w 520"/>
                <a:gd name="T25" fmla="*/ 0 h 191"/>
                <a:gd name="T26" fmla="*/ 9 w 520"/>
                <a:gd name="T27" fmla="*/ 0 h 191"/>
                <a:gd name="T28" fmla="*/ 4 w 520"/>
                <a:gd name="T29" fmla="*/ 4 h 191"/>
                <a:gd name="T30" fmla="*/ 0 w 520"/>
                <a:gd name="T31" fmla="*/ 12 h 191"/>
                <a:gd name="T32" fmla="*/ 4 w 520"/>
                <a:gd name="T33" fmla="*/ 12 h 191"/>
                <a:gd name="T34" fmla="*/ 4 w 520"/>
                <a:gd name="T35" fmla="*/ 16 h 191"/>
                <a:gd name="T36" fmla="*/ 13 w 520"/>
                <a:gd name="T37" fmla="*/ 8 h 191"/>
                <a:gd name="T38" fmla="*/ 22 w 520"/>
                <a:gd name="T39" fmla="*/ 8 h 191"/>
                <a:gd name="T40" fmla="*/ 26 w 520"/>
                <a:gd name="T41" fmla="*/ 12 h 191"/>
                <a:gd name="T42" fmla="*/ 22 w 520"/>
                <a:gd name="T43" fmla="*/ 12 h 191"/>
                <a:gd name="T44" fmla="*/ 22 w 520"/>
                <a:gd name="T45" fmla="*/ 16 h 191"/>
                <a:gd name="T46" fmla="*/ 9 w 520"/>
                <a:gd name="T47" fmla="*/ 16 h 191"/>
                <a:gd name="T48" fmla="*/ 4 w 520"/>
                <a:gd name="T49" fmla="*/ 16 h 191"/>
                <a:gd name="T50" fmla="*/ 4 w 520"/>
                <a:gd name="T51" fmla="*/ 24 h 191"/>
                <a:gd name="T52" fmla="*/ 9 w 520"/>
                <a:gd name="T53" fmla="*/ 20 h 191"/>
                <a:gd name="T54" fmla="*/ 9 w 520"/>
                <a:gd name="T55" fmla="*/ 28 h 191"/>
                <a:gd name="T56" fmla="*/ 4 w 520"/>
                <a:gd name="T57" fmla="*/ 28 h 191"/>
                <a:gd name="T58" fmla="*/ 4 w 520"/>
                <a:gd name="T59" fmla="*/ 32 h 191"/>
                <a:gd name="T60" fmla="*/ 9 w 520"/>
                <a:gd name="T61" fmla="*/ 32 h 191"/>
                <a:gd name="T62" fmla="*/ 9 w 520"/>
                <a:gd name="T63" fmla="*/ 36 h 191"/>
                <a:gd name="T64" fmla="*/ 13 w 520"/>
                <a:gd name="T65" fmla="*/ 40 h 191"/>
                <a:gd name="T66" fmla="*/ 9 w 520"/>
                <a:gd name="T67" fmla="*/ 40 h 191"/>
                <a:gd name="T68" fmla="*/ 17 w 520"/>
                <a:gd name="T69" fmla="*/ 40 h 191"/>
                <a:gd name="T70" fmla="*/ 17 w 520"/>
                <a:gd name="T71" fmla="*/ 44 h 191"/>
                <a:gd name="T72" fmla="*/ 26 w 520"/>
                <a:gd name="T73" fmla="*/ 48 h 191"/>
                <a:gd name="T74" fmla="*/ 35 w 520"/>
                <a:gd name="T75" fmla="*/ 44 h 191"/>
                <a:gd name="T76" fmla="*/ 39 w 520"/>
                <a:gd name="T77" fmla="*/ 44 h 191"/>
                <a:gd name="T78" fmla="*/ 48 w 520"/>
                <a:gd name="T79" fmla="*/ 48 h 191"/>
                <a:gd name="T80" fmla="*/ 52 w 520"/>
                <a:gd name="T81" fmla="*/ 48 h 191"/>
                <a:gd name="T82" fmla="*/ 61 w 520"/>
                <a:gd name="T83" fmla="*/ 44 h 191"/>
                <a:gd name="T84" fmla="*/ 69 w 520"/>
                <a:gd name="T85" fmla="*/ 44 h 191"/>
                <a:gd name="T86" fmla="*/ 69 w 520"/>
                <a:gd name="T87" fmla="*/ 40 h 191"/>
                <a:gd name="T88" fmla="*/ 69 w 520"/>
                <a:gd name="T89" fmla="*/ 48 h 191"/>
                <a:gd name="T90" fmla="*/ 73 w 520"/>
                <a:gd name="T91" fmla="*/ 48 h 191"/>
                <a:gd name="T92" fmla="*/ 73 w 520"/>
                <a:gd name="T93" fmla="*/ 44 h 191"/>
                <a:gd name="T94" fmla="*/ 86 w 520"/>
                <a:gd name="T95" fmla="*/ 40 h 191"/>
                <a:gd name="T96" fmla="*/ 91 w 520"/>
                <a:gd name="T97" fmla="*/ 44 h 191"/>
                <a:gd name="T98" fmla="*/ 104 w 520"/>
                <a:gd name="T99" fmla="*/ 40 h 191"/>
                <a:gd name="T100" fmla="*/ 117 w 520"/>
                <a:gd name="T101" fmla="*/ 40 h 191"/>
                <a:gd name="T102" fmla="*/ 117 w 520"/>
                <a:gd name="T103" fmla="*/ 36 h 191"/>
                <a:gd name="T104" fmla="*/ 130 w 520"/>
                <a:gd name="T105" fmla="*/ 40 h 191"/>
                <a:gd name="T106" fmla="*/ 125 w 520"/>
                <a:gd name="T107" fmla="*/ 20 h 191"/>
                <a:gd name="T108" fmla="*/ 130 w 520"/>
                <a:gd name="T109" fmla="*/ 16 h 1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20"/>
                <a:gd name="T166" fmla="*/ 0 h 191"/>
                <a:gd name="T167" fmla="*/ 520 w 520"/>
                <a:gd name="T168" fmla="*/ 191 h 1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20" h="191">
                  <a:moveTo>
                    <a:pt x="520" y="63"/>
                  </a:moveTo>
                  <a:lnTo>
                    <a:pt x="520" y="63"/>
                  </a:lnTo>
                  <a:lnTo>
                    <a:pt x="503" y="63"/>
                  </a:lnTo>
                  <a:lnTo>
                    <a:pt x="485" y="15"/>
                  </a:lnTo>
                  <a:lnTo>
                    <a:pt x="434" y="15"/>
                  </a:lnTo>
                  <a:lnTo>
                    <a:pt x="382" y="32"/>
                  </a:lnTo>
                  <a:lnTo>
                    <a:pt x="313" y="32"/>
                  </a:lnTo>
                  <a:lnTo>
                    <a:pt x="261" y="0"/>
                  </a:lnTo>
                  <a:lnTo>
                    <a:pt x="209" y="0"/>
                  </a:lnTo>
                  <a:lnTo>
                    <a:pt x="157" y="32"/>
                  </a:lnTo>
                  <a:lnTo>
                    <a:pt x="123" y="32"/>
                  </a:lnTo>
                  <a:lnTo>
                    <a:pt x="88" y="32"/>
                  </a:lnTo>
                  <a:lnTo>
                    <a:pt x="71" y="0"/>
                  </a:lnTo>
                  <a:lnTo>
                    <a:pt x="36" y="0"/>
                  </a:lnTo>
                  <a:lnTo>
                    <a:pt x="19" y="15"/>
                  </a:lnTo>
                  <a:lnTo>
                    <a:pt x="0" y="48"/>
                  </a:lnTo>
                  <a:lnTo>
                    <a:pt x="19" y="48"/>
                  </a:lnTo>
                  <a:lnTo>
                    <a:pt x="19" y="63"/>
                  </a:lnTo>
                  <a:lnTo>
                    <a:pt x="54" y="32"/>
                  </a:lnTo>
                  <a:lnTo>
                    <a:pt x="88" y="32"/>
                  </a:lnTo>
                  <a:lnTo>
                    <a:pt x="105" y="48"/>
                  </a:lnTo>
                  <a:lnTo>
                    <a:pt x="88" y="48"/>
                  </a:lnTo>
                  <a:lnTo>
                    <a:pt x="88" y="63"/>
                  </a:lnTo>
                  <a:lnTo>
                    <a:pt x="36" y="63"/>
                  </a:lnTo>
                  <a:lnTo>
                    <a:pt x="19" y="63"/>
                  </a:lnTo>
                  <a:lnTo>
                    <a:pt x="19" y="96"/>
                  </a:lnTo>
                  <a:lnTo>
                    <a:pt x="36" y="80"/>
                  </a:lnTo>
                  <a:lnTo>
                    <a:pt x="36" y="111"/>
                  </a:lnTo>
                  <a:lnTo>
                    <a:pt x="19" y="111"/>
                  </a:lnTo>
                  <a:lnTo>
                    <a:pt x="19" y="128"/>
                  </a:lnTo>
                  <a:lnTo>
                    <a:pt x="36" y="128"/>
                  </a:lnTo>
                  <a:lnTo>
                    <a:pt x="36" y="143"/>
                  </a:lnTo>
                  <a:lnTo>
                    <a:pt x="54" y="159"/>
                  </a:lnTo>
                  <a:lnTo>
                    <a:pt x="36" y="159"/>
                  </a:lnTo>
                  <a:lnTo>
                    <a:pt x="71" y="159"/>
                  </a:lnTo>
                  <a:lnTo>
                    <a:pt x="71" y="176"/>
                  </a:lnTo>
                  <a:lnTo>
                    <a:pt x="105" y="191"/>
                  </a:lnTo>
                  <a:lnTo>
                    <a:pt x="140" y="176"/>
                  </a:lnTo>
                  <a:lnTo>
                    <a:pt x="157" y="176"/>
                  </a:lnTo>
                  <a:lnTo>
                    <a:pt x="192" y="191"/>
                  </a:lnTo>
                  <a:lnTo>
                    <a:pt x="209" y="191"/>
                  </a:lnTo>
                  <a:lnTo>
                    <a:pt x="244" y="176"/>
                  </a:lnTo>
                  <a:lnTo>
                    <a:pt x="278" y="176"/>
                  </a:lnTo>
                  <a:lnTo>
                    <a:pt x="278" y="159"/>
                  </a:lnTo>
                  <a:lnTo>
                    <a:pt x="278" y="191"/>
                  </a:lnTo>
                  <a:lnTo>
                    <a:pt x="295" y="191"/>
                  </a:lnTo>
                  <a:lnTo>
                    <a:pt x="295" y="176"/>
                  </a:lnTo>
                  <a:lnTo>
                    <a:pt x="347" y="159"/>
                  </a:lnTo>
                  <a:lnTo>
                    <a:pt x="365" y="176"/>
                  </a:lnTo>
                  <a:lnTo>
                    <a:pt x="416" y="159"/>
                  </a:lnTo>
                  <a:lnTo>
                    <a:pt x="468" y="159"/>
                  </a:lnTo>
                  <a:lnTo>
                    <a:pt x="468" y="143"/>
                  </a:lnTo>
                  <a:lnTo>
                    <a:pt x="520" y="159"/>
                  </a:lnTo>
                  <a:lnTo>
                    <a:pt x="503" y="80"/>
                  </a:lnTo>
                  <a:lnTo>
                    <a:pt x="520"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2" name="Freeform 52"/>
            <p:cNvSpPr>
              <a:spLocks/>
            </p:cNvSpPr>
            <p:nvPr/>
          </p:nvSpPr>
          <p:spPr bwMode="auto">
            <a:xfrm>
              <a:off x="3140" y="2349"/>
              <a:ext cx="87" cy="64"/>
            </a:xfrm>
            <a:custGeom>
              <a:avLst/>
              <a:gdLst>
                <a:gd name="T0" fmla="*/ 8 w 175"/>
                <a:gd name="T1" fmla="*/ 4 h 128"/>
                <a:gd name="T2" fmla="*/ 8 w 175"/>
                <a:gd name="T3" fmla="*/ 4 h 128"/>
                <a:gd name="T4" fmla="*/ 22 w 175"/>
                <a:gd name="T5" fmla="*/ 0 h 128"/>
                <a:gd name="T6" fmla="*/ 30 w 175"/>
                <a:gd name="T7" fmla="*/ 0 h 128"/>
                <a:gd name="T8" fmla="*/ 39 w 175"/>
                <a:gd name="T9" fmla="*/ 4 h 128"/>
                <a:gd name="T10" fmla="*/ 43 w 175"/>
                <a:gd name="T11" fmla="*/ 0 h 128"/>
                <a:gd name="T12" fmla="*/ 39 w 175"/>
                <a:gd name="T13" fmla="*/ 8 h 128"/>
                <a:gd name="T14" fmla="*/ 30 w 175"/>
                <a:gd name="T15" fmla="*/ 4 h 128"/>
                <a:gd name="T16" fmla="*/ 26 w 175"/>
                <a:gd name="T17" fmla="*/ 8 h 128"/>
                <a:gd name="T18" fmla="*/ 26 w 175"/>
                <a:gd name="T19" fmla="*/ 12 h 128"/>
                <a:gd name="T20" fmla="*/ 22 w 175"/>
                <a:gd name="T21" fmla="*/ 12 h 128"/>
                <a:gd name="T22" fmla="*/ 17 w 175"/>
                <a:gd name="T23" fmla="*/ 8 h 128"/>
                <a:gd name="T24" fmla="*/ 17 w 175"/>
                <a:gd name="T25" fmla="*/ 12 h 128"/>
                <a:gd name="T26" fmla="*/ 22 w 175"/>
                <a:gd name="T27" fmla="*/ 20 h 128"/>
                <a:gd name="T28" fmla="*/ 30 w 175"/>
                <a:gd name="T29" fmla="*/ 28 h 128"/>
                <a:gd name="T30" fmla="*/ 26 w 175"/>
                <a:gd name="T31" fmla="*/ 28 h 128"/>
                <a:gd name="T32" fmla="*/ 26 w 175"/>
                <a:gd name="T33" fmla="*/ 32 h 128"/>
                <a:gd name="T34" fmla="*/ 17 w 175"/>
                <a:gd name="T35" fmla="*/ 28 h 128"/>
                <a:gd name="T36" fmla="*/ 8 w 175"/>
                <a:gd name="T37" fmla="*/ 28 h 128"/>
                <a:gd name="T38" fmla="*/ 0 w 175"/>
                <a:gd name="T39" fmla="*/ 16 h 128"/>
                <a:gd name="T40" fmla="*/ 8 w 175"/>
                <a:gd name="T41" fmla="*/ 8 h 128"/>
                <a:gd name="T42" fmla="*/ 8 w 175"/>
                <a:gd name="T43" fmla="*/ 4 h 1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5"/>
                <a:gd name="T67" fmla="*/ 0 h 128"/>
                <a:gd name="T68" fmla="*/ 175 w 175"/>
                <a:gd name="T69" fmla="*/ 128 h 1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5" h="128">
                  <a:moveTo>
                    <a:pt x="35" y="17"/>
                  </a:moveTo>
                  <a:lnTo>
                    <a:pt x="35" y="17"/>
                  </a:lnTo>
                  <a:lnTo>
                    <a:pt x="89" y="0"/>
                  </a:lnTo>
                  <a:lnTo>
                    <a:pt x="123" y="0"/>
                  </a:lnTo>
                  <a:lnTo>
                    <a:pt x="158" y="17"/>
                  </a:lnTo>
                  <a:lnTo>
                    <a:pt x="175" y="0"/>
                  </a:lnTo>
                  <a:lnTo>
                    <a:pt x="158" y="33"/>
                  </a:lnTo>
                  <a:lnTo>
                    <a:pt x="123" y="17"/>
                  </a:lnTo>
                  <a:lnTo>
                    <a:pt x="106" y="33"/>
                  </a:lnTo>
                  <a:lnTo>
                    <a:pt x="106" y="48"/>
                  </a:lnTo>
                  <a:lnTo>
                    <a:pt x="89" y="48"/>
                  </a:lnTo>
                  <a:lnTo>
                    <a:pt x="69" y="33"/>
                  </a:lnTo>
                  <a:lnTo>
                    <a:pt x="69" y="48"/>
                  </a:lnTo>
                  <a:lnTo>
                    <a:pt x="89" y="81"/>
                  </a:lnTo>
                  <a:lnTo>
                    <a:pt x="123" y="113"/>
                  </a:lnTo>
                  <a:lnTo>
                    <a:pt x="106" y="113"/>
                  </a:lnTo>
                  <a:lnTo>
                    <a:pt x="106" y="128"/>
                  </a:lnTo>
                  <a:lnTo>
                    <a:pt x="69" y="113"/>
                  </a:lnTo>
                  <a:lnTo>
                    <a:pt x="35" y="113"/>
                  </a:lnTo>
                  <a:lnTo>
                    <a:pt x="0" y="65"/>
                  </a:lnTo>
                  <a:lnTo>
                    <a:pt x="35" y="33"/>
                  </a:lnTo>
                  <a:lnTo>
                    <a:pt x="35"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3" name="Freeform 53"/>
            <p:cNvSpPr>
              <a:spLocks/>
            </p:cNvSpPr>
            <p:nvPr/>
          </p:nvSpPr>
          <p:spPr bwMode="auto">
            <a:xfrm>
              <a:off x="3348" y="2421"/>
              <a:ext cx="104" cy="72"/>
            </a:xfrm>
            <a:custGeom>
              <a:avLst/>
              <a:gdLst>
                <a:gd name="T0" fmla="*/ 0 w 207"/>
                <a:gd name="T1" fmla="*/ 36 h 144"/>
                <a:gd name="T2" fmla="*/ 0 w 207"/>
                <a:gd name="T3" fmla="*/ 36 h 144"/>
                <a:gd name="T4" fmla="*/ 5 w 207"/>
                <a:gd name="T5" fmla="*/ 32 h 144"/>
                <a:gd name="T6" fmla="*/ 9 w 207"/>
                <a:gd name="T7" fmla="*/ 24 h 144"/>
                <a:gd name="T8" fmla="*/ 5 w 207"/>
                <a:gd name="T9" fmla="*/ 20 h 144"/>
                <a:gd name="T10" fmla="*/ 5 w 207"/>
                <a:gd name="T11" fmla="*/ 8 h 144"/>
                <a:gd name="T12" fmla="*/ 9 w 207"/>
                <a:gd name="T13" fmla="*/ 8 h 144"/>
                <a:gd name="T14" fmla="*/ 9 w 207"/>
                <a:gd name="T15" fmla="*/ 5 h 144"/>
                <a:gd name="T16" fmla="*/ 22 w 207"/>
                <a:gd name="T17" fmla="*/ 0 h 144"/>
                <a:gd name="T18" fmla="*/ 26 w 207"/>
                <a:gd name="T19" fmla="*/ 5 h 144"/>
                <a:gd name="T20" fmla="*/ 39 w 207"/>
                <a:gd name="T21" fmla="*/ 0 h 144"/>
                <a:gd name="T22" fmla="*/ 52 w 207"/>
                <a:gd name="T23" fmla="*/ 0 h 144"/>
                <a:gd name="T24" fmla="*/ 44 w 207"/>
                <a:gd name="T25" fmla="*/ 5 h 144"/>
                <a:gd name="T26" fmla="*/ 39 w 207"/>
                <a:gd name="T27" fmla="*/ 20 h 144"/>
                <a:gd name="T28" fmla="*/ 26 w 207"/>
                <a:gd name="T29" fmla="*/ 28 h 144"/>
                <a:gd name="T30" fmla="*/ 22 w 207"/>
                <a:gd name="T31" fmla="*/ 28 h 144"/>
                <a:gd name="T32" fmla="*/ 9 w 207"/>
                <a:gd name="T33" fmla="*/ 36 h 144"/>
                <a:gd name="T34" fmla="*/ 0 w 207"/>
                <a:gd name="T35" fmla="*/ 36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
                <a:gd name="T55" fmla="*/ 0 h 144"/>
                <a:gd name="T56" fmla="*/ 207 w 207"/>
                <a:gd name="T57" fmla="*/ 144 h 1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 h="144">
                  <a:moveTo>
                    <a:pt x="0" y="144"/>
                  </a:moveTo>
                  <a:lnTo>
                    <a:pt x="0" y="144"/>
                  </a:lnTo>
                  <a:lnTo>
                    <a:pt x="17" y="128"/>
                  </a:lnTo>
                  <a:lnTo>
                    <a:pt x="34" y="96"/>
                  </a:lnTo>
                  <a:lnTo>
                    <a:pt x="17" y="80"/>
                  </a:lnTo>
                  <a:lnTo>
                    <a:pt x="17" y="32"/>
                  </a:lnTo>
                  <a:lnTo>
                    <a:pt x="34" y="32"/>
                  </a:lnTo>
                  <a:lnTo>
                    <a:pt x="34" y="17"/>
                  </a:lnTo>
                  <a:lnTo>
                    <a:pt x="86" y="0"/>
                  </a:lnTo>
                  <a:lnTo>
                    <a:pt x="104" y="17"/>
                  </a:lnTo>
                  <a:lnTo>
                    <a:pt x="155" y="0"/>
                  </a:lnTo>
                  <a:lnTo>
                    <a:pt x="207" y="0"/>
                  </a:lnTo>
                  <a:lnTo>
                    <a:pt x="173" y="17"/>
                  </a:lnTo>
                  <a:lnTo>
                    <a:pt x="155" y="80"/>
                  </a:lnTo>
                  <a:lnTo>
                    <a:pt x="104" y="113"/>
                  </a:lnTo>
                  <a:lnTo>
                    <a:pt x="86" y="113"/>
                  </a:lnTo>
                  <a:lnTo>
                    <a:pt x="34" y="144"/>
                  </a:lnTo>
                  <a:lnTo>
                    <a:pt x="0"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4" name="Freeform 54"/>
            <p:cNvSpPr>
              <a:spLocks/>
            </p:cNvSpPr>
            <p:nvPr/>
          </p:nvSpPr>
          <p:spPr bwMode="auto">
            <a:xfrm>
              <a:off x="3341" y="2478"/>
              <a:ext cx="59" cy="63"/>
            </a:xfrm>
            <a:custGeom>
              <a:avLst/>
              <a:gdLst>
                <a:gd name="T0" fmla="*/ 29 w 119"/>
                <a:gd name="T1" fmla="*/ 7 h 127"/>
                <a:gd name="T2" fmla="*/ 29 w 119"/>
                <a:gd name="T3" fmla="*/ 7 h 127"/>
                <a:gd name="T4" fmla="*/ 29 w 119"/>
                <a:gd name="T5" fmla="*/ 0 h 127"/>
                <a:gd name="T6" fmla="*/ 25 w 119"/>
                <a:gd name="T7" fmla="*/ 0 h 127"/>
                <a:gd name="T8" fmla="*/ 12 w 119"/>
                <a:gd name="T9" fmla="*/ 7 h 127"/>
                <a:gd name="T10" fmla="*/ 3 w 119"/>
                <a:gd name="T11" fmla="*/ 7 h 127"/>
                <a:gd name="T12" fmla="*/ 3 w 119"/>
                <a:gd name="T13" fmla="*/ 12 h 127"/>
                <a:gd name="T14" fmla="*/ 3 w 119"/>
                <a:gd name="T15" fmla="*/ 19 h 127"/>
                <a:gd name="T16" fmla="*/ 0 w 119"/>
                <a:gd name="T17" fmla="*/ 31 h 127"/>
                <a:gd name="T18" fmla="*/ 8 w 119"/>
                <a:gd name="T19" fmla="*/ 31 h 127"/>
                <a:gd name="T20" fmla="*/ 12 w 119"/>
                <a:gd name="T21" fmla="*/ 27 h 127"/>
                <a:gd name="T22" fmla="*/ 16 w 119"/>
                <a:gd name="T23" fmla="*/ 27 h 127"/>
                <a:gd name="T24" fmla="*/ 21 w 119"/>
                <a:gd name="T25" fmla="*/ 19 h 127"/>
                <a:gd name="T26" fmla="*/ 16 w 119"/>
                <a:gd name="T27" fmla="*/ 15 h 127"/>
                <a:gd name="T28" fmla="*/ 29 w 119"/>
                <a:gd name="T29" fmla="*/ 7 h 1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27"/>
                <a:gd name="T47" fmla="*/ 119 w 119"/>
                <a:gd name="T48" fmla="*/ 127 h 1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27">
                  <a:moveTo>
                    <a:pt x="119" y="31"/>
                  </a:moveTo>
                  <a:lnTo>
                    <a:pt x="119" y="31"/>
                  </a:lnTo>
                  <a:lnTo>
                    <a:pt x="119" y="0"/>
                  </a:lnTo>
                  <a:lnTo>
                    <a:pt x="101" y="0"/>
                  </a:lnTo>
                  <a:lnTo>
                    <a:pt x="49" y="31"/>
                  </a:lnTo>
                  <a:lnTo>
                    <a:pt x="15" y="31"/>
                  </a:lnTo>
                  <a:lnTo>
                    <a:pt x="15" y="48"/>
                  </a:lnTo>
                  <a:lnTo>
                    <a:pt x="15" y="79"/>
                  </a:lnTo>
                  <a:lnTo>
                    <a:pt x="0" y="127"/>
                  </a:lnTo>
                  <a:lnTo>
                    <a:pt x="32" y="127"/>
                  </a:lnTo>
                  <a:lnTo>
                    <a:pt x="49" y="111"/>
                  </a:lnTo>
                  <a:lnTo>
                    <a:pt x="67" y="111"/>
                  </a:lnTo>
                  <a:lnTo>
                    <a:pt x="84" y="79"/>
                  </a:lnTo>
                  <a:lnTo>
                    <a:pt x="67" y="63"/>
                  </a:lnTo>
                  <a:lnTo>
                    <a:pt x="119" y="3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5" name="Freeform 55"/>
            <p:cNvSpPr>
              <a:spLocks/>
            </p:cNvSpPr>
            <p:nvPr/>
          </p:nvSpPr>
          <p:spPr bwMode="auto">
            <a:xfrm>
              <a:off x="3348" y="2461"/>
              <a:ext cx="19" cy="24"/>
            </a:xfrm>
            <a:custGeom>
              <a:avLst/>
              <a:gdLst>
                <a:gd name="T0" fmla="*/ 5 w 36"/>
                <a:gd name="T1" fmla="*/ 12 h 48"/>
                <a:gd name="T2" fmla="*/ 5 w 36"/>
                <a:gd name="T3" fmla="*/ 12 h 48"/>
                <a:gd name="T4" fmla="*/ 0 w 36"/>
                <a:gd name="T5" fmla="*/ 12 h 48"/>
                <a:gd name="T6" fmla="*/ 5 w 36"/>
                <a:gd name="T7" fmla="*/ 0 h 48"/>
                <a:gd name="T8" fmla="*/ 10 w 36"/>
                <a:gd name="T9" fmla="*/ 4 h 48"/>
                <a:gd name="T10" fmla="*/ 5 w 36"/>
                <a:gd name="T11" fmla="*/ 12 h 48"/>
                <a:gd name="T12" fmla="*/ 0 60000 65536"/>
                <a:gd name="T13" fmla="*/ 0 60000 65536"/>
                <a:gd name="T14" fmla="*/ 0 60000 65536"/>
                <a:gd name="T15" fmla="*/ 0 60000 65536"/>
                <a:gd name="T16" fmla="*/ 0 60000 65536"/>
                <a:gd name="T17" fmla="*/ 0 60000 65536"/>
                <a:gd name="T18" fmla="*/ 0 w 36"/>
                <a:gd name="T19" fmla="*/ 0 h 48"/>
                <a:gd name="T20" fmla="*/ 36 w 3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6" h="48">
                  <a:moveTo>
                    <a:pt x="17" y="48"/>
                  </a:moveTo>
                  <a:lnTo>
                    <a:pt x="17" y="48"/>
                  </a:lnTo>
                  <a:lnTo>
                    <a:pt x="0" y="48"/>
                  </a:lnTo>
                  <a:lnTo>
                    <a:pt x="17" y="0"/>
                  </a:lnTo>
                  <a:lnTo>
                    <a:pt x="36" y="16"/>
                  </a:lnTo>
                  <a:lnTo>
                    <a:pt x="17"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6" name="Freeform 56"/>
            <p:cNvSpPr>
              <a:spLocks/>
            </p:cNvSpPr>
            <p:nvPr/>
          </p:nvSpPr>
          <p:spPr bwMode="auto">
            <a:xfrm>
              <a:off x="3331" y="2485"/>
              <a:ext cx="26" cy="56"/>
            </a:xfrm>
            <a:custGeom>
              <a:avLst/>
              <a:gdLst>
                <a:gd name="T0" fmla="*/ 9 w 52"/>
                <a:gd name="T1" fmla="*/ 4 h 112"/>
                <a:gd name="T2" fmla="*/ 9 w 52"/>
                <a:gd name="T3" fmla="*/ 4 h 112"/>
                <a:gd name="T4" fmla="*/ 9 w 52"/>
                <a:gd name="T5" fmla="*/ 9 h 112"/>
                <a:gd name="T6" fmla="*/ 9 w 52"/>
                <a:gd name="T7" fmla="*/ 16 h 112"/>
                <a:gd name="T8" fmla="*/ 5 w 52"/>
                <a:gd name="T9" fmla="*/ 28 h 112"/>
                <a:gd name="T10" fmla="*/ 0 w 52"/>
                <a:gd name="T11" fmla="*/ 12 h 112"/>
                <a:gd name="T12" fmla="*/ 5 w 52"/>
                <a:gd name="T13" fmla="*/ 9 h 112"/>
                <a:gd name="T14" fmla="*/ 9 w 52"/>
                <a:gd name="T15" fmla="*/ 0 h 112"/>
                <a:gd name="T16" fmla="*/ 13 w 52"/>
                <a:gd name="T17" fmla="*/ 0 h 112"/>
                <a:gd name="T18" fmla="*/ 9 w 52"/>
                <a:gd name="T19" fmla="*/ 4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112"/>
                <a:gd name="T32" fmla="*/ 52 w 52"/>
                <a:gd name="T33" fmla="*/ 112 h 1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112">
                  <a:moveTo>
                    <a:pt x="35" y="16"/>
                  </a:moveTo>
                  <a:lnTo>
                    <a:pt x="35" y="16"/>
                  </a:lnTo>
                  <a:lnTo>
                    <a:pt x="35" y="33"/>
                  </a:lnTo>
                  <a:lnTo>
                    <a:pt x="35" y="64"/>
                  </a:lnTo>
                  <a:lnTo>
                    <a:pt x="18" y="112"/>
                  </a:lnTo>
                  <a:lnTo>
                    <a:pt x="0" y="48"/>
                  </a:lnTo>
                  <a:lnTo>
                    <a:pt x="18" y="33"/>
                  </a:lnTo>
                  <a:lnTo>
                    <a:pt x="35" y="0"/>
                  </a:lnTo>
                  <a:lnTo>
                    <a:pt x="52" y="0"/>
                  </a:lnTo>
                  <a:lnTo>
                    <a:pt x="35"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7" name="Freeform 57"/>
            <p:cNvSpPr>
              <a:spLocks/>
            </p:cNvSpPr>
            <p:nvPr/>
          </p:nvSpPr>
          <p:spPr bwMode="auto">
            <a:xfrm>
              <a:off x="3400" y="2413"/>
              <a:ext cx="130" cy="128"/>
            </a:xfrm>
            <a:custGeom>
              <a:avLst/>
              <a:gdLst>
                <a:gd name="T0" fmla="*/ 39 w 259"/>
                <a:gd name="T1" fmla="*/ 4 h 256"/>
                <a:gd name="T2" fmla="*/ 39 w 259"/>
                <a:gd name="T3" fmla="*/ 4 h 256"/>
                <a:gd name="T4" fmla="*/ 43 w 259"/>
                <a:gd name="T5" fmla="*/ 12 h 256"/>
                <a:gd name="T6" fmla="*/ 48 w 259"/>
                <a:gd name="T7" fmla="*/ 12 h 256"/>
                <a:gd name="T8" fmla="*/ 48 w 259"/>
                <a:gd name="T9" fmla="*/ 20 h 256"/>
                <a:gd name="T10" fmla="*/ 43 w 259"/>
                <a:gd name="T11" fmla="*/ 28 h 256"/>
                <a:gd name="T12" fmla="*/ 48 w 259"/>
                <a:gd name="T13" fmla="*/ 36 h 256"/>
                <a:gd name="T14" fmla="*/ 56 w 259"/>
                <a:gd name="T15" fmla="*/ 40 h 256"/>
                <a:gd name="T16" fmla="*/ 61 w 259"/>
                <a:gd name="T17" fmla="*/ 52 h 256"/>
                <a:gd name="T18" fmla="*/ 65 w 259"/>
                <a:gd name="T19" fmla="*/ 56 h 256"/>
                <a:gd name="T20" fmla="*/ 65 w 259"/>
                <a:gd name="T21" fmla="*/ 60 h 256"/>
                <a:gd name="T22" fmla="*/ 56 w 259"/>
                <a:gd name="T23" fmla="*/ 60 h 256"/>
                <a:gd name="T24" fmla="*/ 52 w 259"/>
                <a:gd name="T25" fmla="*/ 64 h 256"/>
                <a:gd name="T26" fmla="*/ 43 w 259"/>
                <a:gd name="T27" fmla="*/ 60 h 256"/>
                <a:gd name="T28" fmla="*/ 39 w 259"/>
                <a:gd name="T29" fmla="*/ 64 h 256"/>
                <a:gd name="T30" fmla="*/ 30 w 259"/>
                <a:gd name="T31" fmla="*/ 60 h 256"/>
                <a:gd name="T32" fmla="*/ 30 w 259"/>
                <a:gd name="T33" fmla="*/ 56 h 256"/>
                <a:gd name="T34" fmla="*/ 26 w 259"/>
                <a:gd name="T35" fmla="*/ 52 h 256"/>
                <a:gd name="T36" fmla="*/ 13 w 259"/>
                <a:gd name="T37" fmla="*/ 44 h 256"/>
                <a:gd name="T38" fmla="*/ 0 w 259"/>
                <a:gd name="T39" fmla="*/ 40 h 256"/>
                <a:gd name="T40" fmla="*/ 0 w 259"/>
                <a:gd name="T41" fmla="*/ 32 h 256"/>
                <a:gd name="T42" fmla="*/ 13 w 259"/>
                <a:gd name="T43" fmla="*/ 24 h 256"/>
                <a:gd name="T44" fmla="*/ 18 w 259"/>
                <a:gd name="T45" fmla="*/ 8 h 256"/>
                <a:gd name="T46" fmla="*/ 26 w 259"/>
                <a:gd name="T47" fmla="*/ 4 h 256"/>
                <a:gd name="T48" fmla="*/ 26 w 259"/>
                <a:gd name="T49" fmla="*/ 0 h 256"/>
                <a:gd name="T50" fmla="*/ 39 w 259"/>
                <a:gd name="T51" fmla="*/ 4 h 2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59"/>
                <a:gd name="T79" fmla="*/ 0 h 256"/>
                <a:gd name="T80" fmla="*/ 259 w 259"/>
                <a:gd name="T81" fmla="*/ 256 h 2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59" h="256">
                  <a:moveTo>
                    <a:pt x="155" y="16"/>
                  </a:moveTo>
                  <a:lnTo>
                    <a:pt x="155" y="16"/>
                  </a:lnTo>
                  <a:lnTo>
                    <a:pt x="172" y="48"/>
                  </a:lnTo>
                  <a:lnTo>
                    <a:pt x="190" y="48"/>
                  </a:lnTo>
                  <a:lnTo>
                    <a:pt x="190" y="81"/>
                  </a:lnTo>
                  <a:lnTo>
                    <a:pt x="172" y="112"/>
                  </a:lnTo>
                  <a:lnTo>
                    <a:pt x="190" y="144"/>
                  </a:lnTo>
                  <a:lnTo>
                    <a:pt x="224" y="160"/>
                  </a:lnTo>
                  <a:lnTo>
                    <a:pt x="241" y="208"/>
                  </a:lnTo>
                  <a:lnTo>
                    <a:pt x="259" y="225"/>
                  </a:lnTo>
                  <a:lnTo>
                    <a:pt x="259" y="240"/>
                  </a:lnTo>
                  <a:lnTo>
                    <a:pt x="224" y="240"/>
                  </a:lnTo>
                  <a:lnTo>
                    <a:pt x="207" y="256"/>
                  </a:lnTo>
                  <a:lnTo>
                    <a:pt x="172" y="240"/>
                  </a:lnTo>
                  <a:lnTo>
                    <a:pt x="155" y="256"/>
                  </a:lnTo>
                  <a:lnTo>
                    <a:pt x="120" y="240"/>
                  </a:lnTo>
                  <a:lnTo>
                    <a:pt x="120" y="225"/>
                  </a:lnTo>
                  <a:lnTo>
                    <a:pt x="103" y="208"/>
                  </a:lnTo>
                  <a:lnTo>
                    <a:pt x="51" y="177"/>
                  </a:lnTo>
                  <a:lnTo>
                    <a:pt x="0" y="160"/>
                  </a:lnTo>
                  <a:lnTo>
                    <a:pt x="0" y="129"/>
                  </a:lnTo>
                  <a:lnTo>
                    <a:pt x="51" y="96"/>
                  </a:lnTo>
                  <a:lnTo>
                    <a:pt x="69" y="33"/>
                  </a:lnTo>
                  <a:lnTo>
                    <a:pt x="103" y="16"/>
                  </a:lnTo>
                  <a:lnTo>
                    <a:pt x="103" y="0"/>
                  </a:lnTo>
                  <a:lnTo>
                    <a:pt x="155"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8" name="Freeform 58"/>
            <p:cNvSpPr>
              <a:spLocks/>
            </p:cNvSpPr>
            <p:nvPr/>
          </p:nvSpPr>
          <p:spPr bwMode="auto">
            <a:xfrm>
              <a:off x="3478" y="2533"/>
              <a:ext cx="26" cy="16"/>
            </a:xfrm>
            <a:custGeom>
              <a:avLst/>
              <a:gdLst>
                <a:gd name="T0" fmla="*/ 0 w 52"/>
                <a:gd name="T1" fmla="*/ 4 h 33"/>
                <a:gd name="T2" fmla="*/ 0 w 52"/>
                <a:gd name="T3" fmla="*/ 4 h 33"/>
                <a:gd name="T4" fmla="*/ 5 w 52"/>
                <a:gd name="T5" fmla="*/ 0 h 33"/>
                <a:gd name="T6" fmla="*/ 13 w 52"/>
                <a:gd name="T7" fmla="*/ 4 h 33"/>
                <a:gd name="T8" fmla="*/ 5 w 52"/>
                <a:gd name="T9" fmla="*/ 8 h 33"/>
                <a:gd name="T10" fmla="*/ 0 w 52"/>
                <a:gd name="T11" fmla="*/ 4 h 33"/>
                <a:gd name="T12" fmla="*/ 0 60000 65536"/>
                <a:gd name="T13" fmla="*/ 0 60000 65536"/>
                <a:gd name="T14" fmla="*/ 0 60000 65536"/>
                <a:gd name="T15" fmla="*/ 0 60000 65536"/>
                <a:gd name="T16" fmla="*/ 0 60000 65536"/>
                <a:gd name="T17" fmla="*/ 0 60000 65536"/>
                <a:gd name="T18" fmla="*/ 0 w 52"/>
                <a:gd name="T19" fmla="*/ 0 h 33"/>
                <a:gd name="T20" fmla="*/ 52 w 52"/>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52" h="33">
                  <a:moveTo>
                    <a:pt x="0" y="16"/>
                  </a:moveTo>
                  <a:lnTo>
                    <a:pt x="0" y="16"/>
                  </a:lnTo>
                  <a:lnTo>
                    <a:pt x="17" y="0"/>
                  </a:lnTo>
                  <a:lnTo>
                    <a:pt x="52" y="16"/>
                  </a:lnTo>
                  <a:lnTo>
                    <a:pt x="17" y="33"/>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99" name="Freeform 59"/>
            <p:cNvSpPr>
              <a:spLocks/>
            </p:cNvSpPr>
            <p:nvPr/>
          </p:nvSpPr>
          <p:spPr bwMode="auto">
            <a:xfrm>
              <a:off x="3504" y="2533"/>
              <a:ext cx="26" cy="16"/>
            </a:xfrm>
            <a:custGeom>
              <a:avLst/>
              <a:gdLst>
                <a:gd name="T0" fmla="*/ 0 w 52"/>
                <a:gd name="T1" fmla="*/ 4 h 33"/>
                <a:gd name="T2" fmla="*/ 0 w 52"/>
                <a:gd name="T3" fmla="*/ 4 h 33"/>
                <a:gd name="T4" fmla="*/ 5 w 52"/>
                <a:gd name="T5" fmla="*/ 0 h 33"/>
                <a:gd name="T6" fmla="*/ 13 w 52"/>
                <a:gd name="T7" fmla="*/ 0 h 33"/>
                <a:gd name="T8" fmla="*/ 9 w 52"/>
                <a:gd name="T9" fmla="*/ 4 h 33"/>
                <a:gd name="T10" fmla="*/ 13 w 52"/>
                <a:gd name="T11" fmla="*/ 8 h 33"/>
                <a:gd name="T12" fmla="*/ 0 w 52"/>
                <a:gd name="T13" fmla="*/ 4 h 33"/>
                <a:gd name="T14" fmla="*/ 0 60000 65536"/>
                <a:gd name="T15" fmla="*/ 0 60000 65536"/>
                <a:gd name="T16" fmla="*/ 0 60000 65536"/>
                <a:gd name="T17" fmla="*/ 0 60000 65536"/>
                <a:gd name="T18" fmla="*/ 0 60000 65536"/>
                <a:gd name="T19" fmla="*/ 0 60000 65536"/>
                <a:gd name="T20" fmla="*/ 0 60000 65536"/>
                <a:gd name="T21" fmla="*/ 0 w 52"/>
                <a:gd name="T22" fmla="*/ 0 h 33"/>
                <a:gd name="T23" fmla="*/ 52 w 52"/>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33">
                  <a:moveTo>
                    <a:pt x="0" y="16"/>
                  </a:moveTo>
                  <a:lnTo>
                    <a:pt x="0" y="16"/>
                  </a:lnTo>
                  <a:lnTo>
                    <a:pt x="17" y="0"/>
                  </a:lnTo>
                  <a:lnTo>
                    <a:pt x="52" y="0"/>
                  </a:lnTo>
                  <a:lnTo>
                    <a:pt x="34" y="16"/>
                  </a:lnTo>
                  <a:lnTo>
                    <a:pt x="52" y="33"/>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0" name="Freeform 60"/>
            <p:cNvSpPr>
              <a:spLocks/>
            </p:cNvSpPr>
            <p:nvPr/>
          </p:nvSpPr>
          <p:spPr bwMode="auto">
            <a:xfrm>
              <a:off x="3341" y="2493"/>
              <a:ext cx="302" cy="256"/>
            </a:xfrm>
            <a:custGeom>
              <a:avLst/>
              <a:gdLst>
                <a:gd name="T0" fmla="*/ 125 w 604"/>
                <a:gd name="T1" fmla="*/ 104 h 512"/>
                <a:gd name="T2" fmla="*/ 125 w 604"/>
                <a:gd name="T3" fmla="*/ 104 h 512"/>
                <a:gd name="T4" fmla="*/ 130 w 604"/>
                <a:gd name="T5" fmla="*/ 100 h 512"/>
                <a:gd name="T6" fmla="*/ 134 w 604"/>
                <a:gd name="T7" fmla="*/ 96 h 512"/>
                <a:gd name="T8" fmla="*/ 138 w 604"/>
                <a:gd name="T9" fmla="*/ 92 h 512"/>
                <a:gd name="T10" fmla="*/ 143 w 604"/>
                <a:gd name="T11" fmla="*/ 88 h 512"/>
                <a:gd name="T12" fmla="*/ 147 w 604"/>
                <a:gd name="T13" fmla="*/ 84 h 512"/>
                <a:gd name="T14" fmla="*/ 151 w 604"/>
                <a:gd name="T15" fmla="*/ 84 h 512"/>
                <a:gd name="T16" fmla="*/ 151 w 604"/>
                <a:gd name="T17" fmla="*/ 80 h 512"/>
                <a:gd name="T18" fmla="*/ 151 w 604"/>
                <a:gd name="T19" fmla="*/ 76 h 512"/>
                <a:gd name="T20" fmla="*/ 151 w 604"/>
                <a:gd name="T21" fmla="*/ 72 h 512"/>
                <a:gd name="T22" fmla="*/ 147 w 604"/>
                <a:gd name="T23" fmla="*/ 68 h 512"/>
                <a:gd name="T24" fmla="*/ 143 w 604"/>
                <a:gd name="T25" fmla="*/ 64 h 512"/>
                <a:gd name="T26" fmla="*/ 138 w 604"/>
                <a:gd name="T27" fmla="*/ 64 h 512"/>
                <a:gd name="T28" fmla="*/ 134 w 604"/>
                <a:gd name="T29" fmla="*/ 64 h 512"/>
                <a:gd name="T30" fmla="*/ 134 w 604"/>
                <a:gd name="T31" fmla="*/ 68 h 512"/>
                <a:gd name="T32" fmla="*/ 130 w 604"/>
                <a:gd name="T33" fmla="*/ 68 h 512"/>
                <a:gd name="T34" fmla="*/ 125 w 604"/>
                <a:gd name="T35" fmla="*/ 68 h 512"/>
                <a:gd name="T36" fmla="*/ 120 w 604"/>
                <a:gd name="T37" fmla="*/ 68 h 512"/>
                <a:gd name="T38" fmla="*/ 116 w 604"/>
                <a:gd name="T39" fmla="*/ 68 h 512"/>
                <a:gd name="T40" fmla="*/ 112 w 604"/>
                <a:gd name="T41" fmla="*/ 68 h 512"/>
                <a:gd name="T42" fmla="*/ 107 w 604"/>
                <a:gd name="T43" fmla="*/ 64 h 512"/>
                <a:gd name="T44" fmla="*/ 112 w 604"/>
                <a:gd name="T45" fmla="*/ 60 h 512"/>
                <a:gd name="T46" fmla="*/ 107 w 604"/>
                <a:gd name="T47" fmla="*/ 52 h 512"/>
                <a:gd name="T48" fmla="*/ 107 w 604"/>
                <a:gd name="T49" fmla="*/ 40 h 512"/>
                <a:gd name="T50" fmla="*/ 95 w 604"/>
                <a:gd name="T51" fmla="*/ 28 h 512"/>
                <a:gd name="T52" fmla="*/ 82 w 604"/>
                <a:gd name="T53" fmla="*/ 24 h 512"/>
                <a:gd name="T54" fmla="*/ 74 w 604"/>
                <a:gd name="T55" fmla="*/ 28 h 512"/>
                <a:gd name="T56" fmla="*/ 69 w 604"/>
                <a:gd name="T57" fmla="*/ 24 h 512"/>
                <a:gd name="T58" fmla="*/ 60 w 604"/>
                <a:gd name="T59" fmla="*/ 20 h 512"/>
                <a:gd name="T60" fmla="*/ 60 w 604"/>
                <a:gd name="T61" fmla="*/ 16 h 512"/>
                <a:gd name="T62" fmla="*/ 56 w 604"/>
                <a:gd name="T63" fmla="*/ 12 h 512"/>
                <a:gd name="T64" fmla="*/ 43 w 604"/>
                <a:gd name="T65" fmla="*/ 4 h 512"/>
                <a:gd name="T66" fmla="*/ 30 w 604"/>
                <a:gd name="T67" fmla="*/ 0 h 512"/>
                <a:gd name="T68" fmla="*/ 18 w 604"/>
                <a:gd name="T69" fmla="*/ 8 h 512"/>
                <a:gd name="T70" fmla="*/ 21 w 604"/>
                <a:gd name="T71" fmla="*/ 12 h 512"/>
                <a:gd name="T72" fmla="*/ 18 w 604"/>
                <a:gd name="T73" fmla="*/ 20 h 512"/>
                <a:gd name="T74" fmla="*/ 12 w 604"/>
                <a:gd name="T75" fmla="*/ 20 h 512"/>
                <a:gd name="T76" fmla="*/ 9 w 604"/>
                <a:gd name="T77" fmla="*/ 24 h 512"/>
                <a:gd name="T78" fmla="*/ 0 w 604"/>
                <a:gd name="T79" fmla="*/ 24 h 512"/>
                <a:gd name="T80" fmla="*/ 0 w 604"/>
                <a:gd name="T81" fmla="*/ 32 h 512"/>
                <a:gd name="T82" fmla="*/ 5 w 604"/>
                <a:gd name="T83" fmla="*/ 32 h 512"/>
                <a:gd name="T84" fmla="*/ 21 w 604"/>
                <a:gd name="T85" fmla="*/ 56 h 512"/>
                <a:gd name="T86" fmla="*/ 25 w 604"/>
                <a:gd name="T87" fmla="*/ 60 h 512"/>
                <a:gd name="T88" fmla="*/ 30 w 604"/>
                <a:gd name="T89" fmla="*/ 68 h 512"/>
                <a:gd name="T90" fmla="*/ 30 w 604"/>
                <a:gd name="T91" fmla="*/ 80 h 512"/>
                <a:gd name="T92" fmla="*/ 43 w 604"/>
                <a:gd name="T93" fmla="*/ 88 h 512"/>
                <a:gd name="T94" fmla="*/ 51 w 604"/>
                <a:gd name="T95" fmla="*/ 108 h 512"/>
                <a:gd name="T96" fmla="*/ 56 w 604"/>
                <a:gd name="T97" fmla="*/ 112 h 512"/>
                <a:gd name="T98" fmla="*/ 60 w 604"/>
                <a:gd name="T99" fmla="*/ 108 h 512"/>
                <a:gd name="T100" fmla="*/ 74 w 604"/>
                <a:gd name="T101" fmla="*/ 119 h 512"/>
                <a:gd name="T102" fmla="*/ 77 w 604"/>
                <a:gd name="T103" fmla="*/ 128 h 512"/>
                <a:gd name="T104" fmla="*/ 107 w 604"/>
                <a:gd name="T105" fmla="*/ 108 h 512"/>
                <a:gd name="T106" fmla="*/ 125 w 604"/>
                <a:gd name="T107" fmla="*/ 104 h 5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4"/>
                <a:gd name="T163" fmla="*/ 0 h 512"/>
                <a:gd name="T164" fmla="*/ 604 w 604"/>
                <a:gd name="T165" fmla="*/ 512 h 51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4" h="512">
                  <a:moveTo>
                    <a:pt x="501" y="416"/>
                  </a:moveTo>
                  <a:lnTo>
                    <a:pt x="501" y="416"/>
                  </a:lnTo>
                  <a:lnTo>
                    <a:pt x="518" y="401"/>
                  </a:lnTo>
                  <a:lnTo>
                    <a:pt x="535" y="384"/>
                  </a:lnTo>
                  <a:lnTo>
                    <a:pt x="552" y="368"/>
                  </a:lnTo>
                  <a:lnTo>
                    <a:pt x="570" y="353"/>
                  </a:lnTo>
                  <a:lnTo>
                    <a:pt x="587" y="336"/>
                  </a:lnTo>
                  <a:lnTo>
                    <a:pt x="604" y="336"/>
                  </a:lnTo>
                  <a:lnTo>
                    <a:pt x="604" y="320"/>
                  </a:lnTo>
                  <a:lnTo>
                    <a:pt x="604" y="305"/>
                  </a:lnTo>
                  <a:lnTo>
                    <a:pt x="604" y="288"/>
                  </a:lnTo>
                  <a:lnTo>
                    <a:pt x="587" y="272"/>
                  </a:lnTo>
                  <a:lnTo>
                    <a:pt x="570" y="257"/>
                  </a:lnTo>
                  <a:lnTo>
                    <a:pt x="552" y="257"/>
                  </a:lnTo>
                  <a:lnTo>
                    <a:pt x="535" y="257"/>
                  </a:lnTo>
                  <a:lnTo>
                    <a:pt x="535" y="272"/>
                  </a:lnTo>
                  <a:lnTo>
                    <a:pt x="518" y="272"/>
                  </a:lnTo>
                  <a:lnTo>
                    <a:pt x="501" y="272"/>
                  </a:lnTo>
                  <a:lnTo>
                    <a:pt x="483" y="272"/>
                  </a:lnTo>
                  <a:lnTo>
                    <a:pt x="466" y="272"/>
                  </a:lnTo>
                  <a:lnTo>
                    <a:pt x="449" y="272"/>
                  </a:lnTo>
                  <a:lnTo>
                    <a:pt x="431" y="257"/>
                  </a:lnTo>
                  <a:lnTo>
                    <a:pt x="449" y="240"/>
                  </a:lnTo>
                  <a:lnTo>
                    <a:pt x="431" y="209"/>
                  </a:lnTo>
                  <a:lnTo>
                    <a:pt x="431" y="161"/>
                  </a:lnTo>
                  <a:lnTo>
                    <a:pt x="380" y="113"/>
                  </a:lnTo>
                  <a:lnTo>
                    <a:pt x="328" y="96"/>
                  </a:lnTo>
                  <a:lnTo>
                    <a:pt x="293" y="113"/>
                  </a:lnTo>
                  <a:lnTo>
                    <a:pt x="276" y="96"/>
                  </a:lnTo>
                  <a:lnTo>
                    <a:pt x="241" y="80"/>
                  </a:lnTo>
                  <a:lnTo>
                    <a:pt x="241" y="65"/>
                  </a:lnTo>
                  <a:lnTo>
                    <a:pt x="224" y="48"/>
                  </a:lnTo>
                  <a:lnTo>
                    <a:pt x="172" y="17"/>
                  </a:lnTo>
                  <a:lnTo>
                    <a:pt x="120" y="0"/>
                  </a:lnTo>
                  <a:lnTo>
                    <a:pt x="69" y="32"/>
                  </a:lnTo>
                  <a:lnTo>
                    <a:pt x="86" y="48"/>
                  </a:lnTo>
                  <a:lnTo>
                    <a:pt x="69" y="80"/>
                  </a:lnTo>
                  <a:lnTo>
                    <a:pt x="51" y="80"/>
                  </a:lnTo>
                  <a:lnTo>
                    <a:pt x="34" y="96"/>
                  </a:lnTo>
                  <a:lnTo>
                    <a:pt x="0" y="96"/>
                  </a:lnTo>
                  <a:lnTo>
                    <a:pt x="0" y="128"/>
                  </a:lnTo>
                  <a:lnTo>
                    <a:pt x="17" y="128"/>
                  </a:lnTo>
                  <a:lnTo>
                    <a:pt x="86" y="224"/>
                  </a:lnTo>
                  <a:lnTo>
                    <a:pt x="103" y="240"/>
                  </a:lnTo>
                  <a:lnTo>
                    <a:pt x="120" y="272"/>
                  </a:lnTo>
                  <a:lnTo>
                    <a:pt x="120" y="320"/>
                  </a:lnTo>
                  <a:lnTo>
                    <a:pt x="172" y="353"/>
                  </a:lnTo>
                  <a:lnTo>
                    <a:pt x="207" y="432"/>
                  </a:lnTo>
                  <a:lnTo>
                    <a:pt x="224" y="449"/>
                  </a:lnTo>
                  <a:lnTo>
                    <a:pt x="241" y="432"/>
                  </a:lnTo>
                  <a:lnTo>
                    <a:pt x="293" y="479"/>
                  </a:lnTo>
                  <a:lnTo>
                    <a:pt x="311" y="512"/>
                  </a:lnTo>
                  <a:lnTo>
                    <a:pt x="431" y="432"/>
                  </a:lnTo>
                  <a:lnTo>
                    <a:pt x="501" y="4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1" name="Freeform 61"/>
            <p:cNvSpPr>
              <a:spLocks/>
            </p:cNvSpPr>
            <p:nvPr/>
          </p:nvSpPr>
          <p:spPr bwMode="auto">
            <a:xfrm>
              <a:off x="3557" y="2589"/>
              <a:ext cx="17" cy="24"/>
            </a:xfrm>
            <a:custGeom>
              <a:avLst/>
              <a:gdLst>
                <a:gd name="T0" fmla="*/ 4 w 35"/>
                <a:gd name="T1" fmla="*/ 12 h 48"/>
                <a:gd name="T2" fmla="*/ 4 w 35"/>
                <a:gd name="T3" fmla="*/ 12 h 48"/>
                <a:gd name="T4" fmla="*/ 0 w 35"/>
                <a:gd name="T5" fmla="*/ 5 h 48"/>
                <a:gd name="T6" fmla="*/ 4 w 35"/>
                <a:gd name="T7" fmla="*/ 0 h 48"/>
                <a:gd name="T8" fmla="*/ 8 w 35"/>
                <a:gd name="T9" fmla="*/ 0 h 48"/>
                <a:gd name="T10" fmla="*/ 4 w 35"/>
                <a:gd name="T11" fmla="*/ 12 h 48"/>
                <a:gd name="T12" fmla="*/ 0 60000 65536"/>
                <a:gd name="T13" fmla="*/ 0 60000 65536"/>
                <a:gd name="T14" fmla="*/ 0 60000 65536"/>
                <a:gd name="T15" fmla="*/ 0 60000 65536"/>
                <a:gd name="T16" fmla="*/ 0 60000 65536"/>
                <a:gd name="T17" fmla="*/ 0 60000 65536"/>
                <a:gd name="T18" fmla="*/ 0 w 35"/>
                <a:gd name="T19" fmla="*/ 0 h 48"/>
                <a:gd name="T20" fmla="*/ 35 w 35"/>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5" h="48">
                  <a:moveTo>
                    <a:pt x="18" y="48"/>
                  </a:moveTo>
                  <a:lnTo>
                    <a:pt x="18" y="48"/>
                  </a:lnTo>
                  <a:lnTo>
                    <a:pt x="0" y="17"/>
                  </a:lnTo>
                  <a:lnTo>
                    <a:pt x="18" y="0"/>
                  </a:lnTo>
                  <a:lnTo>
                    <a:pt x="35" y="0"/>
                  </a:lnTo>
                  <a:lnTo>
                    <a:pt x="18"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2" name="Freeform 62"/>
            <p:cNvSpPr>
              <a:spLocks/>
            </p:cNvSpPr>
            <p:nvPr/>
          </p:nvSpPr>
          <p:spPr bwMode="auto">
            <a:xfrm>
              <a:off x="3557" y="2589"/>
              <a:ext cx="86" cy="40"/>
            </a:xfrm>
            <a:custGeom>
              <a:avLst/>
              <a:gdLst>
                <a:gd name="T0" fmla="*/ 34 w 173"/>
                <a:gd name="T1" fmla="*/ 17 h 80"/>
                <a:gd name="T2" fmla="*/ 34 w 173"/>
                <a:gd name="T3" fmla="*/ 17 h 80"/>
                <a:gd name="T4" fmla="*/ 43 w 173"/>
                <a:gd name="T5" fmla="*/ 8 h 80"/>
                <a:gd name="T6" fmla="*/ 43 w 173"/>
                <a:gd name="T7" fmla="*/ 5 h 80"/>
                <a:gd name="T8" fmla="*/ 39 w 173"/>
                <a:gd name="T9" fmla="*/ 0 h 80"/>
                <a:gd name="T10" fmla="*/ 26 w 173"/>
                <a:gd name="T11" fmla="*/ 12 h 80"/>
                <a:gd name="T12" fmla="*/ 13 w 173"/>
                <a:gd name="T13" fmla="*/ 12 h 80"/>
                <a:gd name="T14" fmla="*/ 4 w 173"/>
                <a:gd name="T15" fmla="*/ 12 h 80"/>
                <a:gd name="T16" fmla="*/ 0 w 173"/>
                <a:gd name="T17" fmla="*/ 17 h 80"/>
                <a:gd name="T18" fmla="*/ 4 w 173"/>
                <a:gd name="T19" fmla="*/ 20 h 80"/>
                <a:gd name="T20" fmla="*/ 8 w 173"/>
                <a:gd name="T21" fmla="*/ 20 h 80"/>
                <a:gd name="T22" fmla="*/ 13 w 173"/>
                <a:gd name="T23" fmla="*/ 20 h 80"/>
                <a:gd name="T24" fmla="*/ 17 w 173"/>
                <a:gd name="T25" fmla="*/ 20 h 80"/>
                <a:gd name="T26" fmla="*/ 21 w 173"/>
                <a:gd name="T27" fmla="*/ 20 h 80"/>
                <a:gd name="T28" fmla="*/ 26 w 173"/>
                <a:gd name="T29" fmla="*/ 20 h 80"/>
                <a:gd name="T30" fmla="*/ 26 w 173"/>
                <a:gd name="T31" fmla="*/ 17 h 80"/>
                <a:gd name="T32" fmla="*/ 30 w 173"/>
                <a:gd name="T33" fmla="*/ 17 h 80"/>
                <a:gd name="T34" fmla="*/ 34 w 173"/>
                <a:gd name="T35" fmla="*/ 17 h 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80"/>
                <a:gd name="T56" fmla="*/ 173 w 173"/>
                <a:gd name="T57" fmla="*/ 80 h 8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80">
                  <a:moveTo>
                    <a:pt x="139" y="65"/>
                  </a:moveTo>
                  <a:lnTo>
                    <a:pt x="139" y="65"/>
                  </a:lnTo>
                  <a:lnTo>
                    <a:pt x="173" y="32"/>
                  </a:lnTo>
                  <a:lnTo>
                    <a:pt x="173" y="17"/>
                  </a:lnTo>
                  <a:lnTo>
                    <a:pt x="156" y="0"/>
                  </a:lnTo>
                  <a:lnTo>
                    <a:pt x="104" y="48"/>
                  </a:lnTo>
                  <a:lnTo>
                    <a:pt x="52" y="48"/>
                  </a:lnTo>
                  <a:lnTo>
                    <a:pt x="18" y="48"/>
                  </a:lnTo>
                  <a:lnTo>
                    <a:pt x="0" y="65"/>
                  </a:lnTo>
                  <a:lnTo>
                    <a:pt x="18" y="80"/>
                  </a:lnTo>
                  <a:lnTo>
                    <a:pt x="35" y="80"/>
                  </a:lnTo>
                  <a:lnTo>
                    <a:pt x="52" y="80"/>
                  </a:lnTo>
                  <a:lnTo>
                    <a:pt x="70" y="80"/>
                  </a:lnTo>
                  <a:lnTo>
                    <a:pt x="87" y="80"/>
                  </a:lnTo>
                  <a:lnTo>
                    <a:pt x="104" y="80"/>
                  </a:lnTo>
                  <a:lnTo>
                    <a:pt x="104" y="65"/>
                  </a:lnTo>
                  <a:lnTo>
                    <a:pt x="121" y="65"/>
                  </a:lnTo>
                  <a:lnTo>
                    <a:pt x="139"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3" name="Freeform 63"/>
            <p:cNvSpPr>
              <a:spLocks/>
            </p:cNvSpPr>
            <p:nvPr/>
          </p:nvSpPr>
          <p:spPr bwMode="auto">
            <a:xfrm>
              <a:off x="3634" y="2581"/>
              <a:ext cx="9" cy="16"/>
            </a:xfrm>
            <a:custGeom>
              <a:avLst/>
              <a:gdLst>
                <a:gd name="T0" fmla="*/ 5 w 17"/>
                <a:gd name="T1" fmla="*/ 8 h 33"/>
                <a:gd name="T2" fmla="*/ 5 w 17"/>
                <a:gd name="T3" fmla="*/ 8 h 33"/>
                <a:gd name="T4" fmla="*/ 0 w 17"/>
                <a:gd name="T5" fmla="*/ 4 h 33"/>
                <a:gd name="T6" fmla="*/ 0 w 17"/>
                <a:gd name="T7" fmla="*/ 0 h 33"/>
                <a:gd name="T8" fmla="*/ 5 w 17"/>
                <a:gd name="T9" fmla="*/ 0 h 33"/>
                <a:gd name="T10" fmla="*/ 5 w 17"/>
                <a:gd name="T11" fmla="*/ 8 h 33"/>
                <a:gd name="T12" fmla="*/ 0 60000 65536"/>
                <a:gd name="T13" fmla="*/ 0 60000 65536"/>
                <a:gd name="T14" fmla="*/ 0 60000 65536"/>
                <a:gd name="T15" fmla="*/ 0 60000 65536"/>
                <a:gd name="T16" fmla="*/ 0 60000 65536"/>
                <a:gd name="T17" fmla="*/ 0 60000 65536"/>
                <a:gd name="T18" fmla="*/ 0 w 17"/>
                <a:gd name="T19" fmla="*/ 0 h 33"/>
                <a:gd name="T20" fmla="*/ 17 w 1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7" h="33">
                  <a:moveTo>
                    <a:pt x="17" y="33"/>
                  </a:moveTo>
                  <a:lnTo>
                    <a:pt x="17" y="33"/>
                  </a:lnTo>
                  <a:lnTo>
                    <a:pt x="0" y="16"/>
                  </a:lnTo>
                  <a:lnTo>
                    <a:pt x="0" y="0"/>
                  </a:lnTo>
                  <a:lnTo>
                    <a:pt x="17" y="0"/>
                  </a:lnTo>
                  <a:lnTo>
                    <a:pt x="17"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4" name="Freeform 64"/>
            <p:cNvSpPr>
              <a:spLocks/>
            </p:cNvSpPr>
            <p:nvPr/>
          </p:nvSpPr>
          <p:spPr bwMode="auto">
            <a:xfrm>
              <a:off x="3634" y="2581"/>
              <a:ext cx="9" cy="16"/>
            </a:xfrm>
            <a:custGeom>
              <a:avLst/>
              <a:gdLst>
                <a:gd name="T0" fmla="*/ 5 w 17"/>
                <a:gd name="T1" fmla="*/ 8 h 33"/>
                <a:gd name="T2" fmla="*/ 5 w 17"/>
                <a:gd name="T3" fmla="*/ 8 h 33"/>
                <a:gd name="T4" fmla="*/ 0 w 17"/>
                <a:gd name="T5" fmla="*/ 4 h 33"/>
                <a:gd name="T6" fmla="*/ 0 w 17"/>
                <a:gd name="T7" fmla="*/ 0 h 33"/>
                <a:gd name="T8" fmla="*/ 5 w 17"/>
                <a:gd name="T9" fmla="*/ 0 h 33"/>
                <a:gd name="T10" fmla="*/ 5 w 17"/>
                <a:gd name="T11" fmla="*/ 8 h 33"/>
                <a:gd name="T12" fmla="*/ 0 60000 65536"/>
                <a:gd name="T13" fmla="*/ 0 60000 65536"/>
                <a:gd name="T14" fmla="*/ 0 60000 65536"/>
                <a:gd name="T15" fmla="*/ 0 60000 65536"/>
                <a:gd name="T16" fmla="*/ 0 60000 65536"/>
                <a:gd name="T17" fmla="*/ 0 60000 65536"/>
                <a:gd name="T18" fmla="*/ 0 w 17"/>
                <a:gd name="T19" fmla="*/ 0 h 33"/>
                <a:gd name="T20" fmla="*/ 17 w 1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7" h="33">
                  <a:moveTo>
                    <a:pt x="17" y="33"/>
                  </a:moveTo>
                  <a:lnTo>
                    <a:pt x="17" y="33"/>
                  </a:lnTo>
                  <a:lnTo>
                    <a:pt x="0" y="16"/>
                  </a:lnTo>
                  <a:lnTo>
                    <a:pt x="0" y="0"/>
                  </a:lnTo>
                  <a:lnTo>
                    <a:pt x="17" y="0"/>
                  </a:lnTo>
                  <a:lnTo>
                    <a:pt x="17" y="33"/>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05" name="Freeform 65"/>
            <p:cNvSpPr>
              <a:spLocks/>
            </p:cNvSpPr>
            <p:nvPr/>
          </p:nvSpPr>
          <p:spPr bwMode="auto">
            <a:xfrm>
              <a:off x="3591" y="2605"/>
              <a:ext cx="95" cy="104"/>
            </a:xfrm>
            <a:custGeom>
              <a:avLst/>
              <a:gdLst>
                <a:gd name="T0" fmla="*/ 0 w 190"/>
                <a:gd name="T1" fmla="*/ 52 h 208"/>
                <a:gd name="T2" fmla="*/ 0 w 190"/>
                <a:gd name="T3" fmla="*/ 52 h 208"/>
                <a:gd name="T4" fmla="*/ 12 w 190"/>
                <a:gd name="T5" fmla="*/ 52 h 208"/>
                <a:gd name="T6" fmla="*/ 18 w 190"/>
                <a:gd name="T7" fmla="*/ 48 h 208"/>
                <a:gd name="T8" fmla="*/ 22 w 190"/>
                <a:gd name="T9" fmla="*/ 45 h 208"/>
                <a:gd name="T10" fmla="*/ 30 w 190"/>
                <a:gd name="T11" fmla="*/ 40 h 208"/>
                <a:gd name="T12" fmla="*/ 35 w 190"/>
                <a:gd name="T13" fmla="*/ 36 h 208"/>
                <a:gd name="T14" fmla="*/ 35 w 190"/>
                <a:gd name="T15" fmla="*/ 33 h 208"/>
                <a:gd name="T16" fmla="*/ 43 w 190"/>
                <a:gd name="T17" fmla="*/ 21 h 208"/>
                <a:gd name="T18" fmla="*/ 48 w 190"/>
                <a:gd name="T19" fmla="*/ 16 h 208"/>
                <a:gd name="T20" fmla="*/ 39 w 190"/>
                <a:gd name="T21" fmla="*/ 9 h 208"/>
                <a:gd name="T22" fmla="*/ 30 w 190"/>
                <a:gd name="T23" fmla="*/ 4 h 208"/>
                <a:gd name="T24" fmla="*/ 25 w 190"/>
                <a:gd name="T25" fmla="*/ 0 h 208"/>
                <a:gd name="T26" fmla="*/ 18 w 190"/>
                <a:gd name="T27" fmla="*/ 9 h 208"/>
                <a:gd name="T28" fmla="*/ 22 w 190"/>
                <a:gd name="T29" fmla="*/ 12 h 208"/>
                <a:gd name="T30" fmla="*/ 25 w 190"/>
                <a:gd name="T31" fmla="*/ 16 h 208"/>
                <a:gd name="T32" fmla="*/ 25 w 190"/>
                <a:gd name="T33" fmla="*/ 21 h 208"/>
                <a:gd name="T34" fmla="*/ 25 w 190"/>
                <a:gd name="T35" fmla="*/ 24 h 208"/>
                <a:gd name="T36" fmla="*/ 25 w 190"/>
                <a:gd name="T37" fmla="*/ 28 h 208"/>
                <a:gd name="T38" fmla="*/ 22 w 190"/>
                <a:gd name="T39" fmla="*/ 28 h 208"/>
                <a:gd name="T40" fmla="*/ 18 w 190"/>
                <a:gd name="T41" fmla="*/ 33 h 208"/>
                <a:gd name="T42" fmla="*/ 12 w 190"/>
                <a:gd name="T43" fmla="*/ 36 h 208"/>
                <a:gd name="T44" fmla="*/ 9 w 190"/>
                <a:gd name="T45" fmla="*/ 40 h 208"/>
                <a:gd name="T46" fmla="*/ 5 w 190"/>
                <a:gd name="T47" fmla="*/ 45 h 208"/>
                <a:gd name="T48" fmla="*/ 0 w 190"/>
                <a:gd name="T49" fmla="*/ 48 h 208"/>
                <a:gd name="T50" fmla="*/ 0 w 190"/>
                <a:gd name="T51" fmla="*/ 52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0"/>
                <a:gd name="T79" fmla="*/ 0 h 208"/>
                <a:gd name="T80" fmla="*/ 190 w 190"/>
                <a:gd name="T81" fmla="*/ 208 h 20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0" h="208">
                  <a:moveTo>
                    <a:pt x="0" y="208"/>
                  </a:moveTo>
                  <a:lnTo>
                    <a:pt x="0" y="208"/>
                  </a:lnTo>
                  <a:lnTo>
                    <a:pt x="51" y="208"/>
                  </a:lnTo>
                  <a:lnTo>
                    <a:pt x="69" y="192"/>
                  </a:lnTo>
                  <a:lnTo>
                    <a:pt x="86" y="177"/>
                  </a:lnTo>
                  <a:lnTo>
                    <a:pt x="121" y="160"/>
                  </a:lnTo>
                  <a:lnTo>
                    <a:pt x="138" y="144"/>
                  </a:lnTo>
                  <a:lnTo>
                    <a:pt x="138" y="129"/>
                  </a:lnTo>
                  <a:lnTo>
                    <a:pt x="172" y="81"/>
                  </a:lnTo>
                  <a:lnTo>
                    <a:pt x="190" y="64"/>
                  </a:lnTo>
                  <a:lnTo>
                    <a:pt x="155" y="33"/>
                  </a:lnTo>
                  <a:lnTo>
                    <a:pt x="121" y="16"/>
                  </a:lnTo>
                  <a:lnTo>
                    <a:pt x="103" y="0"/>
                  </a:lnTo>
                  <a:lnTo>
                    <a:pt x="69" y="33"/>
                  </a:lnTo>
                  <a:lnTo>
                    <a:pt x="86" y="48"/>
                  </a:lnTo>
                  <a:lnTo>
                    <a:pt x="103" y="64"/>
                  </a:lnTo>
                  <a:lnTo>
                    <a:pt x="103" y="81"/>
                  </a:lnTo>
                  <a:lnTo>
                    <a:pt x="103" y="96"/>
                  </a:lnTo>
                  <a:lnTo>
                    <a:pt x="103" y="112"/>
                  </a:lnTo>
                  <a:lnTo>
                    <a:pt x="86" y="112"/>
                  </a:lnTo>
                  <a:lnTo>
                    <a:pt x="69" y="129"/>
                  </a:lnTo>
                  <a:lnTo>
                    <a:pt x="51" y="144"/>
                  </a:lnTo>
                  <a:lnTo>
                    <a:pt x="34" y="160"/>
                  </a:lnTo>
                  <a:lnTo>
                    <a:pt x="17" y="177"/>
                  </a:lnTo>
                  <a:lnTo>
                    <a:pt x="0" y="192"/>
                  </a:lnTo>
                  <a:lnTo>
                    <a:pt x="0" y="20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6" name="Freeform 66"/>
            <p:cNvSpPr>
              <a:spLocks/>
            </p:cNvSpPr>
            <p:nvPr/>
          </p:nvSpPr>
          <p:spPr bwMode="auto">
            <a:xfrm>
              <a:off x="3452" y="2701"/>
              <a:ext cx="139" cy="64"/>
            </a:xfrm>
            <a:custGeom>
              <a:avLst/>
              <a:gdLst>
                <a:gd name="T0" fmla="*/ 0 w 279"/>
                <a:gd name="T1" fmla="*/ 8 h 129"/>
                <a:gd name="T2" fmla="*/ 0 w 279"/>
                <a:gd name="T3" fmla="*/ 8 h 129"/>
                <a:gd name="T4" fmla="*/ 4 w 279"/>
                <a:gd name="T5" fmla="*/ 4 h 129"/>
                <a:gd name="T6" fmla="*/ 17 w 279"/>
                <a:gd name="T7" fmla="*/ 15 h 129"/>
                <a:gd name="T8" fmla="*/ 21 w 279"/>
                <a:gd name="T9" fmla="*/ 24 h 129"/>
                <a:gd name="T10" fmla="*/ 52 w 279"/>
                <a:gd name="T11" fmla="*/ 4 h 129"/>
                <a:gd name="T12" fmla="*/ 69 w 279"/>
                <a:gd name="T13" fmla="*/ 0 h 129"/>
                <a:gd name="T14" fmla="*/ 69 w 279"/>
                <a:gd name="T15" fmla="*/ 4 h 129"/>
                <a:gd name="T16" fmla="*/ 65 w 279"/>
                <a:gd name="T17" fmla="*/ 8 h 129"/>
                <a:gd name="T18" fmla="*/ 65 w 279"/>
                <a:gd name="T19" fmla="*/ 12 h 129"/>
                <a:gd name="T20" fmla="*/ 48 w 279"/>
                <a:gd name="T21" fmla="*/ 15 h 129"/>
                <a:gd name="T22" fmla="*/ 30 w 279"/>
                <a:gd name="T23" fmla="*/ 27 h 129"/>
                <a:gd name="T24" fmla="*/ 21 w 279"/>
                <a:gd name="T25" fmla="*/ 27 h 129"/>
                <a:gd name="T26" fmla="*/ 13 w 279"/>
                <a:gd name="T27" fmla="*/ 32 h 129"/>
                <a:gd name="T28" fmla="*/ 4 w 279"/>
                <a:gd name="T29" fmla="*/ 32 h 129"/>
                <a:gd name="T30" fmla="*/ 0 w 279"/>
                <a:gd name="T31" fmla="*/ 8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29"/>
                <a:gd name="T50" fmla="*/ 279 w 279"/>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29">
                  <a:moveTo>
                    <a:pt x="0" y="33"/>
                  </a:moveTo>
                  <a:lnTo>
                    <a:pt x="0" y="33"/>
                  </a:lnTo>
                  <a:lnTo>
                    <a:pt x="17" y="16"/>
                  </a:lnTo>
                  <a:lnTo>
                    <a:pt x="69" y="63"/>
                  </a:lnTo>
                  <a:lnTo>
                    <a:pt x="87" y="96"/>
                  </a:lnTo>
                  <a:lnTo>
                    <a:pt x="209" y="16"/>
                  </a:lnTo>
                  <a:lnTo>
                    <a:pt x="279" y="0"/>
                  </a:lnTo>
                  <a:lnTo>
                    <a:pt x="279" y="16"/>
                  </a:lnTo>
                  <a:lnTo>
                    <a:pt x="261" y="33"/>
                  </a:lnTo>
                  <a:lnTo>
                    <a:pt x="261" y="48"/>
                  </a:lnTo>
                  <a:lnTo>
                    <a:pt x="192" y="63"/>
                  </a:lnTo>
                  <a:lnTo>
                    <a:pt x="123" y="111"/>
                  </a:lnTo>
                  <a:lnTo>
                    <a:pt x="87" y="111"/>
                  </a:lnTo>
                  <a:lnTo>
                    <a:pt x="52" y="129"/>
                  </a:lnTo>
                  <a:lnTo>
                    <a:pt x="17" y="129"/>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7" name="Freeform 67"/>
            <p:cNvSpPr>
              <a:spLocks/>
            </p:cNvSpPr>
            <p:nvPr/>
          </p:nvSpPr>
          <p:spPr bwMode="auto">
            <a:xfrm>
              <a:off x="3695" y="2397"/>
              <a:ext cx="200" cy="144"/>
            </a:xfrm>
            <a:custGeom>
              <a:avLst/>
              <a:gdLst>
                <a:gd name="T0" fmla="*/ 96 w 399"/>
                <a:gd name="T1" fmla="*/ 12 h 288"/>
                <a:gd name="T2" fmla="*/ 96 w 399"/>
                <a:gd name="T3" fmla="*/ 12 h 288"/>
                <a:gd name="T4" fmla="*/ 92 w 399"/>
                <a:gd name="T5" fmla="*/ 12 h 288"/>
                <a:gd name="T6" fmla="*/ 83 w 399"/>
                <a:gd name="T7" fmla="*/ 17 h 288"/>
                <a:gd name="T8" fmla="*/ 74 w 399"/>
                <a:gd name="T9" fmla="*/ 20 h 288"/>
                <a:gd name="T10" fmla="*/ 74 w 399"/>
                <a:gd name="T11" fmla="*/ 28 h 288"/>
                <a:gd name="T12" fmla="*/ 70 w 399"/>
                <a:gd name="T13" fmla="*/ 36 h 288"/>
                <a:gd name="T14" fmla="*/ 66 w 399"/>
                <a:gd name="T15" fmla="*/ 36 h 288"/>
                <a:gd name="T16" fmla="*/ 66 w 399"/>
                <a:gd name="T17" fmla="*/ 40 h 288"/>
                <a:gd name="T18" fmla="*/ 61 w 399"/>
                <a:gd name="T19" fmla="*/ 44 h 288"/>
                <a:gd name="T20" fmla="*/ 61 w 399"/>
                <a:gd name="T21" fmla="*/ 52 h 288"/>
                <a:gd name="T22" fmla="*/ 44 w 399"/>
                <a:gd name="T23" fmla="*/ 56 h 288"/>
                <a:gd name="T24" fmla="*/ 40 w 399"/>
                <a:gd name="T25" fmla="*/ 60 h 288"/>
                <a:gd name="T26" fmla="*/ 40 w 399"/>
                <a:gd name="T27" fmla="*/ 68 h 288"/>
                <a:gd name="T28" fmla="*/ 14 w 399"/>
                <a:gd name="T29" fmla="*/ 72 h 288"/>
                <a:gd name="T30" fmla="*/ 5 w 399"/>
                <a:gd name="T31" fmla="*/ 68 h 288"/>
                <a:gd name="T32" fmla="*/ 9 w 399"/>
                <a:gd name="T33" fmla="*/ 60 h 288"/>
                <a:gd name="T34" fmla="*/ 9 w 399"/>
                <a:gd name="T35" fmla="*/ 56 h 288"/>
                <a:gd name="T36" fmla="*/ 0 w 399"/>
                <a:gd name="T37" fmla="*/ 52 h 288"/>
                <a:gd name="T38" fmla="*/ 0 w 399"/>
                <a:gd name="T39" fmla="*/ 36 h 288"/>
                <a:gd name="T40" fmla="*/ 5 w 399"/>
                <a:gd name="T41" fmla="*/ 28 h 288"/>
                <a:gd name="T42" fmla="*/ 5 w 399"/>
                <a:gd name="T43" fmla="*/ 24 h 288"/>
                <a:gd name="T44" fmla="*/ 18 w 399"/>
                <a:gd name="T45" fmla="*/ 24 h 288"/>
                <a:gd name="T46" fmla="*/ 18 w 399"/>
                <a:gd name="T47" fmla="*/ 20 h 288"/>
                <a:gd name="T48" fmla="*/ 27 w 399"/>
                <a:gd name="T49" fmla="*/ 20 h 288"/>
                <a:gd name="T50" fmla="*/ 31 w 399"/>
                <a:gd name="T51" fmla="*/ 12 h 288"/>
                <a:gd name="T52" fmla="*/ 35 w 399"/>
                <a:gd name="T53" fmla="*/ 12 h 288"/>
                <a:gd name="T54" fmla="*/ 35 w 399"/>
                <a:gd name="T55" fmla="*/ 8 h 288"/>
                <a:gd name="T56" fmla="*/ 53 w 399"/>
                <a:gd name="T57" fmla="*/ 12 h 288"/>
                <a:gd name="T58" fmla="*/ 61 w 399"/>
                <a:gd name="T59" fmla="*/ 12 h 288"/>
                <a:gd name="T60" fmla="*/ 61 w 399"/>
                <a:gd name="T61" fmla="*/ 8 h 288"/>
                <a:gd name="T62" fmla="*/ 66 w 399"/>
                <a:gd name="T63" fmla="*/ 8 h 288"/>
                <a:gd name="T64" fmla="*/ 70 w 399"/>
                <a:gd name="T65" fmla="*/ 0 h 288"/>
                <a:gd name="T66" fmla="*/ 74 w 399"/>
                <a:gd name="T67" fmla="*/ 5 h 288"/>
                <a:gd name="T68" fmla="*/ 79 w 399"/>
                <a:gd name="T69" fmla="*/ 17 h 288"/>
                <a:gd name="T70" fmla="*/ 87 w 399"/>
                <a:gd name="T71" fmla="*/ 8 h 288"/>
                <a:gd name="T72" fmla="*/ 100 w 399"/>
                <a:gd name="T73" fmla="*/ 12 h 288"/>
                <a:gd name="T74" fmla="*/ 96 w 399"/>
                <a:gd name="T75" fmla="*/ 12 h 2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99"/>
                <a:gd name="T115" fmla="*/ 0 h 288"/>
                <a:gd name="T116" fmla="*/ 399 w 399"/>
                <a:gd name="T117" fmla="*/ 288 h 2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99" h="288">
                  <a:moveTo>
                    <a:pt x="382" y="48"/>
                  </a:moveTo>
                  <a:lnTo>
                    <a:pt x="382" y="48"/>
                  </a:lnTo>
                  <a:lnTo>
                    <a:pt x="365" y="48"/>
                  </a:lnTo>
                  <a:lnTo>
                    <a:pt x="330" y="65"/>
                  </a:lnTo>
                  <a:lnTo>
                    <a:pt x="296" y="80"/>
                  </a:lnTo>
                  <a:lnTo>
                    <a:pt x="296" y="113"/>
                  </a:lnTo>
                  <a:lnTo>
                    <a:pt x="278" y="144"/>
                  </a:lnTo>
                  <a:lnTo>
                    <a:pt x="261" y="144"/>
                  </a:lnTo>
                  <a:lnTo>
                    <a:pt x="261" y="161"/>
                  </a:lnTo>
                  <a:lnTo>
                    <a:pt x="244" y="176"/>
                  </a:lnTo>
                  <a:lnTo>
                    <a:pt x="244" y="209"/>
                  </a:lnTo>
                  <a:lnTo>
                    <a:pt x="175" y="224"/>
                  </a:lnTo>
                  <a:lnTo>
                    <a:pt x="157" y="240"/>
                  </a:lnTo>
                  <a:lnTo>
                    <a:pt x="157" y="272"/>
                  </a:lnTo>
                  <a:lnTo>
                    <a:pt x="54" y="288"/>
                  </a:lnTo>
                  <a:lnTo>
                    <a:pt x="19" y="272"/>
                  </a:lnTo>
                  <a:lnTo>
                    <a:pt x="36" y="240"/>
                  </a:lnTo>
                  <a:lnTo>
                    <a:pt x="36" y="224"/>
                  </a:lnTo>
                  <a:lnTo>
                    <a:pt x="0" y="209"/>
                  </a:lnTo>
                  <a:lnTo>
                    <a:pt x="0" y="144"/>
                  </a:lnTo>
                  <a:lnTo>
                    <a:pt x="19" y="113"/>
                  </a:lnTo>
                  <a:lnTo>
                    <a:pt x="19" y="96"/>
                  </a:lnTo>
                  <a:lnTo>
                    <a:pt x="71" y="96"/>
                  </a:lnTo>
                  <a:lnTo>
                    <a:pt x="71" y="80"/>
                  </a:lnTo>
                  <a:lnTo>
                    <a:pt x="105" y="80"/>
                  </a:lnTo>
                  <a:lnTo>
                    <a:pt x="123" y="48"/>
                  </a:lnTo>
                  <a:lnTo>
                    <a:pt x="140" y="48"/>
                  </a:lnTo>
                  <a:lnTo>
                    <a:pt x="140" y="32"/>
                  </a:lnTo>
                  <a:lnTo>
                    <a:pt x="209" y="48"/>
                  </a:lnTo>
                  <a:lnTo>
                    <a:pt x="244" y="48"/>
                  </a:lnTo>
                  <a:lnTo>
                    <a:pt x="244" y="32"/>
                  </a:lnTo>
                  <a:lnTo>
                    <a:pt x="261" y="32"/>
                  </a:lnTo>
                  <a:lnTo>
                    <a:pt x="278" y="0"/>
                  </a:lnTo>
                  <a:lnTo>
                    <a:pt x="296" y="17"/>
                  </a:lnTo>
                  <a:lnTo>
                    <a:pt x="313" y="65"/>
                  </a:lnTo>
                  <a:lnTo>
                    <a:pt x="347" y="32"/>
                  </a:lnTo>
                  <a:lnTo>
                    <a:pt x="399" y="48"/>
                  </a:lnTo>
                  <a:lnTo>
                    <a:pt x="382"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8" name="Freeform 68"/>
            <p:cNvSpPr>
              <a:spLocks/>
            </p:cNvSpPr>
            <p:nvPr/>
          </p:nvSpPr>
          <p:spPr bwMode="auto">
            <a:xfrm>
              <a:off x="3705" y="2421"/>
              <a:ext cx="224" cy="200"/>
            </a:xfrm>
            <a:custGeom>
              <a:avLst/>
              <a:gdLst>
                <a:gd name="T0" fmla="*/ 4 w 449"/>
                <a:gd name="T1" fmla="*/ 88 h 401"/>
                <a:gd name="T2" fmla="*/ 4 w 449"/>
                <a:gd name="T3" fmla="*/ 88 h 401"/>
                <a:gd name="T4" fmla="*/ 4 w 449"/>
                <a:gd name="T5" fmla="*/ 80 h 401"/>
                <a:gd name="T6" fmla="*/ 13 w 449"/>
                <a:gd name="T7" fmla="*/ 76 h 401"/>
                <a:gd name="T8" fmla="*/ 8 w 449"/>
                <a:gd name="T9" fmla="*/ 68 h 401"/>
                <a:gd name="T10" fmla="*/ 4 w 449"/>
                <a:gd name="T11" fmla="*/ 64 h 401"/>
                <a:gd name="T12" fmla="*/ 0 w 449"/>
                <a:gd name="T13" fmla="*/ 56 h 401"/>
                <a:gd name="T14" fmla="*/ 8 w 449"/>
                <a:gd name="T15" fmla="*/ 60 h 401"/>
                <a:gd name="T16" fmla="*/ 34 w 449"/>
                <a:gd name="T17" fmla="*/ 56 h 401"/>
                <a:gd name="T18" fmla="*/ 34 w 449"/>
                <a:gd name="T19" fmla="*/ 48 h 401"/>
                <a:gd name="T20" fmla="*/ 39 w 449"/>
                <a:gd name="T21" fmla="*/ 44 h 401"/>
                <a:gd name="T22" fmla="*/ 56 w 449"/>
                <a:gd name="T23" fmla="*/ 40 h 401"/>
                <a:gd name="T24" fmla="*/ 56 w 449"/>
                <a:gd name="T25" fmla="*/ 32 h 401"/>
                <a:gd name="T26" fmla="*/ 60 w 449"/>
                <a:gd name="T27" fmla="*/ 28 h 401"/>
                <a:gd name="T28" fmla="*/ 60 w 449"/>
                <a:gd name="T29" fmla="*/ 24 h 401"/>
                <a:gd name="T30" fmla="*/ 64 w 449"/>
                <a:gd name="T31" fmla="*/ 24 h 401"/>
                <a:gd name="T32" fmla="*/ 69 w 449"/>
                <a:gd name="T33" fmla="*/ 16 h 401"/>
                <a:gd name="T34" fmla="*/ 69 w 449"/>
                <a:gd name="T35" fmla="*/ 8 h 401"/>
                <a:gd name="T36" fmla="*/ 77 w 449"/>
                <a:gd name="T37" fmla="*/ 4 h 401"/>
                <a:gd name="T38" fmla="*/ 86 w 449"/>
                <a:gd name="T39" fmla="*/ 0 h 401"/>
                <a:gd name="T40" fmla="*/ 90 w 449"/>
                <a:gd name="T41" fmla="*/ 0 h 401"/>
                <a:gd name="T42" fmla="*/ 99 w 449"/>
                <a:gd name="T43" fmla="*/ 4 h 401"/>
                <a:gd name="T44" fmla="*/ 103 w 449"/>
                <a:gd name="T45" fmla="*/ 8 h 401"/>
                <a:gd name="T46" fmla="*/ 112 w 449"/>
                <a:gd name="T47" fmla="*/ 12 h 401"/>
                <a:gd name="T48" fmla="*/ 108 w 449"/>
                <a:gd name="T49" fmla="*/ 16 h 401"/>
                <a:gd name="T50" fmla="*/ 99 w 449"/>
                <a:gd name="T51" fmla="*/ 20 h 401"/>
                <a:gd name="T52" fmla="*/ 90 w 449"/>
                <a:gd name="T53" fmla="*/ 16 h 401"/>
                <a:gd name="T54" fmla="*/ 86 w 449"/>
                <a:gd name="T55" fmla="*/ 20 h 401"/>
                <a:gd name="T56" fmla="*/ 90 w 449"/>
                <a:gd name="T57" fmla="*/ 24 h 401"/>
                <a:gd name="T58" fmla="*/ 86 w 449"/>
                <a:gd name="T59" fmla="*/ 32 h 401"/>
                <a:gd name="T60" fmla="*/ 95 w 449"/>
                <a:gd name="T61" fmla="*/ 36 h 401"/>
                <a:gd name="T62" fmla="*/ 95 w 449"/>
                <a:gd name="T63" fmla="*/ 40 h 401"/>
                <a:gd name="T64" fmla="*/ 90 w 449"/>
                <a:gd name="T65" fmla="*/ 40 h 401"/>
                <a:gd name="T66" fmla="*/ 95 w 449"/>
                <a:gd name="T67" fmla="*/ 44 h 401"/>
                <a:gd name="T68" fmla="*/ 73 w 449"/>
                <a:gd name="T69" fmla="*/ 68 h 401"/>
                <a:gd name="T70" fmla="*/ 64 w 449"/>
                <a:gd name="T71" fmla="*/ 72 h 401"/>
                <a:gd name="T72" fmla="*/ 60 w 449"/>
                <a:gd name="T73" fmla="*/ 68 h 401"/>
                <a:gd name="T74" fmla="*/ 56 w 449"/>
                <a:gd name="T75" fmla="*/ 72 h 401"/>
                <a:gd name="T76" fmla="*/ 56 w 449"/>
                <a:gd name="T77" fmla="*/ 80 h 401"/>
                <a:gd name="T78" fmla="*/ 60 w 449"/>
                <a:gd name="T79" fmla="*/ 80 h 401"/>
                <a:gd name="T80" fmla="*/ 60 w 449"/>
                <a:gd name="T81" fmla="*/ 84 h 401"/>
                <a:gd name="T82" fmla="*/ 64 w 449"/>
                <a:gd name="T83" fmla="*/ 84 h 401"/>
                <a:gd name="T84" fmla="*/ 64 w 449"/>
                <a:gd name="T85" fmla="*/ 92 h 401"/>
                <a:gd name="T86" fmla="*/ 64 w 449"/>
                <a:gd name="T87" fmla="*/ 96 h 401"/>
                <a:gd name="T88" fmla="*/ 51 w 449"/>
                <a:gd name="T89" fmla="*/ 96 h 401"/>
                <a:gd name="T90" fmla="*/ 47 w 449"/>
                <a:gd name="T91" fmla="*/ 100 h 401"/>
                <a:gd name="T92" fmla="*/ 43 w 449"/>
                <a:gd name="T93" fmla="*/ 96 h 401"/>
                <a:gd name="T94" fmla="*/ 39 w 449"/>
                <a:gd name="T95" fmla="*/ 88 h 401"/>
                <a:gd name="T96" fmla="*/ 26 w 449"/>
                <a:gd name="T97" fmla="*/ 88 h 401"/>
                <a:gd name="T98" fmla="*/ 17 w 449"/>
                <a:gd name="T99" fmla="*/ 88 h 401"/>
                <a:gd name="T100" fmla="*/ 4 w 449"/>
                <a:gd name="T101" fmla="*/ 88 h 4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49"/>
                <a:gd name="T154" fmla="*/ 0 h 401"/>
                <a:gd name="T155" fmla="*/ 449 w 449"/>
                <a:gd name="T156" fmla="*/ 401 h 4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49" h="401">
                  <a:moveTo>
                    <a:pt x="17" y="353"/>
                  </a:moveTo>
                  <a:lnTo>
                    <a:pt x="17" y="353"/>
                  </a:lnTo>
                  <a:lnTo>
                    <a:pt x="17" y="320"/>
                  </a:lnTo>
                  <a:lnTo>
                    <a:pt x="52" y="305"/>
                  </a:lnTo>
                  <a:lnTo>
                    <a:pt x="35" y="272"/>
                  </a:lnTo>
                  <a:lnTo>
                    <a:pt x="17" y="257"/>
                  </a:lnTo>
                  <a:lnTo>
                    <a:pt x="0" y="224"/>
                  </a:lnTo>
                  <a:lnTo>
                    <a:pt x="35" y="240"/>
                  </a:lnTo>
                  <a:lnTo>
                    <a:pt x="138" y="224"/>
                  </a:lnTo>
                  <a:lnTo>
                    <a:pt x="138" y="192"/>
                  </a:lnTo>
                  <a:lnTo>
                    <a:pt x="156" y="176"/>
                  </a:lnTo>
                  <a:lnTo>
                    <a:pt x="225" y="161"/>
                  </a:lnTo>
                  <a:lnTo>
                    <a:pt x="225" y="128"/>
                  </a:lnTo>
                  <a:lnTo>
                    <a:pt x="242" y="113"/>
                  </a:lnTo>
                  <a:lnTo>
                    <a:pt x="242" y="96"/>
                  </a:lnTo>
                  <a:lnTo>
                    <a:pt x="259" y="96"/>
                  </a:lnTo>
                  <a:lnTo>
                    <a:pt x="277" y="65"/>
                  </a:lnTo>
                  <a:lnTo>
                    <a:pt x="277" y="32"/>
                  </a:lnTo>
                  <a:lnTo>
                    <a:pt x="311" y="17"/>
                  </a:lnTo>
                  <a:lnTo>
                    <a:pt x="346" y="0"/>
                  </a:lnTo>
                  <a:lnTo>
                    <a:pt x="363" y="0"/>
                  </a:lnTo>
                  <a:lnTo>
                    <a:pt x="397" y="17"/>
                  </a:lnTo>
                  <a:lnTo>
                    <a:pt x="415" y="32"/>
                  </a:lnTo>
                  <a:lnTo>
                    <a:pt x="449" y="48"/>
                  </a:lnTo>
                  <a:lnTo>
                    <a:pt x="432" y="65"/>
                  </a:lnTo>
                  <a:lnTo>
                    <a:pt x="397" y="80"/>
                  </a:lnTo>
                  <a:lnTo>
                    <a:pt x="363" y="65"/>
                  </a:lnTo>
                  <a:lnTo>
                    <a:pt x="346" y="80"/>
                  </a:lnTo>
                  <a:lnTo>
                    <a:pt x="363" y="96"/>
                  </a:lnTo>
                  <a:lnTo>
                    <a:pt x="346" y="128"/>
                  </a:lnTo>
                  <a:lnTo>
                    <a:pt x="380" y="144"/>
                  </a:lnTo>
                  <a:lnTo>
                    <a:pt x="380" y="161"/>
                  </a:lnTo>
                  <a:lnTo>
                    <a:pt x="363" y="161"/>
                  </a:lnTo>
                  <a:lnTo>
                    <a:pt x="380" y="176"/>
                  </a:lnTo>
                  <a:lnTo>
                    <a:pt x="294" y="272"/>
                  </a:lnTo>
                  <a:lnTo>
                    <a:pt x="259" y="288"/>
                  </a:lnTo>
                  <a:lnTo>
                    <a:pt x="242" y="272"/>
                  </a:lnTo>
                  <a:lnTo>
                    <a:pt x="225" y="288"/>
                  </a:lnTo>
                  <a:lnTo>
                    <a:pt x="225" y="320"/>
                  </a:lnTo>
                  <a:lnTo>
                    <a:pt x="242" y="320"/>
                  </a:lnTo>
                  <a:lnTo>
                    <a:pt x="242" y="336"/>
                  </a:lnTo>
                  <a:lnTo>
                    <a:pt x="259" y="336"/>
                  </a:lnTo>
                  <a:lnTo>
                    <a:pt x="259" y="368"/>
                  </a:lnTo>
                  <a:lnTo>
                    <a:pt x="259" y="384"/>
                  </a:lnTo>
                  <a:lnTo>
                    <a:pt x="207" y="384"/>
                  </a:lnTo>
                  <a:lnTo>
                    <a:pt x="190" y="401"/>
                  </a:lnTo>
                  <a:lnTo>
                    <a:pt x="173" y="384"/>
                  </a:lnTo>
                  <a:lnTo>
                    <a:pt x="156" y="353"/>
                  </a:lnTo>
                  <a:lnTo>
                    <a:pt x="104" y="353"/>
                  </a:lnTo>
                  <a:lnTo>
                    <a:pt x="69" y="353"/>
                  </a:lnTo>
                  <a:lnTo>
                    <a:pt x="17" y="35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09" name="Freeform 69"/>
            <p:cNvSpPr>
              <a:spLocks/>
            </p:cNvSpPr>
            <p:nvPr/>
          </p:nvSpPr>
          <p:spPr bwMode="auto">
            <a:xfrm>
              <a:off x="3964" y="2526"/>
              <a:ext cx="104" cy="55"/>
            </a:xfrm>
            <a:custGeom>
              <a:avLst/>
              <a:gdLst>
                <a:gd name="T0" fmla="*/ 4 w 210"/>
                <a:gd name="T1" fmla="*/ 0 h 111"/>
                <a:gd name="T2" fmla="*/ 4 w 210"/>
                <a:gd name="T3" fmla="*/ 0 h 111"/>
                <a:gd name="T4" fmla="*/ 0 w 210"/>
                <a:gd name="T5" fmla="*/ 12 h 111"/>
                <a:gd name="T6" fmla="*/ 8 w 210"/>
                <a:gd name="T7" fmla="*/ 15 h 111"/>
                <a:gd name="T8" fmla="*/ 47 w 210"/>
                <a:gd name="T9" fmla="*/ 27 h 111"/>
                <a:gd name="T10" fmla="*/ 52 w 210"/>
                <a:gd name="T11" fmla="*/ 27 h 111"/>
                <a:gd name="T12" fmla="*/ 52 w 210"/>
                <a:gd name="T13" fmla="*/ 24 h 111"/>
                <a:gd name="T14" fmla="*/ 52 w 210"/>
                <a:gd name="T15" fmla="*/ 15 h 111"/>
                <a:gd name="T16" fmla="*/ 39 w 210"/>
                <a:gd name="T17" fmla="*/ 15 h 111"/>
                <a:gd name="T18" fmla="*/ 30 w 210"/>
                <a:gd name="T19" fmla="*/ 12 h 111"/>
                <a:gd name="T20" fmla="*/ 26 w 210"/>
                <a:gd name="T21" fmla="*/ 7 h 111"/>
                <a:gd name="T22" fmla="*/ 21 w 210"/>
                <a:gd name="T23" fmla="*/ 7 h 111"/>
                <a:gd name="T24" fmla="*/ 13 w 210"/>
                <a:gd name="T25" fmla="*/ 0 h 111"/>
                <a:gd name="T26" fmla="*/ 4 w 210"/>
                <a:gd name="T27" fmla="*/ 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0"/>
                <a:gd name="T43" fmla="*/ 0 h 111"/>
                <a:gd name="T44" fmla="*/ 210 w 210"/>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0" h="111">
                  <a:moveTo>
                    <a:pt x="18" y="0"/>
                  </a:moveTo>
                  <a:lnTo>
                    <a:pt x="18" y="0"/>
                  </a:lnTo>
                  <a:lnTo>
                    <a:pt x="0" y="48"/>
                  </a:lnTo>
                  <a:lnTo>
                    <a:pt x="35" y="63"/>
                  </a:lnTo>
                  <a:lnTo>
                    <a:pt x="192" y="111"/>
                  </a:lnTo>
                  <a:lnTo>
                    <a:pt x="210" y="111"/>
                  </a:lnTo>
                  <a:lnTo>
                    <a:pt x="210" y="96"/>
                  </a:lnTo>
                  <a:lnTo>
                    <a:pt x="210" y="63"/>
                  </a:lnTo>
                  <a:lnTo>
                    <a:pt x="158" y="63"/>
                  </a:lnTo>
                  <a:lnTo>
                    <a:pt x="121" y="48"/>
                  </a:lnTo>
                  <a:lnTo>
                    <a:pt x="104" y="31"/>
                  </a:lnTo>
                  <a:lnTo>
                    <a:pt x="87" y="31"/>
                  </a:lnTo>
                  <a:lnTo>
                    <a:pt x="52" y="0"/>
                  </a:lnTo>
                  <a:lnTo>
                    <a:pt x="18"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0" name="Freeform 70"/>
            <p:cNvSpPr>
              <a:spLocks/>
            </p:cNvSpPr>
            <p:nvPr/>
          </p:nvSpPr>
          <p:spPr bwMode="auto">
            <a:xfrm>
              <a:off x="4067" y="2581"/>
              <a:ext cx="70" cy="72"/>
            </a:xfrm>
            <a:custGeom>
              <a:avLst/>
              <a:gdLst>
                <a:gd name="T0" fmla="*/ 35 w 140"/>
                <a:gd name="T1" fmla="*/ 33 h 144"/>
                <a:gd name="T2" fmla="*/ 35 w 140"/>
                <a:gd name="T3" fmla="*/ 33 h 144"/>
                <a:gd name="T4" fmla="*/ 30 w 140"/>
                <a:gd name="T5" fmla="*/ 20 h 144"/>
                <a:gd name="T6" fmla="*/ 30 w 140"/>
                <a:gd name="T7" fmla="*/ 16 h 144"/>
                <a:gd name="T8" fmla="*/ 26 w 140"/>
                <a:gd name="T9" fmla="*/ 20 h 144"/>
                <a:gd name="T10" fmla="*/ 22 w 140"/>
                <a:gd name="T11" fmla="*/ 20 h 144"/>
                <a:gd name="T12" fmla="*/ 22 w 140"/>
                <a:gd name="T13" fmla="*/ 16 h 144"/>
                <a:gd name="T14" fmla="*/ 30 w 140"/>
                <a:gd name="T15" fmla="*/ 9 h 144"/>
                <a:gd name="T16" fmla="*/ 13 w 140"/>
                <a:gd name="T17" fmla="*/ 9 h 144"/>
                <a:gd name="T18" fmla="*/ 13 w 140"/>
                <a:gd name="T19" fmla="*/ 0 h 144"/>
                <a:gd name="T20" fmla="*/ 9 w 140"/>
                <a:gd name="T21" fmla="*/ 0 h 144"/>
                <a:gd name="T22" fmla="*/ 4 w 140"/>
                <a:gd name="T23" fmla="*/ 0 h 144"/>
                <a:gd name="T24" fmla="*/ 4 w 140"/>
                <a:gd name="T25" fmla="*/ 4 h 144"/>
                <a:gd name="T26" fmla="*/ 0 w 140"/>
                <a:gd name="T27" fmla="*/ 12 h 144"/>
                <a:gd name="T28" fmla="*/ 4 w 140"/>
                <a:gd name="T29" fmla="*/ 12 h 144"/>
                <a:gd name="T30" fmla="*/ 9 w 140"/>
                <a:gd name="T31" fmla="*/ 33 h 144"/>
                <a:gd name="T32" fmla="*/ 18 w 140"/>
                <a:gd name="T33" fmla="*/ 33 h 144"/>
                <a:gd name="T34" fmla="*/ 26 w 140"/>
                <a:gd name="T35" fmla="*/ 24 h 144"/>
                <a:gd name="T36" fmla="*/ 30 w 140"/>
                <a:gd name="T37" fmla="*/ 36 h 144"/>
                <a:gd name="T38" fmla="*/ 35 w 140"/>
                <a:gd name="T39" fmla="*/ 33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0"/>
                <a:gd name="T61" fmla="*/ 0 h 144"/>
                <a:gd name="T62" fmla="*/ 140 w 140"/>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0" h="144">
                  <a:moveTo>
                    <a:pt x="140" y="129"/>
                  </a:moveTo>
                  <a:lnTo>
                    <a:pt x="140" y="129"/>
                  </a:lnTo>
                  <a:lnTo>
                    <a:pt x="123" y="81"/>
                  </a:lnTo>
                  <a:lnTo>
                    <a:pt x="123" y="64"/>
                  </a:lnTo>
                  <a:lnTo>
                    <a:pt x="105" y="81"/>
                  </a:lnTo>
                  <a:lnTo>
                    <a:pt x="88" y="81"/>
                  </a:lnTo>
                  <a:lnTo>
                    <a:pt x="88" y="64"/>
                  </a:lnTo>
                  <a:lnTo>
                    <a:pt x="123" y="33"/>
                  </a:lnTo>
                  <a:lnTo>
                    <a:pt x="52" y="33"/>
                  </a:lnTo>
                  <a:lnTo>
                    <a:pt x="52" y="0"/>
                  </a:lnTo>
                  <a:lnTo>
                    <a:pt x="34" y="0"/>
                  </a:lnTo>
                  <a:lnTo>
                    <a:pt x="17" y="0"/>
                  </a:lnTo>
                  <a:lnTo>
                    <a:pt x="17" y="16"/>
                  </a:lnTo>
                  <a:lnTo>
                    <a:pt x="0" y="48"/>
                  </a:lnTo>
                  <a:lnTo>
                    <a:pt x="17" y="48"/>
                  </a:lnTo>
                  <a:lnTo>
                    <a:pt x="34" y="129"/>
                  </a:lnTo>
                  <a:lnTo>
                    <a:pt x="69" y="129"/>
                  </a:lnTo>
                  <a:lnTo>
                    <a:pt x="105" y="96"/>
                  </a:lnTo>
                  <a:lnTo>
                    <a:pt x="123" y="144"/>
                  </a:lnTo>
                  <a:lnTo>
                    <a:pt x="140" y="12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1" name="Freeform 71"/>
            <p:cNvSpPr>
              <a:spLocks/>
            </p:cNvSpPr>
            <p:nvPr/>
          </p:nvSpPr>
          <p:spPr bwMode="auto">
            <a:xfrm>
              <a:off x="4129" y="2557"/>
              <a:ext cx="120" cy="248"/>
            </a:xfrm>
            <a:custGeom>
              <a:avLst/>
              <a:gdLst>
                <a:gd name="T0" fmla="*/ 43 w 240"/>
                <a:gd name="T1" fmla="*/ 124 h 495"/>
                <a:gd name="T2" fmla="*/ 43 w 240"/>
                <a:gd name="T3" fmla="*/ 124 h 495"/>
                <a:gd name="T4" fmla="*/ 52 w 240"/>
                <a:gd name="T5" fmla="*/ 108 h 495"/>
                <a:gd name="T6" fmla="*/ 48 w 240"/>
                <a:gd name="T7" fmla="*/ 96 h 495"/>
                <a:gd name="T8" fmla="*/ 43 w 240"/>
                <a:gd name="T9" fmla="*/ 88 h 495"/>
                <a:gd name="T10" fmla="*/ 43 w 240"/>
                <a:gd name="T11" fmla="*/ 81 h 495"/>
                <a:gd name="T12" fmla="*/ 39 w 240"/>
                <a:gd name="T13" fmla="*/ 69 h 495"/>
                <a:gd name="T14" fmla="*/ 39 w 240"/>
                <a:gd name="T15" fmla="*/ 60 h 495"/>
                <a:gd name="T16" fmla="*/ 56 w 240"/>
                <a:gd name="T17" fmla="*/ 52 h 495"/>
                <a:gd name="T18" fmla="*/ 60 w 240"/>
                <a:gd name="T19" fmla="*/ 45 h 495"/>
                <a:gd name="T20" fmla="*/ 56 w 240"/>
                <a:gd name="T21" fmla="*/ 45 h 495"/>
                <a:gd name="T22" fmla="*/ 48 w 240"/>
                <a:gd name="T23" fmla="*/ 40 h 495"/>
                <a:gd name="T24" fmla="*/ 48 w 240"/>
                <a:gd name="T25" fmla="*/ 36 h 495"/>
                <a:gd name="T26" fmla="*/ 48 w 240"/>
                <a:gd name="T27" fmla="*/ 33 h 495"/>
                <a:gd name="T28" fmla="*/ 43 w 240"/>
                <a:gd name="T29" fmla="*/ 28 h 495"/>
                <a:gd name="T30" fmla="*/ 39 w 240"/>
                <a:gd name="T31" fmla="*/ 28 h 495"/>
                <a:gd name="T32" fmla="*/ 43 w 240"/>
                <a:gd name="T33" fmla="*/ 9 h 495"/>
                <a:gd name="T34" fmla="*/ 39 w 240"/>
                <a:gd name="T35" fmla="*/ 0 h 495"/>
                <a:gd name="T36" fmla="*/ 35 w 240"/>
                <a:gd name="T37" fmla="*/ 0 h 495"/>
                <a:gd name="T38" fmla="*/ 35 w 240"/>
                <a:gd name="T39" fmla="*/ 9 h 495"/>
                <a:gd name="T40" fmla="*/ 26 w 240"/>
                <a:gd name="T41" fmla="*/ 9 h 495"/>
                <a:gd name="T42" fmla="*/ 22 w 240"/>
                <a:gd name="T43" fmla="*/ 12 h 495"/>
                <a:gd name="T44" fmla="*/ 13 w 240"/>
                <a:gd name="T45" fmla="*/ 28 h 495"/>
                <a:gd name="T46" fmla="*/ 9 w 240"/>
                <a:gd name="T47" fmla="*/ 33 h 495"/>
                <a:gd name="T48" fmla="*/ 5 w 240"/>
                <a:gd name="T49" fmla="*/ 40 h 495"/>
                <a:gd name="T50" fmla="*/ 5 w 240"/>
                <a:gd name="T51" fmla="*/ 45 h 495"/>
                <a:gd name="T52" fmla="*/ 0 w 240"/>
                <a:gd name="T53" fmla="*/ 48 h 495"/>
                <a:gd name="T54" fmla="*/ 9 w 240"/>
                <a:gd name="T55" fmla="*/ 57 h 495"/>
                <a:gd name="T56" fmla="*/ 13 w 240"/>
                <a:gd name="T57" fmla="*/ 64 h 495"/>
                <a:gd name="T58" fmla="*/ 18 w 240"/>
                <a:gd name="T59" fmla="*/ 76 h 495"/>
                <a:gd name="T60" fmla="*/ 13 w 240"/>
                <a:gd name="T61" fmla="*/ 81 h 495"/>
                <a:gd name="T62" fmla="*/ 22 w 240"/>
                <a:gd name="T63" fmla="*/ 84 h 495"/>
                <a:gd name="T64" fmla="*/ 30 w 240"/>
                <a:gd name="T65" fmla="*/ 76 h 495"/>
                <a:gd name="T66" fmla="*/ 35 w 240"/>
                <a:gd name="T67" fmla="*/ 81 h 495"/>
                <a:gd name="T68" fmla="*/ 43 w 240"/>
                <a:gd name="T69" fmla="*/ 105 h 495"/>
                <a:gd name="T70" fmla="*/ 43 w 240"/>
                <a:gd name="T71" fmla="*/ 124 h 4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0"/>
                <a:gd name="T109" fmla="*/ 0 h 495"/>
                <a:gd name="T110" fmla="*/ 240 w 240"/>
                <a:gd name="T111" fmla="*/ 495 h 4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0" h="495">
                  <a:moveTo>
                    <a:pt x="172" y="495"/>
                  </a:moveTo>
                  <a:lnTo>
                    <a:pt x="172" y="495"/>
                  </a:lnTo>
                  <a:lnTo>
                    <a:pt x="205" y="432"/>
                  </a:lnTo>
                  <a:lnTo>
                    <a:pt x="190" y="384"/>
                  </a:lnTo>
                  <a:lnTo>
                    <a:pt x="172" y="351"/>
                  </a:lnTo>
                  <a:lnTo>
                    <a:pt x="172" y="321"/>
                  </a:lnTo>
                  <a:lnTo>
                    <a:pt x="155" y="273"/>
                  </a:lnTo>
                  <a:lnTo>
                    <a:pt x="155" y="240"/>
                  </a:lnTo>
                  <a:lnTo>
                    <a:pt x="222" y="208"/>
                  </a:lnTo>
                  <a:lnTo>
                    <a:pt x="240" y="177"/>
                  </a:lnTo>
                  <a:lnTo>
                    <a:pt x="222" y="177"/>
                  </a:lnTo>
                  <a:lnTo>
                    <a:pt x="190" y="160"/>
                  </a:lnTo>
                  <a:lnTo>
                    <a:pt x="190" y="144"/>
                  </a:lnTo>
                  <a:lnTo>
                    <a:pt x="190" y="129"/>
                  </a:lnTo>
                  <a:lnTo>
                    <a:pt x="172" y="112"/>
                  </a:lnTo>
                  <a:lnTo>
                    <a:pt x="155" y="112"/>
                  </a:lnTo>
                  <a:lnTo>
                    <a:pt x="172" y="33"/>
                  </a:lnTo>
                  <a:lnTo>
                    <a:pt x="155" y="0"/>
                  </a:lnTo>
                  <a:lnTo>
                    <a:pt x="138" y="0"/>
                  </a:lnTo>
                  <a:lnTo>
                    <a:pt x="138" y="33"/>
                  </a:lnTo>
                  <a:lnTo>
                    <a:pt x="103" y="33"/>
                  </a:lnTo>
                  <a:lnTo>
                    <a:pt x="86" y="48"/>
                  </a:lnTo>
                  <a:lnTo>
                    <a:pt x="51" y="112"/>
                  </a:lnTo>
                  <a:lnTo>
                    <a:pt x="34" y="129"/>
                  </a:lnTo>
                  <a:lnTo>
                    <a:pt x="17" y="160"/>
                  </a:lnTo>
                  <a:lnTo>
                    <a:pt x="17" y="177"/>
                  </a:lnTo>
                  <a:lnTo>
                    <a:pt x="0" y="192"/>
                  </a:lnTo>
                  <a:lnTo>
                    <a:pt x="34" y="225"/>
                  </a:lnTo>
                  <a:lnTo>
                    <a:pt x="51" y="256"/>
                  </a:lnTo>
                  <a:lnTo>
                    <a:pt x="69" y="304"/>
                  </a:lnTo>
                  <a:lnTo>
                    <a:pt x="51" y="321"/>
                  </a:lnTo>
                  <a:lnTo>
                    <a:pt x="86" y="336"/>
                  </a:lnTo>
                  <a:lnTo>
                    <a:pt x="121" y="304"/>
                  </a:lnTo>
                  <a:lnTo>
                    <a:pt x="138" y="321"/>
                  </a:lnTo>
                  <a:lnTo>
                    <a:pt x="172" y="417"/>
                  </a:lnTo>
                  <a:lnTo>
                    <a:pt x="172" y="49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2" name="Freeform 72"/>
            <p:cNvSpPr>
              <a:spLocks/>
            </p:cNvSpPr>
            <p:nvPr/>
          </p:nvSpPr>
          <p:spPr bwMode="auto">
            <a:xfrm>
              <a:off x="4207" y="2661"/>
              <a:ext cx="103" cy="192"/>
            </a:xfrm>
            <a:custGeom>
              <a:avLst/>
              <a:gdLst>
                <a:gd name="T0" fmla="*/ 17 w 207"/>
                <a:gd name="T1" fmla="*/ 0 h 383"/>
                <a:gd name="T2" fmla="*/ 17 w 207"/>
                <a:gd name="T3" fmla="*/ 0 h 383"/>
                <a:gd name="T4" fmla="*/ 0 w 207"/>
                <a:gd name="T5" fmla="*/ 8 h 383"/>
                <a:gd name="T6" fmla="*/ 0 w 207"/>
                <a:gd name="T7" fmla="*/ 17 h 383"/>
                <a:gd name="T8" fmla="*/ 4 w 207"/>
                <a:gd name="T9" fmla="*/ 29 h 383"/>
                <a:gd name="T10" fmla="*/ 4 w 207"/>
                <a:gd name="T11" fmla="*/ 36 h 383"/>
                <a:gd name="T12" fmla="*/ 8 w 207"/>
                <a:gd name="T13" fmla="*/ 44 h 383"/>
                <a:gd name="T14" fmla="*/ 13 w 207"/>
                <a:gd name="T15" fmla="*/ 56 h 383"/>
                <a:gd name="T16" fmla="*/ 4 w 207"/>
                <a:gd name="T17" fmla="*/ 72 h 383"/>
                <a:gd name="T18" fmla="*/ 4 w 207"/>
                <a:gd name="T19" fmla="*/ 77 h 383"/>
                <a:gd name="T20" fmla="*/ 4 w 207"/>
                <a:gd name="T21" fmla="*/ 80 h 383"/>
                <a:gd name="T22" fmla="*/ 17 w 207"/>
                <a:gd name="T23" fmla="*/ 92 h 383"/>
                <a:gd name="T24" fmla="*/ 17 w 207"/>
                <a:gd name="T25" fmla="*/ 89 h 383"/>
                <a:gd name="T26" fmla="*/ 21 w 207"/>
                <a:gd name="T27" fmla="*/ 92 h 383"/>
                <a:gd name="T28" fmla="*/ 26 w 207"/>
                <a:gd name="T29" fmla="*/ 96 h 383"/>
                <a:gd name="T30" fmla="*/ 30 w 207"/>
                <a:gd name="T31" fmla="*/ 92 h 383"/>
                <a:gd name="T32" fmla="*/ 26 w 207"/>
                <a:gd name="T33" fmla="*/ 89 h 383"/>
                <a:gd name="T34" fmla="*/ 17 w 207"/>
                <a:gd name="T35" fmla="*/ 89 h 383"/>
                <a:gd name="T36" fmla="*/ 13 w 207"/>
                <a:gd name="T37" fmla="*/ 72 h 383"/>
                <a:gd name="T38" fmla="*/ 8 w 207"/>
                <a:gd name="T39" fmla="*/ 72 h 383"/>
                <a:gd name="T40" fmla="*/ 8 w 207"/>
                <a:gd name="T41" fmla="*/ 68 h 383"/>
                <a:gd name="T42" fmla="*/ 13 w 207"/>
                <a:gd name="T43" fmla="*/ 56 h 383"/>
                <a:gd name="T44" fmla="*/ 13 w 207"/>
                <a:gd name="T45" fmla="*/ 48 h 383"/>
                <a:gd name="T46" fmla="*/ 21 w 207"/>
                <a:gd name="T47" fmla="*/ 48 h 383"/>
                <a:gd name="T48" fmla="*/ 21 w 207"/>
                <a:gd name="T49" fmla="*/ 53 h 383"/>
                <a:gd name="T50" fmla="*/ 26 w 207"/>
                <a:gd name="T51" fmla="*/ 53 h 383"/>
                <a:gd name="T52" fmla="*/ 34 w 207"/>
                <a:gd name="T53" fmla="*/ 60 h 383"/>
                <a:gd name="T54" fmla="*/ 34 w 207"/>
                <a:gd name="T55" fmla="*/ 56 h 383"/>
                <a:gd name="T56" fmla="*/ 30 w 207"/>
                <a:gd name="T57" fmla="*/ 48 h 383"/>
                <a:gd name="T58" fmla="*/ 34 w 207"/>
                <a:gd name="T59" fmla="*/ 41 h 383"/>
                <a:gd name="T60" fmla="*/ 51 w 207"/>
                <a:gd name="T61" fmla="*/ 41 h 383"/>
                <a:gd name="T62" fmla="*/ 51 w 207"/>
                <a:gd name="T63" fmla="*/ 32 h 383"/>
                <a:gd name="T64" fmla="*/ 47 w 207"/>
                <a:gd name="T65" fmla="*/ 29 h 383"/>
                <a:gd name="T66" fmla="*/ 43 w 207"/>
                <a:gd name="T67" fmla="*/ 20 h 383"/>
                <a:gd name="T68" fmla="*/ 39 w 207"/>
                <a:gd name="T69" fmla="*/ 12 h 383"/>
                <a:gd name="T70" fmla="*/ 30 w 207"/>
                <a:gd name="T71" fmla="*/ 17 h 383"/>
                <a:gd name="T72" fmla="*/ 21 w 207"/>
                <a:gd name="T73" fmla="*/ 20 h 383"/>
                <a:gd name="T74" fmla="*/ 21 w 207"/>
                <a:gd name="T75" fmla="*/ 8 h 383"/>
                <a:gd name="T76" fmla="*/ 17 w 207"/>
                <a:gd name="T77" fmla="*/ 5 h 383"/>
                <a:gd name="T78" fmla="*/ 17 w 207"/>
                <a:gd name="T79" fmla="*/ 0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7"/>
                <a:gd name="T121" fmla="*/ 0 h 383"/>
                <a:gd name="T122" fmla="*/ 207 w 207"/>
                <a:gd name="T123" fmla="*/ 383 h 3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7" h="383">
                  <a:moveTo>
                    <a:pt x="69" y="0"/>
                  </a:moveTo>
                  <a:lnTo>
                    <a:pt x="69" y="0"/>
                  </a:lnTo>
                  <a:lnTo>
                    <a:pt x="0" y="32"/>
                  </a:lnTo>
                  <a:lnTo>
                    <a:pt x="0" y="65"/>
                  </a:lnTo>
                  <a:lnTo>
                    <a:pt x="17" y="113"/>
                  </a:lnTo>
                  <a:lnTo>
                    <a:pt x="17" y="143"/>
                  </a:lnTo>
                  <a:lnTo>
                    <a:pt x="35" y="176"/>
                  </a:lnTo>
                  <a:lnTo>
                    <a:pt x="52" y="224"/>
                  </a:lnTo>
                  <a:lnTo>
                    <a:pt x="17" y="287"/>
                  </a:lnTo>
                  <a:lnTo>
                    <a:pt x="17" y="305"/>
                  </a:lnTo>
                  <a:lnTo>
                    <a:pt x="17" y="320"/>
                  </a:lnTo>
                  <a:lnTo>
                    <a:pt x="69" y="368"/>
                  </a:lnTo>
                  <a:lnTo>
                    <a:pt x="69" y="353"/>
                  </a:lnTo>
                  <a:lnTo>
                    <a:pt x="87" y="368"/>
                  </a:lnTo>
                  <a:lnTo>
                    <a:pt x="104" y="383"/>
                  </a:lnTo>
                  <a:lnTo>
                    <a:pt x="121" y="368"/>
                  </a:lnTo>
                  <a:lnTo>
                    <a:pt x="104" y="353"/>
                  </a:lnTo>
                  <a:lnTo>
                    <a:pt x="69" y="353"/>
                  </a:lnTo>
                  <a:lnTo>
                    <a:pt x="52" y="287"/>
                  </a:lnTo>
                  <a:lnTo>
                    <a:pt x="35" y="287"/>
                  </a:lnTo>
                  <a:lnTo>
                    <a:pt x="35" y="272"/>
                  </a:lnTo>
                  <a:lnTo>
                    <a:pt x="52" y="224"/>
                  </a:lnTo>
                  <a:lnTo>
                    <a:pt x="52" y="191"/>
                  </a:lnTo>
                  <a:lnTo>
                    <a:pt x="87" y="191"/>
                  </a:lnTo>
                  <a:lnTo>
                    <a:pt x="87" y="209"/>
                  </a:lnTo>
                  <a:lnTo>
                    <a:pt x="104" y="209"/>
                  </a:lnTo>
                  <a:lnTo>
                    <a:pt x="138" y="239"/>
                  </a:lnTo>
                  <a:lnTo>
                    <a:pt x="138" y="224"/>
                  </a:lnTo>
                  <a:lnTo>
                    <a:pt x="121" y="191"/>
                  </a:lnTo>
                  <a:lnTo>
                    <a:pt x="138" y="161"/>
                  </a:lnTo>
                  <a:lnTo>
                    <a:pt x="207" y="161"/>
                  </a:lnTo>
                  <a:lnTo>
                    <a:pt x="207" y="128"/>
                  </a:lnTo>
                  <a:lnTo>
                    <a:pt x="190" y="113"/>
                  </a:lnTo>
                  <a:lnTo>
                    <a:pt x="173" y="80"/>
                  </a:lnTo>
                  <a:lnTo>
                    <a:pt x="156" y="48"/>
                  </a:lnTo>
                  <a:lnTo>
                    <a:pt x="121" y="65"/>
                  </a:lnTo>
                  <a:lnTo>
                    <a:pt x="87" y="80"/>
                  </a:lnTo>
                  <a:lnTo>
                    <a:pt x="87" y="32"/>
                  </a:lnTo>
                  <a:lnTo>
                    <a:pt x="69" y="17"/>
                  </a:lnTo>
                  <a:lnTo>
                    <a:pt x="6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3" name="Freeform 73"/>
            <p:cNvSpPr>
              <a:spLocks/>
            </p:cNvSpPr>
            <p:nvPr/>
          </p:nvSpPr>
          <p:spPr bwMode="auto">
            <a:xfrm>
              <a:off x="4241" y="2637"/>
              <a:ext cx="95" cy="112"/>
            </a:xfrm>
            <a:custGeom>
              <a:avLst/>
              <a:gdLst>
                <a:gd name="T0" fmla="*/ 48 w 190"/>
                <a:gd name="T1" fmla="*/ 53 h 224"/>
                <a:gd name="T2" fmla="*/ 48 w 190"/>
                <a:gd name="T3" fmla="*/ 53 h 224"/>
                <a:gd name="T4" fmla="*/ 48 w 190"/>
                <a:gd name="T5" fmla="*/ 44 h 224"/>
                <a:gd name="T6" fmla="*/ 39 w 190"/>
                <a:gd name="T7" fmla="*/ 36 h 224"/>
                <a:gd name="T8" fmla="*/ 39 w 190"/>
                <a:gd name="T9" fmla="*/ 32 h 224"/>
                <a:gd name="T10" fmla="*/ 22 w 190"/>
                <a:gd name="T11" fmla="*/ 20 h 224"/>
                <a:gd name="T12" fmla="*/ 30 w 190"/>
                <a:gd name="T13" fmla="*/ 17 h 224"/>
                <a:gd name="T14" fmla="*/ 26 w 190"/>
                <a:gd name="T15" fmla="*/ 12 h 224"/>
                <a:gd name="T16" fmla="*/ 18 w 190"/>
                <a:gd name="T17" fmla="*/ 8 h 224"/>
                <a:gd name="T18" fmla="*/ 13 w 190"/>
                <a:gd name="T19" fmla="*/ 0 h 224"/>
                <a:gd name="T20" fmla="*/ 9 w 190"/>
                <a:gd name="T21" fmla="*/ 0 h 224"/>
                <a:gd name="T22" fmla="*/ 9 w 190"/>
                <a:gd name="T23" fmla="*/ 8 h 224"/>
                <a:gd name="T24" fmla="*/ 5 w 190"/>
                <a:gd name="T25" fmla="*/ 8 h 224"/>
                <a:gd name="T26" fmla="*/ 5 w 190"/>
                <a:gd name="T27" fmla="*/ 5 h 224"/>
                <a:gd name="T28" fmla="*/ 0 w 190"/>
                <a:gd name="T29" fmla="*/ 12 h 224"/>
                <a:gd name="T30" fmla="*/ 0 w 190"/>
                <a:gd name="T31" fmla="*/ 17 h 224"/>
                <a:gd name="T32" fmla="*/ 5 w 190"/>
                <a:gd name="T33" fmla="*/ 20 h 224"/>
                <a:gd name="T34" fmla="*/ 5 w 190"/>
                <a:gd name="T35" fmla="*/ 32 h 224"/>
                <a:gd name="T36" fmla="*/ 13 w 190"/>
                <a:gd name="T37" fmla="*/ 28 h 224"/>
                <a:gd name="T38" fmla="*/ 22 w 190"/>
                <a:gd name="T39" fmla="*/ 24 h 224"/>
                <a:gd name="T40" fmla="*/ 26 w 190"/>
                <a:gd name="T41" fmla="*/ 32 h 224"/>
                <a:gd name="T42" fmla="*/ 30 w 190"/>
                <a:gd name="T43" fmla="*/ 41 h 224"/>
                <a:gd name="T44" fmla="*/ 35 w 190"/>
                <a:gd name="T45" fmla="*/ 44 h 224"/>
                <a:gd name="T46" fmla="*/ 35 w 190"/>
                <a:gd name="T47" fmla="*/ 53 h 224"/>
                <a:gd name="T48" fmla="*/ 39 w 190"/>
                <a:gd name="T49" fmla="*/ 56 h 224"/>
                <a:gd name="T50" fmla="*/ 39 w 190"/>
                <a:gd name="T51" fmla="*/ 53 h 224"/>
                <a:gd name="T52" fmla="*/ 48 w 190"/>
                <a:gd name="T53" fmla="*/ 53 h 2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0"/>
                <a:gd name="T82" fmla="*/ 0 h 224"/>
                <a:gd name="T83" fmla="*/ 190 w 190"/>
                <a:gd name="T84" fmla="*/ 224 h 2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0" h="224">
                  <a:moveTo>
                    <a:pt x="190" y="209"/>
                  </a:moveTo>
                  <a:lnTo>
                    <a:pt x="190" y="209"/>
                  </a:lnTo>
                  <a:lnTo>
                    <a:pt x="190" y="176"/>
                  </a:lnTo>
                  <a:lnTo>
                    <a:pt x="156" y="144"/>
                  </a:lnTo>
                  <a:lnTo>
                    <a:pt x="156" y="128"/>
                  </a:lnTo>
                  <a:lnTo>
                    <a:pt x="87" y="80"/>
                  </a:lnTo>
                  <a:lnTo>
                    <a:pt x="121" y="65"/>
                  </a:lnTo>
                  <a:lnTo>
                    <a:pt x="104" y="48"/>
                  </a:lnTo>
                  <a:lnTo>
                    <a:pt x="69" y="32"/>
                  </a:lnTo>
                  <a:lnTo>
                    <a:pt x="52" y="0"/>
                  </a:lnTo>
                  <a:lnTo>
                    <a:pt x="35" y="0"/>
                  </a:lnTo>
                  <a:lnTo>
                    <a:pt x="35" y="32"/>
                  </a:lnTo>
                  <a:lnTo>
                    <a:pt x="18" y="32"/>
                  </a:lnTo>
                  <a:lnTo>
                    <a:pt x="18" y="17"/>
                  </a:lnTo>
                  <a:lnTo>
                    <a:pt x="0" y="48"/>
                  </a:lnTo>
                  <a:lnTo>
                    <a:pt x="0" y="65"/>
                  </a:lnTo>
                  <a:lnTo>
                    <a:pt x="18" y="80"/>
                  </a:lnTo>
                  <a:lnTo>
                    <a:pt x="18" y="128"/>
                  </a:lnTo>
                  <a:lnTo>
                    <a:pt x="52" y="113"/>
                  </a:lnTo>
                  <a:lnTo>
                    <a:pt x="87" y="96"/>
                  </a:lnTo>
                  <a:lnTo>
                    <a:pt x="104" y="128"/>
                  </a:lnTo>
                  <a:lnTo>
                    <a:pt x="121" y="161"/>
                  </a:lnTo>
                  <a:lnTo>
                    <a:pt x="138" y="176"/>
                  </a:lnTo>
                  <a:lnTo>
                    <a:pt x="138" y="209"/>
                  </a:lnTo>
                  <a:lnTo>
                    <a:pt x="156" y="224"/>
                  </a:lnTo>
                  <a:lnTo>
                    <a:pt x="156" y="209"/>
                  </a:lnTo>
                  <a:lnTo>
                    <a:pt x="190" y="20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4" name="Freeform 74"/>
            <p:cNvSpPr>
              <a:spLocks/>
            </p:cNvSpPr>
            <p:nvPr/>
          </p:nvSpPr>
          <p:spPr bwMode="auto">
            <a:xfrm>
              <a:off x="4267" y="2629"/>
              <a:ext cx="95" cy="184"/>
            </a:xfrm>
            <a:custGeom>
              <a:avLst/>
              <a:gdLst>
                <a:gd name="T0" fmla="*/ 0 w 190"/>
                <a:gd name="T1" fmla="*/ 4 h 369"/>
                <a:gd name="T2" fmla="*/ 0 w 190"/>
                <a:gd name="T3" fmla="*/ 4 h 369"/>
                <a:gd name="T4" fmla="*/ 0 w 190"/>
                <a:gd name="T5" fmla="*/ 0 h 369"/>
                <a:gd name="T6" fmla="*/ 5 w 190"/>
                <a:gd name="T7" fmla="*/ 4 h 369"/>
                <a:gd name="T8" fmla="*/ 22 w 190"/>
                <a:gd name="T9" fmla="*/ 0 h 369"/>
                <a:gd name="T10" fmla="*/ 30 w 190"/>
                <a:gd name="T11" fmla="*/ 0 h 369"/>
                <a:gd name="T12" fmla="*/ 30 w 190"/>
                <a:gd name="T13" fmla="*/ 8 h 369"/>
                <a:gd name="T14" fmla="*/ 39 w 190"/>
                <a:gd name="T15" fmla="*/ 8 h 369"/>
                <a:gd name="T16" fmla="*/ 30 w 190"/>
                <a:gd name="T17" fmla="*/ 12 h 369"/>
                <a:gd name="T18" fmla="*/ 26 w 190"/>
                <a:gd name="T19" fmla="*/ 20 h 369"/>
                <a:gd name="T20" fmla="*/ 22 w 190"/>
                <a:gd name="T21" fmla="*/ 24 h 369"/>
                <a:gd name="T22" fmla="*/ 44 w 190"/>
                <a:gd name="T23" fmla="*/ 51 h 369"/>
                <a:gd name="T24" fmla="*/ 48 w 190"/>
                <a:gd name="T25" fmla="*/ 60 h 369"/>
                <a:gd name="T26" fmla="*/ 44 w 190"/>
                <a:gd name="T27" fmla="*/ 75 h 369"/>
                <a:gd name="T28" fmla="*/ 35 w 190"/>
                <a:gd name="T29" fmla="*/ 80 h 369"/>
                <a:gd name="T30" fmla="*/ 30 w 190"/>
                <a:gd name="T31" fmla="*/ 80 h 369"/>
                <a:gd name="T32" fmla="*/ 26 w 190"/>
                <a:gd name="T33" fmla="*/ 87 h 369"/>
                <a:gd name="T34" fmla="*/ 18 w 190"/>
                <a:gd name="T35" fmla="*/ 92 h 369"/>
                <a:gd name="T36" fmla="*/ 18 w 190"/>
                <a:gd name="T37" fmla="*/ 84 h 369"/>
                <a:gd name="T38" fmla="*/ 13 w 190"/>
                <a:gd name="T39" fmla="*/ 80 h 369"/>
                <a:gd name="T40" fmla="*/ 22 w 190"/>
                <a:gd name="T41" fmla="*/ 75 h 369"/>
                <a:gd name="T42" fmla="*/ 26 w 190"/>
                <a:gd name="T43" fmla="*/ 72 h 369"/>
                <a:gd name="T44" fmla="*/ 35 w 190"/>
                <a:gd name="T45" fmla="*/ 68 h 369"/>
                <a:gd name="T46" fmla="*/ 35 w 190"/>
                <a:gd name="T47" fmla="*/ 56 h 369"/>
                <a:gd name="T48" fmla="*/ 35 w 190"/>
                <a:gd name="T49" fmla="*/ 48 h 369"/>
                <a:gd name="T50" fmla="*/ 26 w 190"/>
                <a:gd name="T51" fmla="*/ 40 h 369"/>
                <a:gd name="T52" fmla="*/ 26 w 190"/>
                <a:gd name="T53" fmla="*/ 36 h 369"/>
                <a:gd name="T54" fmla="*/ 9 w 190"/>
                <a:gd name="T55" fmla="*/ 24 h 369"/>
                <a:gd name="T56" fmla="*/ 18 w 190"/>
                <a:gd name="T57" fmla="*/ 20 h 369"/>
                <a:gd name="T58" fmla="*/ 13 w 190"/>
                <a:gd name="T59" fmla="*/ 16 h 369"/>
                <a:gd name="T60" fmla="*/ 5 w 190"/>
                <a:gd name="T61" fmla="*/ 12 h 369"/>
                <a:gd name="T62" fmla="*/ 0 w 190"/>
                <a:gd name="T63" fmla="*/ 4 h 3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0"/>
                <a:gd name="T97" fmla="*/ 0 h 369"/>
                <a:gd name="T98" fmla="*/ 190 w 190"/>
                <a:gd name="T99" fmla="*/ 369 h 3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0" h="369">
                  <a:moveTo>
                    <a:pt x="0" y="16"/>
                  </a:moveTo>
                  <a:lnTo>
                    <a:pt x="0" y="16"/>
                  </a:lnTo>
                  <a:lnTo>
                    <a:pt x="0" y="0"/>
                  </a:lnTo>
                  <a:lnTo>
                    <a:pt x="17" y="16"/>
                  </a:lnTo>
                  <a:lnTo>
                    <a:pt x="86" y="0"/>
                  </a:lnTo>
                  <a:lnTo>
                    <a:pt x="121" y="0"/>
                  </a:lnTo>
                  <a:lnTo>
                    <a:pt x="121" y="33"/>
                  </a:lnTo>
                  <a:lnTo>
                    <a:pt x="156" y="33"/>
                  </a:lnTo>
                  <a:lnTo>
                    <a:pt x="121" y="48"/>
                  </a:lnTo>
                  <a:lnTo>
                    <a:pt x="104" y="81"/>
                  </a:lnTo>
                  <a:lnTo>
                    <a:pt x="86" y="96"/>
                  </a:lnTo>
                  <a:lnTo>
                    <a:pt x="173" y="207"/>
                  </a:lnTo>
                  <a:lnTo>
                    <a:pt x="190" y="240"/>
                  </a:lnTo>
                  <a:lnTo>
                    <a:pt x="173" y="303"/>
                  </a:lnTo>
                  <a:lnTo>
                    <a:pt x="138" y="321"/>
                  </a:lnTo>
                  <a:lnTo>
                    <a:pt x="121" y="321"/>
                  </a:lnTo>
                  <a:lnTo>
                    <a:pt x="104" y="351"/>
                  </a:lnTo>
                  <a:lnTo>
                    <a:pt x="69" y="369"/>
                  </a:lnTo>
                  <a:lnTo>
                    <a:pt x="69" y="336"/>
                  </a:lnTo>
                  <a:lnTo>
                    <a:pt x="52" y="321"/>
                  </a:lnTo>
                  <a:lnTo>
                    <a:pt x="86" y="303"/>
                  </a:lnTo>
                  <a:lnTo>
                    <a:pt x="104" y="288"/>
                  </a:lnTo>
                  <a:lnTo>
                    <a:pt x="138" y="273"/>
                  </a:lnTo>
                  <a:lnTo>
                    <a:pt x="138" y="225"/>
                  </a:lnTo>
                  <a:lnTo>
                    <a:pt x="138" y="192"/>
                  </a:lnTo>
                  <a:lnTo>
                    <a:pt x="104" y="160"/>
                  </a:lnTo>
                  <a:lnTo>
                    <a:pt x="104" y="144"/>
                  </a:lnTo>
                  <a:lnTo>
                    <a:pt x="35" y="96"/>
                  </a:lnTo>
                  <a:lnTo>
                    <a:pt x="69" y="81"/>
                  </a:lnTo>
                  <a:lnTo>
                    <a:pt x="52" y="64"/>
                  </a:lnTo>
                  <a:lnTo>
                    <a:pt x="17" y="48"/>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5" name="Freeform 75"/>
            <p:cNvSpPr>
              <a:spLocks/>
            </p:cNvSpPr>
            <p:nvPr/>
          </p:nvSpPr>
          <p:spPr bwMode="auto">
            <a:xfrm>
              <a:off x="4241" y="2837"/>
              <a:ext cx="52" cy="72"/>
            </a:xfrm>
            <a:custGeom>
              <a:avLst/>
              <a:gdLst>
                <a:gd name="T0" fmla="*/ 13 w 104"/>
                <a:gd name="T1" fmla="*/ 3 h 144"/>
                <a:gd name="T2" fmla="*/ 13 w 104"/>
                <a:gd name="T3" fmla="*/ 3 h 144"/>
                <a:gd name="T4" fmla="*/ 9 w 104"/>
                <a:gd name="T5" fmla="*/ 7 h 144"/>
                <a:gd name="T6" fmla="*/ 5 w 104"/>
                <a:gd name="T7" fmla="*/ 3 h 144"/>
                <a:gd name="T8" fmla="*/ 0 w 104"/>
                <a:gd name="T9" fmla="*/ 0 h 144"/>
                <a:gd name="T10" fmla="*/ 0 w 104"/>
                <a:gd name="T11" fmla="*/ 3 h 144"/>
                <a:gd name="T12" fmla="*/ 0 w 104"/>
                <a:gd name="T13" fmla="*/ 15 h 144"/>
                <a:gd name="T14" fmla="*/ 9 w 104"/>
                <a:gd name="T15" fmla="*/ 24 h 144"/>
                <a:gd name="T16" fmla="*/ 22 w 104"/>
                <a:gd name="T17" fmla="*/ 36 h 144"/>
                <a:gd name="T18" fmla="*/ 26 w 104"/>
                <a:gd name="T19" fmla="*/ 36 h 144"/>
                <a:gd name="T20" fmla="*/ 22 w 104"/>
                <a:gd name="T21" fmla="*/ 24 h 144"/>
                <a:gd name="T22" fmla="*/ 22 w 104"/>
                <a:gd name="T23" fmla="*/ 12 h 144"/>
                <a:gd name="T24" fmla="*/ 13 w 104"/>
                <a:gd name="T25" fmla="*/ 3 h 1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44"/>
                <a:gd name="T41" fmla="*/ 104 w 104"/>
                <a:gd name="T42" fmla="*/ 144 h 1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44">
                  <a:moveTo>
                    <a:pt x="52" y="15"/>
                  </a:moveTo>
                  <a:lnTo>
                    <a:pt x="52" y="15"/>
                  </a:lnTo>
                  <a:lnTo>
                    <a:pt x="35" y="30"/>
                  </a:lnTo>
                  <a:lnTo>
                    <a:pt x="18" y="15"/>
                  </a:lnTo>
                  <a:lnTo>
                    <a:pt x="0" y="0"/>
                  </a:lnTo>
                  <a:lnTo>
                    <a:pt x="0" y="15"/>
                  </a:lnTo>
                  <a:lnTo>
                    <a:pt x="0" y="63"/>
                  </a:lnTo>
                  <a:lnTo>
                    <a:pt x="35" y="96"/>
                  </a:lnTo>
                  <a:lnTo>
                    <a:pt x="87" y="144"/>
                  </a:lnTo>
                  <a:lnTo>
                    <a:pt x="104" y="144"/>
                  </a:lnTo>
                  <a:lnTo>
                    <a:pt x="87" y="96"/>
                  </a:lnTo>
                  <a:lnTo>
                    <a:pt x="87" y="48"/>
                  </a:lnTo>
                  <a:lnTo>
                    <a:pt x="52"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6" name="Freeform 76"/>
            <p:cNvSpPr>
              <a:spLocks/>
            </p:cNvSpPr>
            <p:nvPr/>
          </p:nvSpPr>
          <p:spPr bwMode="auto">
            <a:xfrm>
              <a:off x="4362" y="2837"/>
              <a:ext cx="139" cy="72"/>
            </a:xfrm>
            <a:custGeom>
              <a:avLst/>
              <a:gdLst>
                <a:gd name="T0" fmla="*/ 39 w 278"/>
                <a:gd name="T1" fmla="*/ 12 h 144"/>
                <a:gd name="T2" fmla="*/ 39 w 278"/>
                <a:gd name="T3" fmla="*/ 12 h 144"/>
                <a:gd name="T4" fmla="*/ 43 w 278"/>
                <a:gd name="T5" fmla="*/ 12 h 144"/>
                <a:gd name="T6" fmla="*/ 39 w 278"/>
                <a:gd name="T7" fmla="*/ 15 h 144"/>
                <a:gd name="T8" fmla="*/ 35 w 278"/>
                <a:gd name="T9" fmla="*/ 15 h 144"/>
                <a:gd name="T10" fmla="*/ 30 w 278"/>
                <a:gd name="T11" fmla="*/ 15 h 144"/>
                <a:gd name="T12" fmla="*/ 22 w 278"/>
                <a:gd name="T13" fmla="*/ 24 h 144"/>
                <a:gd name="T14" fmla="*/ 13 w 278"/>
                <a:gd name="T15" fmla="*/ 24 h 144"/>
                <a:gd name="T16" fmla="*/ 13 w 278"/>
                <a:gd name="T17" fmla="*/ 31 h 144"/>
                <a:gd name="T18" fmla="*/ 0 w 278"/>
                <a:gd name="T19" fmla="*/ 31 h 144"/>
                <a:gd name="T20" fmla="*/ 9 w 278"/>
                <a:gd name="T21" fmla="*/ 36 h 144"/>
                <a:gd name="T22" fmla="*/ 17 w 278"/>
                <a:gd name="T23" fmla="*/ 36 h 144"/>
                <a:gd name="T24" fmla="*/ 22 w 278"/>
                <a:gd name="T25" fmla="*/ 31 h 144"/>
                <a:gd name="T26" fmla="*/ 30 w 278"/>
                <a:gd name="T27" fmla="*/ 36 h 144"/>
                <a:gd name="T28" fmla="*/ 35 w 278"/>
                <a:gd name="T29" fmla="*/ 31 h 144"/>
                <a:gd name="T30" fmla="*/ 48 w 278"/>
                <a:gd name="T31" fmla="*/ 15 h 144"/>
                <a:gd name="T32" fmla="*/ 61 w 278"/>
                <a:gd name="T33" fmla="*/ 15 h 144"/>
                <a:gd name="T34" fmla="*/ 66 w 278"/>
                <a:gd name="T35" fmla="*/ 15 h 144"/>
                <a:gd name="T36" fmla="*/ 61 w 278"/>
                <a:gd name="T37" fmla="*/ 12 h 144"/>
                <a:gd name="T38" fmla="*/ 70 w 278"/>
                <a:gd name="T39" fmla="*/ 12 h 144"/>
                <a:gd name="T40" fmla="*/ 56 w 278"/>
                <a:gd name="T41" fmla="*/ 7 h 144"/>
                <a:gd name="T42" fmla="*/ 56 w 278"/>
                <a:gd name="T43" fmla="*/ 3 h 144"/>
                <a:gd name="T44" fmla="*/ 52 w 278"/>
                <a:gd name="T45" fmla="*/ 0 h 144"/>
                <a:gd name="T46" fmla="*/ 43 w 278"/>
                <a:gd name="T47" fmla="*/ 7 h 144"/>
                <a:gd name="T48" fmla="*/ 39 w 278"/>
                <a:gd name="T49" fmla="*/ 12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8"/>
                <a:gd name="T76" fmla="*/ 0 h 144"/>
                <a:gd name="T77" fmla="*/ 278 w 278"/>
                <a:gd name="T78" fmla="*/ 144 h 1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8" h="144">
                  <a:moveTo>
                    <a:pt x="158" y="48"/>
                  </a:moveTo>
                  <a:lnTo>
                    <a:pt x="158" y="48"/>
                  </a:lnTo>
                  <a:lnTo>
                    <a:pt x="175" y="48"/>
                  </a:lnTo>
                  <a:lnTo>
                    <a:pt x="158" y="63"/>
                  </a:lnTo>
                  <a:lnTo>
                    <a:pt x="140" y="63"/>
                  </a:lnTo>
                  <a:lnTo>
                    <a:pt x="123" y="63"/>
                  </a:lnTo>
                  <a:lnTo>
                    <a:pt x="88" y="96"/>
                  </a:lnTo>
                  <a:lnTo>
                    <a:pt x="52" y="96"/>
                  </a:lnTo>
                  <a:lnTo>
                    <a:pt x="52" y="126"/>
                  </a:lnTo>
                  <a:lnTo>
                    <a:pt x="0" y="126"/>
                  </a:lnTo>
                  <a:lnTo>
                    <a:pt x="35" y="144"/>
                  </a:lnTo>
                  <a:lnTo>
                    <a:pt x="69" y="144"/>
                  </a:lnTo>
                  <a:lnTo>
                    <a:pt x="88" y="126"/>
                  </a:lnTo>
                  <a:lnTo>
                    <a:pt x="123" y="144"/>
                  </a:lnTo>
                  <a:lnTo>
                    <a:pt x="140" y="126"/>
                  </a:lnTo>
                  <a:lnTo>
                    <a:pt x="192" y="63"/>
                  </a:lnTo>
                  <a:lnTo>
                    <a:pt x="244" y="63"/>
                  </a:lnTo>
                  <a:lnTo>
                    <a:pt x="261" y="63"/>
                  </a:lnTo>
                  <a:lnTo>
                    <a:pt x="244" y="48"/>
                  </a:lnTo>
                  <a:lnTo>
                    <a:pt x="278" y="48"/>
                  </a:lnTo>
                  <a:lnTo>
                    <a:pt x="227" y="30"/>
                  </a:lnTo>
                  <a:lnTo>
                    <a:pt x="227" y="15"/>
                  </a:lnTo>
                  <a:lnTo>
                    <a:pt x="209" y="0"/>
                  </a:lnTo>
                  <a:lnTo>
                    <a:pt x="175" y="30"/>
                  </a:lnTo>
                  <a:lnTo>
                    <a:pt x="158"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7" name="Freeform 77"/>
            <p:cNvSpPr>
              <a:spLocks/>
            </p:cNvSpPr>
            <p:nvPr/>
          </p:nvSpPr>
          <p:spPr bwMode="auto">
            <a:xfrm>
              <a:off x="4423" y="2861"/>
              <a:ext cx="26" cy="8"/>
            </a:xfrm>
            <a:custGeom>
              <a:avLst/>
              <a:gdLst>
                <a:gd name="T0" fmla="*/ 0 w 52"/>
                <a:gd name="T1" fmla="*/ 4 h 15"/>
                <a:gd name="T2" fmla="*/ 0 w 52"/>
                <a:gd name="T3" fmla="*/ 4 h 15"/>
                <a:gd name="T4" fmla="*/ 5 w 52"/>
                <a:gd name="T5" fmla="*/ 4 h 15"/>
                <a:gd name="T6" fmla="*/ 9 w 52"/>
                <a:gd name="T7" fmla="*/ 4 h 15"/>
                <a:gd name="T8" fmla="*/ 13 w 52"/>
                <a:gd name="T9" fmla="*/ 0 h 15"/>
                <a:gd name="T10" fmla="*/ 9 w 52"/>
                <a:gd name="T11" fmla="*/ 0 h 15"/>
                <a:gd name="T12" fmla="*/ 0 w 52"/>
                <a:gd name="T13" fmla="*/ 4 h 15"/>
                <a:gd name="T14" fmla="*/ 0 60000 65536"/>
                <a:gd name="T15" fmla="*/ 0 60000 65536"/>
                <a:gd name="T16" fmla="*/ 0 60000 65536"/>
                <a:gd name="T17" fmla="*/ 0 60000 65536"/>
                <a:gd name="T18" fmla="*/ 0 60000 65536"/>
                <a:gd name="T19" fmla="*/ 0 60000 65536"/>
                <a:gd name="T20" fmla="*/ 0 60000 65536"/>
                <a:gd name="T21" fmla="*/ 0 w 52"/>
                <a:gd name="T22" fmla="*/ 0 h 15"/>
                <a:gd name="T23" fmla="*/ 52 w 5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5">
                  <a:moveTo>
                    <a:pt x="0" y="15"/>
                  </a:moveTo>
                  <a:lnTo>
                    <a:pt x="0" y="15"/>
                  </a:lnTo>
                  <a:lnTo>
                    <a:pt x="17" y="15"/>
                  </a:lnTo>
                  <a:lnTo>
                    <a:pt x="35" y="15"/>
                  </a:lnTo>
                  <a:lnTo>
                    <a:pt x="52" y="0"/>
                  </a:lnTo>
                  <a:lnTo>
                    <a:pt x="35"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18" name="Freeform 78"/>
            <p:cNvSpPr>
              <a:spLocks/>
            </p:cNvSpPr>
            <p:nvPr/>
          </p:nvSpPr>
          <p:spPr bwMode="auto">
            <a:xfrm>
              <a:off x="4423" y="2861"/>
              <a:ext cx="26" cy="8"/>
            </a:xfrm>
            <a:custGeom>
              <a:avLst/>
              <a:gdLst>
                <a:gd name="T0" fmla="*/ 0 w 52"/>
                <a:gd name="T1" fmla="*/ 4 h 15"/>
                <a:gd name="T2" fmla="*/ 0 w 52"/>
                <a:gd name="T3" fmla="*/ 4 h 15"/>
                <a:gd name="T4" fmla="*/ 5 w 52"/>
                <a:gd name="T5" fmla="*/ 4 h 15"/>
                <a:gd name="T6" fmla="*/ 9 w 52"/>
                <a:gd name="T7" fmla="*/ 4 h 15"/>
                <a:gd name="T8" fmla="*/ 13 w 52"/>
                <a:gd name="T9" fmla="*/ 0 h 15"/>
                <a:gd name="T10" fmla="*/ 9 w 52"/>
                <a:gd name="T11" fmla="*/ 0 h 15"/>
                <a:gd name="T12" fmla="*/ 0 w 52"/>
                <a:gd name="T13" fmla="*/ 4 h 15"/>
                <a:gd name="T14" fmla="*/ 0 60000 65536"/>
                <a:gd name="T15" fmla="*/ 0 60000 65536"/>
                <a:gd name="T16" fmla="*/ 0 60000 65536"/>
                <a:gd name="T17" fmla="*/ 0 60000 65536"/>
                <a:gd name="T18" fmla="*/ 0 60000 65536"/>
                <a:gd name="T19" fmla="*/ 0 60000 65536"/>
                <a:gd name="T20" fmla="*/ 0 60000 65536"/>
                <a:gd name="T21" fmla="*/ 0 w 52"/>
                <a:gd name="T22" fmla="*/ 0 h 15"/>
                <a:gd name="T23" fmla="*/ 52 w 5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5">
                  <a:moveTo>
                    <a:pt x="0" y="15"/>
                  </a:moveTo>
                  <a:lnTo>
                    <a:pt x="0" y="15"/>
                  </a:lnTo>
                  <a:lnTo>
                    <a:pt x="17" y="15"/>
                  </a:lnTo>
                  <a:lnTo>
                    <a:pt x="35" y="15"/>
                  </a:lnTo>
                  <a:lnTo>
                    <a:pt x="52" y="0"/>
                  </a:lnTo>
                  <a:lnTo>
                    <a:pt x="35"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19" name="Freeform 79"/>
            <p:cNvSpPr>
              <a:spLocks/>
            </p:cNvSpPr>
            <p:nvPr/>
          </p:nvSpPr>
          <p:spPr bwMode="auto">
            <a:xfrm>
              <a:off x="4353" y="2869"/>
              <a:ext cx="140" cy="104"/>
            </a:xfrm>
            <a:custGeom>
              <a:avLst/>
              <a:gdLst>
                <a:gd name="T0" fmla="*/ 5 w 278"/>
                <a:gd name="T1" fmla="*/ 16 h 207"/>
                <a:gd name="T2" fmla="*/ 5 w 278"/>
                <a:gd name="T3" fmla="*/ 16 h 207"/>
                <a:gd name="T4" fmla="*/ 13 w 278"/>
                <a:gd name="T5" fmla="*/ 21 h 207"/>
                <a:gd name="T6" fmla="*/ 22 w 278"/>
                <a:gd name="T7" fmla="*/ 21 h 207"/>
                <a:gd name="T8" fmla="*/ 26 w 278"/>
                <a:gd name="T9" fmla="*/ 16 h 207"/>
                <a:gd name="T10" fmla="*/ 35 w 278"/>
                <a:gd name="T11" fmla="*/ 21 h 207"/>
                <a:gd name="T12" fmla="*/ 39 w 278"/>
                <a:gd name="T13" fmla="*/ 16 h 207"/>
                <a:gd name="T14" fmla="*/ 52 w 278"/>
                <a:gd name="T15" fmla="*/ 0 h 207"/>
                <a:gd name="T16" fmla="*/ 66 w 278"/>
                <a:gd name="T17" fmla="*/ 0 h 207"/>
                <a:gd name="T18" fmla="*/ 62 w 278"/>
                <a:gd name="T19" fmla="*/ 9 h 207"/>
                <a:gd name="T20" fmla="*/ 66 w 278"/>
                <a:gd name="T21" fmla="*/ 12 h 207"/>
                <a:gd name="T22" fmla="*/ 62 w 278"/>
                <a:gd name="T23" fmla="*/ 16 h 207"/>
                <a:gd name="T24" fmla="*/ 71 w 278"/>
                <a:gd name="T25" fmla="*/ 21 h 207"/>
                <a:gd name="T26" fmla="*/ 66 w 278"/>
                <a:gd name="T27" fmla="*/ 24 h 207"/>
                <a:gd name="T28" fmla="*/ 57 w 278"/>
                <a:gd name="T29" fmla="*/ 33 h 207"/>
                <a:gd name="T30" fmla="*/ 52 w 278"/>
                <a:gd name="T31" fmla="*/ 40 h 207"/>
                <a:gd name="T32" fmla="*/ 57 w 278"/>
                <a:gd name="T33" fmla="*/ 40 h 207"/>
                <a:gd name="T34" fmla="*/ 52 w 278"/>
                <a:gd name="T35" fmla="*/ 48 h 207"/>
                <a:gd name="T36" fmla="*/ 44 w 278"/>
                <a:gd name="T37" fmla="*/ 52 h 207"/>
                <a:gd name="T38" fmla="*/ 39 w 278"/>
                <a:gd name="T39" fmla="*/ 48 h 207"/>
                <a:gd name="T40" fmla="*/ 31 w 278"/>
                <a:gd name="T41" fmla="*/ 48 h 207"/>
                <a:gd name="T42" fmla="*/ 22 w 278"/>
                <a:gd name="T43" fmla="*/ 48 h 207"/>
                <a:gd name="T44" fmla="*/ 22 w 278"/>
                <a:gd name="T45" fmla="*/ 44 h 207"/>
                <a:gd name="T46" fmla="*/ 13 w 278"/>
                <a:gd name="T47" fmla="*/ 44 h 207"/>
                <a:gd name="T48" fmla="*/ 9 w 278"/>
                <a:gd name="T49" fmla="*/ 36 h 207"/>
                <a:gd name="T50" fmla="*/ 5 w 278"/>
                <a:gd name="T51" fmla="*/ 28 h 207"/>
                <a:gd name="T52" fmla="*/ 0 w 278"/>
                <a:gd name="T53" fmla="*/ 21 h 207"/>
                <a:gd name="T54" fmla="*/ 5 w 278"/>
                <a:gd name="T55" fmla="*/ 16 h 2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78"/>
                <a:gd name="T85" fmla="*/ 0 h 207"/>
                <a:gd name="T86" fmla="*/ 278 w 278"/>
                <a:gd name="T87" fmla="*/ 207 h 20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78" h="207">
                  <a:moveTo>
                    <a:pt x="17" y="63"/>
                  </a:moveTo>
                  <a:lnTo>
                    <a:pt x="17" y="63"/>
                  </a:lnTo>
                  <a:lnTo>
                    <a:pt x="52" y="81"/>
                  </a:lnTo>
                  <a:lnTo>
                    <a:pt x="86" y="81"/>
                  </a:lnTo>
                  <a:lnTo>
                    <a:pt x="104" y="63"/>
                  </a:lnTo>
                  <a:lnTo>
                    <a:pt x="138" y="81"/>
                  </a:lnTo>
                  <a:lnTo>
                    <a:pt x="155" y="63"/>
                  </a:lnTo>
                  <a:lnTo>
                    <a:pt x="207" y="0"/>
                  </a:lnTo>
                  <a:lnTo>
                    <a:pt x="261" y="0"/>
                  </a:lnTo>
                  <a:lnTo>
                    <a:pt x="244" y="33"/>
                  </a:lnTo>
                  <a:lnTo>
                    <a:pt x="261" y="48"/>
                  </a:lnTo>
                  <a:lnTo>
                    <a:pt x="244" y="63"/>
                  </a:lnTo>
                  <a:lnTo>
                    <a:pt x="278" y="81"/>
                  </a:lnTo>
                  <a:lnTo>
                    <a:pt x="261" y="96"/>
                  </a:lnTo>
                  <a:lnTo>
                    <a:pt x="224" y="129"/>
                  </a:lnTo>
                  <a:lnTo>
                    <a:pt x="207" y="159"/>
                  </a:lnTo>
                  <a:lnTo>
                    <a:pt x="224" y="159"/>
                  </a:lnTo>
                  <a:lnTo>
                    <a:pt x="207" y="192"/>
                  </a:lnTo>
                  <a:lnTo>
                    <a:pt x="173" y="207"/>
                  </a:lnTo>
                  <a:lnTo>
                    <a:pt x="155" y="192"/>
                  </a:lnTo>
                  <a:lnTo>
                    <a:pt x="121" y="192"/>
                  </a:lnTo>
                  <a:lnTo>
                    <a:pt x="86" y="192"/>
                  </a:lnTo>
                  <a:lnTo>
                    <a:pt x="86" y="176"/>
                  </a:lnTo>
                  <a:lnTo>
                    <a:pt x="52" y="176"/>
                  </a:lnTo>
                  <a:lnTo>
                    <a:pt x="34" y="144"/>
                  </a:lnTo>
                  <a:lnTo>
                    <a:pt x="17" y="111"/>
                  </a:lnTo>
                  <a:lnTo>
                    <a:pt x="0" y="81"/>
                  </a:lnTo>
                  <a:lnTo>
                    <a:pt x="17"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0" name="Freeform 80"/>
            <p:cNvSpPr>
              <a:spLocks/>
            </p:cNvSpPr>
            <p:nvPr/>
          </p:nvSpPr>
          <p:spPr bwMode="auto">
            <a:xfrm>
              <a:off x="4658" y="2925"/>
              <a:ext cx="137" cy="112"/>
            </a:xfrm>
            <a:custGeom>
              <a:avLst/>
              <a:gdLst>
                <a:gd name="T0" fmla="*/ 68 w 275"/>
                <a:gd name="T1" fmla="*/ 16 h 225"/>
                <a:gd name="T2" fmla="*/ 68 w 275"/>
                <a:gd name="T3" fmla="*/ 16 h 225"/>
                <a:gd name="T4" fmla="*/ 68 w 275"/>
                <a:gd name="T5" fmla="*/ 32 h 225"/>
                <a:gd name="T6" fmla="*/ 68 w 275"/>
                <a:gd name="T7" fmla="*/ 56 h 225"/>
                <a:gd name="T8" fmla="*/ 60 w 275"/>
                <a:gd name="T9" fmla="*/ 48 h 225"/>
                <a:gd name="T10" fmla="*/ 47 w 275"/>
                <a:gd name="T11" fmla="*/ 52 h 225"/>
                <a:gd name="T12" fmla="*/ 51 w 275"/>
                <a:gd name="T13" fmla="*/ 44 h 225"/>
                <a:gd name="T14" fmla="*/ 47 w 275"/>
                <a:gd name="T15" fmla="*/ 36 h 225"/>
                <a:gd name="T16" fmla="*/ 17 w 275"/>
                <a:gd name="T17" fmla="*/ 20 h 225"/>
                <a:gd name="T18" fmla="*/ 13 w 275"/>
                <a:gd name="T19" fmla="*/ 24 h 225"/>
                <a:gd name="T20" fmla="*/ 13 w 275"/>
                <a:gd name="T21" fmla="*/ 20 h 225"/>
                <a:gd name="T22" fmla="*/ 8 w 275"/>
                <a:gd name="T23" fmla="*/ 16 h 225"/>
                <a:gd name="T24" fmla="*/ 17 w 275"/>
                <a:gd name="T25" fmla="*/ 16 h 225"/>
                <a:gd name="T26" fmla="*/ 21 w 275"/>
                <a:gd name="T27" fmla="*/ 12 h 225"/>
                <a:gd name="T28" fmla="*/ 8 w 275"/>
                <a:gd name="T29" fmla="*/ 12 h 225"/>
                <a:gd name="T30" fmla="*/ 4 w 275"/>
                <a:gd name="T31" fmla="*/ 8 h 225"/>
                <a:gd name="T32" fmla="*/ 0 w 275"/>
                <a:gd name="T33" fmla="*/ 8 h 225"/>
                <a:gd name="T34" fmla="*/ 8 w 275"/>
                <a:gd name="T35" fmla="*/ 0 h 225"/>
                <a:gd name="T36" fmla="*/ 13 w 275"/>
                <a:gd name="T37" fmla="*/ 0 h 225"/>
                <a:gd name="T38" fmla="*/ 21 w 275"/>
                <a:gd name="T39" fmla="*/ 4 h 225"/>
                <a:gd name="T40" fmla="*/ 21 w 275"/>
                <a:gd name="T41" fmla="*/ 12 h 225"/>
                <a:gd name="T42" fmla="*/ 29 w 275"/>
                <a:gd name="T43" fmla="*/ 20 h 225"/>
                <a:gd name="T44" fmla="*/ 38 w 275"/>
                <a:gd name="T45" fmla="*/ 12 h 225"/>
                <a:gd name="T46" fmla="*/ 47 w 275"/>
                <a:gd name="T47" fmla="*/ 8 h 225"/>
                <a:gd name="T48" fmla="*/ 68 w 275"/>
                <a:gd name="T49" fmla="*/ 16 h 2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5"/>
                <a:gd name="T76" fmla="*/ 0 h 225"/>
                <a:gd name="T77" fmla="*/ 275 w 275"/>
                <a:gd name="T78" fmla="*/ 225 h 2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5" h="225">
                  <a:moveTo>
                    <a:pt x="275" y="65"/>
                  </a:moveTo>
                  <a:lnTo>
                    <a:pt x="275" y="65"/>
                  </a:lnTo>
                  <a:lnTo>
                    <a:pt x="275" y="129"/>
                  </a:lnTo>
                  <a:lnTo>
                    <a:pt x="275" y="225"/>
                  </a:lnTo>
                  <a:lnTo>
                    <a:pt x="240" y="192"/>
                  </a:lnTo>
                  <a:lnTo>
                    <a:pt x="189" y="209"/>
                  </a:lnTo>
                  <a:lnTo>
                    <a:pt x="206" y="177"/>
                  </a:lnTo>
                  <a:lnTo>
                    <a:pt x="189" y="144"/>
                  </a:lnTo>
                  <a:lnTo>
                    <a:pt x="68" y="81"/>
                  </a:lnTo>
                  <a:lnTo>
                    <a:pt x="52" y="96"/>
                  </a:lnTo>
                  <a:lnTo>
                    <a:pt x="52" y="81"/>
                  </a:lnTo>
                  <a:lnTo>
                    <a:pt x="35" y="65"/>
                  </a:lnTo>
                  <a:lnTo>
                    <a:pt x="68" y="65"/>
                  </a:lnTo>
                  <a:lnTo>
                    <a:pt x="85" y="48"/>
                  </a:lnTo>
                  <a:lnTo>
                    <a:pt x="35" y="48"/>
                  </a:lnTo>
                  <a:lnTo>
                    <a:pt x="18" y="33"/>
                  </a:lnTo>
                  <a:lnTo>
                    <a:pt x="0" y="33"/>
                  </a:lnTo>
                  <a:lnTo>
                    <a:pt x="35" y="0"/>
                  </a:lnTo>
                  <a:lnTo>
                    <a:pt x="52" y="0"/>
                  </a:lnTo>
                  <a:lnTo>
                    <a:pt x="85" y="18"/>
                  </a:lnTo>
                  <a:lnTo>
                    <a:pt x="85" y="48"/>
                  </a:lnTo>
                  <a:lnTo>
                    <a:pt x="119" y="81"/>
                  </a:lnTo>
                  <a:lnTo>
                    <a:pt x="154" y="48"/>
                  </a:lnTo>
                  <a:lnTo>
                    <a:pt x="189" y="33"/>
                  </a:lnTo>
                  <a:lnTo>
                    <a:pt x="275"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1" name="Freeform 81"/>
            <p:cNvSpPr>
              <a:spLocks/>
            </p:cNvSpPr>
            <p:nvPr/>
          </p:nvSpPr>
          <p:spPr bwMode="auto">
            <a:xfrm>
              <a:off x="4795" y="2957"/>
              <a:ext cx="131" cy="104"/>
            </a:xfrm>
            <a:custGeom>
              <a:avLst/>
              <a:gdLst>
                <a:gd name="T0" fmla="*/ 0 w 261"/>
                <a:gd name="T1" fmla="*/ 40 h 208"/>
                <a:gd name="T2" fmla="*/ 0 w 261"/>
                <a:gd name="T3" fmla="*/ 40 h 208"/>
                <a:gd name="T4" fmla="*/ 0 w 261"/>
                <a:gd name="T5" fmla="*/ 16 h 208"/>
                <a:gd name="T6" fmla="*/ 0 w 261"/>
                <a:gd name="T7" fmla="*/ 0 h 208"/>
                <a:gd name="T8" fmla="*/ 18 w 261"/>
                <a:gd name="T9" fmla="*/ 4 h 208"/>
                <a:gd name="T10" fmla="*/ 31 w 261"/>
                <a:gd name="T11" fmla="*/ 12 h 208"/>
                <a:gd name="T12" fmla="*/ 31 w 261"/>
                <a:gd name="T13" fmla="*/ 16 h 208"/>
                <a:gd name="T14" fmla="*/ 48 w 261"/>
                <a:gd name="T15" fmla="*/ 24 h 208"/>
                <a:gd name="T16" fmla="*/ 40 w 261"/>
                <a:gd name="T17" fmla="*/ 28 h 208"/>
                <a:gd name="T18" fmla="*/ 44 w 261"/>
                <a:gd name="T19" fmla="*/ 28 h 208"/>
                <a:gd name="T20" fmla="*/ 48 w 261"/>
                <a:gd name="T21" fmla="*/ 31 h 208"/>
                <a:gd name="T22" fmla="*/ 53 w 261"/>
                <a:gd name="T23" fmla="*/ 40 h 208"/>
                <a:gd name="T24" fmla="*/ 57 w 261"/>
                <a:gd name="T25" fmla="*/ 40 h 208"/>
                <a:gd name="T26" fmla="*/ 57 w 261"/>
                <a:gd name="T27" fmla="*/ 44 h 208"/>
                <a:gd name="T28" fmla="*/ 66 w 261"/>
                <a:gd name="T29" fmla="*/ 48 h 208"/>
                <a:gd name="T30" fmla="*/ 66 w 261"/>
                <a:gd name="T31" fmla="*/ 52 h 208"/>
                <a:gd name="T32" fmla="*/ 44 w 261"/>
                <a:gd name="T33" fmla="*/ 48 h 208"/>
                <a:gd name="T34" fmla="*/ 35 w 261"/>
                <a:gd name="T35" fmla="*/ 31 h 208"/>
                <a:gd name="T36" fmla="*/ 26 w 261"/>
                <a:gd name="T37" fmla="*/ 31 h 208"/>
                <a:gd name="T38" fmla="*/ 22 w 261"/>
                <a:gd name="T39" fmla="*/ 31 h 208"/>
                <a:gd name="T40" fmla="*/ 13 w 261"/>
                <a:gd name="T41" fmla="*/ 36 h 208"/>
                <a:gd name="T42" fmla="*/ 18 w 261"/>
                <a:gd name="T43" fmla="*/ 40 h 208"/>
                <a:gd name="T44" fmla="*/ 9 w 261"/>
                <a:gd name="T45" fmla="*/ 40 h 208"/>
                <a:gd name="T46" fmla="*/ 0 w 261"/>
                <a:gd name="T47" fmla="*/ 40 h 2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1"/>
                <a:gd name="T73" fmla="*/ 0 h 208"/>
                <a:gd name="T74" fmla="*/ 261 w 261"/>
                <a:gd name="T75" fmla="*/ 208 h 20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1" h="208">
                  <a:moveTo>
                    <a:pt x="0" y="160"/>
                  </a:moveTo>
                  <a:lnTo>
                    <a:pt x="0" y="160"/>
                  </a:lnTo>
                  <a:lnTo>
                    <a:pt x="0" y="64"/>
                  </a:lnTo>
                  <a:lnTo>
                    <a:pt x="0" y="0"/>
                  </a:lnTo>
                  <a:lnTo>
                    <a:pt x="69" y="16"/>
                  </a:lnTo>
                  <a:lnTo>
                    <a:pt x="121" y="48"/>
                  </a:lnTo>
                  <a:lnTo>
                    <a:pt x="121" y="64"/>
                  </a:lnTo>
                  <a:lnTo>
                    <a:pt x="192" y="96"/>
                  </a:lnTo>
                  <a:lnTo>
                    <a:pt x="157" y="112"/>
                  </a:lnTo>
                  <a:lnTo>
                    <a:pt x="175" y="112"/>
                  </a:lnTo>
                  <a:lnTo>
                    <a:pt x="192" y="127"/>
                  </a:lnTo>
                  <a:lnTo>
                    <a:pt x="209" y="160"/>
                  </a:lnTo>
                  <a:lnTo>
                    <a:pt x="226" y="160"/>
                  </a:lnTo>
                  <a:lnTo>
                    <a:pt x="226" y="175"/>
                  </a:lnTo>
                  <a:lnTo>
                    <a:pt x="261" y="192"/>
                  </a:lnTo>
                  <a:lnTo>
                    <a:pt x="261" y="208"/>
                  </a:lnTo>
                  <a:lnTo>
                    <a:pt x="175" y="192"/>
                  </a:lnTo>
                  <a:lnTo>
                    <a:pt x="140" y="127"/>
                  </a:lnTo>
                  <a:lnTo>
                    <a:pt x="104" y="127"/>
                  </a:lnTo>
                  <a:lnTo>
                    <a:pt x="86" y="127"/>
                  </a:lnTo>
                  <a:lnTo>
                    <a:pt x="52" y="144"/>
                  </a:lnTo>
                  <a:lnTo>
                    <a:pt x="69" y="160"/>
                  </a:lnTo>
                  <a:lnTo>
                    <a:pt x="34" y="160"/>
                  </a:lnTo>
                  <a:lnTo>
                    <a:pt x="0" y="16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2" name="Freeform 82"/>
            <p:cNvSpPr>
              <a:spLocks/>
            </p:cNvSpPr>
            <p:nvPr/>
          </p:nvSpPr>
          <p:spPr bwMode="auto">
            <a:xfrm>
              <a:off x="4596" y="2397"/>
              <a:ext cx="43" cy="64"/>
            </a:xfrm>
            <a:custGeom>
              <a:avLst/>
              <a:gdLst>
                <a:gd name="T0" fmla="*/ 0 w 86"/>
                <a:gd name="T1" fmla="*/ 8 h 128"/>
                <a:gd name="T2" fmla="*/ 0 w 86"/>
                <a:gd name="T3" fmla="*/ 8 h 128"/>
                <a:gd name="T4" fmla="*/ 12 w 86"/>
                <a:gd name="T5" fmla="*/ 0 h 128"/>
                <a:gd name="T6" fmla="*/ 18 w 86"/>
                <a:gd name="T7" fmla="*/ 8 h 128"/>
                <a:gd name="T8" fmla="*/ 22 w 86"/>
                <a:gd name="T9" fmla="*/ 20 h 128"/>
                <a:gd name="T10" fmla="*/ 18 w 86"/>
                <a:gd name="T11" fmla="*/ 28 h 128"/>
                <a:gd name="T12" fmla="*/ 0 w 86"/>
                <a:gd name="T13" fmla="*/ 32 h 128"/>
                <a:gd name="T14" fmla="*/ 0 w 86"/>
                <a:gd name="T15" fmla="*/ 28 h 128"/>
                <a:gd name="T16" fmla="*/ 0 w 86"/>
                <a:gd name="T17" fmla="*/ 24 h 128"/>
                <a:gd name="T18" fmla="*/ 0 w 86"/>
                <a:gd name="T19" fmla="*/ 12 h 128"/>
                <a:gd name="T20" fmla="*/ 0 w 86"/>
                <a:gd name="T21" fmla="*/ 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128"/>
                <a:gd name="T35" fmla="*/ 86 w 86"/>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128">
                  <a:moveTo>
                    <a:pt x="0" y="32"/>
                  </a:moveTo>
                  <a:lnTo>
                    <a:pt x="0" y="32"/>
                  </a:lnTo>
                  <a:lnTo>
                    <a:pt x="51" y="0"/>
                  </a:lnTo>
                  <a:lnTo>
                    <a:pt x="69" y="32"/>
                  </a:lnTo>
                  <a:lnTo>
                    <a:pt x="86" y="80"/>
                  </a:lnTo>
                  <a:lnTo>
                    <a:pt x="69" y="113"/>
                  </a:lnTo>
                  <a:lnTo>
                    <a:pt x="0" y="128"/>
                  </a:lnTo>
                  <a:lnTo>
                    <a:pt x="0" y="113"/>
                  </a:lnTo>
                  <a:lnTo>
                    <a:pt x="0" y="96"/>
                  </a:lnTo>
                  <a:lnTo>
                    <a:pt x="0" y="48"/>
                  </a:lnTo>
                  <a:lnTo>
                    <a:pt x="0" y="3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3" name="Freeform 83"/>
            <p:cNvSpPr>
              <a:spLocks/>
            </p:cNvSpPr>
            <p:nvPr/>
          </p:nvSpPr>
          <p:spPr bwMode="auto">
            <a:xfrm>
              <a:off x="4570" y="2334"/>
              <a:ext cx="87" cy="79"/>
            </a:xfrm>
            <a:custGeom>
              <a:avLst/>
              <a:gdLst>
                <a:gd name="T0" fmla="*/ 44 w 172"/>
                <a:gd name="T1" fmla="*/ 0 h 159"/>
                <a:gd name="T2" fmla="*/ 44 w 172"/>
                <a:gd name="T3" fmla="*/ 0 h 159"/>
                <a:gd name="T4" fmla="*/ 39 w 172"/>
                <a:gd name="T5" fmla="*/ 0 h 159"/>
                <a:gd name="T6" fmla="*/ 31 w 172"/>
                <a:gd name="T7" fmla="*/ 4 h 159"/>
                <a:gd name="T8" fmla="*/ 26 w 172"/>
                <a:gd name="T9" fmla="*/ 4 h 159"/>
                <a:gd name="T10" fmla="*/ 22 w 172"/>
                <a:gd name="T11" fmla="*/ 7 h 159"/>
                <a:gd name="T12" fmla="*/ 18 w 172"/>
                <a:gd name="T13" fmla="*/ 7 h 159"/>
                <a:gd name="T14" fmla="*/ 0 w 172"/>
                <a:gd name="T15" fmla="*/ 19 h 159"/>
                <a:gd name="T16" fmla="*/ 0 w 172"/>
                <a:gd name="T17" fmla="*/ 24 h 159"/>
                <a:gd name="T18" fmla="*/ 5 w 172"/>
                <a:gd name="T19" fmla="*/ 24 h 159"/>
                <a:gd name="T20" fmla="*/ 0 w 172"/>
                <a:gd name="T21" fmla="*/ 36 h 159"/>
                <a:gd name="T22" fmla="*/ 5 w 172"/>
                <a:gd name="T23" fmla="*/ 39 h 159"/>
                <a:gd name="T24" fmla="*/ 9 w 172"/>
                <a:gd name="T25" fmla="*/ 39 h 159"/>
                <a:gd name="T26" fmla="*/ 13 w 172"/>
                <a:gd name="T27" fmla="*/ 39 h 159"/>
                <a:gd name="T28" fmla="*/ 26 w 172"/>
                <a:gd name="T29" fmla="*/ 31 h 159"/>
                <a:gd name="T30" fmla="*/ 18 w 172"/>
                <a:gd name="T31" fmla="*/ 28 h 159"/>
                <a:gd name="T32" fmla="*/ 18 w 172"/>
                <a:gd name="T33" fmla="*/ 24 h 159"/>
                <a:gd name="T34" fmla="*/ 35 w 172"/>
                <a:gd name="T35" fmla="*/ 16 h 159"/>
                <a:gd name="T36" fmla="*/ 35 w 172"/>
                <a:gd name="T37" fmla="*/ 7 h 159"/>
                <a:gd name="T38" fmla="*/ 44 w 172"/>
                <a:gd name="T39" fmla="*/ 0 h 1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159"/>
                <a:gd name="T62" fmla="*/ 172 w 172"/>
                <a:gd name="T63" fmla="*/ 159 h 1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159">
                  <a:moveTo>
                    <a:pt x="172" y="0"/>
                  </a:moveTo>
                  <a:lnTo>
                    <a:pt x="172" y="0"/>
                  </a:lnTo>
                  <a:lnTo>
                    <a:pt x="155" y="0"/>
                  </a:lnTo>
                  <a:lnTo>
                    <a:pt x="121" y="16"/>
                  </a:lnTo>
                  <a:lnTo>
                    <a:pt x="103" y="16"/>
                  </a:lnTo>
                  <a:lnTo>
                    <a:pt x="86" y="31"/>
                  </a:lnTo>
                  <a:lnTo>
                    <a:pt x="69" y="31"/>
                  </a:lnTo>
                  <a:lnTo>
                    <a:pt x="0" y="79"/>
                  </a:lnTo>
                  <a:lnTo>
                    <a:pt x="0" y="96"/>
                  </a:lnTo>
                  <a:lnTo>
                    <a:pt x="17" y="96"/>
                  </a:lnTo>
                  <a:lnTo>
                    <a:pt x="0" y="144"/>
                  </a:lnTo>
                  <a:lnTo>
                    <a:pt x="17" y="159"/>
                  </a:lnTo>
                  <a:lnTo>
                    <a:pt x="34" y="159"/>
                  </a:lnTo>
                  <a:lnTo>
                    <a:pt x="52" y="159"/>
                  </a:lnTo>
                  <a:lnTo>
                    <a:pt x="103" y="127"/>
                  </a:lnTo>
                  <a:lnTo>
                    <a:pt x="69" y="112"/>
                  </a:lnTo>
                  <a:lnTo>
                    <a:pt x="69" y="96"/>
                  </a:lnTo>
                  <a:lnTo>
                    <a:pt x="138" y="64"/>
                  </a:lnTo>
                  <a:lnTo>
                    <a:pt x="138" y="31"/>
                  </a:lnTo>
                  <a:lnTo>
                    <a:pt x="172"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4" name="Freeform 84"/>
            <p:cNvSpPr>
              <a:spLocks/>
            </p:cNvSpPr>
            <p:nvPr/>
          </p:nvSpPr>
          <p:spPr bwMode="auto">
            <a:xfrm>
              <a:off x="4398" y="1485"/>
              <a:ext cx="16" cy="24"/>
            </a:xfrm>
            <a:custGeom>
              <a:avLst/>
              <a:gdLst>
                <a:gd name="T0" fmla="*/ 8 w 33"/>
                <a:gd name="T1" fmla="*/ 12 h 48"/>
                <a:gd name="T2" fmla="*/ 8 w 33"/>
                <a:gd name="T3" fmla="*/ 12 h 48"/>
                <a:gd name="T4" fmla="*/ 8 w 33"/>
                <a:gd name="T5" fmla="*/ 5 h 48"/>
                <a:gd name="T6" fmla="*/ 0 w 33"/>
                <a:gd name="T7" fmla="*/ 0 h 48"/>
                <a:gd name="T8" fmla="*/ 0 w 33"/>
                <a:gd name="T9" fmla="*/ 5 h 48"/>
                <a:gd name="T10" fmla="*/ 8 w 33"/>
                <a:gd name="T11" fmla="*/ 12 h 48"/>
                <a:gd name="T12" fmla="*/ 0 60000 65536"/>
                <a:gd name="T13" fmla="*/ 0 60000 65536"/>
                <a:gd name="T14" fmla="*/ 0 60000 65536"/>
                <a:gd name="T15" fmla="*/ 0 60000 65536"/>
                <a:gd name="T16" fmla="*/ 0 60000 65536"/>
                <a:gd name="T17" fmla="*/ 0 60000 65536"/>
                <a:gd name="T18" fmla="*/ 0 w 33"/>
                <a:gd name="T19" fmla="*/ 0 h 48"/>
                <a:gd name="T20" fmla="*/ 33 w 3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3" h="48">
                  <a:moveTo>
                    <a:pt x="33" y="48"/>
                  </a:moveTo>
                  <a:lnTo>
                    <a:pt x="33" y="48"/>
                  </a:lnTo>
                  <a:lnTo>
                    <a:pt x="33" y="17"/>
                  </a:lnTo>
                  <a:lnTo>
                    <a:pt x="0" y="0"/>
                  </a:lnTo>
                  <a:lnTo>
                    <a:pt x="0" y="17"/>
                  </a:lnTo>
                  <a:lnTo>
                    <a:pt x="33"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5" name="Freeform 85"/>
            <p:cNvSpPr>
              <a:spLocks/>
            </p:cNvSpPr>
            <p:nvPr/>
          </p:nvSpPr>
          <p:spPr bwMode="auto">
            <a:xfrm>
              <a:off x="4398" y="1485"/>
              <a:ext cx="16" cy="24"/>
            </a:xfrm>
            <a:custGeom>
              <a:avLst/>
              <a:gdLst>
                <a:gd name="T0" fmla="*/ 8 w 33"/>
                <a:gd name="T1" fmla="*/ 12 h 48"/>
                <a:gd name="T2" fmla="*/ 8 w 33"/>
                <a:gd name="T3" fmla="*/ 12 h 48"/>
                <a:gd name="T4" fmla="*/ 8 w 33"/>
                <a:gd name="T5" fmla="*/ 5 h 48"/>
                <a:gd name="T6" fmla="*/ 0 w 33"/>
                <a:gd name="T7" fmla="*/ 0 h 48"/>
                <a:gd name="T8" fmla="*/ 0 w 33"/>
                <a:gd name="T9" fmla="*/ 5 h 48"/>
                <a:gd name="T10" fmla="*/ 8 w 33"/>
                <a:gd name="T11" fmla="*/ 12 h 48"/>
                <a:gd name="T12" fmla="*/ 0 60000 65536"/>
                <a:gd name="T13" fmla="*/ 0 60000 65536"/>
                <a:gd name="T14" fmla="*/ 0 60000 65536"/>
                <a:gd name="T15" fmla="*/ 0 60000 65536"/>
                <a:gd name="T16" fmla="*/ 0 60000 65536"/>
                <a:gd name="T17" fmla="*/ 0 60000 65536"/>
                <a:gd name="T18" fmla="*/ 0 w 33"/>
                <a:gd name="T19" fmla="*/ 0 h 48"/>
                <a:gd name="T20" fmla="*/ 33 w 3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3" h="48">
                  <a:moveTo>
                    <a:pt x="33" y="48"/>
                  </a:moveTo>
                  <a:lnTo>
                    <a:pt x="33" y="48"/>
                  </a:lnTo>
                  <a:lnTo>
                    <a:pt x="33" y="17"/>
                  </a:lnTo>
                  <a:lnTo>
                    <a:pt x="0" y="0"/>
                  </a:lnTo>
                  <a:lnTo>
                    <a:pt x="0" y="17"/>
                  </a:lnTo>
                  <a:lnTo>
                    <a:pt x="33"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26" name="Freeform 86"/>
            <p:cNvSpPr>
              <a:spLocks/>
            </p:cNvSpPr>
            <p:nvPr/>
          </p:nvSpPr>
          <p:spPr bwMode="auto">
            <a:xfrm>
              <a:off x="2689" y="2445"/>
              <a:ext cx="165" cy="120"/>
            </a:xfrm>
            <a:custGeom>
              <a:avLst/>
              <a:gdLst>
                <a:gd name="T0" fmla="*/ 74 w 330"/>
                <a:gd name="T1" fmla="*/ 5 h 240"/>
                <a:gd name="T2" fmla="*/ 74 w 330"/>
                <a:gd name="T3" fmla="*/ 5 h 240"/>
                <a:gd name="T4" fmla="*/ 79 w 330"/>
                <a:gd name="T5" fmla="*/ 5 h 240"/>
                <a:gd name="T6" fmla="*/ 83 w 330"/>
                <a:gd name="T7" fmla="*/ 24 h 240"/>
                <a:gd name="T8" fmla="*/ 66 w 330"/>
                <a:gd name="T9" fmla="*/ 29 h 240"/>
                <a:gd name="T10" fmla="*/ 66 w 330"/>
                <a:gd name="T11" fmla="*/ 32 h 240"/>
                <a:gd name="T12" fmla="*/ 52 w 330"/>
                <a:gd name="T13" fmla="*/ 41 h 240"/>
                <a:gd name="T14" fmla="*/ 35 w 330"/>
                <a:gd name="T15" fmla="*/ 48 h 240"/>
                <a:gd name="T16" fmla="*/ 30 w 330"/>
                <a:gd name="T17" fmla="*/ 53 h 240"/>
                <a:gd name="T18" fmla="*/ 30 w 330"/>
                <a:gd name="T19" fmla="*/ 60 h 240"/>
                <a:gd name="T20" fmla="*/ 0 w 330"/>
                <a:gd name="T21" fmla="*/ 56 h 240"/>
                <a:gd name="T22" fmla="*/ 9 w 330"/>
                <a:gd name="T23" fmla="*/ 56 h 240"/>
                <a:gd name="T24" fmla="*/ 18 w 330"/>
                <a:gd name="T25" fmla="*/ 48 h 240"/>
                <a:gd name="T26" fmla="*/ 22 w 330"/>
                <a:gd name="T27" fmla="*/ 41 h 240"/>
                <a:gd name="T28" fmla="*/ 22 w 330"/>
                <a:gd name="T29" fmla="*/ 32 h 240"/>
                <a:gd name="T30" fmla="*/ 26 w 330"/>
                <a:gd name="T31" fmla="*/ 24 h 240"/>
                <a:gd name="T32" fmla="*/ 30 w 330"/>
                <a:gd name="T33" fmla="*/ 17 h 240"/>
                <a:gd name="T34" fmla="*/ 43 w 330"/>
                <a:gd name="T35" fmla="*/ 12 h 240"/>
                <a:gd name="T36" fmla="*/ 48 w 330"/>
                <a:gd name="T37" fmla="*/ 0 h 240"/>
                <a:gd name="T38" fmla="*/ 52 w 330"/>
                <a:gd name="T39" fmla="*/ 0 h 240"/>
                <a:gd name="T40" fmla="*/ 56 w 330"/>
                <a:gd name="T41" fmla="*/ 5 h 240"/>
                <a:gd name="T42" fmla="*/ 70 w 330"/>
                <a:gd name="T43" fmla="*/ 5 h 240"/>
                <a:gd name="T44" fmla="*/ 74 w 330"/>
                <a:gd name="T45" fmla="*/ 5 h 2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0"/>
                <a:gd name="T70" fmla="*/ 0 h 240"/>
                <a:gd name="T71" fmla="*/ 330 w 330"/>
                <a:gd name="T72" fmla="*/ 240 h 2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0" h="240">
                  <a:moveTo>
                    <a:pt x="296" y="17"/>
                  </a:moveTo>
                  <a:lnTo>
                    <a:pt x="296" y="17"/>
                  </a:lnTo>
                  <a:lnTo>
                    <a:pt x="313" y="17"/>
                  </a:lnTo>
                  <a:lnTo>
                    <a:pt x="330" y="96"/>
                  </a:lnTo>
                  <a:lnTo>
                    <a:pt x="261" y="113"/>
                  </a:lnTo>
                  <a:lnTo>
                    <a:pt x="261" y="128"/>
                  </a:lnTo>
                  <a:lnTo>
                    <a:pt x="209" y="161"/>
                  </a:lnTo>
                  <a:lnTo>
                    <a:pt x="140" y="192"/>
                  </a:lnTo>
                  <a:lnTo>
                    <a:pt x="123" y="209"/>
                  </a:lnTo>
                  <a:lnTo>
                    <a:pt x="123" y="240"/>
                  </a:lnTo>
                  <a:lnTo>
                    <a:pt x="0" y="224"/>
                  </a:lnTo>
                  <a:lnTo>
                    <a:pt x="36" y="224"/>
                  </a:lnTo>
                  <a:lnTo>
                    <a:pt x="71" y="192"/>
                  </a:lnTo>
                  <a:lnTo>
                    <a:pt x="88" y="161"/>
                  </a:lnTo>
                  <a:lnTo>
                    <a:pt x="88" y="128"/>
                  </a:lnTo>
                  <a:lnTo>
                    <a:pt x="106" y="96"/>
                  </a:lnTo>
                  <a:lnTo>
                    <a:pt x="123" y="65"/>
                  </a:lnTo>
                  <a:lnTo>
                    <a:pt x="175" y="48"/>
                  </a:lnTo>
                  <a:lnTo>
                    <a:pt x="192" y="0"/>
                  </a:lnTo>
                  <a:lnTo>
                    <a:pt x="209" y="0"/>
                  </a:lnTo>
                  <a:lnTo>
                    <a:pt x="227" y="17"/>
                  </a:lnTo>
                  <a:lnTo>
                    <a:pt x="278" y="17"/>
                  </a:lnTo>
                  <a:lnTo>
                    <a:pt x="296"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7" name="Freeform 87"/>
            <p:cNvSpPr>
              <a:spLocks/>
            </p:cNvSpPr>
            <p:nvPr/>
          </p:nvSpPr>
          <p:spPr bwMode="auto">
            <a:xfrm>
              <a:off x="2750" y="2421"/>
              <a:ext cx="278" cy="256"/>
            </a:xfrm>
            <a:custGeom>
              <a:avLst/>
              <a:gdLst>
                <a:gd name="T0" fmla="*/ 44 w 555"/>
                <a:gd name="T1" fmla="*/ 16 h 512"/>
                <a:gd name="T2" fmla="*/ 44 w 555"/>
                <a:gd name="T3" fmla="*/ 16 h 512"/>
                <a:gd name="T4" fmla="*/ 48 w 555"/>
                <a:gd name="T5" fmla="*/ 16 h 512"/>
                <a:gd name="T6" fmla="*/ 53 w 555"/>
                <a:gd name="T7" fmla="*/ 36 h 512"/>
                <a:gd name="T8" fmla="*/ 35 w 555"/>
                <a:gd name="T9" fmla="*/ 40 h 512"/>
                <a:gd name="T10" fmla="*/ 35 w 555"/>
                <a:gd name="T11" fmla="*/ 44 h 512"/>
                <a:gd name="T12" fmla="*/ 22 w 555"/>
                <a:gd name="T13" fmla="*/ 52 h 512"/>
                <a:gd name="T14" fmla="*/ 5 w 555"/>
                <a:gd name="T15" fmla="*/ 60 h 512"/>
                <a:gd name="T16" fmla="*/ 0 w 555"/>
                <a:gd name="T17" fmla="*/ 64 h 512"/>
                <a:gd name="T18" fmla="*/ 0 w 555"/>
                <a:gd name="T19" fmla="*/ 72 h 512"/>
                <a:gd name="T20" fmla="*/ 26 w 555"/>
                <a:gd name="T21" fmla="*/ 88 h 512"/>
                <a:gd name="T22" fmla="*/ 66 w 555"/>
                <a:gd name="T23" fmla="*/ 116 h 512"/>
                <a:gd name="T24" fmla="*/ 70 w 555"/>
                <a:gd name="T25" fmla="*/ 120 h 512"/>
                <a:gd name="T26" fmla="*/ 79 w 555"/>
                <a:gd name="T27" fmla="*/ 124 h 512"/>
                <a:gd name="T28" fmla="*/ 83 w 555"/>
                <a:gd name="T29" fmla="*/ 128 h 512"/>
                <a:gd name="T30" fmla="*/ 87 w 555"/>
                <a:gd name="T31" fmla="*/ 128 h 512"/>
                <a:gd name="T32" fmla="*/ 96 w 555"/>
                <a:gd name="T33" fmla="*/ 128 h 512"/>
                <a:gd name="T34" fmla="*/ 139 w 555"/>
                <a:gd name="T35" fmla="*/ 100 h 512"/>
                <a:gd name="T36" fmla="*/ 135 w 555"/>
                <a:gd name="T37" fmla="*/ 92 h 512"/>
                <a:gd name="T38" fmla="*/ 130 w 555"/>
                <a:gd name="T39" fmla="*/ 92 h 512"/>
                <a:gd name="T40" fmla="*/ 122 w 555"/>
                <a:gd name="T41" fmla="*/ 80 h 512"/>
                <a:gd name="T42" fmla="*/ 126 w 555"/>
                <a:gd name="T43" fmla="*/ 76 h 512"/>
                <a:gd name="T44" fmla="*/ 126 w 555"/>
                <a:gd name="T45" fmla="*/ 68 h 512"/>
                <a:gd name="T46" fmla="*/ 126 w 555"/>
                <a:gd name="T47" fmla="*/ 60 h 512"/>
                <a:gd name="T48" fmla="*/ 122 w 555"/>
                <a:gd name="T49" fmla="*/ 56 h 512"/>
                <a:gd name="T50" fmla="*/ 122 w 555"/>
                <a:gd name="T51" fmla="*/ 52 h 512"/>
                <a:gd name="T52" fmla="*/ 122 w 555"/>
                <a:gd name="T53" fmla="*/ 40 h 512"/>
                <a:gd name="T54" fmla="*/ 113 w 555"/>
                <a:gd name="T55" fmla="*/ 36 h 512"/>
                <a:gd name="T56" fmla="*/ 109 w 555"/>
                <a:gd name="T57" fmla="*/ 28 h 512"/>
                <a:gd name="T58" fmla="*/ 117 w 555"/>
                <a:gd name="T59" fmla="*/ 20 h 512"/>
                <a:gd name="T60" fmla="*/ 113 w 555"/>
                <a:gd name="T61" fmla="*/ 4 h 512"/>
                <a:gd name="T62" fmla="*/ 117 w 555"/>
                <a:gd name="T63" fmla="*/ 0 h 512"/>
                <a:gd name="T64" fmla="*/ 113 w 555"/>
                <a:gd name="T65" fmla="*/ 4 h 512"/>
                <a:gd name="T66" fmla="*/ 100 w 555"/>
                <a:gd name="T67" fmla="*/ 0 h 512"/>
                <a:gd name="T68" fmla="*/ 96 w 555"/>
                <a:gd name="T69" fmla="*/ 4 h 512"/>
                <a:gd name="T70" fmla="*/ 87 w 555"/>
                <a:gd name="T71" fmla="*/ 0 h 512"/>
                <a:gd name="T72" fmla="*/ 79 w 555"/>
                <a:gd name="T73" fmla="*/ 4 h 512"/>
                <a:gd name="T74" fmla="*/ 66 w 555"/>
                <a:gd name="T75" fmla="*/ 4 h 512"/>
                <a:gd name="T76" fmla="*/ 44 w 555"/>
                <a:gd name="T77" fmla="*/ 16 h 5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55"/>
                <a:gd name="T118" fmla="*/ 0 h 512"/>
                <a:gd name="T119" fmla="*/ 555 w 555"/>
                <a:gd name="T120" fmla="*/ 512 h 5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55" h="512">
                  <a:moveTo>
                    <a:pt x="173" y="65"/>
                  </a:moveTo>
                  <a:lnTo>
                    <a:pt x="173" y="65"/>
                  </a:lnTo>
                  <a:lnTo>
                    <a:pt x="192" y="65"/>
                  </a:lnTo>
                  <a:lnTo>
                    <a:pt x="209" y="144"/>
                  </a:lnTo>
                  <a:lnTo>
                    <a:pt x="138" y="161"/>
                  </a:lnTo>
                  <a:lnTo>
                    <a:pt x="138" y="176"/>
                  </a:lnTo>
                  <a:lnTo>
                    <a:pt x="86" y="209"/>
                  </a:lnTo>
                  <a:lnTo>
                    <a:pt x="17" y="240"/>
                  </a:lnTo>
                  <a:lnTo>
                    <a:pt x="0" y="257"/>
                  </a:lnTo>
                  <a:lnTo>
                    <a:pt x="0" y="288"/>
                  </a:lnTo>
                  <a:lnTo>
                    <a:pt x="104" y="353"/>
                  </a:lnTo>
                  <a:lnTo>
                    <a:pt x="261" y="464"/>
                  </a:lnTo>
                  <a:lnTo>
                    <a:pt x="278" y="480"/>
                  </a:lnTo>
                  <a:lnTo>
                    <a:pt x="313" y="497"/>
                  </a:lnTo>
                  <a:lnTo>
                    <a:pt x="330" y="512"/>
                  </a:lnTo>
                  <a:lnTo>
                    <a:pt x="347" y="512"/>
                  </a:lnTo>
                  <a:lnTo>
                    <a:pt x="382" y="512"/>
                  </a:lnTo>
                  <a:lnTo>
                    <a:pt x="555" y="401"/>
                  </a:lnTo>
                  <a:lnTo>
                    <a:pt x="537" y="368"/>
                  </a:lnTo>
                  <a:lnTo>
                    <a:pt x="520" y="368"/>
                  </a:lnTo>
                  <a:lnTo>
                    <a:pt x="486" y="320"/>
                  </a:lnTo>
                  <a:lnTo>
                    <a:pt x="503" y="305"/>
                  </a:lnTo>
                  <a:lnTo>
                    <a:pt x="503" y="272"/>
                  </a:lnTo>
                  <a:lnTo>
                    <a:pt x="503" y="240"/>
                  </a:lnTo>
                  <a:lnTo>
                    <a:pt x="486" y="224"/>
                  </a:lnTo>
                  <a:lnTo>
                    <a:pt x="486" y="209"/>
                  </a:lnTo>
                  <a:lnTo>
                    <a:pt x="486" y="161"/>
                  </a:lnTo>
                  <a:lnTo>
                    <a:pt x="451" y="144"/>
                  </a:lnTo>
                  <a:lnTo>
                    <a:pt x="434" y="113"/>
                  </a:lnTo>
                  <a:lnTo>
                    <a:pt x="468" y="80"/>
                  </a:lnTo>
                  <a:lnTo>
                    <a:pt x="451" y="17"/>
                  </a:lnTo>
                  <a:lnTo>
                    <a:pt x="468" y="0"/>
                  </a:lnTo>
                  <a:lnTo>
                    <a:pt x="451" y="17"/>
                  </a:lnTo>
                  <a:lnTo>
                    <a:pt x="399" y="0"/>
                  </a:lnTo>
                  <a:lnTo>
                    <a:pt x="382" y="17"/>
                  </a:lnTo>
                  <a:lnTo>
                    <a:pt x="347" y="0"/>
                  </a:lnTo>
                  <a:lnTo>
                    <a:pt x="313" y="17"/>
                  </a:lnTo>
                  <a:lnTo>
                    <a:pt x="261" y="17"/>
                  </a:lnTo>
                  <a:lnTo>
                    <a:pt x="173"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8" name="Freeform 88"/>
            <p:cNvSpPr>
              <a:spLocks/>
            </p:cNvSpPr>
            <p:nvPr/>
          </p:nvSpPr>
          <p:spPr bwMode="auto">
            <a:xfrm>
              <a:off x="2966" y="2421"/>
              <a:ext cx="53" cy="105"/>
            </a:xfrm>
            <a:custGeom>
              <a:avLst/>
              <a:gdLst>
                <a:gd name="T0" fmla="*/ 27 w 105"/>
                <a:gd name="T1" fmla="*/ 32 h 209"/>
                <a:gd name="T2" fmla="*/ 27 w 105"/>
                <a:gd name="T3" fmla="*/ 32 h 209"/>
                <a:gd name="T4" fmla="*/ 27 w 105"/>
                <a:gd name="T5" fmla="*/ 36 h 209"/>
                <a:gd name="T6" fmla="*/ 18 w 105"/>
                <a:gd name="T7" fmla="*/ 44 h 209"/>
                <a:gd name="T8" fmla="*/ 18 w 105"/>
                <a:gd name="T9" fmla="*/ 48 h 209"/>
                <a:gd name="T10" fmla="*/ 14 w 105"/>
                <a:gd name="T11" fmla="*/ 53 h 209"/>
                <a:gd name="T12" fmla="*/ 14 w 105"/>
                <a:gd name="T13" fmla="*/ 41 h 209"/>
                <a:gd name="T14" fmla="*/ 5 w 105"/>
                <a:gd name="T15" fmla="*/ 36 h 209"/>
                <a:gd name="T16" fmla="*/ 0 w 105"/>
                <a:gd name="T17" fmla="*/ 29 h 209"/>
                <a:gd name="T18" fmla="*/ 9 w 105"/>
                <a:gd name="T19" fmla="*/ 20 h 209"/>
                <a:gd name="T20" fmla="*/ 5 w 105"/>
                <a:gd name="T21" fmla="*/ 5 h 209"/>
                <a:gd name="T22" fmla="*/ 9 w 105"/>
                <a:gd name="T23" fmla="*/ 0 h 209"/>
                <a:gd name="T24" fmla="*/ 18 w 105"/>
                <a:gd name="T25" fmla="*/ 0 h 209"/>
                <a:gd name="T26" fmla="*/ 22 w 105"/>
                <a:gd name="T27" fmla="*/ 5 h 209"/>
                <a:gd name="T28" fmla="*/ 27 w 105"/>
                <a:gd name="T29" fmla="*/ 0 h 209"/>
                <a:gd name="T30" fmla="*/ 22 w 105"/>
                <a:gd name="T31" fmla="*/ 8 h 209"/>
                <a:gd name="T32" fmla="*/ 27 w 105"/>
                <a:gd name="T33" fmla="*/ 17 h 209"/>
                <a:gd name="T34" fmla="*/ 18 w 105"/>
                <a:gd name="T35" fmla="*/ 24 h 209"/>
                <a:gd name="T36" fmla="*/ 18 w 105"/>
                <a:gd name="T37" fmla="*/ 29 h 209"/>
                <a:gd name="T38" fmla="*/ 27 w 105"/>
                <a:gd name="T39" fmla="*/ 29 h 209"/>
                <a:gd name="T40" fmla="*/ 27 w 105"/>
                <a:gd name="T41" fmla="*/ 32 h 2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5"/>
                <a:gd name="T64" fmla="*/ 0 h 209"/>
                <a:gd name="T65" fmla="*/ 105 w 105"/>
                <a:gd name="T66" fmla="*/ 209 h 20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5" h="209">
                  <a:moveTo>
                    <a:pt x="105" y="128"/>
                  </a:moveTo>
                  <a:lnTo>
                    <a:pt x="105" y="128"/>
                  </a:lnTo>
                  <a:lnTo>
                    <a:pt x="105" y="144"/>
                  </a:lnTo>
                  <a:lnTo>
                    <a:pt x="71" y="176"/>
                  </a:lnTo>
                  <a:lnTo>
                    <a:pt x="71" y="192"/>
                  </a:lnTo>
                  <a:lnTo>
                    <a:pt x="54" y="209"/>
                  </a:lnTo>
                  <a:lnTo>
                    <a:pt x="54" y="161"/>
                  </a:lnTo>
                  <a:lnTo>
                    <a:pt x="17" y="144"/>
                  </a:lnTo>
                  <a:lnTo>
                    <a:pt x="0" y="113"/>
                  </a:lnTo>
                  <a:lnTo>
                    <a:pt x="34" y="80"/>
                  </a:lnTo>
                  <a:lnTo>
                    <a:pt x="17" y="17"/>
                  </a:lnTo>
                  <a:lnTo>
                    <a:pt x="34" y="0"/>
                  </a:lnTo>
                  <a:lnTo>
                    <a:pt x="71" y="0"/>
                  </a:lnTo>
                  <a:lnTo>
                    <a:pt x="88" y="17"/>
                  </a:lnTo>
                  <a:lnTo>
                    <a:pt x="105" y="0"/>
                  </a:lnTo>
                  <a:lnTo>
                    <a:pt x="88" y="32"/>
                  </a:lnTo>
                  <a:lnTo>
                    <a:pt x="105" y="65"/>
                  </a:lnTo>
                  <a:lnTo>
                    <a:pt x="71" y="96"/>
                  </a:lnTo>
                  <a:lnTo>
                    <a:pt x="71" y="113"/>
                  </a:lnTo>
                  <a:lnTo>
                    <a:pt x="105" y="113"/>
                  </a:lnTo>
                  <a:lnTo>
                    <a:pt x="105" y="12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29" name="Freeform 89"/>
            <p:cNvSpPr>
              <a:spLocks/>
            </p:cNvSpPr>
            <p:nvPr/>
          </p:nvSpPr>
          <p:spPr bwMode="auto">
            <a:xfrm>
              <a:off x="2992" y="2485"/>
              <a:ext cx="218" cy="192"/>
            </a:xfrm>
            <a:custGeom>
              <a:avLst/>
              <a:gdLst>
                <a:gd name="T0" fmla="*/ 18 w 435"/>
                <a:gd name="T1" fmla="*/ 69 h 384"/>
                <a:gd name="T2" fmla="*/ 18 w 435"/>
                <a:gd name="T3" fmla="*/ 69 h 384"/>
                <a:gd name="T4" fmla="*/ 13 w 435"/>
                <a:gd name="T5" fmla="*/ 60 h 384"/>
                <a:gd name="T6" fmla="*/ 9 w 435"/>
                <a:gd name="T7" fmla="*/ 60 h 384"/>
                <a:gd name="T8" fmla="*/ 0 w 435"/>
                <a:gd name="T9" fmla="*/ 48 h 384"/>
                <a:gd name="T10" fmla="*/ 5 w 435"/>
                <a:gd name="T11" fmla="*/ 45 h 384"/>
                <a:gd name="T12" fmla="*/ 5 w 435"/>
                <a:gd name="T13" fmla="*/ 36 h 384"/>
                <a:gd name="T14" fmla="*/ 5 w 435"/>
                <a:gd name="T15" fmla="*/ 28 h 384"/>
                <a:gd name="T16" fmla="*/ 0 w 435"/>
                <a:gd name="T17" fmla="*/ 24 h 384"/>
                <a:gd name="T18" fmla="*/ 0 w 435"/>
                <a:gd name="T19" fmla="*/ 21 h 384"/>
                <a:gd name="T20" fmla="*/ 5 w 435"/>
                <a:gd name="T21" fmla="*/ 16 h 384"/>
                <a:gd name="T22" fmla="*/ 5 w 435"/>
                <a:gd name="T23" fmla="*/ 12 h 384"/>
                <a:gd name="T24" fmla="*/ 13 w 435"/>
                <a:gd name="T25" fmla="*/ 4 h 384"/>
                <a:gd name="T26" fmla="*/ 13 w 435"/>
                <a:gd name="T27" fmla="*/ 0 h 384"/>
                <a:gd name="T28" fmla="*/ 22 w 435"/>
                <a:gd name="T29" fmla="*/ 0 h 384"/>
                <a:gd name="T30" fmla="*/ 35 w 435"/>
                <a:gd name="T31" fmla="*/ 4 h 384"/>
                <a:gd name="T32" fmla="*/ 44 w 435"/>
                <a:gd name="T33" fmla="*/ 4 h 384"/>
                <a:gd name="T34" fmla="*/ 44 w 435"/>
                <a:gd name="T35" fmla="*/ 12 h 384"/>
                <a:gd name="T36" fmla="*/ 70 w 435"/>
                <a:gd name="T37" fmla="*/ 21 h 384"/>
                <a:gd name="T38" fmla="*/ 74 w 435"/>
                <a:gd name="T39" fmla="*/ 16 h 384"/>
                <a:gd name="T40" fmla="*/ 74 w 435"/>
                <a:gd name="T41" fmla="*/ 9 h 384"/>
                <a:gd name="T42" fmla="*/ 88 w 435"/>
                <a:gd name="T43" fmla="*/ 0 h 384"/>
                <a:gd name="T44" fmla="*/ 96 w 435"/>
                <a:gd name="T45" fmla="*/ 4 h 384"/>
                <a:gd name="T46" fmla="*/ 96 w 435"/>
                <a:gd name="T47" fmla="*/ 9 h 384"/>
                <a:gd name="T48" fmla="*/ 109 w 435"/>
                <a:gd name="T49" fmla="*/ 9 h 384"/>
                <a:gd name="T50" fmla="*/ 105 w 435"/>
                <a:gd name="T51" fmla="*/ 24 h 384"/>
                <a:gd name="T52" fmla="*/ 109 w 435"/>
                <a:gd name="T53" fmla="*/ 33 h 384"/>
                <a:gd name="T54" fmla="*/ 109 w 435"/>
                <a:gd name="T55" fmla="*/ 76 h 384"/>
                <a:gd name="T56" fmla="*/ 109 w 435"/>
                <a:gd name="T57" fmla="*/ 88 h 384"/>
                <a:gd name="T58" fmla="*/ 105 w 435"/>
                <a:gd name="T59" fmla="*/ 93 h 384"/>
                <a:gd name="T60" fmla="*/ 101 w 435"/>
                <a:gd name="T61" fmla="*/ 96 h 384"/>
                <a:gd name="T62" fmla="*/ 48 w 435"/>
                <a:gd name="T63" fmla="*/ 69 h 384"/>
                <a:gd name="T64" fmla="*/ 40 w 435"/>
                <a:gd name="T65" fmla="*/ 72 h 384"/>
                <a:gd name="T66" fmla="*/ 35 w 435"/>
                <a:gd name="T67" fmla="*/ 69 h 384"/>
                <a:gd name="T68" fmla="*/ 18 w 435"/>
                <a:gd name="T69" fmla="*/ 69 h 3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5"/>
                <a:gd name="T106" fmla="*/ 0 h 384"/>
                <a:gd name="T107" fmla="*/ 435 w 435"/>
                <a:gd name="T108" fmla="*/ 384 h 3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5" h="384">
                  <a:moveTo>
                    <a:pt x="69" y="273"/>
                  </a:moveTo>
                  <a:lnTo>
                    <a:pt x="69" y="273"/>
                  </a:lnTo>
                  <a:lnTo>
                    <a:pt x="51" y="240"/>
                  </a:lnTo>
                  <a:lnTo>
                    <a:pt x="34" y="240"/>
                  </a:lnTo>
                  <a:lnTo>
                    <a:pt x="0" y="192"/>
                  </a:lnTo>
                  <a:lnTo>
                    <a:pt x="17" y="177"/>
                  </a:lnTo>
                  <a:lnTo>
                    <a:pt x="17" y="144"/>
                  </a:lnTo>
                  <a:lnTo>
                    <a:pt x="17" y="112"/>
                  </a:lnTo>
                  <a:lnTo>
                    <a:pt x="0" y="96"/>
                  </a:lnTo>
                  <a:lnTo>
                    <a:pt x="0" y="81"/>
                  </a:lnTo>
                  <a:lnTo>
                    <a:pt x="17" y="64"/>
                  </a:lnTo>
                  <a:lnTo>
                    <a:pt x="17" y="48"/>
                  </a:lnTo>
                  <a:lnTo>
                    <a:pt x="51" y="16"/>
                  </a:lnTo>
                  <a:lnTo>
                    <a:pt x="51" y="0"/>
                  </a:lnTo>
                  <a:lnTo>
                    <a:pt x="86" y="0"/>
                  </a:lnTo>
                  <a:lnTo>
                    <a:pt x="140" y="16"/>
                  </a:lnTo>
                  <a:lnTo>
                    <a:pt x="174" y="16"/>
                  </a:lnTo>
                  <a:lnTo>
                    <a:pt x="174" y="48"/>
                  </a:lnTo>
                  <a:lnTo>
                    <a:pt x="278" y="81"/>
                  </a:lnTo>
                  <a:lnTo>
                    <a:pt x="295" y="64"/>
                  </a:lnTo>
                  <a:lnTo>
                    <a:pt x="295" y="33"/>
                  </a:lnTo>
                  <a:lnTo>
                    <a:pt x="349" y="0"/>
                  </a:lnTo>
                  <a:lnTo>
                    <a:pt x="384" y="16"/>
                  </a:lnTo>
                  <a:lnTo>
                    <a:pt x="384" y="33"/>
                  </a:lnTo>
                  <a:lnTo>
                    <a:pt x="435" y="33"/>
                  </a:lnTo>
                  <a:lnTo>
                    <a:pt x="418" y="96"/>
                  </a:lnTo>
                  <a:lnTo>
                    <a:pt x="435" y="129"/>
                  </a:lnTo>
                  <a:lnTo>
                    <a:pt x="435" y="304"/>
                  </a:lnTo>
                  <a:lnTo>
                    <a:pt x="435" y="352"/>
                  </a:lnTo>
                  <a:lnTo>
                    <a:pt x="418" y="369"/>
                  </a:lnTo>
                  <a:lnTo>
                    <a:pt x="401" y="384"/>
                  </a:lnTo>
                  <a:lnTo>
                    <a:pt x="192" y="273"/>
                  </a:lnTo>
                  <a:lnTo>
                    <a:pt x="157" y="288"/>
                  </a:lnTo>
                  <a:lnTo>
                    <a:pt x="140" y="273"/>
                  </a:lnTo>
                  <a:lnTo>
                    <a:pt x="69" y="2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0" name="Freeform 90"/>
            <p:cNvSpPr>
              <a:spLocks/>
            </p:cNvSpPr>
            <p:nvPr/>
          </p:nvSpPr>
          <p:spPr bwMode="auto">
            <a:xfrm>
              <a:off x="3202" y="2502"/>
              <a:ext cx="155" cy="143"/>
            </a:xfrm>
            <a:custGeom>
              <a:avLst/>
              <a:gdLst>
                <a:gd name="T0" fmla="*/ 77 w 311"/>
                <a:gd name="T1" fmla="*/ 63 h 288"/>
                <a:gd name="T2" fmla="*/ 77 w 311"/>
                <a:gd name="T3" fmla="*/ 63 h 288"/>
                <a:gd name="T4" fmla="*/ 64 w 311"/>
                <a:gd name="T5" fmla="*/ 71 h 288"/>
                <a:gd name="T6" fmla="*/ 60 w 311"/>
                <a:gd name="T7" fmla="*/ 67 h 288"/>
                <a:gd name="T8" fmla="*/ 4 w 311"/>
                <a:gd name="T9" fmla="*/ 67 h 288"/>
                <a:gd name="T10" fmla="*/ 4 w 311"/>
                <a:gd name="T11" fmla="*/ 24 h 288"/>
                <a:gd name="T12" fmla="*/ 0 w 311"/>
                <a:gd name="T13" fmla="*/ 15 h 288"/>
                <a:gd name="T14" fmla="*/ 4 w 311"/>
                <a:gd name="T15" fmla="*/ 0 h 288"/>
                <a:gd name="T16" fmla="*/ 4 w 311"/>
                <a:gd name="T17" fmla="*/ 3 h 288"/>
                <a:gd name="T18" fmla="*/ 17 w 311"/>
                <a:gd name="T19" fmla="*/ 3 h 288"/>
                <a:gd name="T20" fmla="*/ 30 w 311"/>
                <a:gd name="T21" fmla="*/ 7 h 288"/>
                <a:gd name="T22" fmla="*/ 47 w 311"/>
                <a:gd name="T23" fmla="*/ 3 h 288"/>
                <a:gd name="T24" fmla="*/ 51 w 311"/>
                <a:gd name="T25" fmla="*/ 3 h 288"/>
                <a:gd name="T26" fmla="*/ 51 w 311"/>
                <a:gd name="T27" fmla="*/ 7 h 288"/>
                <a:gd name="T28" fmla="*/ 56 w 311"/>
                <a:gd name="T29" fmla="*/ 3 h 288"/>
                <a:gd name="T30" fmla="*/ 56 w 311"/>
                <a:gd name="T31" fmla="*/ 7 h 288"/>
                <a:gd name="T32" fmla="*/ 64 w 311"/>
                <a:gd name="T33" fmla="*/ 3 h 288"/>
                <a:gd name="T34" fmla="*/ 69 w 311"/>
                <a:gd name="T35" fmla="*/ 19 h 288"/>
                <a:gd name="T36" fmla="*/ 64 w 311"/>
                <a:gd name="T37" fmla="*/ 31 h 288"/>
                <a:gd name="T38" fmla="*/ 60 w 311"/>
                <a:gd name="T39" fmla="*/ 24 h 288"/>
                <a:gd name="T40" fmla="*/ 56 w 311"/>
                <a:gd name="T41" fmla="*/ 12 h 288"/>
                <a:gd name="T42" fmla="*/ 56 w 311"/>
                <a:gd name="T43" fmla="*/ 15 h 288"/>
                <a:gd name="T44" fmla="*/ 56 w 311"/>
                <a:gd name="T45" fmla="*/ 19 h 288"/>
                <a:gd name="T46" fmla="*/ 77 w 311"/>
                <a:gd name="T47" fmla="*/ 63 h 2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1"/>
                <a:gd name="T73" fmla="*/ 0 h 288"/>
                <a:gd name="T74" fmla="*/ 311 w 311"/>
                <a:gd name="T75" fmla="*/ 288 h 2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1" h="288">
                  <a:moveTo>
                    <a:pt x="311" y="255"/>
                  </a:moveTo>
                  <a:lnTo>
                    <a:pt x="311" y="255"/>
                  </a:lnTo>
                  <a:lnTo>
                    <a:pt x="259" y="288"/>
                  </a:lnTo>
                  <a:lnTo>
                    <a:pt x="242" y="271"/>
                  </a:lnTo>
                  <a:lnTo>
                    <a:pt x="17" y="271"/>
                  </a:lnTo>
                  <a:lnTo>
                    <a:pt x="17" y="96"/>
                  </a:lnTo>
                  <a:lnTo>
                    <a:pt x="0" y="63"/>
                  </a:lnTo>
                  <a:lnTo>
                    <a:pt x="17" y="0"/>
                  </a:lnTo>
                  <a:lnTo>
                    <a:pt x="17" y="15"/>
                  </a:lnTo>
                  <a:lnTo>
                    <a:pt x="69" y="15"/>
                  </a:lnTo>
                  <a:lnTo>
                    <a:pt x="121" y="31"/>
                  </a:lnTo>
                  <a:lnTo>
                    <a:pt x="190" y="15"/>
                  </a:lnTo>
                  <a:lnTo>
                    <a:pt x="207" y="15"/>
                  </a:lnTo>
                  <a:lnTo>
                    <a:pt x="207" y="31"/>
                  </a:lnTo>
                  <a:lnTo>
                    <a:pt x="225" y="15"/>
                  </a:lnTo>
                  <a:lnTo>
                    <a:pt x="225" y="31"/>
                  </a:lnTo>
                  <a:lnTo>
                    <a:pt x="259" y="15"/>
                  </a:lnTo>
                  <a:lnTo>
                    <a:pt x="277" y="79"/>
                  </a:lnTo>
                  <a:lnTo>
                    <a:pt x="259" y="127"/>
                  </a:lnTo>
                  <a:lnTo>
                    <a:pt x="242" y="96"/>
                  </a:lnTo>
                  <a:lnTo>
                    <a:pt x="225" y="48"/>
                  </a:lnTo>
                  <a:lnTo>
                    <a:pt x="225" y="63"/>
                  </a:lnTo>
                  <a:lnTo>
                    <a:pt x="225" y="79"/>
                  </a:lnTo>
                  <a:lnTo>
                    <a:pt x="311" y="25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1" name="Freeform 91"/>
            <p:cNvSpPr>
              <a:spLocks/>
            </p:cNvSpPr>
            <p:nvPr/>
          </p:nvSpPr>
          <p:spPr bwMode="auto">
            <a:xfrm>
              <a:off x="3444" y="2765"/>
              <a:ext cx="18" cy="24"/>
            </a:xfrm>
            <a:custGeom>
              <a:avLst/>
              <a:gdLst>
                <a:gd name="T0" fmla="*/ 5 w 34"/>
                <a:gd name="T1" fmla="*/ 12 h 48"/>
                <a:gd name="T2" fmla="*/ 5 w 34"/>
                <a:gd name="T3" fmla="*/ 12 h 48"/>
                <a:gd name="T4" fmla="*/ 0 w 34"/>
                <a:gd name="T5" fmla="*/ 12 h 48"/>
                <a:gd name="T6" fmla="*/ 0 w 34"/>
                <a:gd name="T7" fmla="*/ 7 h 48"/>
                <a:gd name="T8" fmla="*/ 0 w 34"/>
                <a:gd name="T9" fmla="*/ 0 h 48"/>
                <a:gd name="T10" fmla="*/ 5 w 34"/>
                <a:gd name="T11" fmla="*/ 0 h 48"/>
                <a:gd name="T12" fmla="*/ 10 w 34"/>
                <a:gd name="T13" fmla="*/ 0 h 48"/>
                <a:gd name="T14" fmla="*/ 10 w 34"/>
                <a:gd name="T15" fmla="*/ 3 h 48"/>
                <a:gd name="T16" fmla="*/ 5 w 34"/>
                <a:gd name="T17" fmla="*/ 3 h 48"/>
                <a:gd name="T18" fmla="*/ 10 w 34"/>
                <a:gd name="T19" fmla="*/ 7 h 48"/>
                <a:gd name="T20" fmla="*/ 5 w 34"/>
                <a:gd name="T21" fmla="*/ 12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48"/>
                <a:gd name="T35" fmla="*/ 34 w 34"/>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48">
                  <a:moveTo>
                    <a:pt x="17" y="48"/>
                  </a:moveTo>
                  <a:lnTo>
                    <a:pt x="17" y="48"/>
                  </a:lnTo>
                  <a:lnTo>
                    <a:pt x="0" y="48"/>
                  </a:lnTo>
                  <a:lnTo>
                    <a:pt x="0" y="30"/>
                  </a:lnTo>
                  <a:lnTo>
                    <a:pt x="0" y="0"/>
                  </a:lnTo>
                  <a:lnTo>
                    <a:pt x="17" y="0"/>
                  </a:lnTo>
                  <a:lnTo>
                    <a:pt x="34" y="0"/>
                  </a:lnTo>
                  <a:lnTo>
                    <a:pt x="34" y="15"/>
                  </a:lnTo>
                  <a:lnTo>
                    <a:pt x="17" y="15"/>
                  </a:lnTo>
                  <a:lnTo>
                    <a:pt x="34" y="30"/>
                  </a:lnTo>
                  <a:lnTo>
                    <a:pt x="17"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2" name="Freeform 92"/>
            <p:cNvSpPr>
              <a:spLocks/>
            </p:cNvSpPr>
            <p:nvPr/>
          </p:nvSpPr>
          <p:spPr bwMode="auto">
            <a:xfrm>
              <a:off x="3426" y="2773"/>
              <a:ext cx="139" cy="168"/>
            </a:xfrm>
            <a:custGeom>
              <a:avLst/>
              <a:gdLst>
                <a:gd name="T0" fmla="*/ 8 w 279"/>
                <a:gd name="T1" fmla="*/ 51 h 336"/>
                <a:gd name="T2" fmla="*/ 8 w 279"/>
                <a:gd name="T3" fmla="*/ 51 h 336"/>
                <a:gd name="T4" fmla="*/ 0 w 279"/>
                <a:gd name="T5" fmla="*/ 60 h 336"/>
                <a:gd name="T6" fmla="*/ 0 w 279"/>
                <a:gd name="T7" fmla="*/ 81 h 336"/>
                <a:gd name="T8" fmla="*/ 4 w 279"/>
                <a:gd name="T9" fmla="*/ 84 h 336"/>
                <a:gd name="T10" fmla="*/ 17 w 279"/>
                <a:gd name="T11" fmla="*/ 72 h 336"/>
                <a:gd name="T12" fmla="*/ 35 w 279"/>
                <a:gd name="T13" fmla="*/ 60 h 336"/>
                <a:gd name="T14" fmla="*/ 48 w 279"/>
                <a:gd name="T15" fmla="*/ 48 h 336"/>
                <a:gd name="T16" fmla="*/ 56 w 279"/>
                <a:gd name="T17" fmla="*/ 40 h 336"/>
                <a:gd name="T18" fmla="*/ 69 w 279"/>
                <a:gd name="T19" fmla="*/ 9 h 336"/>
                <a:gd name="T20" fmla="*/ 69 w 279"/>
                <a:gd name="T21" fmla="*/ 0 h 336"/>
                <a:gd name="T22" fmla="*/ 65 w 279"/>
                <a:gd name="T23" fmla="*/ 0 h 336"/>
                <a:gd name="T24" fmla="*/ 56 w 279"/>
                <a:gd name="T25" fmla="*/ 3 h 336"/>
                <a:gd name="T26" fmla="*/ 26 w 279"/>
                <a:gd name="T27" fmla="*/ 12 h 336"/>
                <a:gd name="T28" fmla="*/ 21 w 279"/>
                <a:gd name="T29" fmla="*/ 9 h 336"/>
                <a:gd name="T30" fmla="*/ 17 w 279"/>
                <a:gd name="T31" fmla="*/ 3 h 336"/>
                <a:gd name="T32" fmla="*/ 13 w 279"/>
                <a:gd name="T33" fmla="*/ 9 h 336"/>
                <a:gd name="T34" fmla="*/ 13 w 279"/>
                <a:gd name="T35" fmla="*/ 12 h 336"/>
                <a:gd name="T36" fmla="*/ 21 w 279"/>
                <a:gd name="T37" fmla="*/ 21 h 336"/>
                <a:gd name="T38" fmla="*/ 43 w 279"/>
                <a:gd name="T39" fmla="*/ 24 h 336"/>
                <a:gd name="T40" fmla="*/ 48 w 279"/>
                <a:gd name="T41" fmla="*/ 24 h 336"/>
                <a:gd name="T42" fmla="*/ 30 w 279"/>
                <a:gd name="T43" fmla="*/ 44 h 336"/>
                <a:gd name="T44" fmla="*/ 17 w 279"/>
                <a:gd name="T45" fmla="*/ 44 h 336"/>
                <a:gd name="T46" fmla="*/ 8 w 279"/>
                <a:gd name="T47" fmla="*/ 51 h 3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79"/>
                <a:gd name="T73" fmla="*/ 0 h 336"/>
                <a:gd name="T74" fmla="*/ 279 w 279"/>
                <a:gd name="T75" fmla="*/ 336 h 3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79" h="336">
                  <a:moveTo>
                    <a:pt x="35" y="207"/>
                  </a:moveTo>
                  <a:lnTo>
                    <a:pt x="35" y="207"/>
                  </a:lnTo>
                  <a:lnTo>
                    <a:pt x="0" y="240"/>
                  </a:lnTo>
                  <a:lnTo>
                    <a:pt x="0" y="321"/>
                  </a:lnTo>
                  <a:lnTo>
                    <a:pt x="18" y="336"/>
                  </a:lnTo>
                  <a:lnTo>
                    <a:pt x="69" y="288"/>
                  </a:lnTo>
                  <a:lnTo>
                    <a:pt x="141" y="240"/>
                  </a:lnTo>
                  <a:lnTo>
                    <a:pt x="192" y="192"/>
                  </a:lnTo>
                  <a:lnTo>
                    <a:pt x="227" y="159"/>
                  </a:lnTo>
                  <a:lnTo>
                    <a:pt x="279" y="33"/>
                  </a:lnTo>
                  <a:lnTo>
                    <a:pt x="279" y="0"/>
                  </a:lnTo>
                  <a:lnTo>
                    <a:pt x="261" y="0"/>
                  </a:lnTo>
                  <a:lnTo>
                    <a:pt x="227" y="15"/>
                  </a:lnTo>
                  <a:lnTo>
                    <a:pt x="104" y="48"/>
                  </a:lnTo>
                  <a:lnTo>
                    <a:pt x="87" y="33"/>
                  </a:lnTo>
                  <a:lnTo>
                    <a:pt x="69" y="15"/>
                  </a:lnTo>
                  <a:lnTo>
                    <a:pt x="52" y="33"/>
                  </a:lnTo>
                  <a:lnTo>
                    <a:pt x="52" y="48"/>
                  </a:lnTo>
                  <a:lnTo>
                    <a:pt x="87" y="81"/>
                  </a:lnTo>
                  <a:lnTo>
                    <a:pt x="175" y="96"/>
                  </a:lnTo>
                  <a:lnTo>
                    <a:pt x="192" y="96"/>
                  </a:lnTo>
                  <a:lnTo>
                    <a:pt x="121" y="177"/>
                  </a:lnTo>
                  <a:lnTo>
                    <a:pt x="69" y="177"/>
                  </a:lnTo>
                  <a:lnTo>
                    <a:pt x="35" y="20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3" name="Freeform 93"/>
            <p:cNvSpPr>
              <a:spLocks/>
            </p:cNvSpPr>
            <p:nvPr/>
          </p:nvSpPr>
          <p:spPr bwMode="auto">
            <a:xfrm>
              <a:off x="3331" y="2869"/>
              <a:ext cx="113" cy="112"/>
            </a:xfrm>
            <a:custGeom>
              <a:avLst/>
              <a:gdLst>
                <a:gd name="T0" fmla="*/ 56 w 227"/>
                <a:gd name="T1" fmla="*/ 4 h 224"/>
                <a:gd name="T2" fmla="*/ 56 w 227"/>
                <a:gd name="T3" fmla="*/ 4 h 224"/>
                <a:gd name="T4" fmla="*/ 48 w 227"/>
                <a:gd name="T5" fmla="*/ 0 h 224"/>
                <a:gd name="T6" fmla="*/ 35 w 227"/>
                <a:gd name="T7" fmla="*/ 4 h 224"/>
                <a:gd name="T8" fmla="*/ 13 w 227"/>
                <a:gd name="T9" fmla="*/ 0 h 224"/>
                <a:gd name="T10" fmla="*/ 4 w 227"/>
                <a:gd name="T11" fmla="*/ 0 h 224"/>
                <a:gd name="T12" fmla="*/ 0 w 227"/>
                <a:gd name="T13" fmla="*/ 0 h 224"/>
                <a:gd name="T14" fmla="*/ 4 w 227"/>
                <a:gd name="T15" fmla="*/ 4 h 224"/>
                <a:gd name="T16" fmla="*/ 8 w 227"/>
                <a:gd name="T17" fmla="*/ 15 h 224"/>
                <a:gd name="T18" fmla="*/ 0 w 227"/>
                <a:gd name="T19" fmla="*/ 28 h 224"/>
                <a:gd name="T20" fmla="*/ 0 w 227"/>
                <a:gd name="T21" fmla="*/ 33 h 224"/>
                <a:gd name="T22" fmla="*/ 4 w 227"/>
                <a:gd name="T23" fmla="*/ 33 h 224"/>
                <a:gd name="T24" fmla="*/ 26 w 227"/>
                <a:gd name="T25" fmla="*/ 44 h 224"/>
                <a:gd name="T26" fmla="*/ 26 w 227"/>
                <a:gd name="T27" fmla="*/ 52 h 224"/>
                <a:gd name="T28" fmla="*/ 39 w 227"/>
                <a:gd name="T29" fmla="*/ 56 h 224"/>
                <a:gd name="T30" fmla="*/ 43 w 227"/>
                <a:gd name="T31" fmla="*/ 44 h 224"/>
                <a:gd name="T32" fmla="*/ 48 w 227"/>
                <a:gd name="T33" fmla="*/ 44 h 224"/>
                <a:gd name="T34" fmla="*/ 52 w 227"/>
                <a:gd name="T35" fmla="*/ 36 h 224"/>
                <a:gd name="T36" fmla="*/ 48 w 227"/>
                <a:gd name="T37" fmla="*/ 33 h 224"/>
                <a:gd name="T38" fmla="*/ 48 w 227"/>
                <a:gd name="T39" fmla="*/ 12 h 224"/>
                <a:gd name="T40" fmla="*/ 56 w 227"/>
                <a:gd name="T41" fmla="*/ 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7"/>
                <a:gd name="T64" fmla="*/ 0 h 224"/>
                <a:gd name="T65" fmla="*/ 227 w 227"/>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7" h="224">
                  <a:moveTo>
                    <a:pt x="227" y="15"/>
                  </a:moveTo>
                  <a:lnTo>
                    <a:pt x="227" y="15"/>
                  </a:lnTo>
                  <a:lnTo>
                    <a:pt x="192" y="0"/>
                  </a:lnTo>
                  <a:lnTo>
                    <a:pt x="140" y="15"/>
                  </a:lnTo>
                  <a:lnTo>
                    <a:pt x="52" y="0"/>
                  </a:lnTo>
                  <a:lnTo>
                    <a:pt x="18" y="0"/>
                  </a:lnTo>
                  <a:lnTo>
                    <a:pt x="0" y="0"/>
                  </a:lnTo>
                  <a:lnTo>
                    <a:pt x="18" y="15"/>
                  </a:lnTo>
                  <a:lnTo>
                    <a:pt x="35" y="63"/>
                  </a:lnTo>
                  <a:lnTo>
                    <a:pt x="0" y="111"/>
                  </a:lnTo>
                  <a:lnTo>
                    <a:pt x="0" y="129"/>
                  </a:lnTo>
                  <a:lnTo>
                    <a:pt x="18" y="129"/>
                  </a:lnTo>
                  <a:lnTo>
                    <a:pt x="104" y="176"/>
                  </a:lnTo>
                  <a:lnTo>
                    <a:pt x="104" y="207"/>
                  </a:lnTo>
                  <a:lnTo>
                    <a:pt x="158" y="224"/>
                  </a:lnTo>
                  <a:lnTo>
                    <a:pt x="175" y="176"/>
                  </a:lnTo>
                  <a:lnTo>
                    <a:pt x="192" y="176"/>
                  </a:lnTo>
                  <a:lnTo>
                    <a:pt x="210" y="144"/>
                  </a:lnTo>
                  <a:lnTo>
                    <a:pt x="192" y="129"/>
                  </a:lnTo>
                  <a:lnTo>
                    <a:pt x="192" y="48"/>
                  </a:lnTo>
                  <a:lnTo>
                    <a:pt x="227"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4" name="Freeform 94"/>
            <p:cNvSpPr>
              <a:spLocks/>
            </p:cNvSpPr>
            <p:nvPr/>
          </p:nvSpPr>
          <p:spPr bwMode="auto">
            <a:xfrm>
              <a:off x="3271" y="2869"/>
              <a:ext cx="77" cy="72"/>
            </a:xfrm>
            <a:custGeom>
              <a:avLst/>
              <a:gdLst>
                <a:gd name="T0" fmla="*/ 30 w 156"/>
                <a:gd name="T1" fmla="*/ 0 h 144"/>
                <a:gd name="T2" fmla="*/ 30 w 156"/>
                <a:gd name="T3" fmla="*/ 0 h 144"/>
                <a:gd name="T4" fmla="*/ 34 w 156"/>
                <a:gd name="T5" fmla="*/ 3 h 144"/>
                <a:gd name="T6" fmla="*/ 38 w 156"/>
                <a:gd name="T7" fmla="*/ 15 h 144"/>
                <a:gd name="T8" fmla="*/ 30 w 156"/>
                <a:gd name="T9" fmla="*/ 27 h 144"/>
                <a:gd name="T10" fmla="*/ 30 w 156"/>
                <a:gd name="T11" fmla="*/ 33 h 144"/>
                <a:gd name="T12" fmla="*/ 17 w 156"/>
                <a:gd name="T13" fmla="*/ 33 h 144"/>
                <a:gd name="T14" fmla="*/ 8 w 156"/>
                <a:gd name="T15" fmla="*/ 33 h 144"/>
                <a:gd name="T16" fmla="*/ 0 w 156"/>
                <a:gd name="T17" fmla="*/ 36 h 144"/>
                <a:gd name="T18" fmla="*/ 4 w 156"/>
                <a:gd name="T19" fmla="*/ 24 h 144"/>
                <a:gd name="T20" fmla="*/ 8 w 156"/>
                <a:gd name="T21" fmla="*/ 20 h 144"/>
                <a:gd name="T22" fmla="*/ 13 w 156"/>
                <a:gd name="T23" fmla="*/ 12 h 144"/>
                <a:gd name="T24" fmla="*/ 8 w 156"/>
                <a:gd name="T25" fmla="*/ 12 h 144"/>
                <a:gd name="T26" fmla="*/ 8 w 156"/>
                <a:gd name="T27" fmla="*/ 3 h 144"/>
                <a:gd name="T28" fmla="*/ 17 w 156"/>
                <a:gd name="T29" fmla="*/ 3 h 144"/>
                <a:gd name="T30" fmla="*/ 30 w 156"/>
                <a:gd name="T31" fmla="*/ 0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6"/>
                <a:gd name="T49" fmla="*/ 0 h 144"/>
                <a:gd name="T50" fmla="*/ 156 w 156"/>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6" h="144">
                  <a:moveTo>
                    <a:pt x="121" y="0"/>
                  </a:moveTo>
                  <a:lnTo>
                    <a:pt x="121" y="0"/>
                  </a:lnTo>
                  <a:lnTo>
                    <a:pt x="139" y="15"/>
                  </a:lnTo>
                  <a:lnTo>
                    <a:pt x="156" y="63"/>
                  </a:lnTo>
                  <a:lnTo>
                    <a:pt x="121" y="111"/>
                  </a:lnTo>
                  <a:lnTo>
                    <a:pt x="121" y="129"/>
                  </a:lnTo>
                  <a:lnTo>
                    <a:pt x="69" y="129"/>
                  </a:lnTo>
                  <a:lnTo>
                    <a:pt x="35" y="129"/>
                  </a:lnTo>
                  <a:lnTo>
                    <a:pt x="0" y="144"/>
                  </a:lnTo>
                  <a:lnTo>
                    <a:pt x="18" y="96"/>
                  </a:lnTo>
                  <a:lnTo>
                    <a:pt x="35" y="81"/>
                  </a:lnTo>
                  <a:lnTo>
                    <a:pt x="52" y="48"/>
                  </a:lnTo>
                  <a:lnTo>
                    <a:pt x="35" y="48"/>
                  </a:lnTo>
                  <a:lnTo>
                    <a:pt x="35" y="15"/>
                  </a:lnTo>
                  <a:lnTo>
                    <a:pt x="69" y="15"/>
                  </a:lnTo>
                  <a:lnTo>
                    <a:pt x="121"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5" name="Freeform 95"/>
            <p:cNvSpPr>
              <a:spLocks/>
            </p:cNvSpPr>
            <p:nvPr/>
          </p:nvSpPr>
          <p:spPr bwMode="auto">
            <a:xfrm>
              <a:off x="3062" y="2781"/>
              <a:ext cx="182" cy="104"/>
            </a:xfrm>
            <a:custGeom>
              <a:avLst/>
              <a:gdLst>
                <a:gd name="T0" fmla="*/ 56 w 363"/>
                <a:gd name="T1" fmla="*/ 0 h 210"/>
                <a:gd name="T2" fmla="*/ 56 w 363"/>
                <a:gd name="T3" fmla="*/ 0 h 210"/>
                <a:gd name="T4" fmla="*/ 65 w 363"/>
                <a:gd name="T5" fmla="*/ 8 h 210"/>
                <a:gd name="T6" fmla="*/ 65 w 363"/>
                <a:gd name="T7" fmla="*/ 16 h 210"/>
                <a:gd name="T8" fmla="*/ 74 w 363"/>
                <a:gd name="T9" fmla="*/ 20 h 210"/>
                <a:gd name="T10" fmla="*/ 91 w 363"/>
                <a:gd name="T11" fmla="*/ 40 h 210"/>
                <a:gd name="T12" fmla="*/ 61 w 363"/>
                <a:gd name="T13" fmla="*/ 40 h 210"/>
                <a:gd name="T14" fmla="*/ 56 w 363"/>
                <a:gd name="T15" fmla="*/ 44 h 210"/>
                <a:gd name="T16" fmla="*/ 44 w 363"/>
                <a:gd name="T17" fmla="*/ 44 h 210"/>
                <a:gd name="T18" fmla="*/ 39 w 363"/>
                <a:gd name="T19" fmla="*/ 40 h 210"/>
                <a:gd name="T20" fmla="*/ 35 w 363"/>
                <a:gd name="T21" fmla="*/ 40 h 210"/>
                <a:gd name="T22" fmla="*/ 31 w 363"/>
                <a:gd name="T23" fmla="*/ 47 h 210"/>
                <a:gd name="T24" fmla="*/ 18 w 363"/>
                <a:gd name="T25" fmla="*/ 52 h 210"/>
                <a:gd name="T26" fmla="*/ 13 w 363"/>
                <a:gd name="T27" fmla="*/ 52 h 210"/>
                <a:gd name="T28" fmla="*/ 5 w 363"/>
                <a:gd name="T29" fmla="*/ 40 h 210"/>
                <a:gd name="T30" fmla="*/ 0 w 363"/>
                <a:gd name="T31" fmla="*/ 35 h 210"/>
                <a:gd name="T32" fmla="*/ 9 w 363"/>
                <a:gd name="T33" fmla="*/ 24 h 210"/>
                <a:gd name="T34" fmla="*/ 31 w 363"/>
                <a:gd name="T35" fmla="*/ 20 h 210"/>
                <a:gd name="T36" fmla="*/ 35 w 363"/>
                <a:gd name="T37" fmla="*/ 16 h 210"/>
                <a:gd name="T38" fmla="*/ 31 w 363"/>
                <a:gd name="T39" fmla="*/ 16 h 210"/>
                <a:gd name="T40" fmla="*/ 44 w 363"/>
                <a:gd name="T41" fmla="*/ 12 h 210"/>
                <a:gd name="T42" fmla="*/ 52 w 363"/>
                <a:gd name="T43" fmla="*/ 4 h 210"/>
                <a:gd name="T44" fmla="*/ 56 w 363"/>
                <a:gd name="T45" fmla="*/ 0 h 2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3"/>
                <a:gd name="T70" fmla="*/ 0 h 210"/>
                <a:gd name="T71" fmla="*/ 363 w 363"/>
                <a:gd name="T72" fmla="*/ 210 h 2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3" h="210">
                  <a:moveTo>
                    <a:pt x="224" y="0"/>
                  </a:moveTo>
                  <a:lnTo>
                    <a:pt x="224" y="0"/>
                  </a:lnTo>
                  <a:lnTo>
                    <a:pt x="259" y="33"/>
                  </a:lnTo>
                  <a:lnTo>
                    <a:pt x="259" y="66"/>
                  </a:lnTo>
                  <a:lnTo>
                    <a:pt x="294" y="81"/>
                  </a:lnTo>
                  <a:lnTo>
                    <a:pt x="363" y="162"/>
                  </a:lnTo>
                  <a:lnTo>
                    <a:pt x="242" y="162"/>
                  </a:lnTo>
                  <a:lnTo>
                    <a:pt x="224" y="177"/>
                  </a:lnTo>
                  <a:lnTo>
                    <a:pt x="173" y="177"/>
                  </a:lnTo>
                  <a:lnTo>
                    <a:pt x="155" y="162"/>
                  </a:lnTo>
                  <a:lnTo>
                    <a:pt x="138" y="162"/>
                  </a:lnTo>
                  <a:lnTo>
                    <a:pt x="121" y="192"/>
                  </a:lnTo>
                  <a:lnTo>
                    <a:pt x="69" y="210"/>
                  </a:lnTo>
                  <a:lnTo>
                    <a:pt x="52" y="210"/>
                  </a:lnTo>
                  <a:lnTo>
                    <a:pt x="17" y="162"/>
                  </a:lnTo>
                  <a:lnTo>
                    <a:pt x="0" y="144"/>
                  </a:lnTo>
                  <a:lnTo>
                    <a:pt x="34" y="96"/>
                  </a:lnTo>
                  <a:lnTo>
                    <a:pt x="121" y="81"/>
                  </a:lnTo>
                  <a:lnTo>
                    <a:pt x="138" y="66"/>
                  </a:lnTo>
                  <a:lnTo>
                    <a:pt x="121" y="66"/>
                  </a:lnTo>
                  <a:lnTo>
                    <a:pt x="173" y="48"/>
                  </a:lnTo>
                  <a:lnTo>
                    <a:pt x="207" y="18"/>
                  </a:lnTo>
                  <a:lnTo>
                    <a:pt x="224"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6" name="Freeform 96"/>
            <p:cNvSpPr>
              <a:spLocks/>
            </p:cNvSpPr>
            <p:nvPr/>
          </p:nvSpPr>
          <p:spPr bwMode="auto">
            <a:xfrm>
              <a:off x="3055" y="2621"/>
              <a:ext cx="137" cy="208"/>
            </a:xfrm>
            <a:custGeom>
              <a:avLst/>
              <a:gdLst>
                <a:gd name="T0" fmla="*/ 8 w 275"/>
                <a:gd name="T1" fmla="*/ 4 h 414"/>
                <a:gd name="T2" fmla="*/ 8 w 275"/>
                <a:gd name="T3" fmla="*/ 4 h 414"/>
                <a:gd name="T4" fmla="*/ 8 w 275"/>
                <a:gd name="T5" fmla="*/ 12 h 414"/>
                <a:gd name="T6" fmla="*/ 17 w 275"/>
                <a:gd name="T7" fmla="*/ 20 h 414"/>
                <a:gd name="T8" fmla="*/ 13 w 275"/>
                <a:gd name="T9" fmla="*/ 44 h 414"/>
                <a:gd name="T10" fmla="*/ 0 w 275"/>
                <a:gd name="T11" fmla="*/ 61 h 414"/>
                <a:gd name="T12" fmla="*/ 0 w 275"/>
                <a:gd name="T13" fmla="*/ 64 h 414"/>
                <a:gd name="T14" fmla="*/ 4 w 275"/>
                <a:gd name="T15" fmla="*/ 68 h 414"/>
                <a:gd name="T16" fmla="*/ 4 w 275"/>
                <a:gd name="T17" fmla="*/ 73 h 414"/>
                <a:gd name="T18" fmla="*/ 13 w 275"/>
                <a:gd name="T19" fmla="*/ 88 h 414"/>
                <a:gd name="T20" fmla="*/ 4 w 275"/>
                <a:gd name="T21" fmla="*/ 88 h 414"/>
                <a:gd name="T22" fmla="*/ 4 w 275"/>
                <a:gd name="T23" fmla="*/ 92 h 414"/>
                <a:gd name="T24" fmla="*/ 8 w 275"/>
                <a:gd name="T25" fmla="*/ 97 h 414"/>
                <a:gd name="T26" fmla="*/ 13 w 275"/>
                <a:gd name="T27" fmla="*/ 105 h 414"/>
                <a:gd name="T28" fmla="*/ 34 w 275"/>
                <a:gd name="T29" fmla="*/ 100 h 414"/>
                <a:gd name="T30" fmla="*/ 38 w 275"/>
                <a:gd name="T31" fmla="*/ 97 h 414"/>
                <a:gd name="T32" fmla="*/ 34 w 275"/>
                <a:gd name="T33" fmla="*/ 97 h 414"/>
                <a:gd name="T34" fmla="*/ 47 w 275"/>
                <a:gd name="T35" fmla="*/ 92 h 414"/>
                <a:gd name="T36" fmla="*/ 55 w 275"/>
                <a:gd name="T37" fmla="*/ 85 h 414"/>
                <a:gd name="T38" fmla="*/ 60 w 275"/>
                <a:gd name="T39" fmla="*/ 80 h 414"/>
                <a:gd name="T40" fmla="*/ 64 w 275"/>
                <a:gd name="T41" fmla="*/ 80 h 414"/>
                <a:gd name="T42" fmla="*/ 55 w 275"/>
                <a:gd name="T43" fmla="*/ 68 h 414"/>
                <a:gd name="T44" fmla="*/ 64 w 275"/>
                <a:gd name="T45" fmla="*/ 52 h 414"/>
                <a:gd name="T46" fmla="*/ 68 w 275"/>
                <a:gd name="T47" fmla="*/ 52 h 414"/>
                <a:gd name="T48" fmla="*/ 68 w 275"/>
                <a:gd name="T49" fmla="*/ 48 h 414"/>
                <a:gd name="T50" fmla="*/ 68 w 275"/>
                <a:gd name="T51" fmla="*/ 28 h 414"/>
                <a:gd name="T52" fmla="*/ 17 w 275"/>
                <a:gd name="T53" fmla="*/ 0 h 414"/>
                <a:gd name="T54" fmla="*/ 8 w 275"/>
                <a:gd name="T55" fmla="*/ 4 h 4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75"/>
                <a:gd name="T85" fmla="*/ 0 h 414"/>
                <a:gd name="T86" fmla="*/ 275 w 275"/>
                <a:gd name="T87" fmla="*/ 414 h 41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75" h="414">
                  <a:moveTo>
                    <a:pt x="35" y="15"/>
                  </a:moveTo>
                  <a:lnTo>
                    <a:pt x="35" y="15"/>
                  </a:lnTo>
                  <a:lnTo>
                    <a:pt x="35" y="48"/>
                  </a:lnTo>
                  <a:lnTo>
                    <a:pt x="70" y="79"/>
                  </a:lnTo>
                  <a:lnTo>
                    <a:pt x="52" y="175"/>
                  </a:lnTo>
                  <a:lnTo>
                    <a:pt x="0" y="240"/>
                  </a:lnTo>
                  <a:lnTo>
                    <a:pt x="0" y="255"/>
                  </a:lnTo>
                  <a:lnTo>
                    <a:pt x="18" y="270"/>
                  </a:lnTo>
                  <a:lnTo>
                    <a:pt x="18" y="288"/>
                  </a:lnTo>
                  <a:lnTo>
                    <a:pt x="52" y="351"/>
                  </a:lnTo>
                  <a:lnTo>
                    <a:pt x="18" y="351"/>
                  </a:lnTo>
                  <a:lnTo>
                    <a:pt x="18" y="366"/>
                  </a:lnTo>
                  <a:lnTo>
                    <a:pt x="35" y="384"/>
                  </a:lnTo>
                  <a:lnTo>
                    <a:pt x="52" y="414"/>
                  </a:lnTo>
                  <a:lnTo>
                    <a:pt x="137" y="399"/>
                  </a:lnTo>
                  <a:lnTo>
                    <a:pt x="154" y="384"/>
                  </a:lnTo>
                  <a:lnTo>
                    <a:pt x="137" y="384"/>
                  </a:lnTo>
                  <a:lnTo>
                    <a:pt x="189" y="366"/>
                  </a:lnTo>
                  <a:lnTo>
                    <a:pt x="223" y="336"/>
                  </a:lnTo>
                  <a:lnTo>
                    <a:pt x="240" y="318"/>
                  </a:lnTo>
                  <a:lnTo>
                    <a:pt x="258" y="318"/>
                  </a:lnTo>
                  <a:lnTo>
                    <a:pt x="223" y="270"/>
                  </a:lnTo>
                  <a:lnTo>
                    <a:pt x="258" y="207"/>
                  </a:lnTo>
                  <a:lnTo>
                    <a:pt x="275" y="207"/>
                  </a:lnTo>
                  <a:lnTo>
                    <a:pt x="275" y="192"/>
                  </a:lnTo>
                  <a:lnTo>
                    <a:pt x="275" y="111"/>
                  </a:lnTo>
                  <a:lnTo>
                    <a:pt x="70" y="0"/>
                  </a:lnTo>
                  <a:lnTo>
                    <a:pt x="35"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7" name="Freeform 97"/>
            <p:cNvSpPr>
              <a:spLocks/>
            </p:cNvSpPr>
            <p:nvPr/>
          </p:nvSpPr>
          <p:spPr bwMode="auto">
            <a:xfrm>
              <a:off x="3367" y="2693"/>
              <a:ext cx="85" cy="72"/>
            </a:xfrm>
            <a:custGeom>
              <a:avLst/>
              <a:gdLst>
                <a:gd name="T0" fmla="*/ 38 w 171"/>
                <a:gd name="T1" fmla="*/ 36 h 144"/>
                <a:gd name="T2" fmla="*/ 38 w 171"/>
                <a:gd name="T3" fmla="*/ 36 h 144"/>
                <a:gd name="T4" fmla="*/ 42 w 171"/>
                <a:gd name="T5" fmla="*/ 36 h 144"/>
                <a:gd name="T6" fmla="*/ 29 w 171"/>
                <a:gd name="T7" fmla="*/ 24 h 144"/>
                <a:gd name="T8" fmla="*/ 21 w 171"/>
                <a:gd name="T9" fmla="*/ 15 h 144"/>
                <a:gd name="T10" fmla="*/ 13 w 171"/>
                <a:gd name="T11" fmla="*/ 0 h 144"/>
                <a:gd name="T12" fmla="*/ 13 w 171"/>
                <a:gd name="T13" fmla="*/ 3 h 144"/>
                <a:gd name="T14" fmla="*/ 4 w 171"/>
                <a:gd name="T15" fmla="*/ 7 h 144"/>
                <a:gd name="T16" fmla="*/ 0 w 171"/>
                <a:gd name="T17" fmla="*/ 24 h 144"/>
                <a:gd name="T18" fmla="*/ 4 w 171"/>
                <a:gd name="T19" fmla="*/ 24 h 144"/>
                <a:gd name="T20" fmla="*/ 8 w 171"/>
                <a:gd name="T21" fmla="*/ 27 h 144"/>
                <a:gd name="T22" fmla="*/ 8 w 171"/>
                <a:gd name="T23" fmla="*/ 19 h 144"/>
                <a:gd name="T24" fmla="*/ 13 w 171"/>
                <a:gd name="T25" fmla="*/ 24 h 144"/>
                <a:gd name="T26" fmla="*/ 25 w 171"/>
                <a:gd name="T27" fmla="*/ 24 h 144"/>
                <a:gd name="T28" fmla="*/ 38 w 171"/>
                <a:gd name="T29" fmla="*/ 36 h 1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144"/>
                <a:gd name="T47" fmla="*/ 171 w 171"/>
                <a:gd name="T48" fmla="*/ 144 h 1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144">
                  <a:moveTo>
                    <a:pt x="154" y="144"/>
                  </a:moveTo>
                  <a:lnTo>
                    <a:pt x="154" y="144"/>
                  </a:lnTo>
                  <a:lnTo>
                    <a:pt x="171" y="144"/>
                  </a:lnTo>
                  <a:lnTo>
                    <a:pt x="119" y="96"/>
                  </a:lnTo>
                  <a:lnTo>
                    <a:pt x="85" y="63"/>
                  </a:lnTo>
                  <a:lnTo>
                    <a:pt x="52" y="0"/>
                  </a:lnTo>
                  <a:lnTo>
                    <a:pt x="52" y="15"/>
                  </a:lnTo>
                  <a:lnTo>
                    <a:pt x="18" y="31"/>
                  </a:lnTo>
                  <a:lnTo>
                    <a:pt x="0" y="96"/>
                  </a:lnTo>
                  <a:lnTo>
                    <a:pt x="18" y="96"/>
                  </a:lnTo>
                  <a:lnTo>
                    <a:pt x="35" y="111"/>
                  </a:lnTo>
                  <a:lnTo>
                    <a:pt x="35" y="78"/>
                  </a:lnTo>
                  <a:lnTo>
                    <a:pt x="52" y="96"/>
                  </a:lnTo>
                  <a:lnTo>
                    <a:pt x="102" y="96"/>
                  </a:lnTo>
                  <a:lnTo>
                    <a:pt x="154"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8" name="Freeform 98"/>
            <p:cNvSpPr>
              <a:spLocks/>
            </p:cNvSpPr>
            <p:nvPr/>
          </p:nvSpPr>
          <p:spPr bwMode="auto">
            <a:xfrm>
              <a:off x="3166" y="2629"/>
              <a:ext cx="227" cy="248"/>
            </a:xfrm>
            <a:custGeom>
              <a:avLst/>
              <a:gdLst>
                <a:gd name="T0" fmla="*/ 101 w 453"/>
                <a:gd name="T1" fmla="*/ 57 h 495"/>
                <a:gd name="T2" fmla="*/ 101 w 453"/>
                <a:gd name="T3" fmla="*/ 57 h 495"/>
                <a:gd name="T4" fmla="*/ 105 w 453"/>
                <a:gd name="T5" fmla="*/ 40 h 495"/>
                <a:gd name="T6" fmla="*/ 114 w 453"/>
                <a:gd name="T7" fmla="*/ 36 h 495"/>
                <a:gd name="T8" fmla="*/ 114 w 453"/>
                <a:gd name="T9" fmla="*/ 33 h 495"/>
                <a:gd name="T10" fmla="*/ 109 w 453"/>
                <a:gd name="T11" fmla="*/ 28 h 495"/>
                <a:gd name="T12" fmla="*/ 105 w 453"/>
                <a:gd name="T13" fmla="*/ 4 h 495"/>
                <a:gd name="T14" fmla="*/ 96 w 453"/>
                <a:gd name="T15" fmla="*/ 0 h 495"/>
                <a:gd name="T16" fmla="*/ 83 w 453"/>
                <a:gd name="T17" fmla="*/ 9 h 495"/>
                <a:gd name="T18" fmla="*/ 79 w 453"/>
                <a:gd name="T19" fmla="*/ 4 h 495"/>
                <a:gd name="T20" fmla="*/ 22 w 453"/>
                <a:gd name="T21" fmla="*/ 4 h 495"/>
                <a:gd name="T22" fmla="*/ 22 w 453"/>
                <a:gd name="T23" fmla="*/ 16 h 495"/>
                <a:gd name="T24" fmla="*/ 18 w 453"/>
                <a:gd name="T25" fmla="*/ 21 h 495"/>
                <a:gd name="T26" fmla="*/ 13 w 453"/>
                <a:gd name="T27" fmla="*/ 24 h 495"/>
                <a:gd name="T28" fmla="*/ 13 w 453"/>
                <a:gd name="T29" fmla="*/ 45 h 495"/>
                <a:gd name="T30" fmla="*/ 13 w 453"/>
                <a:gd name="T31" fmla="*/ 48 h 495"/>
                <a:gd name="T32" fmla="*/ 9 w 453"/>
                <a:gd name="T33" fmla="*/ 48 h 495"/>
                <a:gd name="T34" fmla="*/ 0 w 453"/>
                <a:gd name="T35" fmla="*/ 64 h 495"/>
                <a:gd name="T36" fmla="*/ 9 w 453"/>
                <a:gd name="T37" fmla="*/ 76 h 495"/>
                <a:gd name="T38" fmla="*/ 5 w 453"/>
                <a:gd name="T39" fmla="*/ 76 h 495"/>
                <a:gd name="T40" fmla="*/ 13 w 453"/>
                <a:gd name="T41" fmla="*/ 84 h 495"/>
                <a:gd name="T42" fmla="*/ 13 w 453"/>
                <a:gd name="T43" fmla="*/ 93 h 495"/>
                <a:gd name="T44" fmla="*/ 22 w 453"/>
                <a:gd name="T45" fmla="*/ 96 h 495"/>
                <a:gd name="T46" fmla="*/ 40 w 453"/>
                <a:gd name="T47" fmla="*/ 117 h 495"/>
                <a:gd name="T48" fmla="*/ 44 w 453"/>
                <a:gd name="T49" fmla="*/ 120 h 495"/>
                <a:gd name="T50" fmla="*/ 57 w 453"/>
                <a:gd name="T51" fmla="*/ 120 h 495"/>
                <a:gd name="T52" fmla="*/ 61 w 453"/>
                <a:gd name="T53" fmla="*/ 124 h 495"/>
                <a:gd name="T54" fmla="*/ 70 w 453"/>
                <a:gd name="T55" fmla="*/ 124 h 495"/>
                <a:gd name="T56" fmla="*/ 83 w 453"/>
                <a:gd name="T57" fmla="*/ 120 h 495"/>
                <a:gd name="T58" fmla="*/ 87 w 453"/>
                <a:gd name="T59" fmla="*/ 120 h 495"/>
                <a:gd name="T60" fmla="*/ 96 w 453"/>
                <a:gd name="T61" fmla="*/ 120 h 495"/>
                <a:gd name="T62" fmla="*/ 96 w 453"/>
                <a:gd name="T63" fmla="*/ 112 h 495"/>
                <a:gd name="T64" fmla="*/ 92 w 453"/>
                <a:gd name="T65" fmla="*/ 112 h 495"/>
                <a:gd name="T66" fmla="*/ 83 w 453"/>
                <a:gd name="T67" fmla="*/ 100 h 495"/>
                <a:gd name="T68" fmla="*/ 79 w 453"/>
                <a:gd name="T69" fmla="*/ 96 h 495"/>
                <a:gd name="T70" fmla="*/ 83 w 453"/>
                <a:gd name="T71" fmla="*/ 93 h 495"/>
                <a:gd name="T72" fmla="*/ 87 w 453"/>
                <a:gd name="T73" fmla="*/ 81 h 495"/>
                <a:gd name="T74" fmla="*/ 101 w 453"/>
                <a:gd name="T75" fmla="*/ 64 h 495"/>
                <a:gd name="T76" fmla="*/ 101 w 453"/>
                <a:gd name="T77" fmla="*/ 57 h 4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3"/>
                <a:gd name="T118" fmla="*/ 0 h 495"/>
                <a:gd name="T119" fmla="*/ 453 w 453"/>
                <a:gd name="T120" fmla="*/ 495 h 4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3" h="495">
                  <a:moveTo>
                    <a:pt x="401" y="225"/>
                  </a:moveTo>
                  <a:lnTo>
                    <a:pt x="401" y="225"/>
                  </a:lnTo>
                  <a:lnTo>
                    <a:pt x="419" y="160"/>
                  </a:lnTo>
                  <a:lnTo>
                    <a:pt x="453" y="144"/>
                  </a:lnTo>
                  <a:lnTo>
                    <a:pt x="453" y="129"/>
                  </a:lnTo>
                  <a:lnTo>
                    <a:pt x="436" y="112"/>
                  </a:lnTo>
                  <a:lnTo>
                    <a:pt x="419" y="16"/>
                  </a:lnTo>
                  <a:lnTo>
                    <a:pt x="382" y="0"/>
                  </a:lnTo>
                  <a:lnTo>
                    <a:pt x="330" y="33"/>
                  </a:lnTo>
                  <a:lnTo>
                    <a:pt x="313" y="16"/>
                  </a:lnTo>
                  <a:lnTo>
                    <a:pt x="88" y="16"/>
                  </a:lnTo>
                  <a:lnTo>
                    <a:pt x="88" y="64"/>
                  </a:lnTo>
                  <a:lnTo>
                    <a:pt x="71" y="81"/>
                  </a:lnTo>
                  <a:lnTo>
                    <a:pt x="52" y="96"/>
                  </a:lnTo>
                  <a:lnTo>
                    <a:pt x="52" y="177"/>
                  </a:lnTo>
                  <a:lnTo>
                    <a:pt x="52" y="192"/>
                  </a:lnTo>
                  <a:lnTo>
                    <a:pt x="35" y="192"/>
                  </a:lnTo>
                  <a:lnTo>
                    <a:pt x="0" y="255"/>
                  </a:lnTo>
                  <a:lnTo>
                    <a:pt x="35" y="303"/>
                  </a:lnTo>
                  <a:lnTo>
                    <a:pt x="17" y="303"/>
                  </a:lnTo>
                  <a:lnTo>
                    <a:pt x="52" y="336"/>
                  </a:lnTo>
                  <a:lnTo>
                    <a:pt x="52" y="369"/>
                  </a:lnTo>
                  <a:lnTo>
                    <a:pt x="88" y="384"/>
                  </a:lnTo>
                  <a:lnTo>
                    <a:pt x="158" y="465"/>
                  </a:lnTo>
                  <a:lnTo>
                    <a:pt x="175" y="480"/>
                  </a:lnTo>
                  <a:lnTo>
                    <a:pt x="227" y="480"/>
                  </a:lnTo>
                  <a:lnTo>
                    <a:pt x="244" y="495"/>
                  </a:lnTo>
                  <a:lnTo>
                    <a:pt x="278" y="495"/>
                  </a:lnTo>
                  <a:lnTo>
                    <a:pt x="330" y="480"/>
                  </a:lnTo>
                  <a:lnTo>
                    <a:pt x="348" y="480"/>
                  </a:lnTo>
                  <a:lnTo>
                    <a:pt x="382" y="480"/>
                  </a:lnTo>
                  <a:lnTo>
                    <a:pt x="382" y="447"/>
                  </a:lnTo>
                  <a:lnTo>
                    <a:pt x="365" y="447"/>
                  </a:lnTo>
                  <a:lnTo>
                    <a:pt x="330" y="399"/>
                  </a:lnTo>
                  <a:lnTo>
                    <a:pt x="313" y="384"/>
                  </a:lnTo>
                  <a:lnTo>
                    <a:pt x="330" y="369"/>
                  </a:lnTo>
                  <a:lnTo>
                    <a:pt x="348" y="321"/>
                  </a:lnTo>
                  <a:lnTo>
                    <a:pt x="401" y="255"/>
                  </a:lnTo>
                  <a:lnTo>
                    <a:pt x="401" y="22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39" name="Freeform 99"/>
            <p:cNvSpPr>
              <a:spLocks/>
            </p:cNvSpPr>
            <p:nvPr/>
          </p:nvSpPr>
          <p:spPr bwMode="auto">
            <a:xfrm>
              <a:off x="2871" y="2621"/>
              <a:ext cx="218" cy="152"/>
            </a:xfrm>
            <a:custGeom>
              <a:avLst/>
              <a:gdLst>
                <a:gd name="T0" fmla="*/ 92 w 436"/>
                <a:gd name="T1" fmla="*/ 64 h 303"/>
                <a:gd name="T2" fmla="*/ 92 w 436"/>
                <a:gd name="T3" fmla="*/ 64 h 303"/>
                <a:gd name="T4" fmla="*/ 92 w 436"/>
                <a:gd name="T5" fmla="*/ 60 h 303"/>
                <a:gd name="T6" fmla="*/ 105 w 436"/>
                <a:gd name="T7" fmla="*/ 44 h 303"/>
                <a:gd name="T8" fmla="*/ 109 w 436"/>
                <a:gd name="T9" fmla="*/ 20 h 303"/>
                <a:gd name="T10" fmla="*/ 101 w 436"/>
                <a:gd name="T11" fmla="*/ 12 h 303"/>
                <a:gd name="T12" fmla="*/ 101 w 436"/>
                <a:gd name="T13" fmla="*/ 4 h 303"/>
                <a:gd name="T14" fmla="*/ 96 w 436"/>
                <a:gd name="T15" fmla="*/ 0 h 303"/>
                <a:gd name="T16" fmla="*/ 79 w 436"/>
                <a:gd name="T17" fmla="*/ 0 h 303"/>
                <a:gd name="T18" fmla="*/ 35 w 436"/>
                <a:gd name="T19" fmla="*/ 28 h 303"/>
                <a:gd name="T20" fmla="*/ 27 w 436"/>
                <a:gd name="T21" fmla="*/ 28 h 303"/>
                <a:gd name="T22" fmla="*/ 27 w 436"/>
                <a:gd name="T23" fmla="*/ 48 h 303"/>
                <a:gd name="T24" fmla="*/ 22 w 436"/>
                <a:gd name="T25" fmla="*/ 52 h 303"/>
                <a:gd name="T26" fmla="*/ 0 w 436"/>
                <a:gd name="T27" fmla="*/ 56 h 303"/>
                <a:gd name="T28" fmla="*/ 0 w 436"/>
                <a:gd name="T29" fmla="*/ 64 h 303"/>
                <a:gd name="T30" fmla="*/ 9 w 436"/>
                <a:gd name="T31" fmla="*/ 72 h 303"/>
                <a:gd name="T32" fmla="*/ 13 w 436"/>
                <a:gd name="T33" fmla="*/ 72 h 303"/>
                <a:gd name="T34" fmla="*/ 13 w 436"/>
                <a:gd name="T35" fmla="*/ 76 h 303"/>
                <a:gd name="T36" fmla="*/ 13 w 436"/>
                <a:gd name="T37" fmla="*/ 72 h 303"/>
                <a:gd name="T38" fmla="*/ 18 w 436"/>
                <a:gd name="T39" fmla="*/ 72 h 303"/>
                <a:gd name="T40" fmla="*/ 22 w 436"/>
                <a:gd name="T41" fmla="*/ 76 h 303"/>
                <a:gd name="T42" fmla="*/ 22 w 436"/>
                <a:gd name="T43" fmla="*/ 72 h 303"/>
                <a:gd name="T44" fmla="*/ 30 w 436"/>
                <a:gd name="T45" fmla="*/ 64 h 303"/>
                <a:gd name="T46" fmla="*/ 35 w 436"/>
                <a:gd name="T47" fmla="*/ 64 h 303"/>
                <a:gd name="T48" fmla="*/ 48 w 436"/>
                <a:gd name="T49" fmla="*/ 68 h 303"/>
                <a:gd name="T50" fmla="*/ 53 w 436"/>
                <a:gd name="T51" fmla="*/ 68 h 303"/>
                <a:gd name="T52" fmla="*/ 61 w 436"/>
                <a:gd name="T53" fmla="*/ 72 h 303"/>
                <a:gd name="T54" fmla="*/ 70 w 436"/>
                <a:gd name="T55" fmla="*/ 68 h 303"/>
                <a:gd name="T56" fmla="*/ 83 w 436"/>
                <a:gd name="T57" fmla="*/ 68 h 303"/>
                <a:gd name="T58" fmla="*/ 88 w 436"/>
                <a:gd name="T59" fmla="*/ 64 h 303"/>
                <a:gd name="T60" fmla="*/ 92 w 436"/>
                <a:gd name="T61" fmla="*/ 64 h 3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36"/>
                <a:gd name="T94" fmla="*/ 0 h 303"/>
                <a:gd name="T95" fmla="*/ 436 w 436"/>
                <a:gd name="T96" fmla="*/ 303 h 3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36" h="303">
                  <a:moveTo>
                    <a:pt x="366" y="255"/>
                  </a:moveTo>
                  <a:lnTo>
                    <a:pt x="366" y="255"/>
                  </a:lnTo>
                  <a:lnTo>
                    <a:pt x="366" y="240"/>
                  </a:lnTo>
                  <a:lnTo>
                    <a:pt x="418" y="175"/>
                  </a:lnTo>
                  <a:lnTo>
                    <a:pt x="436" y="79"/>
                  </a:lnTo>
                  <a:lnTo>
                    <a:pt x="401" y="48"/>
                  </a:lnTo>
                  <a:lnTo>
                    <a:pt x="401" y="15"/>
                  </a:lnTo>
                  <a:lnTo>
                    <a:pt x="384" y="0"/>
                  </a:lnTo>
                  <a:lnTo>
                    <a:pt x="313" y="0"/>
                  </a:lnTo>
                  <a:lnTo>
                    <a:pt x="140" y="111"/>
                  </a:lnTo>
                  <a:lnTo>
                    <a:pt x="105" y="111"/>
                  </a:lnTo>
                  <a:lnTo>
                    <a:pt x="105" y="192"/>
                  </a:lnTo>
                  <a:lnTo>
                    <a:pt x="86" y="207"/>
                  </a:lnTo>
                  <a:lnTo>
                    <a:pt x="0" y="222"/>
                  </a:lnTo>
                  <a:lnTo>
                    <a:pt x="0" y="255"/>
                  </a:lnTo>
                  <a:lnTo>
                    <a:pt x="34" y="288"/>
                  </a:lnTo>
                  <a:lnTo>
                    <a:pt x="52" y="288"/>
                  </a:lnTo>
                  <a:lnTo>
                    <a:pt x="52" y="303"/>
                  </a:lnTo>
                  <a:lnTo>
                    <a:pt x="52" y="288"/>
                  </a:lnTo>
                  <a:lnTo>
                    <a:pt x="69" y="288"/>
                  </a:lnTo>
                  <a:lnTo>
                    <a:pt x="86" y="303"/>
                  </a:lnTo>
                  <a:lnTo>
                    <a:pt x="86" y="288"/>
                  </a:lnTo>
                  <a:lnTo>
                    <a:pt x="123" y="255"/>
                  </a:lnTo>
                  <a:lnTo>
                    <a:pt x="140" y="255"/>
                  </a:lnTo>
                  <a:lnTo>
                    <a:pt x="192" y="270"/>
                  </a:lnTo>
                  <a:lnTo>
                    <a:pt x="209" y="270"/>
                  </a:lnTo>
                  <a:lnTo>
                    <a:pt x="244" y="288"/>
                  </a:lnTo>
                  <a:lnTo>
                    <a:pt x="278" y="270"/>
                  </a:lnTo>
                  <a:lnTo>
                    <a:pt x="332" y="270"/>
                  </a:lnTo>
                  <a:lnTo>
                    <a:pt x="349" y="255"/>
                  </a:lnTo>
                  <a:lnTo>
                    <a:pt x="366" y="25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0" name="Freeform 100"/>
            <p:cNvSpPr>
              <a:spLocks/>
            </p:cNvSpPr>
            <p:nvPr/>
          </p:nvSpPr>
          <p:spPr bwMode="auto">
            <a:xfrm>
              <a:off x="2699" y="2597"/>
              <a:ext cx="224" cy="200"/>
            </a:xfrm>
            <a:custGeom>
              <a:avLst/>
              <a:gdLst>
                <a:gd name="T0" fmla="*/ 52 w 449"/>
                <a:gd name="T1" fmla="*/ 0 h 399"/>
                <a:gd name="T2" fmla="*/ 52 w 449"/>
                <a:gd name="T3" fmla="*/ 0 h 399"/>
                <a:gd name="T4" fmla="*/ 90 w 449"/>
                <a:gd name="T5" fmla="*/ 28 h 399"/>
                <a:gd name="T6" fmla="*/ 95 w 449"/>
                <a:gd name="T7" fmla="*/ 32 h 399"/>
                <a:gd name="T8" fmla="*/ 103 w 449"/>
                <a:gd name="T9" fmla="*/ 36 h 399"/>
                <a:gd name="T10" fmla="*/ 108 w 449"/>
                <a:gd name="T11" fmla="*/ 40 h 399"/>
                <a:gd name="T12" fmla="*/ 112 w 449"/>
                <a:gd name="T13" fmla="*/ 40 h 399"/>
                <a:gd name="T14" fmla="*/ 112 w 449"/>
                <a:gd name="T15" fmla="*/ 60 h 399"/>
                <a:gd name="T16" fmla="*/ 108 w 449"/>
                <a:gd name="T17" fmla="*/ 64 h 399"/>
                <a:gd name="T18" fmla="*/ 86 w 449"/>
                <a:gd name="T19" fmla="*/ 68 h 399"/>
                <a:gd name="T20" fmla="*/ 77 w 449"/>
                <a:gd name="T21" fmla="*/ 68 h 399"/>
                <a:gd name="T22" fmla="*/ 69 w 449"/>
                <a:gd name="T23" fmla="*/ 76 h 399"/>
                <a:gd name="T24" fmla="*/ 60 w 449"/>
                <a:gd name="T25" fmla="*/ 80 h 399"/>
                <a:gd name="T26" fmla="*/ 52 w 449"/>
                <a:gd name="T27" fmla="*/ 92 h 399"/>
                <a:gd name="T28" fmla="*/ 47 w 449"/>
                <a:gd name="T29" fmla="*/ 96 h 399"/>
                <a:gd name="T30" fmla="*/ 43 w 449"/>
                <a:gd name="T31" fmla="*/ 100 h 399"/>
                <a:gd name="T32" fmla="*/ 39 w 449"/>
                <a:gd name="T33" fmla="*/ 96 h 399"/>
                <a:gd name="T34" fmla="*/ 34 w 449"/>
                <a:gd name="T35" fmla="*/ 100 h 399"/>
                <a:gd name="T36" fmla="*/ 30 w 449"/>
                <a:gd name="T37" fmla="*/ 100 h 399"/>
                <a:gd name="T38" fmla="*/ 21 w 449"/>
                <a:gd name="T39" fmla="*/ 84 h 399"/>
                <a:gd name="T40" fmla="*/ 13 w 449"/>
                <a:gd name="T41" fmla="*/ 88 h 399"/>
                <a:gd name="T42" fmla="*/ 4 w 449"/>
                <a:gd name="T43" fmla="*/ 88 h 399"/>
                <a:gd name="T44" fmla="*/ 8 w 449"/>
                <a:gd name="T45" fmla="*/ 84 h 399"/>
                <a:gd name="T46" fmla="*/ 0 w 449"/>
                <a:gd name="T47" fmla="*/ 68 h 399"/>
                <a:gd name="T48" fmla="*/ 8 w 449"/>
                <a:gd name="T49" fmla="*/ 64 h 399"/>
                <a:gd name="T50" fmla="*/ 13 w 449"/>
                <a:gd name="T51" fmla="*/ 68 h 399"/>
                <a:gd name="T52" fmla="*/ 17 w 449"/>
                <a:gd name="T53" fmla="*/ 64 h 399"/>
                <a:gd name="T54" fmla="*/ 47 w 449"/>
                <a:gd name="T55" fmla="*/ 64 h 399"/>
                <a:gd name="T56" fmla="*/ 39 w 449"/>
                <a:gd name="T57" fmla="*/ 0 h 399"/>
                <a:gd name="T58" fmla="*/ 52 w 449"/>
                <a:gd name="T59" fmla="*/ 0 h 3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49"/>
                <a:gd name="T91" fmla="*/ 0 h 399"/>
                <a:gd name="T92" fmla="*/ 449 w 449"/>
                <a:gd name="T93" fmla="*/ 399 h 39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49" h="399">
                  <a:moveTo>
                    <a:pt x="208" y="0"/>
                  </a:moveTo>
                  <a:lnTo>
                    <a:pt x="208" y="0"/>
                  </a:lnTo>
                  <a:lnTo>
                    <a:pt x="363" y="111"/>
                  </a:lnTo>
                  <a:lnTo>
                    <a:pt x="380" y="127"/>
                  </a:lnTo>
                  <a:lnTo>
                    <a:pt x="415" y="144"/>
                  </a:lnTo>
                  <a:lnTo>
                    <a:pt x="432" y="159"/>
                  </a:lnTo>
                  <a:lnTo>
                    <a:pt x="449" y="159"/>
                  </a:lnTo>
                  <a:lnTo>
                    <a:pt x="449" y="240"/>
                  </a:lnTo>
                  <a:lnTo>
                    <a:pt x="432" y="255"/>
                  </a:lnTo>
                  <a:lnTo>
                    <a:pt x="346" y="270"/>
                  </a:lnTo>
                  <a:lnTo>
                    <a:pt x="311" y="270"/>
                  </a:lnTo>
                  <a:lnTo>
                    <a:pt x="277" y="303"/>
                  </a:lnTo>
                  <a:lnTo>
                    <a:pt x="242" y="318"/>
                  </a:lnTo>
                  <a:lnTo>
                    <a:pt x="208" y="366"/>
                  </a:lnTo>
                  <a:lnTo>
                    <a:pt x="190" y="384"/>
                  </a:lnTo>
                  <a:lnTo>
                    <a:pt x="173" y="399"/>
                  </a:lnTo>
                  <a:lnTo>
                    <a:pt x="156" y="384"/>
                  </a:lnTo>
                  <a:lnTo>
                    <a:pt x="138" y="399"/>
                  </a:lnTo>
                  <a:lnTo>
                    <a:pt x="121" y="399"/>
                  </a:lnTo>
                  <a:lnTo>
                    <a:pt x="87" y="336"/>
                  </a:lnTo>
                  <a:lnTo>
                    <a:pt x="52" y="351"/>
                  </a:lnTo>
                  <a:lnTo>
                    <a:pt x="17" y="351"/>
                  </a:lnTo>
                  <a:lnTo>
                    <a:pt x="35" y="336"/>
                  </a:lnTo>
                  <a:lnTo>
                    <a:pt x="0" y="270"/>
                  </a:lnTo>
                  <a:lnTo>
                    <a:pt x="35" y="255"/>
                  </a:lnTo>
                  <a:lnTo>
                    <a:pt x="52" y="270"/>
                  </a:lnTo>
                  <a:lnTo>
                    <a:pt x="69" y="255"/>
                  </a:lnTo>
                  <a:lnTo>
                    <a:pt x="190" y="255"/>
                  </a:lnTo>
                  <a:lnTo>
                    <a:pt x="156" y="0"/>
                  </a:lnTo>
                  <a:lnTo>
                    <a:pt x="208"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1" name="Freeform 101"/>
            <p:cNvSpPr>
              <a:spLocks/>
            </p:cNvSpPr>
            <p:nvPr/>
          </p:nvSpPr>
          <p:spPr bwMode="auto">
            <a:xfrm>
              <a:off x="2637" y="2565"/>
              <a:ext cx="165" cy="168"/>
            </a:xfrm>
            <a:custGeom>
              <a:avLst/>
              <a:gdLst>
                <a:gd name="T0" fmla="*/ 0 w 331"/>
                <a:gd name="T1" fmla="*/ 44 h 335"/>
                <a:gd name="T2" fmla="*/ 0 w 331"/>
                <a:gd name="T3" fmla="*/ 44 h 335"/>
                <a:gd name="T4" fmla="*/ 4 w 331"/>
                <a:gd name="T5" fmla="*/ 41 h 335"/>
                <a:gd name="T6" fmla="*/ 26 w 331"/>
                <a:gd name="T7" fmla="*/ 41 h 335"/>
                <a:gd name="T8" fmla="*/ 26 w 331"/>
                <a:gd name="T9" fmla="*/ 32 h 335"/>
                <a:gd name="T10" fmla="*/ 35 w 331"/>
                <a:gd name="T11" fmla="*/ 29 h 335"/>
                <a:gd name="T12" fmla="*/ 35 w 331"/>
                <a:gd name="T13" fmla="*/ 8 h 335"/>
                <a:gd name="T14" fmla="*/ 56 w 331"/>
                <a:gd name="T15" fmla="*/ 8 h 335"/>
                <a:gd name="T16" fmla="*/ 56 w 331"/>
                <a:gd name="T17" fmla="*/ 0 h 335"/>
                <a:gd name="T18" fmla="*/ 82 w 331"/>
                <a:gd name="T19" fmla="*/ 17 h 335"/>
                <a:gd name="T20" fmla="*/ 69 w 331"/>
                <a:gd name="T21" fmla="*/ 17 h 335"/>
                <a:gd name="T22" fmla="*/ 78 w 331"/>
                <a:gd name="T23" fmla="*/ 80 h 335"/>
                <a:gd name="T24" fmla="*/ 48 w 331"/>
                <a:gd name="T25" fmla="*/ 80 h 335"/>
                <a:gd name="T26" fmla="*/ 43 w 331"/>
                <a:gd name="T27" fmla="*/ 84 h 335"/>
                <a:gd name="T28" fmla="*/ 39 w 331"/>
                <a:gd name="T29" fmla="*/ 80 h 335"/>
                <a:gd name="T30" fmla="*/ 30 w 331"/>
                <a:gd name="T31" fmla="*/ 84 h 335"/>
                <a:gd name="T32" fmla="*/ 26 w 331"/>
                <a:gd name="T33" fmla="*/ 77 h 335"/>
                <a:gd name="T34" fmla="*/ 13 w 331"/>
                <a:gd name="T35" fmla="*/ 72 h 335"/>
                <a:gd name="T36" fmla="*/ 4 w 331"/>
                <a:gd name="T37" fmla="*/ 72 h 335"/>
                <a:gd name="T38" fmla="*/ 0 w 331"/>
                <a:gd name="T39" fmla="*/ 77 h 335"/>
                <a:gd name="T40" fmla="*/ 4 w 331"/>
                <a:gd name="T41" fmla="*/ 60 h 335"/>
                <a:gd name="T42" fmla="*/ 0 w 331"/>
                <a:gd name="T43" fmla="*/ 56 h 335"/>
                <a:gd name="T44" fmla="*/ 4 w 331"/>
                <a:gd name="T45" fmla="*/ 48 h 335"/>
                <a:gd name="T46" fmla="*/ 0 w 331"/>
                <a:gd name="T47" fmla="*/ 44 h 3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
                <a:gd name="T73" fmla="*/ 0 h 335"/>
                <a:gd name="T74" fmla="*/ 331 w 331"/>
                <a:gd name="T75" fmla="*/ 335 h 3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 h="335">
                  <a:moveTo>
                    <a:pt x="0" y="176"/>
                  </a:moveTo>
                  <a:lnTo>
                    <a:pt x="0" y="176"/>
                  </a:lnTo>
                  <a:lnTo>
                    <a:pt x="18" y="161"/>
                  </a:lnTo>
                  <a:lnTo>
                    <a:pt x="106" y="161"/>
                  </a:lnTo>
                  <a:lnTo>
                    <a:pt x="106" y="128"/>
                  </a:lnTo>
                  <a:lnTo>
                    <a:pt x="140" y="113"/>
                  </a:lnTo>
                  <a:lnTo>
                    <a:pt x="140" y="32"/>
                  </a:lnTo>
                  <a:lnTo>
                    <a:pt x="227" y="32"/>
                  </a:lnTo>
                  <a:lnTo>
                    <a:pt x="227" y="0"/>
                  </a:lnTo>
                  <a:lnTo>
                    <a:pt x="331" y="65"/>
                  </a:lnTo>
                  <a:lnTo>
                    <a:pt x="279" y="65"/>
                  </a:lnTo>
                  <a:lnTo>
                    <a:pt x="313" y="320"/>
                  </a:lnTo>
                  <a:lnTo>
                    <a:pt x="192" y="320"/>
                  </a:lnTo>
                  <a:lnTo>
                    <a:pt x="175" y="335"/>
                  </a:lnTo>
                  <a:lnTo>
                    <a:pt x="158" y="320"/>
                  </a:lnTo>
                  <a:lnTo>
                    <a:pt x="123" y="335"/>
                  </a:lnTo>
                  <a:lnTo>
                    <a:pt x="106" y="305"/>
                  </a:lnTo>
                  <a:lnTo>
                    <a:pt x="52" y="288"/>
                  </a:lnTo>
                  <a:lnTo>
                    <a:pt x="18" y="288"/>
                  </a:lnTo>
                  <a:lnTo>
                    <a:pt x="0" y="305"/>
                  </a:lnTo>
                  <a:lnTo>
                    <a:pt x="18" y="240"/>
                  </a:lnTo>
                  <a:lnTo>
                    <a:pt x="0" y="224"/>
                  </a:lnTo>
                  <a:lnTo>
                    <a:pt x="18" y="192"/>
                  </a:lnTo>
                  <a:lnTo>
                    <a:pt x="0" y="17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2" name="Freeform 102"/>
            <p:cNvSpPr>
              <a:spLocks/>
            </p:cNvSpPr>
            <p:nvPr/>
          </p:nvSpPr>
          <p:spPr bwMode="auto">
            <a:xfrm>
              <a:off x="2637" y="2557"/>
              <a:ext cx="113" cy="96"/>
            </a:xfrm>
            <a:custGeom>
              <a:avLst/>
              <a:gdLst>
                <a:gd name="T0" fmla="*/ 0 w 227"/>
                <a:gd name="T1" fmla="*/ 48 h 192"/>
                <a:gd name="T2" fmla="*/ 0 w 227"/>
                <a:gd name="T3" fmla="*/ 48 h 192"/>
                <a:gd name="T4" fmla="*/ 4 w 227"/>
                <a:gd name="T5" fmla="*/ 45 h 192"/>
                <a:gd name="T6" fmla="*/ 26 w 227"/>
                <a:gd name="T7" fmla="*/ 45 h 192"/>
                <a:gd name="T8" fmla="*/ 26 w 227"/>
                <a:gd name="T9" fmla="*/ 36 h 192"/>
                <a:gd name="T10" fmla="*/ 35 w 227"/>
                <a:gd name="T11" fmla="*/ 33 h 192"/>
                <a:gd name="T12" fmla="*/ 35 w 227"/>
                <a:gd name="T13" fmla="*/ 12 h 192"/>
                <a:gd name="T14" fmla="*/ 56 w 227"/>
                <a:gd name="T15" fmla="*/ 12 h 192"/>
                <a:gd name="T16" fmla="*/ 56 w 227"/>
                <a:gd name="T17" fmla="*/ 4 h 192"/>
                <a:gd name="T18" fmla="*/ 26 w 227"/>
                <a:gd name="T19" fmla="*/ 0 h 192"/>
                <a:gd name="T20" fmla="*/ 22 w 227"/>
                <a:gd name="T21" fmla="*/ 9 h 192"/>
                <a:gd name="T22" fmla="*/ 17 w 227"/>
                <a:gd name="T23" fmla="*/ 12 h 192"/>
                <a:gd name="T24" fmla="*/ 13 w 227"/>
                <a:gd name="T25" fmla="*/ 24 h 192"/>
                <a:gd name="T26" fmla="*/ 0 w 227"/>
                <a:gd name="T27" fmla="*/ 40 h 192"/>
                <a:gd name="T28" fmla="*/ 0 w 227"/>
                <a:gd name="T29" fmla="*/ 48 h 1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7"/>
                <a:gd name="T46" fmla="*/ 0 h 192"/>
                <a:gd name="T47" fmla="*/ 227 w 227"/>
                <a:gd name="T48" fmla="*/ 192 h 1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7" h="192">
                  <a:moveTo>
                    <a:pt x="0" y="192"/>
                  </a:moveTo>
                  <a:lnTo>
                    <a:pt x="0" y="192"/>
                  </a:lnTo>
                  <a:lnTo>
                    <a:pt x="18" y="177"/>
                  </a:lnTo>
                  <a:lnTo>
                    <a:pt x="106" y="177"/>
                  </a:lnTo>
                  <a:lnTo>
                    <a:pt x="106" y="144"/>
                  </a:lnTo>
                  <a:lnTo>
                    <a:pt x="140" y="129"/>
                  </a:lnTo>
                  <a:lnTo>
                    <a:pt x="140" y="48"/>
                  </a:lnTo>
                  <a:lnTo>
                    <a:pt x="227" y="48"/>
                  </a:lnTo>
                  <a:lnTo>
                    <a:pt x="227" y="16"/>
                  </a:lnTo>
                  <a:lnTo>
                    <a:pt x="106" y="0"/>
                  </a:lnTo>
                  <a:lnTo>
                    <a:pt x="89" y="33"/>
                  </a:lnTo>
                  <a:lnTo>
                    <a:pt x="69" y="48"/>
                  </a:lnTo>
                  <a:lnTo>
                    <a:pt x="52" y="96"/>
                  </a:lnTo>
                  <a:lnTo>
                    <a:pt x="0" y="160"/>
                  </a:lnTo>
                  <a:lnTo>
                    <a:pt x="0" y="19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3" name="Freeform 103"/>
            <p:cNvSpPr>
              <a:spLocks/>
            </p:cNvSpPr>
            <p:nvPr/>
          </p:nvSpPr>
          <p:spPr bwMode="auto">
            <a:xfrm>
              <a:off x="2629" y="2709"/>
              <a:ext cx="86" cy="56"/>
            </a:xfrm>
            <a:custGeom>
              <a:avLst/>
              <a:gdLst>
                <a:gd name="T0" fmla="*/ 4 w 173"/>
                <a:gd name="T1" fmla="*/ 23 h 113"/>
                <a:gd name="T2" fmla="*/ 4 w 173"/>
                <a:gd name="T3" fmla="*/ 23 h 113"/>
                <a:gd name="T4" fmla="*/ 8 w 173"/>
                <a:gd name="T5" fmla="*/ 23 h 113"/>
                <a:gd name="T6" fmla="*/ 17 w 173"/>
                <a:gd name="T7" fmla="*/ 20 h 113"/>
                <a:gd name="T8" fmla="*/ 21 w 173"/>
                <a:gd name="T9" fmla="*/ 23 h 113"/>
                <a:gd name="T10" fmla="*/ 26 w 173"/>
                <a:gd name="T11" fmla="*/ 20 h 113"/>
                <a:gd name="T12" fmla="*/ 17 w 173"/>
                <a:gd name="T13" fmla="*/ 20 h 113"/>
                <a:gd name="T14" fmla="*/ 4 w 173"/>
                <a:gd name="T15" fmla="*/ 20 h 113"/>
                <a:gd name="T16" fmla="*/ 0 w 173"/>
                <a:gd name="T17" fmla="*/ 11 h 113"/>
                <a:gd name="T18" fmla="*/ 4 w 173"/>
                <a:gd name="T19" fmla="*/ 4 h 113"/>
                <a:gd name="T20" fmla="*/ 8 w 173"/>
                <a:gd name="T21" fmla="*/ 0 h 113"/>
                <a:gd name="T22" fmla="*/ 17 w 173"/>
                <a:gd name="T23" fmla="*/ 0 h 113"/>
                <a:gd name="T24" fmla="*/ 30 w 173"/>
                <a:gd name="T25" fmla="*/ 4 h 113"/>
                <a:gd name="T26" fmla="*/ 34 w 173"/>
                <a:gd name="T27" fmla="*/ 11 h 113"/>
                <a:gd name="T28" fmla="*/ 43 w 173"/>
                <a:gd name="T29" fmla="*/ 28 h 113"/>
                <a:gd name="T30" fmla="*/ 26 w 173"/>
                <a:gd name="T31" fmla="*/ 28 h 113"/>
                <a:gd name="T32" fmla="*/ 4 w 173"/>
                <a:gd name="T33" fmla="*/ 28 h 113"/>
                <a:gd name="T34" fmla="*/ 4 w 173"/>
                <a:gd name="T35" fmla="*/ 2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113"/>
                <a:gd name="T56" fmla="*/ 173 w 173"/>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113">
                  <a:moveTo>
                    <a:pt x="17" y="95"/>
                  </a:moveTo>
                  <a:lnTo>
                    <a:pt x="17" y="95"/>
                  </a:lnTo>
                  <a:lnTo>
                    <a:pt x="35" y="95"/>
                  </a:lnTo>
                  <a:lnTo>
                    <a:pt x="69" y="80"/>
                  </a:lnTo>
                  <a:lnTo>
                    <a:pt x="86" y="95"/>
                  </a:lnTo>
                  <a:lnTo>
                    <a:pt x="104" y="80"/>
                  </a:lnTo>
                  <a:lnTo>
                    <a:pt x="69" y="80"/>
                  </a:lnTo>
                  <a:lnTo>
                    <a:pt x="17" y="80"/>
                  </a:lnTo>
                  <a:lnTo>
                    <a:pt x="0" y="47"/>
                  </a:lnTo>
                  <a:lnTo>
                    <a:pt x="17" y="17"/>
                  </a:lnTo>
                  <a:lnTo>
                    <a:pt x="35" y="0"/>
                  </a:lnTo>
                  <a:lnTo>
                    <a:pt x="69" y="0"/>
                  </a:lnTo>
                  <a:lnTo>
                    <a:pt x="121" y="17"/>
                  </a:lnTo>
                  <a:lnTo>
                    <a:pt x="138" y="47"/>
                  </a:lnTo>
                  <a:lnTo>
                    <a:pt x="173" y="113"/>
                  </a:lnTo>
                  <a:lnTo>
                    <a:pt x="104" y="113"/>
                  </a:lnTo>
                  <a:lnTo>
                    <a:pt x="17" y="113"/>
                  </a:lnTo>
                  <a:lnTo>
                    <a:pt x="17" y="9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4" name="Freeform 104"/>
            <p:cNvSpPr>
              <a:spLocks/>
            </p:cNvSpPr>
            <p:nvPr/>
          </p:nvSpPr>
          <p:spPr bwMode="auto">
            <a:xfrm>
              <a:off x="2629" y="2709"/>
              <a:ext cx="86" cy="56"/>
            </a:xfrm>
            <a:custGeom>
              <a:avLst/>
              <a:gdLst>
                <a:gd name="T0" fmla="*/ 4 w 173"/>
                <a:gd name="T1" fmla="*/ 23 h 113"/>
                <a:gd name="T2" fmla="*/ 4 w 173"/>
                <a:gd name="T3" fmla="*/ 23 h 113"/>
                <a:gd name="T4" fmla="*/ 8 w 173"/>
                <a:gd name="T5" fmla="*/ 23 h 113"/>
                <a:gd name="T6" fmla="*/ 17 w 173"/>
                <a:gd name="T7" fmla="*/ 20 h 113"/>
                <a:gd name="T8" fmla="*/ 21 w 173"/>
                <a:gd name="T9" fmla="*/ 23 h 113"/>
                <a:gd name="T10" fmla="*/ 26 w 173"/>
                <a:gd name="T11" fmla="*/ 20 h 113"/>
                <a:gd name="T12" fmla="*/ 17 w 173"/>
                <a:gd name="T13" fmla="*/ 20 h 113"/>
                <a:gd name="T14" fmla="*/ 4 w 173"/>
                <a:gd name="T15" fmla="*/ 20 h 113"/>
                <a:gd name="T16" fmla="*/ 0 w 173"/>
                <a:gd name="T17" fmla="*/ 11 h 113"/>
                <a:gd name="T18" fmla="*/ 4 w 173"/>
                <a:gd name="T19" fmla="*/ 4 h 113"/>
                <a:gd name="T20" fmla="*/ 8 w 173"/>
                <a:gd name="T21" fmla="*/ 0 h 113"/>
                <a:gd name="T22" fmla="*/ 17 w 173"/>
                <a:gd name="T23" fmla="*/ 0 h 113"/>
                <a:gd name="T24" fmla="*/ 30 w 173"/>
                <a:gd name="T25" fmla="*/ 4 h 113"/>
                <a:gd name="T26" fmla="*/ 34 w 173"/>
                <a:gd name="T27" fmla="*/ 11 h 113"/>
                <a:gd name="T28" fmla="*/ 43 w 173"/>
                <a:gd name="T29" fmla="*/ 28 h 113"/>
                <a:gd name="T30" fmla="*/ 26 w 173"/>
                <a:gd name="T31" fmla="*/ 28 h 113"/>
                <a:gd name="T32" fmla="*/ 4 w 173"/>
                <a:gd name="T33" fmla="*/ 28 h 113"/>
                <a:gd name="T34" fmla="*/ 4 w 173"/>
                <a:gd name="T35" fmla="*/ 2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113"/>
                <a:gd name="T56" fmla="*/ 173 w 173"/>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113">
                  <a:moveTo>
                    <a:pt x="17" y="95"/>
                  </a:moveTo>
                  <a:lnTo>
                    <a:pt x="17" y="95"/>
                  </a:lnTo>
                  <a:lnTo>
                    <a:pt x="35" y="95"/>
                  </a:lnTo>
                  <a:lnTo>
                    <a:pt x="69" y="80"/>
                  </a:lnTo>
                  <a:lnTo>
                    <a:pt x="86" y="95"/>
                  </a:lnTo>
                  <a:lnTo>
                    <a:pt x="104" y="80"/>
                  </a:lnTo>
                  <a:lnTo>
                    <a:pt x="69" y="80"/>
                  </a:lnTo>
                  <a:lnTo>
                    <a:pt x="17" y="80"/>
                  </a:lnTo>
                  <a:lnTo>
                    <a:pt x="0" y="47"/>
                  </a:lnTo>
                  <a:lnTo>
                    <a:pt x="17" y="17"/>
                  </a:lnTo>
                  <a:lnTo>
                    <a:pt x="35" y="0"/>
                  </a:lnTo>
                  <a:lnTo>
                    <a:pt x="69" y="0"/>
                  </a:lnTo>
                  <a:lnTo>
                    <a:pt x="121" y="17"/>
                  </a:lnTo>
                  <a:lnTo>
                    <a:pt x="138" y="47"/>
                  </a:lnTo>
                  <a:lnTo>
                    <a:pt x="173" y="113"/>
                  </a:lnTo>
                  <a:lnTo>
                    <a:pt x="104" y="113"/>
                  </a:lnTo>
                  <a:lnTo>
                    <a:pt x="17" y="113"/>
                  </a:lnTo>
                  <a:lnTo>
                    <a:pt x="17" y="9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45" name="Freeform 105"/>
            <p:cNvSpPr>
              <a:spLocks/>
            </p:cNvSpPr>
            <p:nvPr/>
          </p:nvSpPr>
          <p:spPr bwMode="auto">
            <a:xfrm>
              <a:off x="2637" y="2749"/>
              <a:ext cx="43" cy="8"/>
            </a:xfrm>
            <a:custGeom>
              <a:avLst/>
              <a:gdLst>
                <a:gd name="T0" fmla="*/ 0 w 87"/>
                <a:gd name="T1" fmla="*/ 4 h 15"/>
                <a:gd name="T2" fmla="*/ 0 w 87"/>
                <a:gd name="T3" fmla="*/ 4 h 15"/>
                <a:gd name="T4" fmla="*/ 4 w 87"/>
                <a:gd name="T5" fmla="*/ 4 h 15"/>
                <a:gd name="T6" fmla="*/ 13 w 87"/>
                <a:gd name="T7" fmla="*/ 0 h 15"/>
                <a:gd name="T8" fmla="*/ 17 w 87"/>
                <a:gd name="T9" fmla="*/ 4 h 15"/>
                <a:gd name="T10" fmla="*/ 21 w 87"/>
                <a:gd name="T11" fmla="*/ 0 h 15"/>
                <a:gd name="T12" fmla="*/ 13 w 87"/>
                <a:gd name="T13" fmla="*/ 0 h 15"/>
                <a:gd name="T14" fmla="*/ 0 w 87"/>
                <a:gd name="T15" fmla="*/ 0 h 15"/>
                <a:gd name="T16" fmla="*/ 0 w 87"/>
                <a:gd name="T17" fmla="*/ 4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5"/>
                <a:gd name="T29" fmla="*/ 87 w 8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5">
                  <a:moveTo>
                    <a:pt x="0" y="15"/>
                  </a:moveTo>
                  <a:lnTo>
                    <a:pt x="0" y="15"/>
                  </a:lnTo>
                  <a:lnTo>
                    <a:pt x="18" y="15"/>
                  </a:lnTo>
                  <a:lnTo>
                    <a:pt x="52" y="0"/>
                  </a:lnTo>
                  <a:lnTo>
                    <a:pt x="69" y="15"/>
                  </a:lnTo>
                  <a:lnTo>
                    <a:pt x="87" y="0"/>
                  </a:lnTo>
                  <a:lnTo>
                    <a:pt x="52" y="0"/>
                  </a:lnTo>
                  <a:lnTo>
                    <a:pt x="0"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6" name="Freeform 106"/>
            <p:cNvSpPr>
              <a:spLocks/>
            </p:cNvSpPr>
            <p:nvPr/>
          </p:nvSpPr>
          <p:spPr bwMode="auto">
            <a:xfrm>
              <a:off x="2637" y="2749"/>
              <a:ext cx="43" cy="8"/>
            </a:xfrm>
            <a:custGeom>
              <a:avLst/>
              <a:gdLst>
                <a:gd name="T0" fmla="*/ 0 w 87"/>
                <a:gd name="T1" fmla="*/ 4 h 15"/>
                <a:gd name="T2" fmla="*/ 0 w 87"/>
                <a:gd name="T3" fmla="*/ 4 h 15"/>
                <a:gd name="T4" fmla="*/ 4 w 87"/>
                <a:gd name="T5" fmla="*/ 4 h 15"/>
                <a:gd name="T6" fmla="*/ 13 w 87"/>
                <a:gd name="T7" fmla="*/ 0 h 15"/>
                <a:gd name="T8" fmla="*/ 17 w 87"/>
                <a:gd name="T9" fmla="*/ 4 h 15"/>
                <a:gd name="T10" fmla="*/ 21 w 87"/>
                <a:gd name="T11" fmla="*/ 0 h 15"/>
                <a:gd name="T12" fmla="*/ 13 w 87"/>
                <a:gd name="T13" fmla="*/ 0 h 15"/>
                <a:gd name="T14" fmla="*/ 0 w 87"/>
                <a:gd name="T15" fmla="*/ 0 h 15"/>
                <a:gd name="T16" fmla="*/ 0 w 87"/>
                <a:gd name="T17" fmla="*/ 4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5"/>
                <a:gd name="T29" fmla="*/ 87 w 8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5">
                  <a:moveTo>
                    <a:pt x="0" y="15"/>
                  </a:moveTo>
                  <a:lnTo>
                    <a:pt x="0" y="15"/>
                  </a:lnTo>
                  <a:lnTo>
                    <a:pt x="18" y="15"/>
                  </a:lnTo>
                  <a:lnTo>
                    <a:pt x="52" y="0"/>
                  </a:lnTo>
                  <a:lnTo>
                    <a:pt x="69" y="15"/>
                  </a:lnTo>
                  <a:lnTo>
                    <a:pt x="87" y="0"/>
                  </a:lnTo>
                  <a:lnTo>
                    <a:pt x="52" y="0"/>
                  </a:lnTo>
                  <a:lnTo>
                    <a:pt x="0"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47" name="Freeform 107"/>
            <p:cNvSpPr>
              <a:spLocks/>
            </p:cNvSpPr>
            <p:nvPr/>
          </p:nvSpPr>
          <p:spPr bwMode="auto">
            <a:xfrm>
              <a:off x="2637" y="2765"/>
              <a:ext cx="43" cy="24"/>
            </a:xfrm>
            <a:custGeom>
              <a:avLst/>
              <a:gdLst>
                <a:gd name="T0" fmla="*/ 13 w 87"/>
                <a:gd name="T1" fmla="*/ 12 h 48"/>
                <a:gd name="T2" fmla="*/ 13 w 87"/>
                <a:gd name="T3" fmla="*/ 12 h 48"/>
                <a:gd name="T4" fmla="*/ 21 w 87"/>
                <a:gd name="T5" fmla="*/ 3 h 48"/>
                <a:gd name="T6" fmla="*/ 21 w 87"/>
                <a:gd name="T7" fmla="*/ 0 h 48"/>
                <a:gd name="T8" fmla="*/ 0 w 87"/>
                <a:gd name="T9" fmla="*/ 0 h 48"/>
                <a:gd name="T10" fmla="*/ 8 w 87"/>
                <a:gd name="T11" fmla="*/ 3 h 48"/>
                <a:gd name="T12" fmla="*/ 8 w 87"/>
                <a:gd name="T13" fmla="*/ 7 h 48"/>
                <a:gd name="T14" fmla="*/ 13 w 87"/>
                <a:gd name="T15" fmla="*/ 12 h 48"/>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48"/>
                <a:gd name="T26" fmla="*/ 87 w 87"/>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48">
                  <a:moveTo>
                    <a:pt x="52" y="48"/>
                  </a:moveTo>
                  <a:lnTo>
                    <a:pt x="52" y="48"/>
                  </a:lnTo>
                  <a:lnTo>
                    <a:pt x="87" y="15"/>
                  </a:lnTo>
                  <a:lnTo>
                    <a:pt x="87" y="0"/>
                  </a:lnTo>
                  <a:lnTo>
                    <a:pt x="0" y="0"/>
                  </a:lnTo>
                  <a:lnTo>
                    <a:pt x="35" y="15"/>
                  </a:lnTo>
                  <a:lnTo>
                    <a:pt x="35" y="30"/>
                  </a:lnTo>
                  <a:lnTo>
                    <a:pt x="52"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48" name="Freeform 108"/>
            <p:cNvSpPr>
              <a:spLocks/>
            </p:cNvSpPr>
            <p:nvPr/>
          </p:nvSpPr>
          <p:spPr bwMode="auto">
            <a:xfrm>
              <a:off x="2637" y="2765"/>
              <a:ext cx="43" cy="24"/>
            </a:xfrm>
            <a:custGeom>
              <a:avLst/>
              <a:gdLst>
                <a:gd name="T0" fmla="*/ 13 w 87"/>
                <a:gd name="T1" fmla="*/ 12 h 48"/>
                <a:gd name="T2" fmla="*/ 13 w 87"/>
                <a:gd name="T3" fmla="*/ 12 h 48"/>
                <a:gd name="T4" fmla="*/ 21 w 87"/>
                <a:gd name="T5" fmla="*/ 3 h 48"/>
                <a:gd name="T6" fmla="*/ 21 w 87"/>
                <a:gd name="T7" fmla="*/ 0 h 48"/>
                <a:gd name="T8" fmla="*/ 0 w 87"/>
                <a:gd name="T9" fmla="*/ 0 h 48"/>
                <a:gd name="T10" fmla="*/ 8 w 87"/>
                <a:gd name="T11" fmla="*/ 3 h 48"/>
                <a:gd name="T12" fmla="*/ 8 w 87"/>
                <a:gd name="T13" fmla="*/ 7 h 48"/>
                <a:gd name="T14" fmla="*/ 13 w 87"/>
                <a:gd name="T15" fmla="*/ 12 h 48"/>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48"/>
                <a:gd name="T26" fmla="*/ 87 w 87"/>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48">
                  <a:moveTo>
                    <a:pt x="52" y="48"/>
                  </a:moveTo>
                  <a:lnTo>
                    <a:pt x="52" y="48"/>
                  </a:lnTo>
                  <a:lnTo>
                    <a:pt x="87" y="15"/>
                  </a:lnTo>
                  <a:lnTo>
                    <a:pt x="87" y="0"/>
                  </a:lnTo>
                  <a:lnTo>
                    <a:pt x="0" y="0"/>
                  </a:lnTo>
                  <a:lnTo>
                    <a:pt x="35" y="15"/>
                  </a:lnTo>
                  <a:lnTo>
                    <a:pt x="35" y="30"/>
                  </a:lnTo>
                  <a:lnTo>
                    <a:pt x="52"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49" name="Freeform 109"/>
            <p:cNvSpPr>
              <a:spLocks/>
            </p:cNvSpPr>
            <p:nvPr/>
          </p:nvSpPr>
          <p:spPr bwMode="auto">
            <a:xfrm>
              <a:off x="2663" y="2765"/>
              <a:ext cx="95" cy="64"/>
            </a:xfrm>
            <a:custGeom>
              <a:avLst/>
              <a:gdLst>
                <a:gd name="T0" fmla="*/ 44 w 190"/>
                <a:gd name="T1" fmla="*/ 33 h 126"/>
                <a:gd name="T2" fmla="*/ 44 w 190"/>
                <a:gd name="T3" fmla="*/ 33 h 126"/>
                <a:gd name="T4" fmla="*/ 48 w 190"/>
                <a:gd name="T5" fmla="*/ 33 h 126"/>
                <a:gd name="T6" fmla="*/ 48 w 190"/>
                <a:gd name="T7" fmla="*/ 28 h 126"/>
                <a:gd name="T8" fmla="*/ 48 w 190"/>
                <a:gd name="T9" fmla="*/ 25 h 126"/>
                <a:gd name="T10" fmla="*/ 48 w 190"/>
                <a:gd name="T11" fmla="*/ 20 h 126"/>
                <a:gd name="T12" fmla="*/ 48 w 190"/>
                <a:gd name="T13" fmla="*/ 16 h 126"/>
                <a:gd name="T14" fmla="*/ 39 w 190"/>
                <a:gd name="T15" fmla="*/ 0 h 126"/>
                <a:gd name="T16" fmla="*/ 30 w 190"/>
                <a:gd name="T17" fmla="*/ 4 h 126"/>
                <a:gd name="T18" fmla="*/ 22 w 190"/>
                <a:gd name="T19" fmla="*/ 4 h 126"/>
                <a:gd name="T20" fmla="*/ 26 w 190"/>
                <a:gd name="T21" fmla="*/ 0 h 126"/>
                <a:gd name="T22" fmla="*/ 9 w 190"/>
                <a:gd name="T23" fmla="*/ 0 h 126"/>
                <a:gd name="T24" fmla="*/ 9 w 190"/>
                <a:gd name="T25" fmla="*/ 4 h 126"/>
                <a:gd name="T26" fmla="*/ 0 w 190"/>
                <a:gd name="T27" fmla="*/ 12 h 126"/>
                <a:gd name="T28" fmla="*/ 13 w 190"/>
                <a:gd name="T29" fmla="*/ 20 h 126"/>
                <a:gd name="T30" fmla="*/ 18 w 190"/>
                <a:gd name="T31" fmla="*/ 16 h 126"/>
                <a:gd name="T32" fmla="*/ 22 w 190"/>
                <a:gd name="T33" fmla="*/ 16 h 126"/>
                <a:gd name="T34" fmla="*/ 30 w 190"/>
                <a:gd name="T35" fmla="*/ 25 h 126"/>
                <a:gd name="T36" fmla="*/ 30 w 190"/>
                <a:gd name="T37" fmla="*/ 28 h 126"/>
                <a:gd name="T38" fmla="*/ 35 w 190"/>
                <a:gd name="T39" fmla="*/ 25 h 126"/>
                <a:gd name="T40" fmla="*/ 39 w 190"/>
                <a:gd name="T41" fmla="*/ 33 h 126"/>
                <a:gd name="T42" fmla="*/ 44 w 190"/>
                <a:gd name="T43" fmla="*/ 33 h 1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0"/>
                <a:gd name="T67" fmla="*/ 0 h 126"/>
                <a:gd name="T68" fmla="*/ 190 w 190"/>
                <a:gd name="T69" fmla="*/ 126 h 1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0" h="126">
                  <a:moveTo>
                    <a:pt x="173" y="126"/>
                  </a:moveTo>
                  <a:lnTo>
                    <a:pt x="173" y="126"/>
                  </a:lnTo>
                  <a:lnTo>
                    <a:pt x="190" y="126"/>
                  </a:lnTo>
                  <a:lnTo>
                    <a:pt x="190" y="111"/>
                  </a:lnTo>
                  <a:lnTo>
                    <a:pt x="190" y="96"/>
                  </a:lnTo>
                  <a:lnTo>
                    <a:pt x="190" y="78"/>
                  </a:lnTo>
                  <a:lnTo>
                    <a:pt x="190" y="63"/>
                  </a:lnTo>
                  <a:lnTo>
                    <a:pt x="156" y="0"/>
                  </a:lnTo>
                  <a:lnTo>
                    <a:pt x="121" y="15"/>
                  </a:lnTo>
                  <a:lnTo>
                    <a:pt x="87" y="15"/>
                  </a:lnTo>
                  <a:lnTo>
                    <a:pt x="104" y="0"/>
                  </a:lnTo>
                  <a:lnTo>
                    <a:pt x="35" y="0"/>
                  </a:lnTo>
                  <a:lnTo>
                    <a:pt x="35" y="15"/>
                  </a:lnTo>
                  <a:lnTo>
                    <a:pt x="0" y="48"/>
                  </a:lnTo>
                  <a:lnTo>
                    <a:pt x="52" y="78"/>
                  </a:lnTo>
                  <a:lnTo>
                    <a:pt x="69" y="63"/>
                  </a:lnTo>
                  <a:lnTo>
                    <a:pt x="87" y="63"/>
                  </a:lnTo>
                  <a:lnTo>
                    <a:pt x="121" y="96"/>
                  </a:lnTo>
                  <a:lnTo>
                    <a:pt x="121" y="111"/>
                  </a:lnTo>
                  <a:lnTo>
                    <a:pt x="138" y="96"/>
                  </a:lnTo>
                  <a:lnTo>
                    <a:pt x="156" y="126"/>
                  </a:lnTo>
                  <a:lnTo>
                    <a:pt x="173" y="12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50" name="Freeform 110"/>
            <p:cNvSpPr>
              <a:spLocks/>
            </p:cNvSpPr>
            <p:nvPr/>
          </p:nvSpPr>
          <p:spPr bwMode="auto">
            <a:xfrm>
              <a:off x="2663" y="2765"/>
              <a:ext cx="95" cy="64"/>
            </a:xfrm>
            <a:custGeom>
              <a:avLst/>
              <a:gdLst>
                <a:gd name="T0" fmla="*/ 44 w 190"/>
                <a:gd name="T1" fmla="*/ 33 h 126"/>
                <a:gd name="T2" fmla="*/ 44 w 190"/>
                <a:gd name="T3" fmla="*/ 33 h 126"/>
                <a:gd name="T4" fmla="*/ 48 w 190"/>
                <a:gd name="T5" fmla="*/ 33 h 126"/>
                <a:gd name="T6" fmla="*/ 48 w 190"/>
                <a:gd name="T7" fmla="*/ 28 h 126"/>
                <a:gd name="T8" fmla="*/ 48 w 190"/>
                <a:gd name="T9" fmla="*/ 25 h 126"/>
                <a:gd name="T10" fmla="*/ 48 w 190"/>
                <a:gd name="T11" fmla="*/ 20 h 126"/>
                <a:gd name="T12" fmla="*/ 48 w 190"/>
                <a:gd name="T13" fmla="*/ 16 h 126"/>
                <a:gd name="T14" fmla="*/ 39 w 190"/>
                <a:gd name="T15" fmla="*/ 0 h 126"/>
                <a:gd name="T16" fmla="*/ 30 w 190"/>
                <a:gd name="T17" fmla="*/ 4 h 126"/>
                <a:gd name="T18" fmla="*/ 22 w 190"/>
                <a:gd name="T19" fmla="*/ 4 h 126"/>
                <a:gd name="T20" fmla="*/ 26 w 190"/>
                <a:gd name="T21" fmla="*/ 0 h 126"/>
                <a:gd name="T22" fmla="*/ 9 w 190"/>
                <a:gd name="T23" fmla="*/ 0 h 126"/>
                <a:gd name="T24" fmla="*/ 9 w 190"/>
                <a:gd name="T25" fmla="*/ 4 h 126"/>
                <a:gd name="T26" fmla="*/ 0 w 190"/>
                <a:gd name="T27" fmla="*/ 12 h 126"/>
                <a:gd name="T28" fmla="*/ 13 w 190"/>
                <a:gd name="T29" fmla="*/ 20 h 126"/>
                <a:gd name="T30" fmla="*/ 18 w 190"/>
                <a:gd name="T31" fmla="*/ 16 h 126"/>
                <a:gd name="T32" fmla="*/ 22 w 190"/>
                <a:gd name="T33" fmla="*/ 16 h 126"/>
                <a:gd name="T34" fmla="*/ 30 w 190"/>
                <a:gd name="T35" fmla="*/ 25 h 126"/>
                <a:gd name="T36" fmla="*/ 30 w 190"/>
                <a:gd name="T37" fmla="*/ 28 h 126"/>
                <a:gd name="T38" fmla="*/ 35 w 190"/>
                <a:gd name="T39" fmla="*/ 25 h 126"/>
                <a:gd name="T40" fmla="*/ 39 w 190"/>
                <a:gd name="T41" fmla="*/ 33 h 126"/>
                <a:gd name="T42" fmla="*/ 44 w 190"/>
                <a:gd name="T43" fmla="*/ 33 h 1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0"/>
                <a:gd name="T67" fmla="*/ 0 h 126"/>
                <a:gd name="T68" fmla="*/ 190 w 190"/>
                <a:gd name="T69" fmla="*/ 126 h 1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0" h="126">
                  <a:moveTo>
                    <a:pt x="173" y="126"/>
                  </a:moveTo>
                  <a:lnTo>
                    <a:pt x="173" y="126"/>
                  </a:lnTo>
                  <a:lnTo>
                    <a:pt x="190" y="126"/>
                  </a:lnTo>
                  <a:lnTo>
                    <a:pt x="190" y="111"/>
                  </a:lnTo>
                  <a:lnTo>
                    <a:pt x="190" y="96"/>
                  </a:lnTo>
                  <a:lnTo>
                    <a:pt x="190" y="78"/>
                  </a:lnTo>
                  <a:lnTo>
                    <a:pt x="190" y="63"/>
                  </a:lnTo>
                  <a:lnTo>
                    <a:pt x="156" y="0"/>
                  </a:lnTo>
                  <a:lnTo>
                    <a:pt x="121" y="15"/>
                  </a:lnTo>
                  <a:lnTo>
                    <a:pt x="87" y="15"/>
                  </a:lnTo>
                  <a:lnTo>
                    <a:pt x="104" y="0"/>
                  </a:lnTo>
                  <a:lnTo>
                    <a:pt x="35" y="0"/>
                  </a:lnTo>
                  <a:lnTo>
                    <a:pt x="35" y="15"/>
                  </a:lnTo>
                  <a:lnTo>
                    <a:pt x="0" y="48"/>
                  </a:lnTo>
                  <a:lnTo>
                    <a:pt x="52" y="78"/>
                  </a:lnTo>
                  <a:lnTo>
                    <a:pt x="69" y="63"/>
                  </a:lnTo>
                  <a:lnTo>
                    <a:pt x="87" y="63"/>
                  </a:lnTo>
                  <a:lnTo>
                    <a:pt x="121" y="96"/>
                  </a:lnTo>
                  <a:lnTo>
                    <a:pt x="121" y="111"/>
                  </a:lnTo>
                  <a:lnTo>
                    <a:pt x="138" y="96"/>
                  </a:lnTo>
                  <a:lnTo>
                    <a:pt x="156" y="126"/>
                  </a:lnTo>
                  <a:lnTo>
                    <a:pt x="173" y="12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51" name="Freeform 111"/>
            <p:cNvSpPr>
              <a:spLocks/>
            </p:cNvSpPr>
            <p:nvPr/>
          </p:nvSpPr>
          <p:spPr bwMode="auto">
            <a:xfrm>
              <a:off x="2689" y="2797"/>
              <a:ext cx="36" cy="40"/>
            </a:xfrm>
            <a:custGeom>
              <a:avLst/>
              <a:gdLst>
                <a:gd name="T0" fmla="*/ 0 w 71"/>
                <a:gd name="T1" fmla="*/ 3 h 81"/>
                <a:gd name="T2" fmla="*/ 0 w 71"/>
                <a:gd name="T3" fmla="*/ 3 h 81"/>
                <a:gd name="T4" fmla="*/ 5 w 71"/>
                <a:gd name="T5" fmla="*/ 0 h 81"/>
                <a:gd name="T6" fmla="*/ 9 w 71"/>
                <a:gd name="T7" fmla="*/ 0 h 81"/>
                <a:gd name="T8" fmla="*/ 18 w 71"/>
                <a:gd name="T9" fmla="*/ 8 h 81"/>
                <a:gd name="T10" fmla="*/ 18 w 71"/>
                <a:gd name="T11" fmla="*/ 12 h 81"/>
                <a:gd name="T12" fmla="*/ 9 w 71"/>
                <a:gd name="T13" fmla="*/ 20 h 81"/>
                <a:gd name="T14" fmla="*/ 5 w 71"/>
                <a:gd name="T15" fmla="*/ 15 h 81"/>
                <a:gd name="T16" fmla="*/ 0 w 71"/>
                <a:gd name="T17" fmla="*/ 15 h 81"/>
                <a:gd name="T18" fmla="*/ 0 w 71"/>
                <a:gd name="T19" fmla="*/ 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0" y="15"/>
                  </a:moveTo>
                  <a:lnTo>
                    <a:pt x="0" y="15"/>
                  </a:lnTo>
                  <a:lnTo>
                    <a:pt x="19" y="0"/>
                  </a:lnTo>
                  <a:lnTo>
                    <a:pt x="36" y="0"/>
                  </a:lnTo>
                  <a:lnTo>
                    <a:pt x="71" y="33"/>
                  </a:lnTo>
                  <a:lnTo>
                    <a:pt x="71" y="48"/>
                  </a:lnTo>
                  <a:lnTo>
                    <a:pt x="36" y="81"/>
                  </a:lnTo>
                  <a:lnTo>
                    <a:pt x="19" y="63"/>
                  </a:lnTo>
                  <a:lnTo>
                    <a:pt x="0" y="63"/>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52" name="Freeform 112"/>
            <p:cNvSpPr>
              <a:spLocks/>
            </p:cNvSpPr>
            <p:nvPr/>
          </p:nvSpPr>
          <p:spPr bwMode="auto">
            <a:xfrm>
              <a:off x="2689" y="2797"/>
              <a:ext cx="36" cy="40"/>
            </a:xfrm>
            <a:custGeom>
              <a:avLst/>
              <a:gdLst>
                <a:gd name="T0" fmla="*/ 0 w 71"/>
                <a:gd name="T1" fmla="*/ 3 h 81"/>
                <a:gd name="T2" fmla="*/ 0 w 71"/>
                <a:gd name="T3" fmla="*/ 3 h 81"/>
                <a:gd name="T4" fmla="*/ 5 w 71"/>
                <a:gd name="T5" fmla="*/ 0 h 81"/>
                <a:gd name="T6" fmla="*/ 9 w 71"/>
                <a:gd name="T7" fmla="*/ 0 h 81"/>
                <a:gd name="T8" fmla="*/ 18 w 71"/>
                <a:gd name="T9" fmla="*/ 8 h 81"/>
                <a:gd name="T10" fmla="*/ 18 w 71"/>
                <a:gd name="T11" fmla="*/ 12 h 81"/>
                <a:gd name="T12" fmla="*/ 9 w 71"/>
                <a:gd name="T13" fmla="*/ 20 h 81"/>
                <a:gd name="T14" fmla="*/ 5 w 71"/>
                <a:gd name="T15" fmla="*/ 15 h 81"/>
                <a:gd name="T16" fmla="*/ 0 w 71"/>
                <a:gd name="T17" fmla="*/ 15 h 81"/>
                <a:gd name="T18" fmla="*/ 0 w 71"/>
                <a:gd name="T19" fmla="*/ 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0" y="15"/>
                  </a:moveTo>
                  <a:lnTo>
                    <a:pt x="0" y="15"/>
                  </a:lnTo>
                  <a:lnTo>
                    <a:pt x="19" y="0"/>
                  </a:lnTo>
                  <a:lnTo>
                    <a:pt x="36" y="0"/>
                  </a:lnTo>
                  <a:lnTo>
                    <a:pt x="71" y="33"/>
                  </a:lnTo>
                  <a:lnTo>
                    <a:pt x="71" y="48"/>
                  </a:lnTo>
                  <a:lnTo>
                    <a:pt x="36" y="81"/>
                  </a:lnTo>
                  <a:lnTo>
                    <a:pt x="19" y="63"/>
                  </a:lnTo>
                  <a:lnTo>
                    <a:pt x="0" y="63"/>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53" name="Freeform 113"/>
            <p:cNvSpPr>
              <a:spLocks/>
            </p:cNvSpPr>
            <p:nvPr/>
          </p:nvSpPr>
          <p:spPr bwMode="auto">
            <a:xfrm>
              <a:off x="2706" y="2813"/>
              <a:ext cx="62" cy="56"/>
            </a:xfrm>
            <a:custGeom>
              <a:avLst/>
              <a:gdLst>
                <a:gd name="T0" fmla="*/ 32 w 122"/>
                <a:gd name="T1" fmla="*/ 28 h 111"/>
                <a:gd name="T2" fmla="*/ 32 w 122"/>
                <a:gd name="T3" fmla="*/ 28 h 111"/>
                <a:gd name="T4" fmla="*/ 32 w 122"/>
                <a:gd name="T5" fmla="*/ 20 h 111"/>
                <a:gd name="T6" fmla="*/ 22 w 122"/>
                <a:gd name="T7" fmla="*/ 16 h 111"/>
                <a:gd name="T8" fmla="*/ 22 w 122"/>
                <a:gd name="T9" fmla="*/ 8 h 111"/>
                <a:gd name="T10" fmla="*/ 18 w 122"/>
                <a:gd name="T11" fmla="*/ 8 h 111"/>
                <a:gd name="T12" fmla="*/ 13 w 122"/>
                <a:gd name="T13" fmla="*/ 0 h 111"/>
                <a:gd name="T14" fmla="*/ 9 w 122"/>
                <a:gd name="T15" fmla="*/ 4 h 111"/>
                <a:gd name="T16" fmla="*/ 0 w 122"/>
                <a:gd name="T17" fmla="*/ 12 h 111"/>
                <a:gd name="T18" fmla="*/ 22 w 122"/>
                <a:gd name="T19" fmla="*/ 28 h 111"/>
                <a:gd name="T20" fmla="*/ 32 w 122"/>
                <a:gd name="T21" fmla="*/ 28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2"/>
                <a:gd name="T34" fmla="*/ 0 h 111"/>
                <a:gd name="T35" fmla="*/ 122 w 122"/>
                <a:gd name="T36" fmla="*/ 111 h 1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2" h="111">
                  <a:moveTo>
                    <a:pt x="122" y="111"/>
                  </a:moveTo>
                  <a:lnTo>
                    <a:pt x="122" y="111"/>
                  </a:lnTo>
                  <a:lnTo>
                    <a:pt x="122" y="78"/>
                  </a:lnTo>
                  <a:lnTo>
                    <a:pt x="86" y="63"/>
                  </a:lnTo>
                  <a:lnTo>
                    <a:pt x="86" y="30"/>
                  </a:lnTo>
                  <a:lnTo>
                    <a:pt x="69" y="30"/>
                  </a:lnTo>
                  <a:lnTo>
                    <a:pt x="51" y="0"/>
                  </a:lnTo>
                  <a:lnTo>
                    <a:pt x="34" y="15"/>
                  </a:lnTo>
                  <a:lnTo>
                    <a:pt x="0" y="48"/>
                  </a:lnTo>
                  <a:lnTo>
                    <a:pt x="86" y="111"/>
                  </a:lnTo>
                  <a:lnTo>
                    <a:pt x="122" y="11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54" name="Freeform 114"/>
            <p:cNvSpPr>
              <a:spLocks/>
            </p:cNvSpPr>
            <p:nvPr/>
          </p:nvSpPr>
          <p:spPr bwMode="auto">
            <a:xfrm>
              <a:off x="2706" y="2813"/>
              <a:ext cx="62" cy="56"/>
            </a:xfrm>
            <a:custGeom>
              <a:avLst/>
              <a:gdLst>
                <a:gd name="T0" fmla="*/ 32 w 122"/>
                <a:gd name="T1" fmla="*/ 28 h 111"/>
                <a:gd name="T2" fmla="*/ 32 w 122"/>
                <a:gd name="T3" fmla="*/ 28 h 111"/>
                <a:gd name="T4" fmla="*/ 32 w 122"/>
                <a:gd name="T5" fmla="*/ 20 h 111"/>
                <a:gd name="T6" fmla="*/ 22 w 122"/>
                <a:gd name="T7" fmla="*/ 16 h 111"/>
                <a:gd name="T8" fmla="*/ 22 w 122"/>
                <a:gd name="T9" fmla="*/ 8 h 111"/>
                <a:gd name="T10" fmla="*/ 18 w 122"/>
                <a:gd name="T11" fmla="*/ 8 h 111"/>
                <a:gd name="T12" fmla="*/ 13 w 122"/>
                <a:gd name="T13" fmla="*/ 0 h 111"/>
                <a:gd name="T14" fmla="*/ 9 w 122"/>
                <a:gd name="T15" fmla="*/ 4 h 111"/>
                <a:gd name="T16" fmla="*/ 0 w 122"/>
                <a:gd name="T17" fmla="*/ 12 h 111"/>
                <a:gd name="T18" fmla="*/ 22 w 122"/>
                <a:gd name="T19" fmla="*/ 28 h 111"/>
                <a:gd name="T20" fmla="*/ 32 w 122"/>
                <a:gd name="T21" fmla="*/ 28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2"/>
                <a:gd name="T34" fmla="*/ 0 h 111"/>
                <a:gd name="T35" fmla="*/ 122 w 122"/>
                <a:gd name="T36" fmla="*/ 111 h 1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2" h="111">
                  <a:moveTo>
                    <a:pt x="122" y="111"/>
                  </a:moveTo>
                  <a:lnTo>
                    <a:pt x="122" y="111"/>
                  </a:lnTo>
                  <a:lnTo>
                    <a:pt x="122" y="78"/>
                  </a:lnTo>
                  <a:lnTo>
                    <a:pt x="86" y="63"/>
                  </a:lnTo>
                  <a:lnTo>
                    <a:pt x="86" y="30"/>
                  </a:lnTo>
                  <a:lnTo>
                    <a:pt x="69" y="30"/>
                  </a:lnTo>
                  <a:lnTo>
                    <a:pt x="51" y="0"/>
                  </a:lnTo>
                  <a:lnTo>
                    <a:pt x="34" y="15"/>
                  </a:lnTo>
                  <a:lnTo>
                    <a:pt x="0" y="48"/>
                  </a:lnTo>
                  <a:lnTo>
                    <a:pt x="86" y="111"/>
                  </a:lnTo>
                  <a:lnTo>
                    <a:pt x="122" y="111"/>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55" name="Freeform 115"/>
            <p:cNvSpPr>
              <a:spLocks/>
            </p:cNvSpPr>
            <p:nvPr/>
          </p:nvSpPr>
          <p:spPr bwMode="auto">
            <a:xfrm>
              <a:off x="2750" y="2789"/>
              <a:ext cx="87" cy="80"/>
            </a:xfrm>
            <a:custGeom>
              <a:avLst/>
              <a:gdLst>
                <a:gd name="T0" fmla="*/ 39 w 173"/>
                <a:gd name="T1" fmla="*/ 36 h 159"/>
                <a:gd name="T2" fmla="*/ 39 w 173"/>
                <a:gd name="T3" fmla="*/ 36 h 159"/>
                <a:gd name="T4" fmla="*/ 39 w 173"/>
                <a:gd name="T5" fmla="*/ 24 h 159"/>
                <a:gd name="T6" fmla="*/ 44 w 173"/>
                <a:gd name="T7" fmla="*/ 16 h 159"/>
                <a:gd name="T8" fmla="*/ 39 w 173"/>
                <a:gd name="T9" fmla="*/ 8 h 159"/>
                <a:gd name="T10" fmla="*/ 35 w 173"/>
                <a:gd name="T11" fmla="*/ 4 h 159"/>
                <a:gd name="T12" fmla="*/ 26 w 173"/>
                <a:gd name="T13" fmla="*/ 4 h 159"/>
                <a:gd name="T14" fmla="*/ 22 w 173"/>
                <a:gd name="T15" fmla="*/ 0 h 159"/>
                <a:gd name="T16" fmla="*/ 18 w 173"/>
                <a:gd name="T17" fmla="*/ 4 h 159"/>
                <a:gd name="T18" fmla="*/ 13 w 173"/>
                <a:gd name="T19" fmla="*/ 0 h 159"/>
                <a:gd name="T20" fmla="*/ 9 w 173"/>
                <a:gd name="T21" fmla="*/ 4 h 159"/>
                <a:gd name="T22" fmla="*/ 5 w 173"/>
                <a:gd name="T23" fmla="*/ 4 h 159"/>
                <a:gd name="T24" fmla="*/ 5 w 173"/>
                <a:gd name="T25" fmla="*/ 8 h 159"/>
                <a:gd name="T26" fmla="*/ 5 w 173"/>
                <a:gd name="T27" fmla="*/ 12 h 159"/>
                <a:gd name="T28" fmla="*/ 5 w 173"/>
                <a:gd name="T29" fmla="*/ 16 h 159"/>
                <a:gd name="T30" fmla="*/ 5 w 173"/>
                <a:gd name="T31" fmla="*/ 20 h 159"/>
                <a:gd name="T32" fmla="*/ 0 w 173"/>
                <a:gd name="T33" fmla="*/ 20 h 159"/>
                <a:gd name="T34" fmla="*/ 0 w 173"/>
                <a:gd name="T35" fmla="*/ 28 h 159"/>
                <a:gd name="T36" fmla="*/ 9 w 173"/>
                <a:gd name="T37" fmla="*/ 32 h 159"/>
                <a:gd name="T38" fmla="*/ 9 w 173"/>
                <a:gd name="T39" fmla="*/ 40 h 159"/>
                <a:gd name="T40" fmla="*/ 18 w 173"/>
                <a:gd name="T41" fmla="*/ 36 h 159"/>
                <a:gd name="T42" fmla="*/ 31 w 173"/>
                <a:gd name="T43" fmla="*/ 36 h 159"/>
                <a:gd name="T44" fmla="*/ 39 w 173"/>
                <a:gd name="T45" fmla="*/ 36 h 1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3"/>
                <a:gd name="T70" fmla="*/ 0 h 159"/>
                <a:gd name="T71" fmla="*/ 173 w 173"/>
                <a:gd name="T72" fmla="*/ 159 h 1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3" h="159">
                  <a:moveTo>
                    <a:pt x="155" y="144"/>
                  </a:moveTo>
                  <a:lnTo>
                    <a:pt x="155" y="144"/>
                  </a:lnTo>
                  <a:lnTo>
                    <a:pt x="155" y="96"/>
                  </a:lnTo>
                  <a:lnTo>
                    <a:pt x="173" y="63"/>
                  </a:lnTo>
                  <a:lnTo>
                    <a:pt x="155" y="30"/>
                  </a:lnTo>
                  <a:lnTo>
                    <a:pt x="138" y="15"/>
                  </a:lnTo>
                  <a:lnTo>
                    <a:pt x="104" y="15"/>
                  </a:lnTo>
                  <a:lnTo>
                    <a:pt x="86" y="0"/>
                  </a:lnTo>
                  <a:lnTo>
                    <a:pt x="69" y="15"/>
                  </a:lnTo>
                  <a:lnTo>
                    <a:pt x="52" y="0"/>
                  </a:lnTo>
                  <a:lnTo>
                    <a:pt x="34" y="15"/>
                  </a:lnTo>
                  <a:lnTo>
                    <a:pt x="17" y="15"/>
                  </a:lnTo>
                  <a:lnTo>
                    <a:pt x="17" y="30"/>
                  </a:lnTo>
                  <a:lnTo>
                    <a:pt x="17" y="48"/>
                  </a:lnTo>
                  <a:lnTo>
                    <a:pt x="17" y="63"/>
                  </a:lnTo>
                  <a:lnTo>
                    <a:pt x="17" y="78"/>
                  </a:lnTo>
                  <a:lnTo>
                    <a:pt x="0" y="78"/>
                  </a:lnTo>
                  <a:lnTo>
                    <a:pt x="0" y="111"/>
                  </a:lnTo>
                  <a:lnTo>
                    <a:pt x="34" y="126"/>
                  </a:lnTo>
                  <a:lnTo>
                    <a:pt x="34" y="159"/>
                  </a:lnTo>
                  <a:lnTo>
                    <a:pt x="69" y="144"/>
                  </a:lnTo>
                  <a:lnTo>
                    <a:pt x="121" y="144"/>
                  </a:lnTo>
                  <a:lnTo>
                    <a:pt x="155"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56" name="Freeform 116"/>
            <p:cNvSpPr>
              <a:spLocks/>
            </p:cNvSpPr>
            <p:nvPr/>
          </p:nvSpPr>
          <p:spPr bwMode="auto">
            <a:xfrm>
              <a:off x="2750" y="2789"/>
              <a:ext cx="87" cy="80"/>
            </a:xfrm>
            <a:custGeom>
              <a:avLst/>
              <a:gdLst>
                <a:gd name="T0" fmla="*/ 39 w 173"/>
                <a:gd name="T1" fmla="*/ 36 h 159"/>
                <a:gd name="T2" fmla="*/ 39 w 173"/>
                <a:gd name="T3" fmla="*/ 36 h 159"/>
                <a:gd name="T4" fmla="*/ 39 w 173"/>
                <a:gd name="T5" fmla="*/ 24 h 159"/>
                <a:gd name="T6" fmla="*/ 44 w 173"/>
                <a:gd name="T7" fmla="*/ 16 h 159"/>
                <a:gd name="T8" fmla="*/ 39 w 173"/>
                <a:gd name="T9" fmla="*/ 8 h 159"/>
                <a:gd name="T10" fmla="*/ 35 w 173"/>
                <a:gd name="T11" fmla="*/ 4 h 159"/>
                <a:gd name="T12" fmla="*/ 26 w 173"/>
                <a:gd name="T13" fmla="*/ 4 h 159"/>
                <a:gd name="T14" fmla="*/ 22 w 173"/>
                <a:gd name="T15" fmla="*/ 0 h 159"/>
                <a:gd name="T16" fmla="*/ 18 w 173"/>
                <a:gd name="T17" fmla="*/ 4 h 159"/>
                <a:gd name="T18" fmla="*/ 13 w 173"/>
                <a:gd name="T19" fmla="*/ 0 h 159"/>
                <a:gd name="T20" fmla="*/ 9 w 173"/>
                <a:gd name="T21" fmla="*/ 4 h 159"/>
                <a:gd name="T22" fmla="*/ 5 w 173"/>
                <a:gd name="T23" fmla="*/ 4 h 159"/>
                <a:gd name="T24" fmla="*/ 5 w 173"/>
                <a:gd name="T25" fmla="*/ 8 h 159"/>
                <a:gd name="T26" fmla="*/ 5 w 173"/>
                <a:gd name="T27" fmla="*/ 12 h 159"/>
                <a:gd name="T28" fmla="*/ 5 w 173"/>
                <a:gd name="T29" fmla="*/ 16 h 159"/>
                <a:gd name="T30" fmla="*/ 5 w 173"/>
                <a:gd name="T31" fmla="*/ 20 h 159"/>
                <a:gd name="T32" fmla="*/ 0 w 173"/>
                <a:gd name="T33" fmla="*/ 20 h 159"/>
                <a:gd name="T34" fmla="*/ 0 w 173"/>
                <a:gd name="T35" fmla="*/ 28 h 159"/>
                <a:gd name="T36" fmla="*/ 9 w 173"/>
                <a:gd name="T37" fmla="*/ 32 h 159"/>
                <a:gd name="T38" fmla="*/ 9 w 173"/>
                <a:gd name="T39" fmla="*/ 40 h 159"/>
                <a:gd name="T40" fmla="*/ 18 w 173"/>
                <a:gd name="T41" fmla="*/ 36 h 159"/>
                <a:gd name="T42" fmla="*/ 31 w 173"/>
                <a:gd name="T43" fmla="*/ 36 h 159"/>
                <a:gd name="T44" fmla="*/ 39 w 173"/>
                <a:gd name="T45" fmla="*/ 36 h 1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3"/>
                <a:gd name="T70" fmla="*/ 0 h 159"/>
                <a:gd name="T71" fmla="*/ 173 w 173"/>
                <a:gd name="T72" fmla="*/ 159 h 1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3" h="159">
                  <a:moveTo>
                    <a:pt x="155" y="144"/>
                  </a:moveTo>
                  <a:lnTo>
                    <a:pt x="155" y="144"/>
                  </a:lnTo>
                  <a:lnTo>
                    <a:pt x="155" y="96"/>
                  </a:lnTo>
                  <a:lnTo>
                    <a:pt x="173" y="63"/>
                  </a:lnTo>
                  <a:lnTo>
                    <a:pt x="155" y="30"/>
                  </a:lnTo>
                  <a:lnTo>
                    <a:pt x="138" y="15"/>
                  </a:lnTo>
                  <a:lnTo>
                    <a:pt x="104" y="15"/>
                  </a:lnTo>
                  <a:lnTo>
                    <a:pt x="86" y="0"/>
                  </a:lnTo>
                  <a:lnTo>
                    <a:pt x="69" y="15"/>
                  </a:lnTo>
                  <a:lnTo>
                    <a:pt x="52" y="0"/>
                  </a:lnTo>
                  <a:lnTo>
                    <a:pt x="34" y="15"/>
                  </a:lnTo>
                  <a:lnTo>
                    <a:pt x="17" y="15"/>
                  </a:lnTo>
                  <a:lnTo>
                    <a:pt x="17" y="30"/>
                  </a:lnTo>
                  <a:lnTo>
                    <a:pt x="17" y="48"/>
                  </a:lnTo>
                  <a:lnTo>
                    <a:pt x="17" y="63"/>
                  </a:lnTo>
                  <a:lnTo>
                    <a:pt x="17" y="78"/>
                  </a:lnTo>
                  <a:lnTo>
                    <a:pt x="0" y="78"/>
                  </a:lnTo>
                  <a:lnTo>
                    <a:pt x="0" y="111"/>
                  </a:lnTo>
                  <a:lnTo>
                    <a:pt x="34" y="126"/>
                  </a:lnTo>
                  <a:lnTo>
                    <a:pt x="34" y="159"/>
                  </a:lnTo>
                  <a:lnTo>
                    <a:pt x="69" y="144"/>
                  </a:lnTo>
                  <a:lnTo>
                    <a:pt x="121" y="144"/>
                  </a:lnTo>
                  <a:lnTo>
                    <a:pt x="155" y="144"/>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57" name="Freeform 117"/>
            <p:cNvSpPr>
              <a:spLocks/>
            </p:cNvSpPr>
            <p:nvPr/>
          </p:nvSpPr>
          <p:spPr bwMode="auto">
            <a:xfrm>
              <a:off x="2794" y="2733"/>
              <a:ext cx="103" cy="72"/>
            </a:xfrm>
            <a:custGeom>
              <a:avLst/>
              <a:gdLst>
                <a:gd name="T0" fmla="*/ 0 w 208"/>
                <a:gd name="T1" fmla="*/ 28 h 144"/>
                <a:gd name="T2" fmla="*/ 0 w 208"/>
                <a:gd name="T3" fmla="*/ 28 h 144"/>
                <a:gd name="T4" fmla="*/ 4 w 208"/>
                <a:gd name="T5" fmla="*/ 24 h 144"/>
                <a:gd name="T6" fmla="*/ 13 w 208"/>
                <a:gd name="T7" fmla="*/ 12 h 144"/>
                <a:gd name="T8" fmla="*/ 21 w 208"/>
                <a:gd name="T9" fmla="*/ 9 h 144"/>
                <a:gd name="T10" fmla="*/ 30 w 208"/>
                <a:gd name="T11" fmla="*/ 0 h 144"/>
                <a:gd name="T12" fmla="*/ 38 w 208"/>
                <a:gd name="T13" fmla="*/ 0 h 144"/>
                <a:gd name="T14" fmla="*/ 38 w 208"/>
                <a:gd name="T15" fmla="*/ 9 h 144"/>
                <a:gd name="T16" fmla="*/ 47 w 208"/>
                <a:gd name="T17" fmla="*/ 17 h 144"/>
                <a:gd name="T18" fmla="*/ 51 w 208"/>
                <a:gd name="T19" fmla="*/ 17 h 144"/>
                <a:gd name="T20" fmla="*/ 51 w 208"/>
                <a:gd name="T21" fmla="*/ 20 h 144"/>
                <a:gd name="T22" fmla="*/ 43 w 208"/>
                <a:gd name="T23" fmla="*/ 24 h 144"/>
                <a:gd name="T24" fmla="*/ 34 w 208"/>
                <a:gd name="T25" fmla="*/ 24 h 144"/>
                <a:gd name="T26" fmla="*/ 17 w 208"/>
                <a:gd name="T27" fmla="*/ 24 h 144"/>
                <a:gd name="T28" fmla="*/ 17 w 208"/>
                <a:gd name="T29" fmla="*/ 28 h 144"/>
                <a:gd name="T30" fmla="*/ 17 w 208"/>
                <a:gd name="T31" fmla="*/ 36 h 144"/>
                <a:gd name="T32" fmla="*/ 13 w 208"/>
                <a:gd name="T33" fmla="*/ 33 h 144"/>
                <a:gd name="T34" fmla="*/ 4 w 208"/>
                <a:gd name="T35" fmla="*/ 33 h 144"/>
                <a:gd name="T36" fmla="*/ 0 w 208"/>
                <a:gd name="T37" fmla="*/ 28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144"/>
                <a:gd name="T59" fmla="*/ 208 w 208"/>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144">
                  <a:moveTo>
                    <a:pt x="0" y="114"/>
                  </a:moveTo>
                  <a:lnTo>
                    <a:pt x="0" y="114"/>
                  </a:lnTo>
                  <a:lnTo>
                    <a:pt x="18" y="96"/>
                  </a:lnTo>
                  <a:lnTo>
                    <a:pt x="52" y="48"/>
                  </a:lnTo>
                  <a:lnTo>
                    <a:pt x="87" y="33"/>
                  </a:lnTo>
                  <a:lnTo>
                    <a:pt x="121" y="0"/>
                  </a:lnTo>
                  <a:lnTo>
                    <a:pt x="156" y="0"/>
                  </a:lnTo>
                  <a:lnTo>
                    <a:pt x="156" y="33"/>
                  </a:lnTo>
                  <a:lnTo>
                    <a:pt x="190" y="66"/>
                  </a:lnTo>
                  <a:lnTo>
                    <a:pt x="208" y="66"/>
                  </a:lnTo>
                  <a:lnTo>
                    <a:pt x="208" y="81"/>
                  </a:lnTo>
                  <a:lnTo>
                    <a:pt x="173" y="96"/>
                  </a:lnTo>
                  <a:lnTo>
                    <a:pt x="138" y="96"/>
                  </a:lnTo>
                  <a:lnTo>
                    <a:pt x="69" y="96"/>
                  </a:lnTo>
                  <a:lnTo>
                    <a:pt x="69" y="114"/>
                  </a:lnTo>
                  <a:lnTo>
                    <a:pt x="69" y="144"/>
                  </a:lnTo>
                  <a:lnTo>
                    <a:pt x="52" y="129"/>
                  </a:lnTo>
                  <a:lnTo>
                    <a:pt x="18" y="129"/>
                  </a:lnTo>
                  <a:lnTo>
                    <a:pt x="0" y="11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58" name="Freeform 118"/>
            <p:cNvSpPr>
              <a:spLocks/>
            </p:cNvSpPr>
            <p:nvPr/>
          </p:nvSpPr>
          <p:spPr bwMode="auto">
            <a:xfrm>
              <a:off x="2794" y="2733"/>
              <a:ext cx="103" cy="72"/>
            </a:xfrm>
            <a:custGeom>
              <a:avLst/>
              <a:gdLst>
                <a:gd name="T0" fmla="*/ 0 w 208"/>
                <a:gd name="T1" fmla="*/ 28 h 144"/>
                <a:gd name="T2" fmla="*/ 0 w 208"/>
                <a:gd name="T3" fmla="*/ 28 h 144"/>
                <a:gd name="T4" fmla="*/ 4 w 208"/>
                <a:gd name="T5" fmla="*/ 24 h 144"/>
                <a:gd name="T6" fmla="*/ 13 w 208"/>
                <a:gd name="T7" fmla="*/ 12 h 144"/>
                <a:gd name="T8" fmla="*/ 21 w 208"/>
                <a:gd name="T9" fmla="*/ 9 h 144"/>
                <a:gd name="T10" fmla="*/ 30 w 208"/>
                <a:gd name="T11" fmla="*/ 0 h 144"/>
                <a:gd name="T12" fmla="*/ 38 w 208"/>
                <a:gd name="T13" fmla="*/ 0 h 144"/>
                <a:gd name="T14" fmla="*/ 38 w 208"/>
                <a:gd name="T15" fmla="*/ 9 h 144"/>
                <a:gd name="T16" fmla="*/ 47 w 208"/>
                <a:gd name="T17" fmla="*/ 17 h 144"/>
                <a:gd name="T18" fmla="*/ 51 w 208"/>
                <a:gd name="T19" fmla="*/ 17 h 144"/>
                <a:gd name="T20" fmla="*/ 51 w 208"/>
                <a:gd name="T21" fmla="*/ 20 h 144"/>
                <a:gd name="T22" fmla="*/ 43 w 208"/>
                <a:gd name="T23" fmla="*/ 24 h 144"/>
                <a:gd name="T24" fmla="*/ 34 w 208"/>
                <a:gd name="T25" fmla="*/ 24 h 144"/>
                <a:gd name="T26" fmla="*/ 17 w 208"/>
                <a:gd name="T27" fmla="*/ 24 h 144"/>
                <a:gd name="T28" fmla="*/ 17 w 208"/>
                <a:gd name="T29" fmla="*/ 28 h 144"/>
                <a:gd name="T30" fmla="*/ 17 w 208"/>
                <a:gd name="T31" fmla="*/ 36 h 144"/>
                <a:gd name="T32" fmla="*/ 13 w 208"/>
                <a:gd name="T33" fmla="*/ 33 h 144"/>
                <a:gd name="T34" fmla="*/ 4 w 208"/>
                <a:gd name="T35" fmla="*/ 33 h 144"/>
                <a:gd name="T36" fmla="*/ 0 w 208"/>
                <a:gd name="T37" fmla="*/ 28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144"/>
                <a:gd name="T59" fmla="*/ 208 w 208"/>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144">
                  <a:moveTo>
                    <a:pt x="0" y="114"/>
                  </a:moveTo>
                  <a:lnTo>
                    <a:pt x="0" y="114"/>
                  </a:lnTo>
                  <a:lnTo>
                    <a:pt x="18" y="96"/>
                  </a:lnTo>
                  <a:lnTo>
                    <a:pt x="52" y="48"/>
                  </a:lnTo>
                  <a:lnTo>
                    <a:pt x="87" y="33"/>
                  </a:lnTo>
                  <a:lnTo>
                    <a:pt x="121" y="0"/>
                  </a:lnTo>
                  <a:lnTo>
                    <a:pt x="156" y="0"/>
                  </a:lnTo>
                  <a:lnTo>
                    <a:pt x="156" y="33"/>
                  </a:lnTo>
                  <a:lnTo>
                    <a:pt x="190" y="66"/>
                  </a:lnTo>
                  <a:lnTo>
                    <a:pt x="208" y="66"/>
                  </a:lnTo>
                  <a:lnTo>
                    <a:pt x="208" y="81"/>
                  </a:lnTo>
                  <a:lnTo>
                    <a:pt x="173" y="96"/>
                  </a:lnTo>
                  <a:lnTo>
                    <a:pt x="138" y="96"/>
                  </a:lnTo>
                  <a:lnTo>
                    <a:pt x="69" y="96"/>
                  </a:lnTo>
                  <a:lnTo>
                    <a:pt x="69" y="114"/>
                  </a:lnTo>
                  <a:lnTo>
                    <a:pt x="69" y="144"/>
                  </a:lnTo>
                  <a:lnTo>
                    <a:pt x="52" y="129"/>
                  </a:lnTo>
                  <a:lnTo>
                    <a:pt x="18" y="129"/>
                  </a:lnTo>
                  <a:lnTo>
                    <a:pt x="0" y="114"/>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59" name="Freeform 119"/>
            <p:cNvSpPr>
              <a:spLocks/>
            </p:cNvSpPr>
            <p:nvPr/>
          </p:nvSpPr>
          <p:spPr bwMode="auto">
            <a:xfrm>
              <a:off x="2828" y="2781"/>
              <a:ext cx="52" cy="80"/>
            </a:xfrm>
            <a:custGeom>
              <a:avLst/>
              <a:gdLst>
                <a:gd name="T0" fmla="*/ 0 w 104"/>
                <a:gd name="T1" fmla="*/ 12 h 162"/>
                <a:gd name="T2" fmla="*/ 0 w 104"/>
                <a:gd name="T3" fmla="*/ 12 h 162"/>
                <a:gd name="T4" fmla="*/ 0 w 104"/>
                <a:gd name="T5" fmla="*/ 4 h 162"/>
                <a:gd name="T6" fmla="*/ 0 w 104"/>
                <a:gd name="T7" fmla="*/ 0 h 162"/>
                <a:gd name="T8" fmla="*/ 18 w 104"/>
                <a:gd name="T9" fmla="*/ 0 h 162"/>
                <a:gd name="T10" fmla="*/ 22 w 104"/>
                <a:gd name="T11" fmla="*/ 16 h 162"/>
                <a:gd name="T12" fmla="*/ 26 w 104"/>
                <a:gd name="T13" fmla="*/ 28 h 162"/>
                <a:gd name="T14" fmla="*/ 26 w 104"/>
                <a:gd name="T15" fmla="*/ 32 h 162"/>
                <a:gd name="T16" fmla="*/ 5 w 104"/>
                <a:gd name="T17" fmla="*/ 40 h 162"/>
                <a:gd name="T18" fmla="*/ 0 w 104"/>
                <a:gd name="T19" fmla="*/ 40 h 162"/>
                <a:gd name="T20" fmla="*/ 0 w 104"/>
                <a:gd name="T21" fmla="*/ 28 h 162"/>
                <a:gd name="T22" fmla="*/ 5 w 104"/>
                <a:gd name="T23" fmla="*/ 20 h 162"/>
                <a:gd name="T24" fmla="*/ 0 w 104"/>
                <a:gd name="T25" fmla="*/ 12 h 1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2"/>
                <a:gd name="T41" fmla="*/ 104 w 104"/>
                <a:gd name="T42" fmla="*/ 162 h 1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2">
                  <a:moveTo>
                    <a:pt x="0" y="48"/>
                  </a:moveTo>
                  <a:lnTo>
                    <a:pt x="0" y="48"/>
                  </a:lnTo>
                  <a:lnTo>
                    <a:pt x="0" y="18"/>
                  </a:lnTo>
                  <a:lnTo>
                    <a:pt x="0" y="0"/>
                  </a:lnTo>
                  <a:lnTo>
                    <a:pt x="69" y="0"/>
                  </a:lnTo>
                  <a:lnTo>
                    <a:pt x="87" y="66"/>
                  </a:lnTo>
                  <a:lnTo>
                    <a:pt x="104" y="114"/>
                  </a:lnTo>
                  <a:lnTo>
                    <a:pt x="104" y="129"/>
                  </a:lnTo>
                  <a:lnTo>
                    <a:pt x="18" y="162"/>
                  </a:lnTo>
                  <a:lnTo>
                    <a:pt x="0" y="162"/>
                  </a:lnTo>
                  <a:lnTo>
                    <a:pt x="0" y="114"/>
                  </a:lnTo>
                  <a:lnTo>
                    <a:pt x="18" y="81"/>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0" name="Freeform 120"/>
            <p:cNvSpPr>
              <a:spLocks/>
            </p:cNvSpPr>
            <p:nvPr/>
          </p:nvSpPr>
          <p:spPr bwMode="auto">
            <a:xfrm>
              <a:off x="2828" y="2781"/>
              <a:ext cx="52" cy="80"/>
            </a:xfrm>
            <a:custGeom>
              <a:avLst/>
              <a:gdLst>
                <a:gd name="T0" fmla="*/ 0 w 104"/>
                <a:gd name="T1" fmla="*/ 12 h 162"/>
                <a:gd name="T2" fmla="*/ 0 w 104"/>
                <a:gd name="T3" fmla="*/ 12 h 162"/>
                <a:gd name="T4" fmla="*/ 0 w 104"/>
                <a:gd name="T5" fmla="*/ 4 h 162"/>
                <a:gd name="T6" fmla="*/ 0 w 104"/>
                <a:gd name="T7" fmla="*/ 0 h 162"/>
                <a:gd name="T8" fmla="*/ 18 w 104"/>
                <a:gd name="T9" fmla="*/ 0 h 162"/>
                <a:gd name="T10" fmla="*/ 22 w 104"/>
                <a:gd name="T11" fmla="*/ 16 h 162"/>
                <a:gd name="T12" fmla="*/ 26 w 104"/>
                <a:gd name="T13" fmla="*/ 28 h 162"/>
                <a:gd name="T14" fmla="*/ 26 w 104"/>
                <a:gd name="T15" fmla="*/ 32 h 162"/>
                <a:gd name="T16" fmla="*/ 5 w 104"/>
                <a:gd name="T17" fmla="*/ 40 h 162"/>
                <a:gd name="T18" fmla="*/ 0 w 104"/>
                <a:gd name="T19" fmla="*/ 40 h 162"/>
                <a:gd name="T20" fmla="*/ 0 w 104"/>
                <a:gd name="T21" fmla="*/ 28 h 162"/>
                <a:gd name="T22" fmla="*/ 5 w 104"/>
                <a:gd name="T23" fmla="*/ 20 h 162"/>
                <a:gd name="T24" fmla="*/ 0 w 104"/>
                <a:gd name="T25" fmla="*/ 12 h 1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2"/>
                <a:gd name="T41" fmla="*/ 104 w 104"/>
                <a:gd name="T42" fmla="*/ 162 h 1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2">
                  <a:moveTo>
                    <a:pt x="0" y="48"/>
                  </a:moveTo>
                  <a:lnTo>
                    <a:pt x="0" y="48"/>
                  </a:lnTo>
                  <a:lnTo>
                    <a:pt x="0" y="18"/>
                  </a:lnTo>
                  <a:lnTo>
                    <a:pt x="0" y="0"/>
                  </a:lnTo>
                  <a:lnTo>
                    <a:pt x="69" y="0"/>
                  </a:lnTo>
                  <a:lnTo>
                    <a:pt x="87" y="66"/>
                  </a:lnTo>
                  <a:lnTo>
                    <a:pt x="104" y="114"/>
                  </a:lnTo>
                  <a:lnTo>
                    <a:pt x="104" y="129"/>
                  </a:lnTo>
                  <a:lnTo>
                    <a:pt x="18" y="162"/>
                  </a:lnTo>
                  <a:lnTo>
                    <a:pt x="0" y="162"/>
                  </a:lnTo>
                  <a:lnTo>
                    <a:pt x="0" y="114"/>
                  </a:lnTo>
                  <a:lnTo>
                    <a:pt x="18" y="81"/>
                  </a:lnTo>
                  <a:lnTo>
                    <a:pt x="0"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61" name="Freeform 121"/>
            <p:cNvSpPr>
              <a:spLocks/>
            </p:cNvSpPr>
            <p:nvPr/>
          </p:nvSpPr>
          <p:spPr bwMode="auto">
            <a:xfrm>
              <a:off x="2863" y="2781"/>
              <a:ext cx="26" cy="64"/>
            </a:xfrm>
            <a:custGeom>
              <a:avLst/>
              <a:gdLst>
                <a:gd name="T0" fmla="*/ 9 w 52"/>
                <a:gd name="T1" fmla="*/ 0 h 129"/>
                <a:gd name="T2" fmla="*/ 9 w 52"/>
                <a:gd name="T3" fmla="*/ 0 h 129"/>
                <a:gd name="T4" fmla="*/ 0 w 52"/>
                <a:gd name="T5" fmla="*/ 0 h 129"/>
                <a:gd name="T6" fmla="*/ 5 w 52"/>
                <a:gd name="T7" fmla="*/ 16 h 129"/>
                <a:gd name="T8" fmla="*/ 9 w 52"/>
                <a:gd name="T9" fmla="*/ 28 h 129"/>
                <a:gd name="T10" fmla="*/ 9 w 52"/>
                <a:gd name="T11" fmla="*/ 32 h 129"/>
                <a:gd name="T12" fmla="*/ 13 w 52"/>
                <a:gd name="T13" fmla="*/ 32 h 129"/>
                <a:gd name="T14" fmla="*/ 13 w 52"/>
                <a:gd name="T15" fmla="*/ 16 h 129"/>
                <a:gd name="T16" fmla="*/ 13 w 52"/>
                <a:gd name="T17" fmla="*/ 8 h 129"/>
                <a:gd name="T18" fmla="*/ 9 w 52"/>
                <a:gd name="T19" fmla="*/ 4 h 129"/>
                <a:gd name="T20" fmla="*/ 9 w 52"/>
                <a:gd name="T21" fmla="*/ 0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29"/>
                <a:gd name="T35" fmla="*/ 52 w 52"/>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29">
                  <a:moveTo>
                    <a:pt x="35" y="0"/>
                  </a:moveTo>
                  <a:lnTo>
                    <a:pt x="35" y="0"/>
                  </a:lnTo>
                  <a:lnTo>
                    <a:pt x="0" y="0"/>
                  </a:lnTo>
                  <a:lnTo>
                    <a:pt x="18" y="66"/>
                  </a:lnTo>
                  <a:lnTo>
                    <a:pt x="35" y="114"/>
                  </a:lnTo>
                  <a:lnTo>
                    <a:pt x="35" y="129"/>
                  </a:lnTo>
                  <a:lnTo>
                    <a:pt x="52" y="129"/>
                  </a:lnTo>
                  <a:lnTo>
                    <a:pt x="52" y="66"/>
                  </a:lnTo>
                  <a:lnTo>
                    <a:pt x="52" y="33"/>
                  </a:lnTo>
                  <a:lnTo>
                    <a:pt x="35" y="18"/>
                  </a:lnTo>
                  <a:lnTo>
                    <a:pt x="35"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2" name="Freeform 122"/>
            <p:cNvSpPr>
              <a:spLocks/>
            </p:cNvSpPr>
            <p:nvPr/>
          </p:nvSpPr>
          <p:spPr bwMode="auto">
            <a:xfrm>
              <a:off x="2863" y="2781"/>
              <a:ext cx="26" cy="64"/>
            </a:xfrm>
            <a:custGeom>
              <a:avLst/>
              <a:gdLst>
                <a:gd name="T0" fmla="*/ 9 w 52"/>
                <a:gd name="T1" fmla="*/ 0 h 129"/>
                <a:gd name="T2" fmla="*/ 9 w 52"/>
                <a:gd name="T3" fmla="*/ 0 h 129"/>
                <a:gd name="T4" fmla="*/ 0 w 52"/>
                <a:gd name="T5" fmla="*/ 0 h 129"/>
                <a:gd name="T6" fmla="*/ 5 w 52"/>
                <a:gd name="T7" fmla="*/ 16 h 129"/>
                <a:gd name="T8" fmla="*/ 9 w 52"/>
                <a:gd name="T9" fmla="*/ 28 h 129"/>
                <a:gd name="T10" fmla="*/ 9 w 52"/>
                <a:gd name="T11" fmla="*/ 32 h 129"/>
                <a:gd name="T12" fmla="*/ 13 w 52"/>
                <a:gd name="T13" fmla="*/ 32 h 129"/>
                <a:gd name="T14" fmla="*/ 13 w 52"/>
                <a:gd name="T15" fmla="*/ 16 h 129"/>
                <a:gd name="T16" fmla="*/ 13 w 52"/>
                <a:gd name="T17" fmla="*/ 8 h 129"/>
                <a:gd name="T18" fmla="*/ 9 w 52"/>
                <a:gd name="T19" fmla="*/ 4 h 129"/>
                <a:gd name="T20" fmla="*/ 9 w 52"/>
                <a:gd name="T21" fmla="*/ 0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29"/>
                <a:gd name="T35" fmla="*/ 52 w 52"/>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29">
                  <a:moveTo>
                    <a:pt x="35" y="0"/>
                  </a:moveTo>
                  <a:lnTo>
                    <a:pt x="35" y="0"/>
                  </a:lnTo>
                  <a:lnTo>
                    <a:pt x="0" y="0"/>
                  </a:lnTo>
                  <a:lnTo>
                    <a:pt x="18" y="66"/>
                  </a:lnTo>
                  <a:lnTo>
                    <a:pt x="35" y="114"/>
                  </a:lnTo>
                  <a:lnTo>
                    <a:pt x="35" y="129"/>
                  </a:lnTo>
                  <a:lnTo>
                    <a:pt x="52" y="129"/>
                  </a:lnTo>
                  <a:lnTo>
                    <a:pt x="52" y="66"/>
                  </a:lnTo>
                  <a:lnTo>
                    <a:pt x="52" y="33"/>
                  </a:lnTo>
                  <a:lnTo>
                    <a:pt x="35" y="18"/>
                  </a:lnTo>
                  <a:lnTo>
                    <a:pt x="35"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63" name="Freeform 123"/>
            <p:cNvSpPr>
              <a:spLocks/>
            </p:cNvSpPr>
            <p:nvPr/>
          </p:nvSpPr>
          <p:spPr bwMode="auto">
            <a:xfrm>
              <a:off x="2880" y="2765"/>
              <a:ext cx="35" cy="80"/>
            </a:xfrm>
            <a:custGeom>
              <a:avLst/>
              <a:gdLst>
                <a:gd name="T0" fmla="*/ 9 w 69"/>
                <a:gd name="T1" fmla="*/ 4 h 159"/>
                <a:gd name="T2" fmla="*/ 9 w 69"/>
                <a:gd name="T3" fmla="*/ 4 h 159"/>
                <a:gd name="T4" fmla="*/ 0 w 69"/>
                <a:gd name="T5" fmla="*/ 8 h 159"/>
                <a:gd name="T6" fmla="*/ 0 w 69"/>
                <a:gd name="T7" fmla="*/ 12 h 159"/>
                <a:gd name="T8" fmla="*/ 5 w 69"/>
                <a:gd name="T9" fmla="*/ 16 h 159"/>
                <a:gd name="T10" fmla="*/ 5 w 69"/>
                <a:gd name="T11" fmla="*/ 24 h 159"/>
                <a:gd name="T12" fmla="*/ 5 w 69"/>
                <a:gd name="T13" fmla="*/ 40 h 159"/>
                <a:gd name="T14" fmla="*/ 13 w 69"/>
                <a:gd name="T15" fmla="*/ 40 h 159"/>
                <a:gd name="T16" fmla="*/ 13 w 69"/>
                <a:gd name="T17" fmla="*/ 28 h 159"/>
                <a:gd name="T18" fmla="*/ 18 w 69"/>
                <a:gd name="T19" fmla="*/ 12 h 159"/>
                <a:gd name="T20" fmla="*/ 18 w 69"/>
                <a:gd name="T21" fmla="*/ 4 h 159"/>
                <a:gd name="T22" fmla="*/ 13 w 69"/>
                <a:gd name="T23" fmla="*/ 0 h 159"/>
                <a:gd name="T24" fmla="*/ 9 w 69"/>
                <a:gd name="T25" fmla="*/ 0 h 159"/>
                <a:gd name="T26" fmla="*/ 9 w 69"/>
                <a:gd name="T27" fmla="*/ 4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59"/>
                <a:gd name="T44" fmla="*/ 69 w 69"/>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59">
                  <a:moveTo>
                    <a:pt x="35" y="15"/>
                  </a:moveTo>
                  <a:lnTo>
                    <a:pt x="35" y="15"/>
                  </a:lnTo>
                  <a:lnTo>
                    <a:pt x="0" y="30"/>
                  </a:lnTo>
                  <a:lnTo>
                    <a:pt x="0" y="48"/>
                  </a:lnTo>
                  <a:lnTo>
                    <a:pt x="17" y="63"/>
                  </a:lnTo>
                  <a:lnTo>
                    <a:pt x="17" y="96"/>
                  </a:lnTo>
                  <a:lnTo>
                    <a:pt x="17" y="159"/>
                  </a:lnTo>
                  <a:lnTo>
                    <a:pt x="52" y="159"/>
                  </a:lnTo>
                  <a:lnTo>
                    <a:pt x="52" y="111"/>
                  </a:lnTo>
                  <a:lnTo>
                    <a:pt x="69" y="48"/>
                  </a:lnTo>
                  <a:lnTo>
                    <a:pt x="69" y="15"/>
                  </a:lnTo>
                  <a:lnTo>
                    <a:pt x="52" y="0"/>
                  </a:lnTo>
                  <a:lnTo>
                    <a:pt x="35" y="0"/>
                  </a:lnTo>
                  <a:lnTo>
                    <a:pt x="35"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4" name="Freeform 124"/>
            <p:cNvSpPr>
              <a:spLocks/>
            </p:cNvSpPr>
            <p:nvPr/>
          </p:nvSpPr>
          <p:spPr bwMode="auto">
            <a:xfrm>
              <a:off x="2880" y="2765"/>
              <a:ext cx="35" cy="80"/>
            </a:xfrm>
            <a:custGeom>
              <a:avLst/>
              <a:gdLst>
                <a:gd name="T0" fmla="*/ 9 w 69"/>
                <a:gd name="T1" fmla="*/ 4 h 159"/>
                <a:gd name="T2" fmla="*/ 9 w 69"/>
                <a:gd name="T3" fmla="*/ 4 h 159"/>
                <a:gd name="T4" fmla="*/ 0 w 69"/>
                <a:gd name="T5" fmla="*/ 8 h 159"/>
                <a:gd name="T6" fmla="*/ 0 w 69"/>
                <a:gd name="T7" fmla="*/ 12 h 159"/>
                <a:gd name="T8" fmla="*/ 5 w 69"/>
                <a:gd name="T9" fmla="*/ 16 h 159"/>
                <a:gd name="T10" fmla="*/ 5 w 69"/>
                <a:gd name="T11" fmla="*/ 24 h 159"/>
                <a:gd name="T12" fmla="*/ 5 w 69"/>
                <a:gd name="T13" fmla="*/ 40 h 159"/>
                <a:gd name="T14" fmla="*/ 13 w 69"/>
                <a:gd name="T15" fmla="*/ 40 h 159"/>
                <a:gd name="T16" fmla="*/ 13 w 69"/>
                <a:gd name="T17" fmla="*/ 28 h 159"/>
                <a:gd name="T18" fmla="*/ 18 w 69"/>
                <a:gd name="T19" fmla="*/ 12 h 159"/>
                <a:gd name="T20" fmla="*/ 18 w 69"/>
                <a:gd name="T21" fmla="*/ 4 h 159"/>
                <a:gd name="T22" fmla="*/ 13 w 69"/>
                <a:gd name="T23" fmla="*/ 0 h 159"/>
                <a:gd name="T24" fmla="*/ 9 w 69"/>
                <a:gd name="T25" fmla="*/ 0 h 159"/>
                <a:gd name="T26" fmla="*/ 9 w 69"/>
                <a:gd name="T27" fmla="*/ 4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59"/>
                <a:gd name="T44" fmla="*/ 69 w 69"/>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59">
                  <a:moveTo>
                    <a:pt x="35" y="15"/>
                  </a:moveTo>
                  <a:lnTo>
                    <a:pt x="35" y="15"/>
                  </a:lnTo>
                  <a:lnTo>
                    <a:pt x="0" y="30"/>
                  </a:lnTo>
                  <a:lnTo>
                    <a:pt x="0" y="48"/>
                  </a:lnTo>
                  <a:lnTo>
                    <a:pt x="17" y="63"/>
                  </a:lnTo>
                  <a:lnTo>
                    <a:pt x="17" y="96"/>
                  </a:lnTo>
                  <a:lnTo>
                    <a:pt x="17" y="159"/>
                  </a:lnTo>
                  <a:lnTo>
                    <a:pt x="52" y="159"/>
                  </a:lnTo>
                  <a:lnTo>
                    <a:pt x="52" y="111"/>
                  </a:lnTo>
                  <a:lnTo>
                    <a:pt x="69" y="48"/>
                  </a:lnTo>
                  <a:lnTo>
                    <a:pt x="69" y="15"/>
                  </a:lnTo>
                  <a:lnTo>
                    <a:pt x="52" y="0"/>
                  </a:lnTo>
                  <a:lnTo>
                    <a:pt x="35" y="0"/>
                  </a:lnTo>
                  <a:lnTo>
                    <a:pt x="35"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65" name="Freeform 125"/>
            <p:cNvSpPr>
              <a:spLocks/>
            </p:cNvSpPr>
            <p:nvPr/>
          </p:nvSpPr>
          <p:spPr bwMode="auto">
            <a:xfrm>
              <a:off x="2905" y="2749"/>
              <a:ext cx="158" cy="120"/>
            </a:xfrm>
            <a:custGeom>
              <a:avLst/>
              <a:gdLst>
                <a:gd name="T0" fmla="*/ 39 w 317"/>
                <a:gd name="T1" fmla="*/ 57 h 240"/>
                <a:gd name="T2" fmla="*/ 39 w 317"/>
                <a:gd name="T3" fmla="*/ 57 h 240"/>
                <a:gd name="T4" fmla="*/ 48 w 317"/>
                <a:gd name="T5" fmla="*/ 45 h 240"/>
                <a:gd name="T6" fmla="*/ 52 w 317"/>
                <a:gd name="T7" fmla="*/ 45 h 240"/>
                <a:gd name="T8" fmla="*/ 57 w 317"/>
                <a:gd name="T9" fmla="*/ 48 h 240"/>
                <a:gd name="T10" fmla="*/ 61 w 317"/>
                <a:gd name="T11" fmla="*/ 45 h 240"/>
                <a:gd name="T12" fmla="*/ 70 w 317"/>
                <a:gd name="T13" fmla="*/ 33 h 240"/>
                <a:gd name="T14" fmla="*/ 74 w 317"/>
                <a:gd name="T15" fmla="*/ 21 h 240"/>
                <a:gd name="T16" fmla="*/ 79 w 317"/>
                <a:gd name="T17" fmla="*/ 12 h 240"/>
                <a:gd name="T18" fmla="*/ 79 w 317"/>
                <a:gd name="T19" fmla="*/ 9 h 240"/>
                <a:gd name="T20" fmla="*/ 79 w 317"/>
                <a:gd name="T21" fmla="*/ 4 h 240"/>
                <a:gd name="T22" fmla="*/ 74 w 317"/>
                <a:gd name="T23" fmla="*/ 0 h 240"/>
                <a:gd name="T24" fmla="*/ 70 w 317"/>
                <a:gd name="T25" fmla="*/ 0 h 240"/>
                <a:gd name="T26" fmla="*/ 66 w 317"/>
                <a:gd name="T27" fmla="*/ 4 h 240"/>
                <a:gd name="T28" fmla="*/ 52 w 317"/>
                <a:gd name="T29" fmla="*/ 4 h 240"/>
                <a:gd name="T30" fmla="*/ 44 w 317"/>
                <a:gd name="T31" fmla="*/ 9 h 240"/>
                <a:gd name="T32" fmla="*/ 35 w 317"/>
                <a:gd name="T33" fmla="*/ 4 h 240"/>
                <a:gd name="T34" fmla="*/ 30 w 317"/>
                <a:gd name="T35" fmla="*/ 4 h 240"/>
                <a:gd name="T36" fmla="*/ 17 w 317"/>
                <a:gd name="T37" fmla="*/ 0 h 240"/>
                <a:gd name="T38" fmla="*/ 13 w 317"/>
                <a:gd name="T39" fmla="*/ 0 h 240"/>
                <a:gd name="T40" fmla="*/ 4 w 317"/>
                <a:gd name="T41" fmla="*/ 9 h 240"/>
                <a:gd name="T42" fmla="*/ 4 w 317"/>
                <a:gd name="T43" fmla="*/ 12 h 240"/>
                <a:gd name="T44" fmla="*/ 4 w 317"/>
                <a:gd name="T45" fmla="*/ 21 h 240"/>
                <a:gd name="T46" fmla="*/ 0 w 317"/>
                <a:gd name="T47" fmla="*/ 36 h 240"/>
                <a:gd name="T48" fmla="*/ 0 w 317"/>
                <a:gd name="T49" fmla="*/ 48 h 240"/>
                <a:gd name="T50" fmla="*/ 13 w 317"/>
                <a:gd name="T51" fmla="*/ 48 h 240"/>
                <a:gd name="T52" fmla="*/ 13 w 317"/>
                <a:gd name="T53" fmla="*/ 52 h 240"/>
                <a:gd name="T54" fmla="*/ 17 w 317"/>
                <a:gd name="T55" fmla="*/ 60 h 240"/>
                <a:gd name="T56" fmla="*/ 22 w 317"/>
                <a:gd name="T57" fmla="*/ 60 h 240"/>
                <a:gd name="T58" fmla="*/ 39 w 317"/>
                <a:gd name="T59" fmla="*/ 60 h 240"/>
                <a:gd name="T60" fmla="*/ 39 w 317"/>
                <a:gd name="T61" fmla="*/ 57 h 2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7"/>
                <a:gd name="T94" fmla="*/ 0 h 240"/>
                <a:gd name="T95" fmla="*/ 317 w 317"/>
                <a:gd name="T96" fmla="*/ 240 h 2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7" h="240">
                  <a:moveTo>
                    <a:pt x="159" y="225"/>
                  </a:moveTo>
                  <a:lnTo>
                    <a:pt x="159" y="225"/>
                  </a:lnTo>
                  <a:lnTo>
                    <a:pt x="194" y="177"/>
                  </a:lnTo>
                  <a:lnTo>
                    <a:pt x="211" y="177"/>
                  </a:lnTo>
                  <a:lnTo>
                    <a:pt x="228" y="192"/>
                  </a:lnTo>
                  <a:lnTo>
                    <a:pt x="246" y="177"/>
                  </a:lnTo>
                  <a:lnTo>
                    <a:pt x="282" y="129"/>
                  </a:lnTo>
                  <a:lnTo>
                    <a:pt x="299" y="81"/>
                  </a:lnTo>
                  <a:lnTo>
                    <a:pt x="317" y="48"/>
                  </a:lnTo>
                  <a:lnTo>
                    <a:pt x="317" y="33"/>
                  </a:lnTo>
                  <a:lnTo>
                    <a:pt x="317" y="15"/>
                  </a:lnTo>
                  <a:lnTo>
                    <a:pt x="299" y="0"/>
                  </a:lnTo>
                  <a:lnTo>
                    <a:pt x="282" y="0"/>
                  </a:lnTo>
                  <a:lnTo>
                    <a:pt x="265" y="15"/>
                  </a:lnTo>
                  <a:lnTo>
                    <a:pt x="211" y="15"/>
                  </a:lnTo>
                  <a:lnTo>
                    <a:pt x="177" y="33"/>
                  </a:lnTo>
                  <a:lnTo>
                    <a:pt x="142" y="15"/>
                  </a:lnTo>
                  <a:lnTo>
                    <a:pt x="123" y="15"/>
                  </a:lnTo>
                  <a:lnTo>
                    <a:pt x="71" y="0"/>
                  </a:lnTo>
                  <a:lnTo>
                    <a:pt x="54" y="0"/>
                  </a:lnTo>
                  <a:lnTo>
                    <a:pt x="19" y="33"/>
                  </a:lnTo>
                  <a:lnTo>
                    <a:pt x="19" y="48"/>
                  </a:lnTo>
                  <a:lnTo>
                    <a:pt x="19" y="81"/>
                  </a:lnTo>
                  <a:lnTo>
                    <a:pt x="0" y="144"/>
                  </a:lnTo>
                  <a:lnTo>
                    <a:pt x="0" y="192"/>
                  </a:lnTo>
                  <a:lnTo>
                    <a:pt x="54" y="192"/>
                  </a:lnTo>
                  <a:lnTo>
                    <a:pt x="54" y="207"/>
                  </a:lnTo>
                  <a:lnTo>
                    <a:pt x="71" y="240"/>
                  </a:lnTo>
                  <a:lnTo>
                    <a:pt x="88" y="240"/>
                  </a:lnTo>
                  <a:lnTo>
                    <a:pt x="159" y="240"/>
                  </a:lnTo>
                  <a:lnTo>
                    <a:pt x="159" y="22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6" name="Freeform 126"/>
            <p:cNvSpPr>
              <a:spLocks/>
            </p:cNvSpPr>
            <p:nvPr/>
          </p:nvSpPr>
          <p:spPr bwMode="auto">
            <a:xfrm>
              <a:off x="2984" y="2757"/>
              <a:ext cx="105" cy="144"/>
            </a:xfrm>
            <a:custGeom>
              <a:avLst/>
              <a:gdLst>
                <a:gd name="T0" fmla="*/ 0 w 212"/>
                <a:gd name="T1" fmla="*/ 52 h 288"/>
                <a:gd name="T2" fmla="*/ 0 w 212"/>
                <a:gd name="T3" fmla="*/ 52 h 288"/>
                <a:gd name="T4" fmla="*/ 8 w 212"/>
                <a:gd name="T5" fmla="*/ 40 h 288"/>
                <a:gd name="T6" fmla="*/ 13 w 212"/>
                <a:gd name="T7" fmla="*/ 40 h 288"/>
                <a:gd name="T8" fmla="*/ 17 w 212"/>
                <a:gd name="T9" fmla="*/ 44 h 288"/>
                <a:gd name="T10" fmla="*/ 22 w 212"/>
                <a:gd name="T11" fmla="*/ 40 h 288"/>
                <a:gd name="T12" fmla="*/ 30 w 212"/>
                <a:gd name="T13" fmla="*/ 28 h 288"/>
                <a:gd name="T14" fmla="*/ 35 w 212"/>
                <a:gd name="T15" fmla="*/ 17 h 288"/>
                <a:gd name="T16" fmla="*/ 39 w 212"/>
                <a:gd name="T17" fmla="*/ 9 h 288"/>
                <a:gd name="T18" fmla="*/ 39 w 212"/>
                <a:gd name="T19" fmla="*/ 5 h 288"/>
                <a:gd name="T20" fmla="*/ 39 w 212"/>
                <a:gd name="T21" fmla="*/ 0 h 288"/>
                <a:gd name="T22" fmla="*/ 39 w 212"/>
                <a:gd name="T23" fmla="*/ 5 h 288"/>
                <a:gd name="T24" fmla="*/ 48 w 212"/>
                <a:gd name="T25" fmla="*/ 20 h 288"/>
                <a:gd name="T26" fmla="*/ 39 w 212"/>
                <a:gd name="T27" fmla="*/ 20 h 288"/>
                <a:gd name="T28" fmla="*/ 39 w 212"/>
                <a:gd name="T29" fmla="*/ 24 h 288"/>
                <a:gd name="T30" fmla="*/ 44 w 212"/>
                <a:gd name="T31" fmla="*/ 28 h 288"/>
                <a:gd name="T32" fmla="*/ 48 w 212"/>
                <a:gd name="T33" fmla="*/ 36 h 288"/>
                <a:gd name="T34" fmla="*/ 39 w 212"/>
                <a:gd name="T35" fmla="*/ 48 h 288"/>
                <a:gd name="T36" fmla="*/ 44 w 212"/>
                <a:gd name="T37" fmla="*/ 52 h 288"/>
                <a:gd name="T38" fmla="*/ 52 w 212"/>
                <a:gd name="T39" fmla="*/ 65 h 288"/>
                <a:gd name="T40" fmla="*/ 52 w 212"/>
                <a:gd name="T41" fmla="*/ 72 h 288"/>
                <a:gd name="T42" fmla="*/ 30 w 212"/>
                <a:gd name="T43" fmla="*/ 69 h 288"/>
                <a:gd name="T44" fmla="*/ 17 w 212"/>
                <a:gd name="T45" fmla="*/ 69 h 288"/>
                <a:gd name="T46" fmla="*/ 8 w 212"/>
                <a:gd name="T47" fmla="*/ 69 h 288"/>
                <a:gd name="T48" fmla="*/ 8 w 212"/>
                <a:gd name="T49" fmla="*/ 65 h 288"/>
                <a:gd name="T50" fmla="*/ 4 w 212"/>
                <a:gd name="T51" fmla="*/ 60 h 288"/>
                <a:gd name="T52" fmla="*/ 0 w 212"/>
                <a:gd name="T53" fmla="*/ 56 h 288"/>
                <a:gd name="T54" fmla="*/ 0 w 212"/>
                <a:gd name="T55" fmla="*/ 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2"/>
                <a:gd name="T85" fmla="*/ 0 h 288"/>
                <a:gd name="T86" fmla="*/ 212 w 21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2" h="288">
                  <a:moveTo>
                    <a:pt x="0" y="210"/>
                  </a:moveTo>
                  <a:lnTo>
                    <a:pt x="0" y="210"/>
                  </a:lnTo>
                  <a:lnTo>
                    <a:pt x="35" y="162"/>
                  </a:lnTo>
                  <a:lnTo>
                    <a:pt x="52" y="162"/>
                  </a:lnTo>
                  <a:lnTo>
                    <a:pt x="69" y="177"/>
                  </a:lnTo>
                  <a:lnTo>
                    <a:pt x="89" y="162"/>
                  </a:lnTo>
                  <a:lnTo>
                    <a:pt x="123" y="114"/>
                  </a:lnTo>
                  <a:lnTo>
                    <a:pt x="141" y="66"/>
                  </a:lnTo>
                  <a:lnTo>
                    <a:pt x="158" y="33"/>
                  </a:lnTo>
                  <a:lnTo>
                    <a:pt x="158" y="18"/>
                  </a:lnTo>
                  <a:lnTo>
                    <a:pt x="158" y="0"/>
                  </a:lnTo>
                  <a:lnTo>
                    <a:pt x="158" y="18"/>
                  </a:lnTo>
                  <a:lnTo>
                    <a:pt x="194" y="81"/>
                  </a:lnTo>
                  <a:lnTo>
                    <a:pt x="158" y="81"/>
                  </a:lnTo>
                  <a:lnTo>
                    <a:pt x="158" y="96"/>
                  </a:lnTo>
                  <a:lnTo>
                    <a:pt x="177" y="114"/>
                  </a:lnTo>
                  <a:lnTo>
                    <a:pt x="194" y="144"/>
                  </a:lnTo>
                  <a:lnTo>
                    <a:pt x="158" y="192"/>
                  </a:lnTo>
                  <a:lnTo>
                    <a:pt x="177" y="210"/>
                  </a:lnTo>
                  <a:lnTo>
                    <a:pt x="212" y="258"/>
                  </a:lnTo>
                  <a:lnTo>
                    <a:pt x="212" y="288"/>
                  </a:lnTo>
                  <a:lnTo>
                    <a:pt x="123" y="273"/>
                  </a:lnTo>
                  <a:lnTo>
                    <a:pt x="69" y="273"/>
                  </a:lnTo>
                  <a:lnTo>
                    <a:pt x="35" y="273"/>
                  </a:lnTo>
                  <a:lnTo>
                    <a:pt x="35" y="258"/>
                  </a:lnTo>
                  <a:lnTo>
                    <a:pt x="18" y="240"/>
                  </a:lnTo>
                  <a:lnTo>
                    <a:pt x="0" y="225"/>
                  </a:lnTo>
                  <a:lnTo>
                    <a:pt x="0" y="21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7" name="Freeform 127"/>
            <p:cNvSpPr>
              <a:spLocks/>
            </p:cNvSpPr>
            <p:nvPr/>
          </p:nvSpPr>
          <p:spPr bwMode="auto">
            <a:xfrm>
              <a:off x="2992" y="2893"/>
              <a:ext cx="27" cy="16"/>
            </a:xfrm>
            <a:custGeom>
              <a:avLst/>
              <a:gdLst>
                <a:gd name="T0" fmla="*/ 14 w 53"/>
                <a:gd name="T1" fmla="*/ 0 h 33"/>
                <a:gd name="T2" fmla="*/ 14 w 53"/>
                <a:gd name="T3" fmla="*/ 0 h 33"/>
                <a:gd name="T4" fmla="*/ 14 w 53"/>
                <a:gd name="T5" fmla="*/ 8 h 33"/>
                <a:gd name="T6" fmla="*/ 5 w 53"/>
                <a:gd name="T7" fmla="*/ 8 h 33"/>
                <a:gd name="T8" fmla="*/ 0 w 53"/>
                <a:gd name="T9" fmla="*/ 8 h 33"/>
                <a:gd name="T10" fmla="*/ 5 w 53"/>
                <a:gd name="T11" fmla="*/ 0 h 33"/>
                <a:gd name="T12" fmla="*/ 14 w 53"/>
                <a:gd name="T13" fmla="*/ 0 h 33"/>
                <a:gd name="T14" fmla="*/ 0 60000 65536"/>
                <a:gd name="T15" fmla="*/ 0 60000 65536"/>
                <a:gd name="T16" fmla="*/ 0 60000 65536"/>
                <a:gd name="T17" fmla="*/ 0 60000 65536"/>
                <a:gd name="T18" fmla="*/ 0 60000 65536"/>
                <a:gd name="T19" fmla="*/ 0 60000 65536"/>
                <a:gd name="T20" fmla="*/ 0 60000 65536"/>
                <a:gd name="T21" fmla="*/ 0 w 53"/>
                <a:gd name="T22" fmla="*/ 0 h 33"/>
                <a:gd name="T23" fmla="*/ 53 w 53"/>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33">
                  <a:moveTo>
                    <a:pt x="53" y="0"/>
                  </a:moveTo>
                  <a:lnTo>
                    <a:pt x="53" y="0"/>
                  </a:lnTo>
                  <a:lnTo>
                    <a:pt x="53" y="33"/>
                  </a:lnTo>
                  <a:lnTo>
                    <a:pt x="17" y="33"/>
                  </a:lnTo>
                  <a:lnTo>
                    <a:pt x="0" y="33"/>
                  </a:lnTo>
                  <a:lnTo>
                    <a:pt x="17" y="0"/>
                  </a:lnTo>
                  <a:lnTo>
                    <a:pt x="53"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8" name="Freeform 128"/>
            <p:cNvSpPr>
              <a:spLocks/>
            </p:cNvSpPr>
            <p:nvPr/>
          </p:nvSpPr>
          <p:spPr bwMode="auto">
            <a:xfrm>
              <a:off x="2984" y="2893"/>
              <a:ext cx="79" cy="80"/>
            </a:xfrm>
            <a:custGeom>
              <a:avLst/>
              <a:gdLst>
                <a:gd name="T0" fmla="*/ 8 w 160"/>
                <a:gd name="T1" fmla="*/ 9 h 159"/>
                <a:gd name="T2" fmla="*/ 8 w 160"/>
                <a:gd name="T3" fmla="*/ 9 h 159"/>
                <a:gd name="T4" fmla="*/ 17 w 160"/>
                <a:gd name="T5" fmla="*/ 9 h 159"/>
                <a:gd name="T6" fmla="*/ 17 w 160"/>
                <a:gd name="T7" fmla="*/ 0 h 159"/>
                <a:gd name="T8" fmla="*/ 30 w 160"/>
                <a:gd name="T9" fmla="*/ 0 h 159"/>
                <a:gd name="T10" fmla="*/ 30 w 160"/>
                <a:gd name="T11" fmla="*/ 9 h 159"/>
                <a:gd name="T12" fmla="*/ 35 w 160"/>
                <a:gd name="T13" fmla="*/ 4 h 159"/>
                <a:gd name="T14" fmla="*/ 39 w 160"/>
                <a:gd name="T15" fmla="*/ 9 h 159"/>
                <a:gd name="T16" fmla="*/ 39 w 160"/>
                <a:gd name="T17" fmla="*/ 12 h 159"/>
                <a:gd name="T18" fmla="*/ 39 w 160"/>
                <a:gd name="T19" fmla="*/ 28 h 159"/>
                <a:gd name="T20" fmla="*/ 26 w 160"/>
                <a:gd name="T21" fmla="*/ 28 h 159"/>
                <a:gd name="T22" fmla="*/ 22 w 160"/>
                <a:gd name="T23" fmla="*/ 32 h 159"/>
                <a:gd name="T24" fmla="*/ 22 w 160"/>
                <a:gd name="T25" fmla="*/ 36 h 159"/>
                <a:gd name="T26" fmla="*/ 17 w 160"/>
                <a:gd name="T27" fmla="*/ 36 h 159"/>
                <a:gd name="T28" fmla="*/ 17 w 160"/>
                <a:gd name="T29" fmla="*/ 40 h 159"/>
                <a:gd name="T30" fmla="*/ 8 w 160"/>
                <a:gd name="T31" fmla="*/ 32 h 159"/>
                <a:gd name="T32" fmla="*/ 0 w 160"/>
                <a:gd name="T33" fmla="*/ 21 h 159"/>
                <a:gd name="T34" fmla="*/ 4 w 160"/>
                <a:gd name="T35" fmla="*/ 16 h 159"/>
                <a:gd name="T36" fmla="*/ 4 w 160"/>
                <a:gd name="T37" fmla="*/ 12 h 159"/>
                <a:gd name="T38" fmla="*/ 8 w 160"/>
                <a:gd name="T39" fmla="*/ 9 h 1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60"/>
                <a:gd name="T61" fmla="*/ 0 h 159"/>
                <a:gd name="T62" fmla="*/ 160 w 160"/>
                <a:gd name="T63" fmla="*/ 159 h 1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60" h="159">
                  <a:moveTo>
                    <a:pt x="35" y="33"/>
                  </a:moveTo>
                  <a:lnTo>
                    <a:pt x="35" y="33"/>
                  </a:lnTo>
                  <a:lnTo>
                    <a:pt x="71" y="33"/>
                  </a:lnTo>
                  <a:lnTo>
                    <a:pt x="71" y="0"/>
                  </a:lnTo>
                  <a:lnTo>
                    <a:pt x="123" y="0"/>
                  </a:lnTo>
                  <a:lnTo>
                    <a:pt x="123" y="33"/>
                  </a:lnTo>
                  <a:lnTo>
                    <a:pt x="142" y="15"/>
                  </a:lnTo>
                  <a:lnTo>
                    <a:pt x="160" y="33"/>
                  </a:lnTo>
                  <a:lnTo>
                    <a:pt x="160" y="48"/>
                  </a:lnTo>
                  <a:lnTo>
                    <a:pt x="160" y="111"/>
                  </a:lnTo>
                  <a:lnTo>
                    <a:pt x="106" y="111"/>
                  </a:lnTo>
                  <a:lnTo>
                    <a:pt x="89" y="128"/>
                  </a:lnTo>
                  <a:lnTo>
                    <a:pt x="89" y="144"/>
                  </a:lnTo>
                  <a:lnTo>
                    <a:pt x="71" y="144"/>
                  </a:lnTo>
                  <a:lnTo>
                    <a:pt x="71" y="159"/>
                  </a:lnTo>
                  <a:lnTo>
                    <a:pt x="35" y="128"/>
                  </a:lnTo>
                  <a:lnTo>
                    <a:pt x="0" y="81"/>
                  </a:lnTo>
                  <a:lnTo>
                    <a:pt x="18" y="63"/>
                  </a:lnTo>
                  <a:lnTo>
                    <a:pt x="18" y="48"/>
                  </a:lnTo>
                  <a:lnTo>
                    <a:pt x="35"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69" name="Freeform 129"/>
            <p:cNvSpPr>
              <a:spLocks/>
            </p:cNvSpPr>
            <p:nvPr/>
          </p:nvSpPr>
          <p:spPr bwMode="auto">
            <a:xfrm>
              <a:off x="3019" y="2877"/>
              <a:ext cx="104" cy="112"/>
            </a:xfrm>
            <a:custGeom>
              <a:avLst/>
              <a:gdLst>
                <a:gd name="T0" fmla="*/ 35 w 208"/>
                <a:gd name="T1" fmla="*/ 4 h 225"/>
                <a:gd name="T2" fmla="*/ 35 w 208"/>
                <a:gd name="T3" fmla="*/ 4 h 225"/>
                <a:gd name="T4" fmla="*/ 35 w 208"/>
                <a:gd name="T5" fmla="*/ 12 h 225"/>
                <a:gd name="T6" fmla="*/ 13 w 208"/>
                <a:gd name="T7" fmla="*/ 8 h 225"/>
                <a:gd name="T8" fmla="*/ 13 w 208"/>
                <a:gd name="T9" fmla="*/ 16 h 225"/>
                <a:gd name="T10" fmla="*/ 18 w 208"/>
                <a:gd name="T11" fmla="*/ 12 h 225"/>
                <a:gd name="T12" fmla="*/ 22 w 208"/>
                <a:gd name="T13" fmla="*/ 16 h 225"/>
                <a:gd name="T14" fmla="*/ 22 w 208"/>
                <a:gd name="T15" fmla="*/ 20 h 225"/>
                <a:gd name="T16" fmla="*/ 22 w 208"/>
                <a:gd name="T17" fmla="*/ 36 h 225"/>
                <a:gd name="T18" fmla="*/ 9 w 208"/>
                <a:gd name="T19" fmla="*/ 36 h 225"/>
                <a:gd name="T20" fmla="*/ 5 w 208"/>
                <a:gd name="T21" fmla="*/ 40 h 225"/>
                <a:gd name="T22" fmla="*/ 5 w 208"/>
                <a:gd name="T23" fmla="*/ 44 h 225"/>
                <a:gd name="T24" fmla="*/ 0 w 208"/>
                <a:gd name="T25" fmla="*/ 44 h 225"/>
                <a:gd name="T26" fmla="*/ 0 w 208"/>
                <a:gd name="T27" fmla="*/ 48 h 225"/>
                <a:gd name="T28" fmla="*/ 9 w 208"/>
                <a:gd name="T29" fmla="*/ 56 h 225"/>
                <a:gd name="T30" fmla="*/ 9 w 208"/>
                <a:gd name="T31" fmla="*/ 52 h 225"/>
                <a:gd name="T32" fmla="*/ 13 w 208"/>
                <a:gd name="T33" fmla="*/ 52 h 225"/>
                <a:gd name="T34" fmla="*/ 22 w 208"/>
                <a:gd name="T35" fmla="*/ 52 h 225"/>
                <a:gd name="T36" fmla="*/ 30 w 208"/>
                <a:gd name="T37" fmla="*/ 48 h 225"/>
                <a:gd name="T38" fmla="*/ 35 w 208"/>
                <a:gd name="T39" fmla="*/ 36 h 225"/>
                <a:gd name="T40" fmla="*/ 44 w 208"/>
                <a:gd name="T41" fmla="*/ 28 h 225"/>
                <a:gd name="T42" fmla="*/ 52 w 208"/>
                <a:gd name="T43" fmla="*/ 0 h 225"/>
                <a:gd name="T44" fmla="*/ 39 w 208"/>
                <a:gd name="T45" fmla="*/ 4 h 225"/>
                <a:gd name="T46" fmla="*/ 35 w 208"/>
                <a:gd name="T47" fmla="*/ 4 h 2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8"/>
                <a:gd name="T73" fmla="*/ 0 h 225"/>
                <a:gd name="T74" fmla="*/ 208 w 208"/>
                <a:gd name="T75" fmla="*/ 225 h 2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8" h="225">
                  <a:moveTo>
                    <a:pt x="139" y="18"/>
                  </a:moveTo>
                  <a:lnTo>
                    <a:pt x="139" y="18"/>
                  </a:lnTo>
                  <a:lnTo>
                    <a:pt x="139" y="48"/>
                  </a:lnTo>
                  <a:lnTo>
                    <a:pt x="52" y="33"/>
                  </a:lnTo>
                  <a:lnTo>
                    <a:pt x="52" y="66"/>
                  </a:lnTo>
                  <a:lnTo>
                    <a:pt x="70" y="48"/>
                  </a:lnTo>
                  <a:lnTo>
                    <a:pt x="87" y="66"/>
                  </a:lnTo>
                  <a:lnTo>
                    <a:pt x="87" y="81"/>
                  </a:lnTo>
                  <a:lnTo>
                    <a:pt x="87" y="144"/>
                  </a:lnTo>
                  <a:lnTo>
                    <a:pt x="35" y="144"/>
                  </a:lnTo>
                  <a:lnTo>
                    <a:pt x="18" y="161"/>
                  </a:lnTo>
                  <a:lnTo>
                    <a:pt x="18" y="177"/>
                  </a:lnTo>
                  <a:lnTo>
                    <a:pt x="0" y="177"/>
                  </a:lnTo>
                  <a:lnTo>
                    <a:pt x="0" y="192"/>
                  </a:lnTo>
                  <a:lnTo>
                    <a:pt x="35" y="225"/>
                  </a:lnTo>
                  <a:lnTo>
                    <a:pt x="35" y="209"/>
                  </a:lnTo>
                  <a:lnTo>
                    <a:pt x="52" y="209"/>
                  </a:lnTo>
                  <a:lnTo>
                    <a:pt x="87" y="209"/>
                  </a:lnTo>
                  <a:lnTo>
                    <a:pt x="121" y="192"/>
                  </a:lnTo>
                  <a:lnTo>
                    <a:pt x="139" y="144"/>
                  </a:lnTo>
                  <a:lnTo>
                    <a:pt x="173" y="114"/>
                  </a:lnTo>
                  <a:lnTo>
                    <a:pt x="208" y="0"/>
                  </a:lnTo>
                  <a:lnTo>
                    <a:pt x="156" y="18"/>
                  </a:lnTo>
                  <a:lnTo>
                    <a:pt x="139"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0" name="Freeform 130"/>
            <p:cNvSpPr>
              <a:spLocks/>
            </p:cNvSpPr>
            <p:nvPr/>
          </p:nvSpPr>
          <p:spPr bwMode="auto">
            <a:xfrm>
              <a:off x="3036" y="2861"/>
              <a:ext cx="261" cy="232"/>
            </a:xfrm>
            <a:custGeom>
              <a:avLst/>
              <a:gdLst>
                <a:gd name="T0" fmla="*/ 105 w 520"/>
                <a:gd name="T1" fmla="*/ 0 h 462"/>
                <a:gd name="T2" fmla="*/ 105 w 520"/>
                <a:gd name="T3" fmla="*/ 0 h 462"/>
                <a:gd name="T4" fmla="*/ 74 w 520"/>
                <a:gd name="T5" fmla="*/ 0 h 462"/>
                <a:gd name="T6" fmla="*/ 70 w 520"/>
                <a:gd name="T7" fmla="*/ 4 h 462"/>
                <a:gd name="T8" fmla="*/ 57 w 520"/>
                <a:gd name="T9" fmla="*/ 4 h 462"/>
                <a:gd name="T10" fmla="*/ 52 w 520"/>
                <a:gd name="T11" fmla="*/ 0 h 462"/>
                <a:gd name="T12" fmla="*/ 48 w 520"/>
                <a:gd name="T13" fmla="*/ 0 h 462"/>
                <a:gd name="T14" fmla="*/ 44 w 520"/>
                <a:gd name="T15" fmla="*/ 8 h 462"/>
                <a:gd name="T16" fmla="*/ 35 w 520"/>
                <a:gd name="T17" fmla="*/ 36 h 462"/>
                <a:gd name="T18" fmla="*/ 26 w 520"/>
                <a:gd name="T19" fmla="*/ 44 h 462"/>
                <a:gd name="T20" fmla="*/ 22 w 520"/>
                <a:gd name="T21" fmla="*/ 56 h 462"/>
                <a:gd name="T22" fmla="*/ 13 w 520"/>
                <a:gd name="T23" fmla="*/ 60 h 462"/>
                <a:gd name="T24" fmla="*/ 5 w 520"/>
                <a:gd name="T25" fmla="*/ 60 h 462"/>
                <a:gd name="T26" fmla="*/ 0 w 520"/>
                <a:gd name="T27" fmla="*/ 68 h 462"/>
                <a:gd name="T28" fmla="*/ 0 w 520"/>
                <a:gd name="T29" fmla="*/ 72 h 462"/>
                <a:gd name="T30" fmla="*/ 9 w 520"/>
                <a:gd name="T31" fmla="*/ 68 h 462"/>
                <a:gd name="T32" fmla="*/ 26 w 520"/>
                <a:gd name="T33" fmla="*/ 68 h 462"/>
                <a:gd name="T34" fmla="*/ 31 w 520"/>
                <a:gd name="T35" fmla="*/ 68 h 462"/>
                <a:gd name="T36" fmla="*/ 31 w 520"/>
                <a:gd name="T37" fmla="*/ 76 h 462"/>
                <a:gd name="T38" fmla="*/ 39 w 520"/>
                <a:gd name="T39" fmla="*/ 84 h 462"/>
                <a:gd name="T40" fmla="*/ 48 w 520"/>
                <a:gd name="T41" fmla="*/ 80 h 462"/>
                <a:gd name="T42" fmla="*/ 48 w 520"/>
                <a:gd name="T43" fmla="*/ 76 h 462"/>
                <a:gd name="T44" fmla="*/ 57 w 520"/>
                <a:gd name="T45" fmla="*/ 76 h 462"/>
                <a:gd name="T46" fmla="*/ 65 w 520"/>
                <a:gd name="T47" fmla="*/ 80 h 462"/>
                <a:gd name="T48" fmla="*/ 65 w 520"/>
                <a:gd name="T49" fmla="*/ 92 h 462"/>
                <a:gd name="T50" fmla="*/ 70 w 520"/>
                <a:gd name="T51" fmla="*/ 96 h 462"/>
                <a:gd name="T52" fmla="*/ 65 w 520"/>
                <a:gd name="T53" fmla="*/ 100 h 462"/>
                <a:gd name="T54" fmla="*/ 65 w 520"/>
                <a:gd name="T55" fmla="*/ 104 h 462"/>
                <a:gd name="T56" fmla="*/ 78 w 520"/>
                <a:gd name="T57" fmla="*/ 100 h 462"/>
                <a:gd name="T58" fmla="*/ 96 w 520"/>
                <a:gd name="T59" fmla="*/ 108 h 462"/>
                <a:gd name="T60" fmla="*/ 100 w 520"/>
                <a:gd name="T61" fmla="*/ 104 h 462"/>
                <a:gd name="T62" fmla="*/ 113 w 520"/>
                <a:gd name="T63" fmla="*/ 112 h 462"/>
                <a:gd name="T64" fmla="*/ 118 w 520"/>
                <a:gd name="T65" fmla="*/ 117 h 462"/>
                <a:gd name="T66" fmla="*/ 118 w 520"/>
                <a:gd name="T67" fmla="*/ 108 h 462"/>
                <a:gd name="T68" fmla="*/ 113 w 520"/>
                <a:gd name="T69" fmla="*/ 108 h 462"/>
                <a:gd name="T70" fmla="*/ 113 w 520"/>
                <a:gd name="T71" fmla="*/ 104 h 462"/>
                <a:gd name="T72" fmla="*/ 113 w 520"/>
                <a:gd name="T73" fmla="*/ 88 h 462"/>
                <a:gd name="T74" fmla="*/ 113 w 520"/>
                <a:gd name="T75" fmla="*/ 84 h 462"/>
                <a:gd name="T76" fmla="*/ 126 w 520"/>
                <a:gd name="T77" fmla="*/ 84 h 462"/>
                <a:gd name="T78" fmla="*/ 118 w 520"/>
                <a:gd name="T79" fmla="*/ 72 h 462"/>
                <a:gd name="T80" fmla="*/ 118 w 520"/>
                <a:gd name="T81" fmla="*/ 60 h 462"/>
                <a:gd name="T82" fmla="*/ 118 w 520"/>
                <a:gd name="T83" fmla="*/ 52 h 462"/>
                <a:gd name="T84" fmla="*/ 118 w 520"/>
                <a:gd name="T85" fmla="*/ 48 h 462"/>
                <a:gd name="T86" fmla="*/ 113 w 520"/>
                <a:gd name="T87" fmla="*/ 48 h 462"/>
                <a:gd name="T88" fmla="*/ 118 w 520"/>
                <a:gd name="T89" fmla="*/ 40 h 462"/>
                <a:gd name="T90" fmla="*/ 122 w 520"/>
                <a:gd name="T91" fmla="*/ 28 h 462"/>
                <a:gd name="T92" fmla="*/ 126 w 520"/>
                <a:gd name="T93" fmla="*/ 24 h 462"/>
                <a:gd name="T94" fmla="*/ 131 w 520"/>
                <a:gd name="T95" fmla="*/ 16 h 462"/>
                <a:gd name="T96" fmla="*/ 126 w 520"/>
                <a:gd name="T97" fmla="*/ 16 h 462"/>
                <a:gd name="T98" fmla="*/ 126 w 520"/>
                <a:gd name="T99" fmla="*/ 8 h 462"/>
                <a:gd name="T100" fmla="*/ 122 w 520"/>
                <a:gd name="T101" fmla="*/ 4 h 462"/>
                <a:gd name="T102" fmla="*/ 109 w 520"/>
                <a:gd name="T103" fmla="*/ 4 h 462"/>
                <a:gd name="T104" fmla="*/ 105 w 520"/>
                <a:gd name="T105" fmla="*/ 0 h 4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20"/>
                <a:gd name="T160" fmla="*/ 0 h 462"/>
                <a:gd name="T161" fmla="*/ 520 w 520"/>
                <a:gd name="T162" fmla="*/ 462 h 4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20" h="462">
                  <a:moveTo>
                    <a:pt x="417" y="0"/>
                  </a:moveTo>
                  <a:lnTo>
                    <a:pt x="417" y="0"/>
                  </a:lnTo>
                  <a:lnTo>
                    <a:pt x="294" y="0"/>
                  </a:lnTo>
                  <a:lnTo>
                    <a:pt x="276" y="15"/>
                  </a:lnTo>
                  <a:lnTo>
                    <a:pt x="225" y="15"/>
                  </a:lnTo>
                  <a:lnTo>
                    <a:pt x="207" y="0"/>
                  </a:lnTo>
                  <a:lnTo>
                    <a:pt x="190" y="0"/>
                  </a:lnTo>
                  <a:lnTo>
                    <a:pt x="173" y="30"/>
                  </a:lnTo>
                  <a:lnTo>
                    <a:pt x="138" y="144"/>
                  </a:lnTo>
                  <a:lnTo>
                    <a:pt x="104" y="174"/>
                  </a:lnTo>
                  <a:lnTo>
                    <a:pt x="86" y="222"/>
                  </a:lnTo>
                  <a:lnTo>
                    <a:pt x="52" y="239"/>
                  </a:lnTo>
                  <a:lnTo>
                    <a:pt x="17" y="239"/>
                  </a:lnTo>
                  <a:lnTo>
                    <a:pt x="0" y="270"/>
                  </a:lnTo>
                  <a:lnTo>
                    <a:pt x="0" y="287"/>
                  </a:lnTo>
                  <a:lnTo>
                    <a:pt x="35" y="270"/>
                  </a:lnTo>
                  <a:lnTo>
                    <a:pt x="104" y="270"/>
                  </a:lnTo>
                  <a:lnTo>
                    <a:pt x="121" y="270"/>
                  </a:lnTo>
                  <a:lnTo>
                    <a:pt x="121" y="303"/>
                  </a:lnTo>
                  <a:lnTo>
                    <a:pt x="155" y="335"/>
                  </a:lnTo>
                  <a:lnTo>
                    <a:pt x="190" y="318"/>
                  </a:lnTo>
                  <a:lnTo>
                    <a:pt x="190" y="303"/>
                  </a:lnTo>
                  <a:lnTo>
                    <a:pt x="225" y="303"/>
                  </a:lnTo>
                  <a:lnTo>
                    <a:pt x="259" y="318"/>
                  </a:lnTo>
                  <a:lnTo>
                    <a:pt x="259" y="366"/>
                  </a:lnTo>
                  <a:lnTo>
                    <a:pt x="276" y="383"/>
                  </a:lnTo>
                  <a:lnTo>
                    <a:pt x="259" y="399"/>
                  </a:lnTo>
                  <a:lnTo>
                    <a:pt x="259" y="414"/>
                  </a:lnTo>
                  <a:lnTo>
                    <a:pt x="311" y="399"/>
                  </a:lnTo>
                  <a:lnTo>
                    <a:pt x="380" y="431"/>
                  </a:lnTo>
                  <a:lnTo>
                    <a:pt x="397" y="414"/>
                  </a:lnTo>
                  <a:lnTo>
                    <a:pt x="451" y="447"/>
                  </a:lnTo>
                  <a:lnTo>
                    <a:pt x="468" y="462"/>
                  </a:lnTo>
                  <a:lnTo>
                    <a:pt x="468" y="431"/>
                  </a:lnTo>
                  <a:lnTo>
                    <a:pt x="451" y="431"/>
                  </a:lnTo>
                  <a:lnTo>
                    <a:pt x="451" y="414"/>
                  </a:lnTo>
                  <a:lnTo>
                    <a:pt x="451" y="351"/>
                  </a:lnTo>
                  <a:lnTo>
                    <a:pt x="451" y="335"/>
                  </a:lnTo>
                  <a:lnTo>
                    <a:pt x="503" y="335"/>
                  </a:lnTo>
                  <a:lnTo>
                    <a:pt x="468" y="287"/>
                  </a:lnTo>
                  <a:lnTo>
                    <a:pt x="468" y="239"/>
                  </a:lnTo>
                  <a:lnTo>
                    <a:pt x="468" y="207"/>
                  </a:lnTo>
                  <a:lnTo>
                    <a:pt x="468" y="191"/>
                  </a:lnTo>
                  <a:lnTo>
                    <a:pt x="451" y="191"/>
                  </a:lnTo>
                  <a:lnTo>
                    <a:pt x="468" y="159"/>
                  </a:lnTo>
                  <a:lnTo>
                    <a:pt x="486" y="111"/>
                  </a:lnTo>
                  <a:lnTo>
                    <a:pt x="503" y="96"/>
                  </a:lnTo>
                  <a:lnTo>
                    <a:pt x="520" y="63"/>
                  </a:lnTo>
                  <a:lnTo>
                    <a:pt x="503" y="63"/>
                  </a:lnTo>
                  <a:lnTo>
                    <a:pt x="503" y="30"/>
                  </a:lnTo>
                  <a:lnTo>
                    <a:pt x="486" y="15"/>
                  </a:lnTo>
                  <a:lnTo>
                    <a:pt x="434" y="15"/>
                  </a:lnTo>
                  <a:lnTo>
                    <a:pt x="417"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1" name="Freeform 131"/>
            <p:cNvSpPr>
              <a:spLocks/>
            </p:cNvSpPr>
            <p:nvPr/>
          </p:nvSpPr>
          <p:spPr bwMode="auto">
            <a:xfrm>
              <a:off x="3262" y="2933"/>
              <a:ext cx="26" cy="24"/>
            </a:xfrm>
            <a:custGeom>
              <a:avLst/>
              <a:gdLst>
                <a:gd name="T0" fmla="*/ 13 w 52"/>
                <a:gd name="T1" fmla="*/ 12 h 47"/>
                <a:gd name="T2" fmla="*/ 13 w 52"/>
                <a:gd name="T3" fmla="*/ 12 h 47"/>
                <a:gd name="T4" fmla="*/ 5 w 52"/>
                <a:gd name="T5" fmla="*/ 12 h 47"/>
                <a:gd name="T6" fmla="*/ 0 w 52"/>
                <a:gd name="T7" fmla="*/ 12 h 47"/>
                <a:gd name="T8" fmla="*/ 5 w 52"/>
                <a:gd name="T9" fmla="*/ 4 h 47"/>
                <a:gd name="T10" fmla="*/ 13 w 52"/>
                <a:gd name="T11" fmla="*/ 0 h 47"/>
                <a:gd name="T12" fmla="*/ 13 w 52"/>
                <a:gd name="T13" fmla="*/ 8 h 47"/>
                <a:gd name="T14" fmla="*/ 13 w 52"/>
                <a:gd name="T15" fmla="*/ 12 h 4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47"/>
                <a:gd name="T26" fmla="*/ 52 w 52"/>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47">
                  <a:moveTo>
                    <a:pt x="52" y="47"/>
                  </a:moveTo>
                  <a:lnTo>
                    <a:pt x="52" y="47"/>
                  </a:lnTo>
                  <a:lnTo>
                    <a:pt x="17" y="47"/>
                  </a:lnTo>
                  <a:lnTo>
                    <a:pt x="0" y="47"/>
                  </a:lnTo>
                  <a:lnTo>
                    <a:pt x="17" y="15"/>
                  </a:lnTo>
                  <a:lnTo>
                    <a:pt x="52" y="0"/>
                  </a:lnTo>
                  <a:lnTo>
                    <a:pt x="52" y="30"/>
                  </a:lnTo>
                  <a:lnTo>
                    <a:pt x="52" y="4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2" name="Freeform 132"/>
            <p:cNvSpPr>
              <a:spLocks/>
            </p:cNvSpPr>
            <p:nvPr/>
          </p:nvSpPr>
          <p:spPr bwMode="auto">
            <a:xfrm>
              <a:off x="3271" y="2957"/>
              <a:ext cx="17" cy="24"/>
            </a:xfrm>
            <a:custGeom>
              <a:avLst/>
              <a:gdLst>
                <a:gd name="T0" fmla="*/ 8 w 35"/>
                <a:gd name="T1" fmla="*/ 0 h 48"/>
                <a:gd name="T2" fmla="*/ 8 w 35"/>
                <a:gd name="T3" fmla="*/ 0 h 48"/>
                <a:gd name="T4" fmla="*/ 8 w 35"/>
                <a:gd name="T5" fmla="*/ 4 h 48"/>
                <a:gd name="T6" fmla="*/ 0 w 35"/>
                <a:gd name="T7" fmla="*/ 12 h 48"/>
                <a:gd name="T8" fmla="*/ 0 w 35"/>
                <a:gd name="T9" fmla="*/ 4 h 48"/>
                <a:gd name="T10" fmla="*/ 0 w 35"/>
                <a:gd name="T11" fmla="*/ 0 h 48"/>
                <a:gd name="T12" fmla="*/ 8 w 35"/>
                <a:gd name="T13" fmla="*/ 0 h 48"/>
                <a:gd name="T14" fmla="*/ 0 60000 65536"/>
                <a:gd name="T15" fmla="*/ 0 60000 65536"/>
                <a:gd name="T16" fmla="*/ 0 60000 65536"/>
                <a:gd name="T17" fmla="*/ 0 60000 65536"/>
                <a:gd name="T18" fmla="*/ 0 60000 65536"/>
                <a:gd name="T19" fmla="*/ 0 60000 65536"/>
                <a:gd name="T20" fmla="*/ 0 60000 65536"/>
                <a:gd name="T21" fmla="*/ 0 w 35"/>
                <a:gd name="T22" fmla="*/ 0 h 48"/>
                <a:gd name="T23" fmla="*/ 35 w 35"/>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8">
                  <a:moveTo>
                    <a:pt x="35" y="0"/>
                  </a:moveTo>
                  <a:lnTo>
                    <a:pt x="35" y="0"/>
                  </a:lnTo>
                  <a:lnTo>
                    <a:pt x="35" y="16"/>
                  </a:lnTo>
                  <a:lnTo>
                    <a:pt x="0" y="48"/>
                  </a:lnTo>
                  <a:lnTo>
                    <a:pt x="0" y="16"/>
                  </a:lnTo>
                  <a:lnTo>
                    <a:pt x="0" y="0"/>
                  </a:lnTo>
                  <a:lnTo>
                    <a:pt x="35"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3" name="Freeform 133"/>
            <p:cNvSpPr>
              <a:spLocks/>
            </p:cNvSpPr>
            <p:nvPr/>
          </p:nvSpPr>
          <p:spPr bwMode="auto">
            <a:xfrm>
              <a:off x="3166" y="3029"/>
              <a:ext cx="165" cy="120"/>
            </a:xfrm>
            <a:custGeom>
              <a:avLst/>
              <a:gdLst>
                <a:gd name="T0" fmla="*/ 13 w 330"/>
                <a:gd name="T1" fmla="*/ 16 h 240"/>
                <a:gd name="T2" fmla="*/ 13 w 330"/>
                <a:gd name="T3" fmla="*/ 16 h 240"/>
                <a:gd name="T4" fmla="*/ 30 w 330"/>
                <a:gd name="T5" fmla="*/ 24 h 240"/>
                <a:gd name="T6" fmla="*/ 35 w 330"/>
                <a:gd name="T7" fmla="*/ 20 h 240"/>
                <a:gd name="T8" fmla="*/ 48 w 330"/>
                <a:gd name="T9" fmla="*/ 28 h 240"/>
                <a:gd name="T10" fmla="*/ 52 w 330"/>
                <a:gd name="T11" fmla="*/ 31 h 240"/>
                <a:gd name="T12" fmla="*/ 52 w 330"/>
                <a:gd name="T13" fmla="*/ 24 h 240"/>
                <a:gd name="T14" fmla="*/ 48 w 330"/>
                <a:gd name="T15" fmla="*/ 24 h 240"/>
                <a:gd name="T16" fmla="*/ 48 w 330"/>
                <a:gd name="T17" fmla="*/ 20 h 240"/>
                <a:gd name="T18" fmla="*/ 48 w 330"/>
                <a:gd name="T19" fmla="*/ 4 h 240"/>
                <a:gd name="T20" fmla="*/ 48 w 330"/>
                <a:gd name="T21" fmla="*/ 0 h 240"/>
                <a:gd name="T22" fmla="*/ 61 w 330"/>
                <a:gd name="T23" fmla="*/ 0 h 240"/>
                <a:gd name="T24" fmla="*/ 66 w 330"/>
                <a:gd name="T25" fmla="*/ 0 h 240"/>
                <a:gd name="T26" fmla="*/ 79 w 330"/>
                <a:gd name="T27" fmla="*/ 8 h 240"/>
                <a:gd name="T28" fmla="*/ 83 w 330"/>
                <a:gd name="T29" fmla="*/ 16 h 240"/>
                <a:gd name="T30" fmla="*/ 79 w 330"/>
                <a:gd name="T31" fmla="*/ 20 h 240"/>
                <a:gd name="T32" fmla="*/ 79 w 330"/>
                <a:gd name="T33" fmla="*/ 24 h 240"/>
                <a:gd name="T34" fmla="*/ 74 w 330"/>
                <a:gd name="T35" fmla="*/ 31 h 240"/>
                <a:gd name="T36" fmla="*/ 79 w 330"/>
                <a:gd name="T37" fmla="*/ 36 h 240"/>
                <a:gd name="T38" fmla="*/ 56 w 330"/>
                <a:gd name="T39" fmla="*/ 44 h 240"/>
                <a:gd name="T40" fmla="*/ 56 w 330"/>
                <a:gd name="T41" fmla="*/ 48 h 240"/>
                <a:gd name="T42" fmla="*/ 48 w 330"/>
                <a:gd name="T43" fmla="*/ 48 h 240"/>
                <a:gd name="T44" fmla="*/ 48 w 330"/>
                <a:gd name="T45" fmla="*/ 52 h 240"/>
                <a:gd name="T46" fmla="*/ 35 w 330"/>
                <a:gd name="T47" fmla="*/ 60 h 240"/>
                <a:gd name="T48" fmla="*/ 22 w 330"/>
                <a:gd name="T49" fmla="*/ 60 h 240"/>
                <a:gd name="T50" fmla="*/ 13 w 330"/>
                <a:gd name="T51" fmla="*/ 56 h 240"/>
                <a:gd name="T52" fmla="*/ 9 w 330"/>
                <a:gd name="T53" fmla="*/ 60 h 240"/>
                <a:gd name="T54" fmla="*/ 0 w 330"/>
                <a:gd name="T55" fmla="*/ 52 h 240"/>
                <a:gd name="T56" fmla="*/ 0 w 330"/>
                <a:gd name="T57" fmla="*/ 31 h 240"/>
                <a:gd name="T58" fmla="*/ 18 w 330"/>
                <a:gd name="T59" fmla="*/ 28 h 240"/>
                <a:gd name="T60" fmla="*/ 13 w 330"/>
                <a:gd name="T61" fmla="*/ 16 h 2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30"/>
                <a:gd name="T94" fmla="*/ 0 h 240"/>
                <a:gd name="T95" fmla="*/ 330 w 330"/>
                <a:gd name="T96" fmla="*/ 240 h 2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30" h="240">
                  <a:moveTo>
                    <a:pt x="52" y="64"/>
                  </a:moveTo>
                  <a:lnTo>
                    <a:pt x="52" y="64"/>
                  </a:lnTo>
                  <a:lnTo>
                    <a:pt x="123" y="96"/>
                  </a:lnTo>
                  <a:lnTo>
                    <a:pt x="140" y="79"/>
                  </a:lnTo>
                  <a:lnTo>
                    <a:pt x="192" y="112"/>
                  </a:lnTo>
                  <a:lnTo>
                    <a:pt x="209" y="127"/>
                  </a:lnTo>
                  <a:lnTo>
                    <a:pt x="209" y="96"/>
                  </a:lnTo>
                  <a:lnTo>
                    <a:pt x="192" y="96"/>
                  </a:lnTo>
                  <a:lnTo>
                    <a:pt x="192" y="79"/>
                  </a:lnTo>
                  <a:lnTo>
                    <a:pt x="192" y="16"/>
                  </a:lnTo>
                  <a:lnTo>
                    <a:pt x="192" y="0"/>
                  </a:lnTo>
                  <a:lnTo>
                    <a:pt x="244" y="0"/>
                  </a:lnTo>
                  <a:lnTo>
                    <a:pt x="261" y="0"/>
                  </a:lnTo>
                  <a:lnTo>
                    <a:pt x="313" y="31"/>
                  </a:lnTo>
                  <a:lnTo>
                    <a:pt x="330" y="64"/>
                  </a:lnTo>
                  <a:lnTo>
                    <a:pt x="313" y="79"/>
                  </a:lnTo>
                  <a:lnTo>
                    <a:pt x="313" y="96"/>
                  </a:lnTo>
                  <a:lnTo>
                    <a:pt x="296" y="127"/>
                  </a:lnTo>
                  <a:lnTo>
                    <a:pt x="313" y="144"/>
                  </a:lnTo>
                  <a:lnTo>
                    <a:pt x="227" y="175"/>
                  </a:lnTo>
                  <a:lnTo>
                    <a:pt x="227" y="192"/>
                  </a:lnTo>
                  <a:lnTo>
                    <a:pt x="192" y="192"/>
                  </a:lnTo>
                  <a:lnTo>
                    <a:pt x="192" y="208"/>
                  </a:lnTo>
                  <a:lnTo>
                    <a:pt x="140" y="240"/>
                  </a:lnTo>
                  <a:lnTo>
                    <a:pt x="88" y="240"/>
                  </a:lnTo>
                  <a:lnTo>
                    <a:pt x="52" y="223"/>
                  </a:lnTo>
                  <a:lnTo>
                    <a:pt x="35" y="240"/>
                  </a:lnTo>
                  <a:lnTo>
                    <a:pt x="0" y="208"/>
                  </a:lnTo>
                  <a:lnTo>
                    <a:pt x="0" y="127"/>
                  </a:lnTo>
                  <a:lnTo>
                    <a:pt x="69" y="112"/>
                  </a:lnTo>
                  <a:lnTo>
                    <a:pt x="52" y="6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4" name="Freeform 134"/>
            <p:cNvSpPr>
              <a:spLocks/>
            </p:cNvSpPr>
            <p:nvPr/>
          </p:nvSpPr>
          <p:spPr bwMode="auto">
            <a:xfrm>
              <a:off x="3029" y="3141"/>
              <a:ext cx="181" cy="160"/>
            </a:xfrm>
            <a:custGeom>
              <a:avLst/>
              <a:gdLst>
                <a:gd name="T0" fmla="*/ 30 w 362"/>
                <a:gd name="T1" fmla="*/ 80 h 320"/>
                <a:gd name="T2" fmla="*/ 30 w 362"/>
                <a:gd name="T3" fmla="*/ 80 h 320"/>
                <a:gd name="T4" fmla="*/ 25 w 362"/>
                <a:gd name="T5" fmla="*/ 72 h 320"/>
                <a:gd name="T6" fmla="*/ 18 w 362"/>
                <a:gd name="T7" fmla="*/ 48 h 320"/>
                <a:gd name="T8" fmla="*/ 18 w 362"/>
                <a:gd name="T9" fmla="*/ 36 h 320"/>
                <a:gd name="T10" fmla="*/ 0 w 362"/>
                <a:gd name="T11" fmla="*/ 5 h 320"/>
                <a:gd name="T12" fmla="*/ 0 w 362"/>
                <a:gd name="T13" fmla="*/ 0 h 320"/>
                <a:gd name="T14" fmla="*/ 9 w 362"/>
                <a:gd name="T15" fmla="*/ 0 h 320"/>
                <a:gd name="T16" fmla="*/ 18 w 362"/>
                <a:gd name="T17" fmla="*/ 0 h 320"/>
                <a:gd name="T18" fmla="*/ 43 w 362"/>
                <a:gd name="T19" fmla="*/ 5 h 320"/>
                <a:gd name="T20" fmla="*/ 51 w 362"/>
                <a:gd name="T21" fmla="*/ 5 h 320"/>
                <a:gd name="T22" fmla="*/ 69 w 362"/>
                <a:gd name="T23" fmla="*/ 9 h 320"/>
                <a:gd name="T24" fmla="*/ 78 w 362"/>
                <a:gd name="T25" fmla="*/ 5 h 320"/>
                <a:gd name="T26" fmla="*/ 82 w 362"/>
                <a:gd name="T27" fmla="*/ 0 h 320"/>
                <a:gd name="T28" fmla="*/ 91 w 362"/>
                <a:gd name="T29" fmla="*/ 5 h 320"/>
                <a:gd name="T30" fmla="*/ 82 w 362"/>
                <a:gd name="T31" fmla="*/ 12 h 320"/>
                <a:gd name="T32" fmla="*/ 78 w 362"/>
                <a:gd name="T33" fmla="*/ 9 h 320"/>
                <a:gd name="T34" fmla="*/ 65 w 362"/>
                <a:gd name="T35" fmla="*/ 9 h 320"/>
                <a:gd name="T36" fmla="*/ 60 w 362"/>
                <a:gd name="T37" fmla="*/ 33 h 320"/>
                <a:gd name="T38" fmla="*/ 56 w 362"/>
                <a:gd name="T39" fmla="*/ 36 h 320"/>
                <a:gd name="T40" fmla="*/ 56 w 362"/>
                <a:gd name="T41" fmla="*/ 52 h 320"/>
                <a:gd name="T42" fmla="*/ 56 w 362"/>
                <a:gd name="T43" fmla="*/ 77 h 320"/>
                <a:gd name="T44" fmla="*/ 47 w 362"/>
                <a:gd name="T45" fmla="*/ 80 h 320"/>
                <a:gd name="T46" fmla="*/ 39 w 362"/>
                <a:gd name="T47" fmla="*/ 80 h 320"/>
                <a:gd name="T48" fmla="*/ 35 w 362"/>
                <a:gd name="T49" fmla="*/ 77 h 320"/>
                <a:gd name="T50" fmla="*/ 30 w 362"/>
                <a:gd name="T51" fmla="*/ 80 h 3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62"/>
                <a:gd name="T79" fmla="*/ 0 h 320"/>
                <a:gd name="T80" fmla="*/ 362 w 362"/>
                <a:gd name="T81" fmla="*/ 320 h 3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62" h="320">
                  <a:moveTo>
                    <a:pt x="121" y="320"/>
                  </a:moveTo>
                  <a:lnTo>
                    <a:pt x="121" y="320"/>
                  </a:lnTo>
                  <a:lnTo>
                    <a:pt x="103" y="288"/>
                  </a:lnTo>
                  <a:lnTo>
                    <a:pt x="69" y="192"/>
                  </a:lnTo>
                  <a:lnTo>
                    <a:pt x="69" y="144"/>
                  </a:lnTo>
                  <a:lnTo>
                    <a:pt x="0" y="17"/>
                  </a:lnTo>
                  <a:lnTo>
                    <a:pt x="0" y="0"/>
                  </a:lnTo>
                  <a:lnTo>
                    <a:pt x="34" y="0"/>
                  </a:lnTo>
                  <a:lnTo>
                    <a:pt x="69" y="0"/>
                  </a:lnTo>
                  <a:lnTo>
                    <a:pt x="172" y="17"/>
                  </a:lnTo>
                  <a:lnTo>
                    <a:pt x="207" y="17"/>
                  </a:lnTo>
                  <a:lnTo>
                    <a:pt x="276" y="33"/>
                  </a:lnTo>
                  <a:lnTo>
                    <a:pt x="311" y="17"/>
                  </a:lnTo>
                  <a:lnTo>
                    <a:pt x="328" y="0"/>
                  </a:lnTo>
                  <a:lnTo>
                    <a:pt x="362" y="17"/>
                  </a:lnTo>
                  <a:lnTo>
                    <a:pt x="328" y="48"/>
                  </a:lnTo>
                  <a:lnTo>
                    <a:pt x="311" y="33"/>
                  </a:lnTo>
                  <a:lnTo>
                    <a:pt x="259" y="33"/>
                  </a:lnTo>
                  <a:lnTo>
                    <a:pt x="241" y="129"/>
                  </a:lnTo>
                  <a:lnTo>
                    <a:pt x="224" y="144"/>
                  </a:lnTo>
                  <a:lnTo>
                    <a:pt x="224" y="209"/>
                  </a:lnTo>
                  <a:lnTo>
                    <a:pt x="224" y="305"/>
                  </a:lnTo>
                  <a:lnTo>
                    <a:pt x="190" y="320"/>
                  </a:lnTo>
                  <a:lnTo>
                    <a:pt x="155" y="320"/>
                  </a:lnTo>
                  <a:lnTo>
                    <a:pt x="138" y="305"/>
                  </a:lnTo>
                  <a:lnTo>
                    <a:pt x="121" y="32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5" name="Freeform 135"/>
            <p:cNvSpPr>
              <a:spLocks/>
            </p:cNvSpPr>
            <p:nvPr/>
          </p:nvSpPr>
          <p:spPr bwMode="auto">
            <a:xfrm>
              <a:off x="3036" y="2981"/>
              <a:ext cx="9" cy="16"/>
            </a:xfrm>
            <a:custGeom>
              <a:avLst/>
              <a:gdLst>
                <a:gd name="T0" fmla="*/ 5 w 17"/>
                <a:gd name="T1" fmla="*/ 0 h 31"/>
                <a:gd name="T2" fmla="*/ 5 w 17"/>
                <a:gd name="T3" fmla="*/ 0 h 31"/>
                <a:gd name="T4" fmla="*/ 0 w 17"/>
                <a:gd name="T5" fmla="*/ 8 h 31"/>
                <a:gd name="T6" fmla="*/ 0 w 17"/>
                <a:gd name="T7" fmla="*/ 4 h 31"/>
                <a:gd name="T8" fmla="*/ 0 w 17"/>
                <a:gd name="T9" fmla="*/ 0 h 31"/>
                <a:gd name="T10" fmla="*/ 5 w 17"/>
                <a:gd name="T11" fmla="*/ 0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17" y="0"/>
                  </a:moveTo>
                  <a:lnTo>
                    <a:pt x="17" y="0"/>
                  </a:lnTo>
                  <a:lnTo>
                    <a:pt x="0" y="31"/>
                  </a:lnTo>
                  <a:lnTo>
                    <a:pt x="0" y="16"/>
                  </a:lnTo>
                  <a:lnTo>
                    <a:pt x="0" y="0"/>
                  </a:lnTo>
                  <a:lnTo>
                    <a:pt x="17"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6" name="Freeform 136"/>
            <p:cNvSpPr>
              <a:spLocks/>
            </p:cNvSpPr>
            <p:nvPr/>
          </p:nvSpPr>
          <p:spPr bwMode="auto">
            <a:xfrm>
              <a:off x="3036" y="2981"/>
              <a:ext cx="9" cy="16"/>
            </a:xfrm>
            <a:custGeom>
              <a:avLst/>
              <a:gdLst>
                <a:gd name="T0" fmla="*/ 5 w 17"/>
                <a:gd name="T1" fmla="*/ 0 h 31"/>
                <a:gd name="T2" fmla="*/ 5 w 17"/>
                <a:gd name="T3" fmla="*/ 0 h 31"/>
                <a:gd name="T4" fmla="*/ 0 w 17"/>
                <a:gd name="T5" fmla="*/ 8 h 31"/>
                <a:gd name="T6" fmla="*/ 0 w 17"/>
                <a:gd name="T7" fmla="*/ 4 h 31"/>
                <a:gd name="T8" fmla="*/ 0 w 17"/>
                <a:gd name="T9" fmla="*/ 0 h 31"/>
                <a:gd name="T10" fmla="*/ 5 w 17"/>
                <a:gd name="T11" fmla="*/ 0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17" y="0"/>
                  </a:moveTo>
                  <a:lnTo>
                    <a:pt x="17" y="0"/>
                  </a:lnTo>
                  <a:lnTo>
                    <a:pt x="0" y="31"/>
                  </a:lnTo>
                  <a:lnTo>
                    <a:pt x="0" y="16"/>
                  </a:lnTo>
                  <a:lnTo>
                    <a:pt x="0" y="0"/>
                  </a:lnTo>
                  <a:lnTo>
                    <a:pt x="17"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77" name="Freeform 137"/>
            <p:cNvSpPr>
              <a:spLocks/>
            </p:cNvSpPr>
            <p:nvPr/>
          </p:nvSpPr>
          <p:spPr bwMode="auto">
            <a:xfrm>
              <a:off x="3088" y="3205"/>
              <a:ext cx="226" cy="184"/>
            </a:xfrm>
            <a:custGeom>
              <a:avLst/>
              <a:gdLst>
                <a:gd name="T0" fmla="*/ 104 w 451"/>
                <a:gd name="T1" fmla="*/ 3 h 368"/>
                <a:gd name="T2" fmla="*/ 104 w 451"/>
                <a:gd name="T3" fmla="*/ 3 h 368"/>
                <a:gd name="T4" fmla="*/ 109 w 451"/>
                <a:gd name="T5" fmla="*/ 27 h 368"/>
                <a:gd name="T6" fmla="*/ 104 w 451"/>
                <a:gd name="T7" fmla="*/ 27 h 368"/>
                <a:gd name="T8" fmla="*/ 100 w 451"/>
                <a:gd name="T9" fmla="*/ 32 h 368"/>
                <a:gd name="T10" fmla="*/ 104 w 451"/>
                <a:gd name="T11" fmla="*/ 36 h 368"/>
                <a:gd name="T12" fmla="*/ 109 w 451"/>
                <a:gd name="T13" fmla="*/ 32 h 368"/>
                <a:gd name="T14" fmla="*/ 113 w 451"/>
                <a:gd name="T15" fmla="*/ 32 h 368"/>
                <a:gd name="T16" fmla="*/ 113 w 451"/>
                <a:gd name="T17" fmla="*/ 36 h 368"/>
                <a:gd name="T18" fmla="*/ 113 w 451"/>
                <a:gd name="T19" fmla="*/ 47 h 368"/>
                <a:gd name="T20" fmla="*/ 104 w 451"/>
                <a:gd name="T21" fmla="*/ 51 h 368"/>
                <a:gd name="T22" fmla="*/ 96 w 451"/>
                <a:gd name="T23" fmla="*/ 63 h 368"/>
                <a:gd name="T24" fmla="*/ 83 w 451"/>
                <a:gd name="T25" fmla="*/ 76 h 368"/>
                <a:gd name="T26" fmla="*/ 74 w 451"/>
                <a:gd name="T27" fmla="*/ 84 h 368"/>
                <a:gd name="T28" fmla="*/ 61 w 451"/>
                <a:gd name="T29" fmla="*/ 88 h 368"/>
                <a:gd name="T30" fmla="*/ 53 w 451"/>
                <a:gd name="T31" fmla="*/ 88 h 368"/>
                <a:gd name="T32" fmla="*/ 40 w 451"/>
                <a:gd name="T33" fmla="*/ 88 h 368"/>
                <a:gd name="T34" fmla="*/ 26 w 451"/>
                <a:gd name="T35" fmla="*/ 92 h 368"/>
                <a:gd name="T36" fmla="*/ 22 w 451"/>
                <a:gd name="T37" fmla="*/ 92 h 368"/>
                <a:gd name="T38" fmla="*/ 18 w 451"/>
                <a:gd name="T39" fmla="*/ 88 h 368"/>
                <a:gd name="T40" fmla="*/ 13 w 451"/>
                <a:gd name="T41" fmla="*/ 76 h 368"/>
                <a:gd name="T42" fmla="*/ 13 w 451"/>
                <a:gd name="T43" fmla="*/ 72 h 368"/>
                <a:gd name="T44" fmla="*/ 5 w 451"/>
                <a:gd name="T45" fmla="*/ 47 h 368"/>
                <a:gd name="T46" fmla="*/ 0 w 451"/>
                <a:gd name="T47" fmla="*/ 47 h 368"/>
                <a:gd name="T48" fmla="*/ 5 w 451"/>
                <a:gd name="T49" fmla="*/ 44 h 368"/>
                <a:gd name="T50" fmla="*/ 9 w 451"/>
                <a:gd name="T51" fmla="*/ 47 h 368"/>
                <a:gd name="T52" fmla="*/ 18 w 451"/>
                <a:gd name="T53" fmla="*/ 47 h 368"/>
                <a:gd name="T54" fmla="*/ 26 w 451"/>
                <a:gd name="T55" fmla="*/ 44 h 368"/>
                <a:gd name="T56" fmla="*/ 26 w 451"/>
                <a:gd name="T57" fmla="*/ 20 h 368"/>
                <a:gd name="T58" fmla="*/ 31 w 451"/>
                <a:gd name="T59" fmla="*/ 24 h 368"/>
                <a:gd name="T60" fmla="*/ 31 w 451"/>
                <a:gd name="T61" fmla="*/ 32 h 368"/>
                <a:gd name="T62" fmla="*/ 40 w 451"/>
                <a:gd name="T63" fmla="*/ 32 h 368"/>
                <a:gd name="T64" fmla="*/ 53 w 451"/>
                <a:gd name="T65" fmla="*/ 24 h 368"/>
                <a:gd name="T66" fmla="*/ 57 w 451"/>
                <a:gd name="T67" fmla="*/ 27 h 368"/>
                <a:gd name="T68" fmla="*/ 61 w 451"/>
                <a:gd name="T69" fmla="*/ 24 h 368"/>
                <a:gd name="T70" fmla="*/ 79 w 451"/>
                <a:gd name="T71" fmla="*/ 8 h 368"/>
                <a:gd name="T72" fmla="*/ 91 w 451"/>
                <a:gd name="T73" fmla="*/ 0 h 368"/>
                <a:gd name="T74" fmla="*/ 100 w 451"/>
                <a:gd name="T75" fmla="*/ 3 h 368"/>
                <a:gd name="T76" fmla="*/ 104 w 451"/>
                <a:gd name="T77" fmla="*/ 3 h 36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1"/>
                <a:gd name="T118" fmla="*/ 0 h 368"/>
                <a:gd name="T119" fmla="*/ 451 w 451"/>
                <a:gd name="T120" fmla="*/ 368 h 36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1" h="368">
                  <a:moveTo>
                    <a:pt x="416" y="15"/>
                  </a:moveTo>
                  <a:lnTo>
                    <a:pt x="416" y="15"/>
                  </a:lnTo>
                  <a:lnTo>
                    <a:pt x="433" y="111"/>
                  </a:lnTo>
                  <a:lnTo>
                    <a:pt x="416" y="111"/>
                  </a:lnTo>
                  <a:lnTo>
                    <a:pt x="399" y="128"/>
                  </a:lnTo>
                  <a:lnTo>
                    <a:pt x="416" y="143"/>
                  </a:lnTo>
                  <a:lnTo>
                    <a:pt x="433" y="128"/>
                  </a:lnTo>
                  <a:lnTo>
                    <a:pt x="451" y="128"/>
                  </a:lnTo>
                  <a:lnTo>
                    <a:pt x="451" y="143"/>
                  </a:lnTo>
                  <a:lnTo>
                    <a:pt x="451" y="191"/>
                  </a:lnTo>
                  <a:lnTo>
                    <a:pt x="416" y="207"/>
                  </a:lnTo>
                  <a:lnTo>
                    <a:pt x="382" y="255"/>
                  </a:lnTo>
                  <a:lnTo>
                    <a:pt x="330" y="303"/>
                  </a:lnTo>
                  <a:lnTo>
                    <a:pt x="295" y="335"/>
                  </a:lnTo>
                  <a:lnTo>
                    <a:pt x="243" y="351"/>
                  </a:lnTo>
                  <a:lnTo>
                    <a:pt x="209" y="351"/>
                  </a:lnTo>
                  <a:lnTo>
                    <a:pt x="157" y="351"/>
                  </a:lnTo>
                  <a:lnTo>
                    <a:pt x="103" y="368"/>
                  </a:lnTo>
                  <a:lnTo>
                    <a:pt x="86" y="368"/>
                  </a:lnTo>
                  <a:lnTo>
                    <a:pt x="69" y="351"/>
                  </a:lnTo>
                  <a:lnTo>
                    <a:pt x="51" y="303"/>
                  </a:lnTo>
                  <a:lnTo>
                    <a:pt x="51" y="287"/>
                  </a:lnTo>
                  <a:lnTo>
                    <a:pt x="17" y="191"/>
                  </a:lnTo>
                  <a:lnTo>
                    <a:pt x="0" y="191"/>
                  </a:lnTo>
                  <a:lnTo>
                    <a:pt x="17" y="176"/>
                  </a:lnTo>
                  <a:lnTo>
                    <a:pt x="34" y="191"/>
                  </a:lnTo>
                  <a:lnTo>
                    <a:pt x="69" y="191"/>
                  </a:lnTo>
                  <a:lnTo>
                    <a:pt x="103" y="176"/>
                  </a:lnTo>
                  <a:lnTo>
                    <a:pt x="103" y="80"/>
                  </a:lnTo>
                  <a:lnTo>
                    <a:pt x="121" y="96"/>
                  </a:lnTo>
                  <a:lnTo>
                    <a:pt x="121" y="128"/>
                  </a:lnTo>
                  <a:lnTo>
                    <a:pt x="157" y="128"/>
                  </a:lnTo>
                  <a:lnTo>
                    <a:pt x="209" y="96"/>
                  </a:lnTo>
                  <a:lnTo>
                    <a:pt x="226" y="111"/>
                  </a:lnTo>
                  <a:lnTo>
                    <a:pt x="243" y="96"/>
                  </a:lnTo>
                  <a:lnTo>
                    <a:pt x="313" y="32"/>
                  </a:lnTo>
                  <a:lnTo>
                    <a:pt x="364" y="0"/>
                  </a:lnTo>
                  <a:lnTo>
                    <a:pt x="399" y="15"/>
                  </a:lnTo>
                  <a:lnTo>
                    <a:pt x="416"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8" name="Freeform 138"/>
            <p:cNvSpPr>
              <a:spLocks/>
            </p:cNvSpPr>
            <p:nvPr/>
          </p:nvSpPr>
          <p:spPr bwMode="auto">
            <a:xfrm>
              <a:off x="3140" y="3149"/>
              <a:ext cx="131" cy="120"/>
            </a:xfrm>
            <a:custGeom>
              <a:avLst/>
              <a:gdLst>
                <a:gd name="T0" fmla="*/ 0 w 261"/>
                <a:gd name="T1" fmla="*/ 48 h 240"/>
                <a:gd name="T2" fmla="*/ 0 w 261"/>
                <a:gd name="T3" fmla="*/ 48 h 240"/>
                <a:gd name="T4" fmla="*/ 5 w 261"/>
                <a:gd name="T5" fmla="*/ 52 h 240"/>
                <a:gd name="T6" fmla="*/ 5 w 261"/>
                <a:gd name="T7" fmla="*/ 60 h 240"/>
                <a:gd name="T8" fmla="*/ 13 w 261"/>
                <a:gd name="T9" fmla="*/ 60 h 240"/>
                <a:gd name="T10" fmla="*/ 26 w 261"/>
                <a:gd name="T11" fmla="*/ 52 h 240"/>
                <a:gd name="T12" fmla="*/ 31 w 261"/>
                <a:gd name="T13" fmla="*/ 56 h 240"/>
                <a:gd name="T14" fmla="*/ 35 w 261"/>
                <a:gd name="T15" fmla="*/ 52 h 240"/>
                <a:gd name="T16" fmla="*/ 53 w 261"/>
                <a:gd name="T17" fmla="*/ 36 h 240"/>
                <a:gd name="T18" fmla="*/ 66 w 261"/>
                <a:gd name="T19" fmla="*/ 28 h 240"/>
                <a:gd name="T20" fmla="*/ 57 w 261"/>
                <a:gd name="T21" fmla="*/ 28 h 240"/>
                <a:gd name="T22" fmla="*/ 53 w 261"/>
                <a:gd name="T23" fmla="*/ 20 h 240"/>
                <a:gd name="T24" fmla="*/ 44 w 261"/>
                <a:gd name="T25" fmla="*/ 12 h 240"/>
                <a:gd name="T26" fmla="*/ 35 w 261"/>
                <a:gd name="T27" fmla="*/ 0 h 240"/>
                <a:gd name="T28" fmla="*/ 26 w 261"/>
                <a:gd name="T29" fmla="*/ 8 h 240"/>
                <a:gd name="T30" fmla="*/ 22 w 261"/>
                <a:gd name="T31" fmla="*/ 4 h 240"/>
                <a:gd name="T32" fmla="*/ 9 w 261"/>
                <a:gd name="T33" fmla="*/ 4 h 240"/>
                <a:gd name="T34" fmla="*/ 5 w 261"/>
                <a:gd name="T35" fmla="*/ 28 h 240"/>
                <a:gd name="T36" fmla="*/ 0 w 261"/>
                <a:gd name="T37" fmla="*/ 31 h 240"/>
                <a:gd name="T38" fmla="*/ 0 w 261"/>
                <a:gd name="T39" fmla="*/ 48 h 2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240"/>
                <a:gd name="T62" fmla="*/ 261 w 261"/>
                <a:gd name="T63" fmla="*/ 240 h 2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240">
                  <a:moveTo>
                    <a:pt x="0" y="192"/>
                  </a:moveTo>
                  <a:lnTo>
                    <a:pt x="0" y="192"/>
                  </a:lnTo>
                  <a:lnTo>
                    <a:pt x="18" y="208"/>
                  </a:lnTo>
                  <a:lnTo>
                    <a:pt x="18" y="240"/>
                  </a:lnTo>
                  <a:lnTo>
                    <a:pt x="52" y="240"/>
                  </a:lnTo>
                  <a:lnTo>
                    <a:pt x="104" y="208"/>
                  </a:lnTo>
                  <a:lnTo>
                    <a:pt x="121" y="223"/>
                  </a:lnTo>
                  <a:lnTo>
                    <a:pt x="139" y="208"/>
                  </a:lnTo>
                  <a:lnTo>
                    <a:pt x="210" y="144"/>
                  </a:lnTo>
                  <a:lnTo>
                    <a:pt x="261" y="112"/>
                  </a:lnTo>
                  <a:lnTo>
                    <a:pt x="227" y="112"/>
                  </a:lnTo>
                  <a:lnTo>
                    <a:pt x="210" y="79"/>
                  </a:lnTo>
                  <a:lnTo>
                    <a:pt x="173" y="48"/>
                  </a:lnTo>
                  <a:lnTo>
                    <a:pt x="139" y="0"/>
                  </a:lnTo>
                  <a:lnTo>
                    <a:pt x="104" y="31"/>
                  </a:lnTo>
                  <a:lnTo>
                    <a:pt x="87" y="16"/>
                  </a:lnTo>
                  <a:lnTo>
                    <a:pt x="35" y="16"/>
                  </a:lnTo>
                  <a:lnTo>
                    <a:pt x="18" y="112"/>
                  </a:lnTo>
                  <a:lnTo>
                    <a:pt x="0" y="127"/>
                  </a:lnTo>
                  <a:lnTo>
                    <a:pt x="0" y="19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79" name="Freeform 139"/>
            <p:cNvSpPr>
              <a:spLocks/>
            </p:cNvSpPr>
            <p:nvPr/>
          </p:nvSpPr>
          <p:spPr bwMode="auto">
            <a:xfrm>
              <a:off x="3210" y="3125"/>
              <a:ext cx="113" cy="87"/>
            </a:xfrm>
            <a:custGeom>
              <a:avLst/>
              <a:gdLst>
                <a:gd name="T0" fmla="*/ 35 w 225"/>
                <a:gd name="T1" fmla="*/ 0 h 175"/>
                <a:gd name="T2" fmla="*/ 35 w 225"/>
                <a:gd name="T3" fmla="*/ 0 h 175"/>
                <a:gd name="T4" fmla="*/ 26 w 225"/>
                <a:gd name="T5" fmla="*/ 0 h 175"/>
                <a:gd name="T6" fmla="*/ 26 w 225"/>
                <a:gd name="T7" fmla="*/ 4 h 175"/>
                <a:gd name="T8" fmla="*/ 13 w 225"/>
                <a:gd name="T9" fmla="*/ 12 h 175"/>
                <a:gd name="T10" fmla="*/ 0 w 225"/>
                <a:gd name="T11" fmla="*/ 12 h 175"/>
                <a:gd name="T12" fmla="*/ 9 w 225"/>
                <a:gd name="T13" fmla="*/ 24 h 175"/>
                <a:gd name="T14" fmla="*/ 18 w 225"/>
                <a:gd name="T15" fmla="*/ 31 h 175"/>
                <a:gd name="T16" fmla="*/ 22 w 225"/>
                <a:gd name="T17" fmla="*/ 40 h 175"/>
                <a:gd name="T18" fmla="*/ 31 w 225"/>
                <a:gd name="T19" fmla="*/ 40 h 175"/>
                <a:gd name="T20" fmla="*/ 39 w 225"/>
                <a:gd name="T21" fmla="*/ 43 h 175"/>
                <a:gd name="T22" fmla="*/ 44 w 225"/>
                <a:gd name="T23" fmla="*/ 43 h 175"/>
                <a:gd name="T24" fmla="*/ 52 w 225"/>
                <a:gd name="T25" fmla="*/ 28 h 175"/>
                <a:gd name="T26" fmla="*/ 57 w 225"/>
                <a:gd name="T27" fmla="*/ 12 h 175"/>
                <a:gd name="T28" fmla="*/ 52 w 225"/>
                <a:gd name="T29" fmla="*/ 4 h 175"/>
                <a:gd name="T30" fmla="*/ 44 w 225"/>
                <a:gd name="T31" fmla="*/ 0 h 175"/>
                <a:gd name="T32" fmla="*/ 35 w 225"/>
                <a:gd name="T33" fmla="*/ 0 h 1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5"/>
                <a:gd name="T52" fmla="*/ 0 h 175"/>
                <a:gd name="T53" fmla="*/ 225 w 225"/>
                <a:gd name="T54" fmla="*/ 175 h 1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5" h="175">
                  <a:moveTo>
                    <a:pt x="139" y="0"/>
                  </a:moveTo>
                  <a:lnTo>
                    <a:pt x="139" y="0"/>
                  </a:lnTo>
                  <a:lnTo>
                    <a:pt x="104" y="0"/>
                  </a:lnTo>
                  <a:lnTo>
                    <a:pt x="104" y="16"/>
                  </a:lnTo>
                  <a:lnTo>
                    <a:pt x="52" y="48"/>
                  </a:lnTo>
                  <a:lnTo>
                    <a:pt x="0" y="48"/>
                  </a:lnTo>
                  <a:lnTo>
                    <a:pt x="35" y="96"/>
                  </a:lnTo>
                  <a:lnTo>
                    <a:pt x="70" y="127"/>
                  </a:lnTo>
                  <a:lnTo>
                    <a:pt x="87" y="160"/>
                  </a:lnTo>
                  <a:lnTo>
                    <a:pt x="121" y="160"/>
                  </a:lnTo>
                  <a:lnTo>
                    <a:pt x="156" y="175"/>
                  </a:lnTo>
                  <a:lnTo>
                    <a:pt x="173" y="175"/>
                  </a:lnTo>
                  <a:lnTo>
                    <a:pt x="208" y="112"/>
                  </a:lnTo>
                  <a:lnTo>
                    <a:pt x="225" y="48"/>
                  </a:lnTo>
                  <a:lnTo>
                    <a:pt x="208" y="16"/>
                  </a:lnTo>
                  <a:lnTo>
                    <a:pt x="173" y="0"/>
                  </a:lnTo>
                  <a:lnTo>
                    <a:pt x="13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0" name="Freeform 140"/>
            <p:cNvSpPr>
              <a:spLocks/>
            </p:cNvSpPr>
            <p:nvPr/>
          </p:nvSpPr>
          <p:spPr bwMode="auto">
            <a:xfrm>
              <a:off x="3279" y="3053"/>
              <a:ext cx="147" cy="216"/>
            </a:xfrm>
            <a:custGeom>
              <a:avLst/>
              <a:gdLst>
                <a:gd name="T0" fmla="*/ 18 w 293"/>
                <a:gd name="T1" fmla="*/ 108 h 432"/>
                <a:gd name="T2" fmla="*/ 18 w 293"/>
                <a:gd name="T3" fmla="*/ 108 h 432"/>
                <a:gd name="T4" fmla="*/ 18 w 293"/>
                <a:gd name="T5" fmla="*/ 104 h 432"/>
                <a:gd name="T6" fmla="*/ 18 w 293"/>
                <a:gd name="T7" fmla="*/ 100 h 432"/>
                <a:gd name="T8" fmla="*/ 35 w 293"/>
                <a:gd name="T9" fmla="*/ 96 h 432"/>
                <a:gd name="T10" fmla="*/ 39 w 293"/>
                <a:gd name="T11" fmla="*/ 92 h 432"/>
                <a:gd name="T12" fmla="*/ 39 w 293"/>
                <a:gd name="T13" fmla="*/ 80 h 432"/>
                <a:gd name="T14" fmla="*/ 31 w 293"/>
                <a:gd name="T15" fmla="*/ 64 h 432"/>
                <a:gd name="T16" fmla="*/ 48 w 293"/>
                <a:gd name="T17" fmla="*/ 48 h 432"/>
                <a:gd name="T18" fmla="*/ 61 w 293"/>
                <a:gd name="T19" fmla="*/ 44 h 432"/>
                <a:gd name="T20" fmla="*/ 74 w 293"/>
                <a:gd name="T21" fmla="*/ 31 h 432"/>
                <a:gd name="T22" fmla="*/ 69 w 293"/>
                <a:gd name="T23" fmla="*/ 0 h 432"/>
                <a:gd name="T24" fmla="*/ 61 w 293"/>
                <a:gd name="T25" fmla="*/ 7 h 432"/>
                <a:gd name="T26" fmla="*/ 43 w 293"/>
                <a:gd name="T27" fmla="*/ 7 h 432"/>
                <a:gd name="T28" fmla="*/ 35 w 293"/>
                <a:gd name="T29" fmla="*/ 7 h 432"/>
                <a:gd name="T30" fmla="*/ 31 w 293"/>
                <a:gd name="T31" fmla="*/ 12 h 432"/>
                <a:gd name="T32" fmla="*/ 35 w 293"/>
                <a:gd name="T33" fmla="*/ 20 h 432"/>
                <a:gd name="T34" fmla="*/ 39 w 293"/>
                <a:gd name="T35" fmla="*/ 28 h 432"/>
                <a:gd name="T36" fmla="*/ 39 w 293"/>
                <a:gd name="T37" fmla="*/ 36 h 432"/>
                <a:gd name="T38" fmla="*/ 35 w 293"/>
                <a:gd name="T39" fmla="*/ 44 h 432"/>
                <a:gd name="T40" fmla="*/ 31 w 293"/>
                <a:gd name="T41" fmla="*/ 36 h 432"/>
                <a:gd name="T42" fmla="*/ 31 w 293"/>
                <a:gd name="T43" fmla="*/ 28 h 432"/>
                <a:gd name="T44" fmla="*/ 26 w 293"/>
                <a:gd name="T45" fmla="*/ 28 h 432"/>
                <a:gd name="T46" fmla="*/ 22 w 293"/>
                <a:gd name="T47" fmla="*/ 24 h 432"/>
                <a:gd name="T48" fmla="*/ 0 w 293"/>
                <a:gd name="T49" fmla="*/ 31 h 432"/>
                <a:gd name="T50" fmla="*/ 0 w 293"/>
                <a:gd name="T51" fmla="*/ 36 h 432"/>
                <a:gd name="T52" fmla="*/ 9 w 293"/>
                <a:gd name="T53" fmla="*/ 36 h 432"/>
                <a:gd name="T54" fmla="*/ 18 w 293"/>
                <a:gd name="T55" fmla="*/ 40 h 432"/>
                <a:gd name="T56" fmla="*/ 22 w 293"/>
                <a:gd name="T57" fmla="*/ 48 h 432"/>
                <a:gd name="T58" fmla="*/ 18 w 293"/>
                <a:gd name="T59" fmla="*/ 64 h 432"/>
                <a:gd name="T60" fmla="*/ 9 w 293"/>
                <a:gd name="T61" fmla="*/ 80 h 432"/>
                <a:gd name="T62" fmla="*/ 13 w 293"/>
                <a:gd name="T63" fmla="*/ 104 h 432"/>
                <a:gd name="T64" fmla="*/ 13 w 293"/>
                <a:gd name="T65" fmla="*/ 108 h 432"/>
                <a:gd name="T66" fmla="*/ 18 w 293"/>
                <a:gd name="T67" fmla="*/ 108 h 4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3"/>
                <a:gd name="T103" fmla="*/ 0 h 432"/>
                <a:gd name="T104" fmla="*/ 293 w 293"/>
                <a:gd name="T105" fmla="*/ 432 h 4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3" h="432">
                  <a:moveTo>
                    <a:pt x="69" y="432"/>
                  </a:moveTo>
                  <a:lnTo>
                    <a:pt x="69" y="432"/>
                  </a:lnTo>
                  <a:lnTo>
                    <a:pt x="69" y="415"/>
                  </a:lnTo>
                  <a:lnTo>
                    <a:pt x="69" y="400"/>
                  </a:lnTo>
                  <a:lnTo>
                    <a:pt x="138" y="384"/>
                  </a:lnTo>
                  <a:lnTo>
                    <a:pt x="155" y="367"/>
                  </a:lnTo>
                  <a:lnTo>
                    <a:pt x="155" y="319"/>
                  </a:lnTo>
                  <a:lnTo>
                    <a:pt x="121" y="256"/>
                  </a:lnTo>
                  <a:lnTo>
                    <a:pt x="190" y="192"/>
                  </a:lnTo>
                  <a:lnTo>
                    <a:pt x="242" y="175"/>
                  </a:lnTo>
                  <a:lnTo>
                    <a:pt x="293" y="127"/>
                  </a:lnTo>
                  <a:lnTo>
                    <a:pt x="276" y="0"/>
                  </a:lnTo>
                  <a:lnTo>
                    <a:pt x="242" y="31"/>
                  </a:lnTo>
                  <a:lnTo>
                    <a:pt x="172" y="31"/>
                  </a:lnTo>
                  <a:lnTo>
                    <a:pt x="138" y="31"/>
                  </a:lnTo>
                  <a:lnTo>
                    <a:pt x="121" y="48"/>
                  </a:lnTo>
                  <a:lnTo>
                    <a:pt x="138" y="79"/>
                  </a:lnTo>
                  <a:lnTo>
                    <a:pt x="155" y="112"/>
                  </a:lnTo>
                  <a:lnTo>
                    <a:pt x="155" y="144"/>
                  </a:lnTo>
                  <a:lnTo>
                    <a:pt x="138" y="175"/>
                  </a:lnTo>
                  <a:lnTo>
                    <a:pt x="121" y="144"/>
                  </a:lnTo>
                  <a:lnTo>
                    <a:pt x="121" y="112"/>
                  </a:lnTo>
                  <a:lnTo>
                    <a:pt x="103" y="112"/>
                  </a:lnTo>
                  <a:lnTo>
                    <a:pt x="86" y="96"/>
                  </a:lnTo>
                  <a:lnTo>
                    <a:pt x="0" y="127"/>
                  </a:lnTo>
                  <a:lnTo>
                    <a:pt x="0" y="144"/>
                  </a:lnTo>
                  <a:lnTo>
                    <a:pt x="34" y="144"/>
                  </a:lnTo>
                  <a:lnTo>
                    <a:pt x="69" y="160"/>
                  </a:lnTo>
                  <a:lnTo>
                    <a:pt x="86" y="192"/>
                  </a:lnTo>
                  <a:lnTo>
                    <a:pt x="69" y="256"/>
                  </a:lnTo>
                  <a:lnTo>
                    <a:pt x="34" y="319"/>
                  </a:lnTo>
                  <a:lnTo>
                    <a:pt x="51" y="415"/>
                  </a:lnTo>
                  <a:lnTo>
                    <a:pt x="51" y="432"/>
                  </a:lnTo>
                  <a:lnTo>
                    <a:pt x="69" y="43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1" name="Freeform 141"/>
            <p:cNvSpPr>
              <a:spLocks/>
            </p:cNvSpPr>
            <p:nvPr/>
          </p:nvSpPr>
          <p:spPr bwMode="auto">
            <a:xfrm>
              <a:off x="3314" y="3045"/>
              <a:ext cx="43" cy="96"/>
            </a:xfrm>
            <a:custGeom>
              <a:avLst/>
              <a:gdLst>
                <a:gd name="T0" fmla="*/ 5 w 86"/>
                <a:gd name="T1" fmla="*/ 28 h 192"/>
                <a:gd name="T2" fmla="*/ 5 w 86"/>
                <a:gd name="T3" fmla="*/ 28 h 192"/>
                <a:gd name="T4" fmla="*/ 0 w 86"/>
                <a:gd name="T5" fmla="*/ 24 h 192"/>
                <a:gd name="T6" fmla="*/ 5 w 86"/>
                <a:gd name="T7" fmla="*/ 17 h 192"/>
                <a:gd name="T8" fmla="*/ 5 w 86"/>
                <a:gd name="T9" fmla="*/ 12 h 192"/>
                <a:gd name="T10" fmla="*/ 9 w 86"/>
                <a:gd name="T11" fmla="*/ 9 h 192"/>
                <a:gd name="T12" fmla="*/ 5 w 86"/>
                <a:gd name="T13" fmla="*/ 0 h 192"/>
                <a:gd name="T14" fmla="*/ 9 w 86"/>
                <a:gd name="T15" fmla="*/ 0 h 192"/>
                <a:gd name="T16" fmla="*/ 13 w 86"/>
                <a:gd name="T17" fmla="*/ 0 h 192"/>
                <a:gd name="T18" fmla="*/ 18 w 86"/>
                <a:gd name="T19" fmla="*/ 12 h 192"/>
                <a:gd name="T20" fmla="*/ 13 w 86"/>
                <a:gd name="T21" fmla="*/ 17 h 192"/>
                <a:gd name="T22" fmla="*/ 18 w 86"/>
                <a:gd name="T23" fmla="*/ 24 h 192"/>
                <a:gd name="T24" fmla="*/ 22 w 86"/>
                <a:gd name="T25" fmla="*/ 33 h 192"/>
                <a:gd name="T26" fmla="*/ 22 w 86"/>
                <a:gd name="T27" fmla="*/ 41 h 192"/>
                <a:gd name="T28" fmla="*/ 18 w 86"/>
                <a:gd name="T29" fmla="*/ 48 h 192"/>
                <a:gd name="T30" fmla="*/ 13 w 86"/>
                <a:gd name="T31" fmla="*/ 41 h 192"/>
                <a:gd name="T32" fmla="*/ 13 w 86"/>
                <a:gd name="T33" fmla="*/ 33 h 192"/>
                <a:gd name="T34" fmla="*/ 9 w 86"/>
                <a:gd name="T35" fmla="*/ 33 h 192"/>
                <a:gd name="T36" fmla="*/ 5 w 86"/>
                <a:gd name="T37" fmla="*/ 28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192"/>
                <a:gd name="T59" fmla="*/ 86 w 86"/>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192">
                  <a:moveTo>
                    <a:pt x="17" y="113"/>
                  </a:moveTo>
                  <a:lnTo>
                    <a:pt x="17" y="113"/>
                  </a:lnTo>
                  <a:lnTo>
                    <a:pt x="0" y="96"/>
                  </a:lnTo>
                  <a:lnTo>
                    <a:pt x="17" y="65"/>
                  </a:lnTo>
                  <a:lnTo>
                    <a:pt x="17" y="48"/>
                  </a:lnTo>
                  <a:lnTo>
                    <a:pt x="34" y="33"/>
                  </a:lnTo>
                  <a:lnTo>
                    <a:pt x="17" y="0"/>
                  </a:lnTo>
                  <a:lnTo>
                    <a:pt x="34" y="0"/>
                  </a:lnTo>
                  <a:lnTo>
                    <a:pt x="52" y="0"/>
                  </a:lnTo>
                  <a:lnTo>
                    <a:pt x="69" y="48"/>
                  </a:lnTo>
                  <a:lnTo>
                    <a:pt x="52" y="65"/>
                  </a:lnTo>
                  <a:lnTo>
                    <a:pt x="69" y="96"/>
                  </a:lnTo>
                  <a:lnTo>
                    <a:pt x="86" y="129"/>
                  </a:lnTo>
                  <a:lnTo>
                    <a:pt x="86" y="161"/>
                  </a:lnTo>
                  <a:lnTo>
                    <a:pt x="69" y="192"/>
                  </a:lnTo>
                  <a:lnTo>
                    <a:pt x="52" y="161"/>
                  </a:lnTo>
                  <a:lnTo>
                    <a:pt x="52" y="129"/>
                  </a:lnTo>
                  <a:lnTo>
                    <a:pt x="34" y="129"/>
                  </a:lnTo>
                  <a:lnTo>
                    <a:pt x="17" y="11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2" name="Freeform 142"/>
            <p:cNvSpPr>
              <a:spLocks/>
            </p:cNvSpPr>
            <p:nvPr/>
          </p:nvSpPr>
          <p:spPr bwMode="auto">
            <a:xfrm>
              <a:off x="3288" y="3260"/>
              <a:ext cx="17" cy="17"/>
            </a:xfrm>
            <a:custGeom>
              <a:avLst/>
              <a:gdLst>
                <a:gd name="T0" fmla="*/ 9 w 34"/>
                <a:gd name="T1" fmla="*/ 5 h 32"/>
                <a:gd name="T2" fmla="*/ 9 w 34"/>
                <a:gd name="T3" fmla="*/ 5 h 32"/>
                <a:gd name="T4" fmla="*/ 9 w 34"/>
                <a:gd name="T5" fmla="*/ 0 h 32"/>
                <a:gd name="T6" fmla="*/ 4 w 34"/>
                <a:gd name="T7" fmla="*/ 0 h 32"/>
                <a:gd name="T8" fmla="*/ 0 w 34"/>
                <a:gd name="T9" fmla="*/ 5 h 32"/>
                <a:gd name="T10" fmla="*/ 4 w 34"/>
                <a:gd name="T11" fmla="*/ 9 h 32"/>
                <a:gd name="T12" fmla="*/ 9 w 34"/>
                <a:gd name="T13" fmla="*/ 5 h 32"/>
                <a:gd name="T14" fmla="*/ 0 60000 65536"/>
                <a:gd name="T15" fmla="*/ 0 60000 65536"/>
                <a:gd name="T16" fmla="*/ 0 60000 65536"/>
                <a:gd name="T17" fmla="*/ 0 60000 65536"/>
                <a:gd name="T18" fmla="*/ 0 60000 65536"/>
                <a:gd name="T19" fmla="*/ 0 60000 65536"/>
                <a:gd name="T20" fmla="*/ 0 60000 65536"/>
                <a:gd name="T21" fmla="*/ 0 w 34"/>
                <a:gd name="T22" fmla="*/ 0 h 32"/>
                <a:gd name="T23" fmla="*/ 34 w 3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2">
                  <a:moveTo>
                    <a:pt x="34" y="17"/>
                  </a:moveTo>
                  <a:lnTo>
                    <a:pt x="34" y="17"/>
                  </a:lnTo>
                  <a:lnTo>
                    <a:pt x="34" y="0"/>
                  </a:lnTo>
                  <a:lnTo>
                    <a:pt x="17" y="0"/>
                  </a:lnTo>
                  <a:lnTo>
                    <a:pt x="0" y="17"/>
                  </a:lnTo>
                  <a:lnTo>
                    <a:pt x="17" y="32"/>
                  </a:lnTo>
                  <a:lnTo>
                    <a:pt x="34"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3" name="Freeform 143"/>
            <p:cNvSpPr>
              <a:spLocks/>
            </p:cNvSpPr>
            <p:nvPr/>
          </p:nvSpPr>
          <p:spPr bwMode="auto">
            <a:xfrm>
              <a:off x="3462" y="3077"/>
              <a:ext cx="94" cy="176"/>
            </a:xfrm>
            <a:custGeom>
              <a:avLst/>
              <a:gdLst>
                <a:gd name="T0" fmla="*/ 0 w 189"/>
                <a:gd name="T1" fmla="*/ 64 h 352"/>
                <a:gd name="T2" fmla="*/ 0 w 189"/>
                <a:gd name="T3" fmla="*/ 64 h 352"/>
                <a:gd name="T4" fmla="*/ 4 w 189"/>
                <a:gd name="T5" fmla="*/ 80 h 352"/>
                <a:gd name="T6" fmla="*/ 8 w 189"/>
                <a:gd name="T7" fmla="*/ 88 h 352"/>
                <a:gd name="T8" fmla="*/ 21 w 189"/>
                <a:gd name="T9" fmla="*/ 88 h 352"/>
                <a:gd name="T10" fmla="*/ 26 w 189"/>
                <a:gd name="T11" fmla="*/ 84 h 352"/>
                <a:gd name="T12" fmla="*/ 39 w 189"/>
                <a:gd name="T13" fmla="*/ 40 h 352"/>
                <a:gd name="T14" fmla="*/ 43 w 189"/>
                <a:gd name="T15" fmla="*/ 20 h 352"/>
                <a:gd name="T16" fmla="*/ 47 w 189"/>
                <a:gd name="T17" fmla="*/ 24 h 352"/>
                <a:gd name="T18" fmla="*/ 47 w 189"/>
                <a:gd name="T19" fmla="*/ 20 h 352"/>
                <a:gd name="T20" fmla="*/ 43 w 189"/>
                <a:gd name="T21" fmla="*/ 4 h 352"/>
                <a:gd name="T22" fmla="*/ 39 w 189"/>
                <a:gd name="T23" fmla="*/ 0 h 352"/>
                <a:gd name="T24" fmla="*/ 34 w 189"/>
                <a:gd name="T25" fmla="*/ 7 h 352"/>
                <a:gd name="T26" fmla="*/ 30 w 189"/>
                <a:gd name="T27" fmla="*/ 7 h 352"/>
                <a:gd name="T28" fmla="*/ 30 w 189"/>
                <a:gd name="T29" fmla="*/ 16 h 352"/>
                <a:gd name="T30" fmla="*/ 8 w 189"/>
                <a:gd name="T31" fmla="*/ 28 h 352"/>
                <a:gd name="T32" fmla="*/ 4 w 189"/>
                <a:gd name="T33" fmla="*/ 36 h 352"/>
                <a:gd name="T34" fmla="*/ 8 w 189"/>
                <a:gd name="T35" fmla="*/ 52 h 352"/>
                <a:gd name="T36" fmla="*/ 0 w 189"/>
                <a:gd name="T37" fmla="*/ 64 h 3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9"/>
                <a:gd name="T58" fmla="*/ 0 h 352"/>
                <a:gd name="T59" fmla="*/ 189 w 189"/>
                <a:gd name="T60" fmla="*/ 352 h 3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9" h="352">
                  <a:moveTo>
                    <a:pt x="0" y="256"/>
                  </a:moveTo>
                  <a:lnTo>
                    <a:pt x="0" y="256"/>
                  </a:lnTo>
                  <a:lnTo>
                    <a:pt x="18" y="319"/>
                  </a:lnTo>
                  <a:lnTo>
                    <a:pt x="35" y="352"/>
                  </a:lnTo>
                  <a:lnTo>
                    <a:pt x="87" y="352"/>
                  </a:lnTo>
                  <a:lnTo>
                    <a:pt x="104" y="336"/>
                  </a:lnTo>
                  <a:lnTo>
                    <a:pt x="156" y="160"/>
                  </a:lnTo>
                  <a:lnTo>
                    <a:pt x="173" y="79"/>
                  </a:lnTo>
                  <a:lnTo>
                    <a:pt x="189" y="96"/>
                  </a:lnTo>
                  <a:lnTo>
                    <a:pt x="189" y="79"/>
                  </a:lnTo>
                  <a:lnTo>
                    <a:pt x="173" y="16"/>
                  </a:lnTo>
                  <a:lnTo>
                    <a:pt x="156" y="0"/>
                  </a:lnTo>
                  <a:lnTo>
                    <a:pt x="139" y="31"/>
                  </a:lnTo>
                  <a:lnTo>
                    <a:pt x="121" y="31"/>
                  </a:lnTo>
                  <a:lnTo>
                    <a:pt x="121" y="64"/>
                  </a:lnTo>
                  <a:lnTo>
                    <a:pt x="35" y="112"/>
                  </a:lnTo>
                  <a:lnTo>
                    <a:pt x="18" y="144"/>
                  </a:lnTo>
                  <a:lnTo>
                    <a:pt x="35" y="208"/>
                  </a:lnTo>
                  <a:lnTo>
                    <a:pt x="0" y="25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4" name="Freeform 144"/>
            <p:cNvSpPr>
              <a:spLocks/>
            </p:cNvSpPr>
            <p:nvPr/>
          </p:nvSpPr>
          <p:spPr bwMode="auto">
            <a:xfrm>
              <a:off x="3653" y="3181"/>
              <a:ext cx="7" cy="7"/>
            </a:xfrm>
            <a:custGeom>
              <a:avLst/>
              <a:gdLst>
                <a:gd name="T0" fmla="*/ 0 w 16"/>
                <a:gd name="T1" fmla="*/ 3 h 15"/>
                <a:gd name="T2" fmla="*/ 0 w 16"/>
                <a:gd name="T3" fmla="*/ 3 h 15"/>
                <a:gd name="T4" fmla="*/ 3 w 16"/>
                <a:gd name="T5" fmla="*/ 3 h 15"/>
                <a:gd name="T6" fmla="*/ 0 w 16"/>
                <a:gd name="T7" fmla="*/ 0 h 15"/>
                <a:gd name="T8" fmla="*/ 0 w 16"/>
                <a:gd name="T9" fmla="*/ 3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5"/>
                  </a:moveTo>
                  <a:lnTo>
                    <a:pt x="0" y="15"/>
                  </a:lnTo>
                  <a:lnTo>
                    <a:pt x="16" y="15"/>
                  </a:lnTo>
                  <a:lnTo>
                    <a:pt x="0"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85" name="Line 145"/>
            <p:cNvSpPr>
              <a:spLocks noChangeShapeType="1"/>
            </p:cNvSpPr>
            <p:nvPr/>
          </p:nvSpPr>
          <p:spPr bwMode="auto">
            <a:xfrm>
              <a:off x="3605" y="2777"/>
              <a:ext cx="8" cy="0"/>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6" name="Freeform 146"/>
            <p:cNvSpPr>
              <a:spLocks/>
            </p:cNvSpPr>
            <p:nvPr/>
          </p:nvSpPr>
          <p:spPr bwMode="auto">
            <a:xfrm>
              <a:off x="4197" y="2901"/>
              <a:ext cx="10" cy="16"/>
            </a:xfrm>
            <a:custGeom>
              <a:avLst/>
              <a:gdLst>
                <a:gd name="T0" fmla="*/ 0 w 19"/>
                <a:gd name="T1" fmla="*/ 4 h 33"/>
                <a:gd name="T2" fmla="*/ 0 w 19"/>
                <a:gd name="T3" fmla="*/ 4 h 33"/>
                <a:gd name="T4" fmla="*/ 5 w 19"/>
                <a:gd name="T5" fmla="*/ 8 h 33"/>
                <a:gd name="T6" fmla="*/ 0 w 19"/>
                <a:gd name="T7" fmla="*/ 0 h 33"/>
                <a:gd name="T8" fmla="*/ 0 w 19"/>
                <a:gd name="T9" fmla="*/ 4 h 33"/>
                <a:gd name="T10" fmla="*/ 0 60000 65536"/>
                <a:gd name="T11" fmla="*/ 0 60000 65536"/>
                <a:gd name="T12" fmla="*/ 0 60000 65536"/>
                <a:gd name="T13" fmla="*/ 0 60000 65536"/>
                <a:gd name="T14" fmla="*/ 0 60000 65536"/>
                <a:gd name="T15" fmla="*/ 0 w 19"/>
                <a:gd name="T16" fmla="*/ 0 h 33"/>
                <a:gd name="T17" fmla="*/ 19 w 19"/>
                <a:gd name="T18" fmla="*/ 33 h 33"/>
              </a:gdLst>
              <a:ahLst/>
              <a:cxnLst>
                <a:cxn ang="T10">
                  <a:pos x="T0" y="T1"/>
                </a:cxn>
                <a:cxn ang="T11">
                  <a:pos x="T2" y="T3"/>
                </a:cxn>
                <a:cxn ang="T12">
                  <a:pos x="T4" y="T5"/>
                </a:cxn>
                <a:cxn ang="T13">
                  <a:pos x="T6" y="T7"/>
                </a:cxn>
                <a:cxn ang="T14">
                  <a:pos x="T8" y="T9"/>
                </a:cxn>
              </a:cxnLst>
              <a:rect l="T15" t="T16" r="T17" b="T18"/>
              <a:pathLst>
                <a:path w="19" h="33">
                  <a:moveTo>
                    <a:pt x="0" y="18"/>
                  </a:moveTo>
                  <a:lnTo>
                    <a:pt x="0" y="18"/>
                  </a:lnTo>
                  <a:lnTo>
                    <a:pt x="19" y="33"/>
                  </a:lnTo>
                  <a:lnTo>
                    <a:pt x="0"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7" name="Freeform 147"/>
            <p:cNvSpPr>
              <a:spLocks/>
            </p:cNvSpPr>
            <p:nvPr/>
          </p:nvSpPr>
          <p:spPr bwMode="auto">
            <a:xfrm>
              <a:off x="4215" y="2933"/>
              <a:ext cx="8" cy="16"/>
            </a:xfrm>
            <a:custGeom>
              <a:avLst/>
              <a:gdLst>
                <a:gd name="T0" fmla="*/ 0 w 16"/>
                <a:gd name="T1" fmla="*/ 0 h 30"/>
                <a:gd name="T2" fmla="*/ 0 w 16"/>
                <a:gd name="T3" fmla="*/ 0 h 30"/>
                <a:gd name="T4" fmla="*/ 4 w 16"/>
                <a:gd name="T5" fmla="*/ 9 h 30"/>
                <a:gd name="T6" fmla="*/ 4 w 16"/>
                <a:gd name="T7" fmla="*/ 4 h 30"/>
                <a:gd name="T8" fmla="*/ 4 w 16"/>
                <a:gd name="T9" fmla="*/ 0 h 30"/>
                <a:gd name="T10" fmla="*/ 0 w 16"/>
                <a:gd name="T11" fmla="*/ 0 h 30"/>
                <a:gd name="T12" fmla="*/ 0 60000 65536"/>
                <a:gd name="T13" fmla="*/ 0 60000 65536"/>
                <a:gd name="T14" fmla="*/ 0 60000 65536"/>
                <a:gd name="T15" fmla="*/ 0 60000 65536"/>
                <a:gd name="T16" fmla="*/ 0 60000 65536"/>
                <a:gd name="T17" fmla="*/ 0 60000 65536"/>
                <a:gd name="T18" fmla="*/ 0 w 16"/>
                <a:gd name="T19" fmla="*/ 0 h 30"/>
                <a:gd name="T20" fmla="*/ 16 w 16"/>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6" h="30">
                  <a:moveTo>
                    <a:pt x="0" y="0"/>
                  </a:moveTo>
                  <a:lnTo>
                    <a:pt x="0" y="0"/>
                  </a:lnTo>
                  <a:lnTo>
                    <a:pt x="16" y="30"/>
                  </a:lnTo>
                  <a:lnTo>
                    <a:pt x="16" y="15"/>
                  </a:lnTo>
                  <a:lnTo>
                    <a:pt x="16"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8" name="Freeform 148"/>
            <p:cNvSpPr>
              <a:spLocks/>
            </p:cNvSpPr>
            <p:nvPr/>
          </p:nvSpPr>
          <p:spPr bwMode="auto">
            <a:xfrm>
              <a:off x="3955" y="2797"/>
              <a:ext cx="36" cy="48"/>
            </a:xfrm>
            <a:custGeom>
              <a:avLst/>
              <a:gdLst>
                <a:gd name="T0" fmla="*/ 0 w 71"/>
                <a:gd name="T1" fmla="*/ 12 h 96"/>
                <a:gd name="T2" fmla="*/ 0 w 71"/>
                <a:gd name="T3" fmla="*/ 12 h 96"/>
                <a:gd name="T4" fmla="*/ 5 w 71"/>
                <a:gd name="T5" fmla="*/ 24 h 96"/>
                <a:gd name="T6" fmla="*/ 14 w 71"/>
                <a:gd name="T7" fmla="*/ 24 h 96"/>
                <a:gd name="T8" fmla="*/ 18 w 71"/>
                <a:gd name="T9" fmla="*/ 15 h 96"/>
                <a:gd name="T10" fmla="*/ 10 w 71"/>
                <a:gd name="T11" fmla="*/ 3 h 96"/>
                <a:gd name="T12" fmla="*/ 5 w 71"/>
                <a:gd name="T13" fmla="*/ 0 h 96"/>
                <a:gd name="T14" fmla="*/ 0 w 71"/>
                <a:gd name="T15" fmla="*/ 12 h 96"/>
                <a:gd name="T16" fmla="*/ 0 60000 65536"/>
                <a:gd name="T17" fmla="*/ 0 60000 65536"/>
                <a:gd name="T18" fmla="*/ 0 60000 65536"/>
                <a:gd name="T19" fmla="*/ 0 60000 65536"/>
                <a:gd name="T20" fmla="*/ 0 60000 65536"/>
                <a:gd name="T21" fmla="*/ 0 60000 65536"/>
                <a:gd name="T22" fmla="*/ 0 60000 65536"/>
                <a:gd name="T23" fmla="*/ 0 60000 65536"/>
                <a:gd name="T24" fmla="*/ 0 w 71"/>
                <a:gd name="T25" fmla="*/ 0 h 96"/>
                <a:gd name="T26" fmla="*/ 71 w 71"/>
                <a:gd name="T27" fmla="*/ 96 h 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 h="96">
                  <a:moveTo>
                    <a:pt x="0" y="48"/>
                  </a:moveTo>
                  <a:lnTo>
                    <a:pt x="0" y="48"/>
                  </a:lnTo>
                  <a:lnTo>
                    <a:pt x="17" y="96"/>
                  </a:lnTo>
                  <a:lnTo>
                    <a:pt x="54" y="96"/>
                  </a:lnTo>
                  <a:lnTo>
                    <a:pt x="71" y="63"/>
                  </a:lnTo>
                  <a:lnTo>
                    <a:pt x="37" y="15"/>
                  </a:lnTo>
                  <a:lnTo>
                    <a:pt x="17" y="0"/>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89" name="Freeform 149"/>
            <p:cNvSpPr>
              <a:spLocks/>
            </p:cNvSpPr>
            <p:nvPr/>
          </p:nvSpPr>
          <p:spPr bwMode="auto">
            <a:xfrm>
              <a:off x="4353" y="2669"/>
              <a:ext cx="35" cy="24"/>
            </a:xfrm>
            <a:custGeom>
              <a:avLst/>
              <a:gdLst>
                <a:gd name="T0" fmla="*/ 0 w 69"/>
                <a:gd name="T1" fmla="*/ 3 h 48"/>
                <a:gd name="T2" fmla="*/ 0 w 69"/>
                <a:gd name="T3" fmla="*/ 3 h 48"/>
                <a:gd name="T4" fmla="*/ 0 w 69"/>
                <a:gd name="T5" fmla="*/ 7 h 48"/>
                <a:gd name="T6" fmla="*/ 9 w 69"/>
                <a:gd name="T7" fmla="*/ 12 h 48"/>
                <a:gd name="T8" fmla="*/ 13 w 69"/>
                <a:gd name="T9" fmla="*/ 7 h 48"/>
                <a:gd name="T10" fmla="*/ 18 w 69"/>
                <a:gd name="T11" fmla="*/ 0 h 48"/>
                <a:gd name="T12" fmla="*/ 5 w 69"/>
                <a:gd name="T13" fmla="*/ 0 h 48"/>
                <a:gd name="T14" fmla="*/ 0 w 69"/>
                <a:gd name="T15" fmla="*/ 3 h 48"/>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48"/>
                <a:gd name="T26" fmla="*/ 69 w 6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48">
                  <a:moveTo>
                    <a:pt x="0" y="15"/>
                  </a:moveTo>
                  <a:lnTo>
                    <a:pt x="0" y="15"/>
                  </a:lnTo>
                  <a:lnTo>
                    <a:pt x="0" y="31"/>
                  </a:lnTo>
                  <a:lnTo>
                    <a:pt x="34" y="48"/>
                  </a:lnTo>
                  <a:lnTo>
                    <a:pt x="52" y="31"/>
                  </a:lnTo>
                  <a:lnTo>
                    <a:pt x="69" y="0"/>
                  </a:lnTo>
                  <a:lnTo>
                    <a:pt x="17"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0" name="Freeform 150"/>
            <p:cNvSpPr>
              <a:spLocks/>
            </p:cNvSpPr>
            <p:nvPr/>
          </p:nvSpPr>
          <p:spPr bwMode="auto">
            <a:xfrm>
              <a:off x="4509" y="2597"/>
              <a:ext cx="26" cy="40"/>
            </a:xfrm>
            <a:custGeom>
              <a:avLst/>
              <a:gdLst>
                <a:gd name="T0" fmla="*/ 0 w 52"/>
                <a:gd name="T1" fmla="*/ 12 h 79"/>
                <a:gd name="T2" fmla="*/ 0 w 52"/>
                <a:gd name="T3" fmla="*/ 12 h 79"/>
                <a:gd name="T4" fmla="*/ 0 w 52"/>
                <a:gd name="T5" fmla="*/ 16 h 79"/>
                <a:gd name="T6" fmla="*/ 5 w 52"/>
                <a:gd name="T7" fmla="*/ 20 h 79"/>
                <a:gd name="T8" fmla="*/ 13 w 52"/>
                <a:gd name="T9" fmla="*/ 0 h 79"/>
                <a:gd name="T10" fmla="*/ 9 w 52"/>
                <a:gd name="T11" fmla="*/ 0 h 79"/>
                <a:gd name="T12" fmla="*/ 0 w 52"/>
                <a:gd name="T13" fmla="*/ 12 h 79"/>
                <a:gd name="T14" fmla="*/ 0 60000 65536"/>
                <a:gd name="T15" fmla="*/ 0 60000 65536"/>
                <a:gd name="T16" fmla="*/ 0 60000 65536"/>
                <a:gd name="T17" fmla="*/ 0 60000 65536"/>
                <a:gd name="T18" fmla="*/ 0 60000 65536"/>
                <a:gd name="T19" fmla="*/ 0 60000 65536"/>
                <a:gd name="T20" fmla="*/ 0 60000 65536"/>
                <a:gd name="T21" fmla="*/ 0 w 52"/>
                <a:gd name="T22" fmla="*/ 0 h 79"/>
                <a:gd name="T23" fmla="*/ 52 w 52"/>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79">
                  <a:moveTo>
                    <a:pt x="0" y="48"/>
                  </a:moveTo>
                  <a:lnTo>
                    <a:pt x="0" y="48"/>
                  </a:lnTo>
                  <a:lnTo>
                    <a:pt x="0" y="63"/>
                  </a:lnTo>
                  <a:lnTo>
                    <a:pt x="17" y="79"/>
                  </a:lnTo>
                  <a:lnTo>
                    <a:pt x="52" y="0"/>
                  </a:lnTo>
                  <a:lnTo>
                    <a:pt x="34" y="0"/>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1" name="Freeform 151"/>
            <p:cNvSpPr>
              <a:spLocks/>
            </p:cNvSpPr>
            <p:nvPr/>
          </p:nvSpPr>
          <p:spPr bwMode="auto">
            <a:xfrm>
              <a:off x="4639" y="2469"/>
              <a:ext cx="35" cy="48"/>
            </a:xfrm>
            <a:custGeom>
              <a:avLst/>
              <a:gdLst>
                <a:gd name="T0" fmla="*/ 0 w 69"/>
                <a:gd name="T1" fmla="*/ 5 h 96"/>
                <a:gd name="T2" fmla="*/ 0 w 69"/>
                <a:gd name="T3" fmla="*/ 5 h 96"/>
                <a:gd name="T4" fmla="*/ 0 w 69"/>
                <a:gd name="T5" fmla="*/ 8 h 96"/>
                <a:gd name="T6" fmla="*/ 5 w 69"/>
                <a:gd name="T7" fmla="*/ 8 h 96"/>
                <a:gd name="T8" fmla="*/ 5 w 69"/>
                <a:gd name="T9" fmla="*/ 20 h 96"/>
                <a:gd name="T10" fmla="*/ 9 w 69"/>
                <a:gd name="T11" fmla="*/ 24 h 96"/>
                <a:gd name="T12" fmla="*/ 13 w 69"/>
                <a:gd name="T13" fmla="*/ 20 h 96"/>
                <a:gd name="T14" fmla="*/ 18 w 69"/>
                <a:gd name="T15" fmla="*/ 8 h 96"/>
                <a:gd name="T16" fmla="*/ 13 w 69"/>
                <a:gd name="T17" fmla="*/ 5 h 96"/>
                <a:gd name="T18" fmla="*/ 5 w 69"/>
                <a:gd name="T19" fmla="*/ 0 h 96"/>
                <a:gd name="T20" fmla="*/ 0 w 69"/>
                <a:gd name="T21" fmla="*/ 5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96"/>
                <a:gd name="T35" fmla="*/ 69 w 69"/>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96">
                  <a:moveTo>
                    <a:pt x="0" y="17"/>
                  </a:moveTo>
                  <a:lnTo>
                    <a:pt x="0" y="17"/>
                  </a:lnTo>
                  <a:lnTo>
                    <a:pt x="0" y="32"/>
                  </a:lnTo>
                  <a:lnTo>
                    <a:pt x="17" y="32"/>
                  </a:lnTo>
                  <a:lnTo>
                    <a:pt x="17" y="80"/>
                  </a:lnTo>
                  <a:lnTo>
                    <a:pt x="34" y="96"/>
                  </a:lnTo>
                  <a:lnTo>
                    <a:pt x="52" y="80"/>
                  </a:lnTo>
                  <a:lnTo>
                    <a:pt x="69" y="32"/>
                  </a:lnTo>
                  <a:lnTo>
                    <a:pt x="52" y="17"/>
                  </a:lnTo>
                  <a:lnTo>
                    <a:pt x="17"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2" name="Freeform 152"/>
            <p:cNvSpPr>
              <a:spLocks/>
            </p:cNvSpPr>
            <p:nvPr/>
          </p:nvSpPr>
          <p:spPr bwMode="auto">
            <a:xfrm>
              <a:off x="4674" y="2469"/>
              <a:ext cx="36" cy="16"/>
            </a:xfrm>
            <a:custGeom>
              <a:avLst/>
              <a:gdLst>
                <a:gd name="T0" fmla="*/ 0 w 71"/>
                <a:gd name="T1" fmla="*/ 4 h 32"/>
                <a:gd name="T2" fmla="*/ 0 w 71"/>
                <a:gd name="T3" fmla="*/ 4 h 32"/>
                <a:gd name="T4" fmla="*/ 0 w 71"/>
                <a:gd name="T5" fmla="*/ 8 h 32"/>
                <a:gd name="T6" fmla="*/ 5 w 71"/>
                <a:gd name="T7" fmla="*/ 8 h 32"/>
                <a:gd name="T8" fmla="*/ 9 w 71"/>
                <a:gd name="T9" fmla="*/ 4 h 32"/>
                <a:gd name="T10" fmla="*/ 14 w 71"/>
                <a:gd name="T11" fmla="*/ 4 h 32"/>
                <a:gd name="T12" fmla="*/ 18 w 71"/>
                <a:gd name="T13" fmla="*/ 0 h 32"/>
                <a:gd name="T14" fmla="*/ 9 w 71"/>
                <a:gd name="T15" fmla="*/ 0 h 32"/>
                <a:gd name="T16" fmla="*/ 0 w 71"/>
                <a:gd name="T17" fmla="*/ 4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32"/>
                <a:gd name="T29" fmla="*/ 71 w 71"/>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32">
                  <a:moveTo>
                    <a:pt x="0" y="17"/>
                  </a:moveTo>
                  <a:lnTo>
                    <a:pt x="0" y="17"/>
                  </a:lnTo>
                  <a:lnTo>
                    <a:pt x="0" y="32"/>
                  </a:lnTo>
                  <a:lnTo>
                    <a:pt x="17" y="32"/>
                  </a:lnTo>
                  <a:lnTo>
                    <a:pt x="35" y="17"/>
                  </a:lnTo>
                  <a:lnTo>
                    <a:pt x="54" y="17"/>
                  </a:lnTo>
                  <a:lnTo>
                    <a:pt x="71" y="0"/>
                  </a:lnTo>
                  <a:lnTo>
                    <a:pt x="35"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3" name="Freeform 153"/>
            <p:cNvSpPr>
              <a:spLocks/>
            </p:cNvSpPr>
            <p:nvPr/>
          </p:nvSpPr>
          <p:spPr bwMode="auto">
            <a:xfrm>
              <a:off x="4658" y="2349"/>
              <a:ext cx="147" cy="129"/>
            </a:xfrm>
            <a:custGeom>
              <a:avLst/>
              <a:gdLst>
                <a:gd name="T0" fmla="*/ 0 w 294"/>
                <a:gd name="T1" fmla="*/ 56 h 257"/>
                <a:gd name="T2" fmla="*/ 0 w 294"/>
                <a:gd name="T3" fmla="*/ 56 h 257"/>
                <a:gd name="T4" fmla="*/ 0 w 294"/>
                <a:gd name="T5" fmla="*/ 60 h 257"/>
                <a:gd name="T6" fmla="*/ 9 w 294"/>
                <a:gd name="T7" fmla="*/ 60 h 257"/>
                <a:gd name="T8" fmla="*/ 26 w 294"/>
                <a:gd name="T9" fmla="*/ 53 h 257"/>
                <a:gd name="T10" fmla="*/ 30 w 294"/>
                <a:gd name="T11" fmla="*/ 56 h 257"/>
                <a:gd name="T12" fmla="*/ 30 w 294"/>
                <a:gd name="T13" fmla="*/ 60 h 257"/>
                <a:gd name="T14" fmla="*/ 35 w 294"/>
                <a:gd name="T15" fmla="*/ 65 h 257"/>
                <a:gd name="T16" fmla="*/ 39 w 294"/>
                <a:gd name="T17" fmla="*/ 56 h 257"/>
                <a:gd name="T18" fmla="*/ 39 w 294"/>
                <a:gd name="T19" fmla="*/ 53 h 257"/>
                <a:gd name="T20" fmla="*/ 43 w 294"/>
                <a:gd name="T21" fmla="*/ 56 h 257"/>
                <a:gd name="T22" fmla="*/ 47 w 294"/>
                <a:gd name="T23" fmla="*/ 56 h 257"/>
                <a:gd name="T24" fmla="*/ 52 w 294"/>
                <a:gd name="T25" fmla="*/ 53 h 257"/>
                <a:gd name="T26" fmla="*/ 56 w 294"/>
                <a:gd name="T27" fmla="*/ 56 h 257"/>
                <a:gd name="T28" fmla="*/ 56 w 294"/>
                <a:gd name="T29" fmla="*/ 53 h 257"/>
                <a:gd name="T30" fmla="*/ 60 w 294"/>
                <a:gd name="T31" fmla="*/ 48 h 257"/>
                <a:gd name="T32" fmla="*/ 60 w 294"/>
                <a:gd name="T33" fmla="*/ 53 h 257"/>
                <a:gd name="T34" fmla="*/ 65 w 294"/>
                <a:gd name="T35" fmla="*/ 53 h 257"/>
                <a:gd name="T36" fmla="*/ 70 w 294"/>
                <a:gd name="T37" fmla="*/ 48 h 257"/>
                <a:gd name="T38" fmla="*/ 70 w 294"/>
                <a:gd name="T39" fmla="*/ 29 h 257"/>
                <a:gd name="T40" fmla="*/ 74 w 294"/>
                <a:gd name="T41" fmla="*/ 29 h 257"/>
                <a:gd name="T42" fmla="*/ 74 w 294"/>
                <a:gd name="T43" fmla="*/ 21 h 257"/>
                <a:gd name="T44" fmla="*/ 74 w 294"/>
                <a:gd name="T45" fmla="*/ 5 h 257"/>
                <a:gd name="T46" fmla="*/ 70 w 294"/>
                <a:gd name="T47" fmla="*/ 0 h 257"/>
                <a:gd name="T48" fmla="*/ 70 w 294"/>
                <a:gd name="T49" fmla="*/ 5 h 257"/>
                <a:gd name="T50" fmla="*/ 65 w 294"/>
                <a:gd name="T51" fmla="*/ 5 h 257"/>
                <a:gd name="T52" fmla="*/ 60 w 294"/>
                <a:gd name="T53" fmla="*/ 21 h 257"/>
                <a:gd name="T54" fmla="*/ 52 w 294"/>
                <a:gd name="T55" fmla="*/ 32 h 257"/>
                <a:gd name="T56" fmla="*/ 43 w 294"/>
                <a:gd name="T57" fmla="*/ 41 h 257"/>
                <a:gd name="T58" fmla="*/ 43 w 294"/>
                <a:gd name="T59" fmla="*/ 32 h 257"/>
                <a:gd name="T60" fmla="*/ 39 w 294"/>
                <a:gd name="T61" fmla="*/ 36 h 257"/>
                <a:gd name="T62" fmla="*/ 35 w 294"/>
                <a:gd name="T63" fmla="*/ 48 h 257"/>
                <a:gd name="T64" fmla="*/ 30 w 294"/>
                <a:gd name="T65" fmla="*/ 48 h 257"/>
                <a:gd name="T66" fmla="*/ 13 w 294"/>
                <a:gd name="T67" fmla="*/ 48 h 257"/>
                <a:gd name="T68" fmla="*/ 0 w 294"/>
                <a:gd name="T69" fmla="*/ 56 h 2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4"/>
                <a:gd name="T106" fmla="*/ 0 h 257"/>
                <a:gd name="T107" fmla="*/ 294 w 294"/>
                <a:gd name="T108" fmla="*/ 257 h 2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4" h="257">
                  <a:moveTo>
                    <a:pt x="0" y="224"/>
                  </a:moveTo>
                  <a:lnTo>
                    <a:pt x="0" y="224"/>
                  </a:lnTo>
                  <a:lnTo>
                    <a:pt x="0" y="240"/>
                  </a:lnTo>
                  <a:lnTo>
                    <a:pt x="35" y="240"/>
                  </a:lnTo>
                  <a:lnTo>
                    <a:pt x="104" y="209"/>
                  </a:lnTo>
                  <a:lnTo>
                    <a:pt x="121" y="224"/>
                  </a:lnTo>
                  <a:lnTo>
                    <a:pt x="121" y="240"/>
                  </a:lnTo>
                  <a:lnTo>
                    <a:pt x="139" y="257"/>
                  </a:lnTo>
                  <a:lnTo>
                    <a:pt x="156" y="224"/>
                  </a:lnTo>
                  <a:lnTo>
                    <a:pt x="156" y="209"/>
                  </a:lnTo>
                  <a:lnTo>
                    <a:pt x="173" y="224"/>
                  </a:lnTo>
                  <a:lnTo>
                    <a:pt x="190" y="224"/>
                  </a:lnTo>
                  <a:lnTo>
                    <a:pt x="208" y="209"/>
                  </a:lnTo>
                  <a:lnTo>
                    <a:pt x="225" y="224"/>
                  </a:lnTo>
                  <a:lnTo>
                    <a:pt x="225" y="209"/>
                  </a:lnTo>
                  <a:lnTo>
                    <a:pt x="242" y="192"/>
                  </a:lnTo>
                  <a:lnTo>
                    <a:pt x="242" y="209"/>
                  </a:lnTo>
                  <a:lnTo>
                    <a:pt x="260" y="209"/>
                  </a:lnTo>
                  <a:lnTo>
                    <a:pt x="277" y="192"/>
                  </a:lnTo>
                  <a:lnTo>
                    <a:pt x="277" y="113"/>
                  </a:lnTo>
                  <a:lnTo>
                    <a:pt x="294" y="113"/>
                  </a:lnTo>
                  <a:lnTo>
                    <a:pt x="294" y="81"/>
                  </a:lnTo>
                  <a:lnTo>
                    <a:pt x="294" y="17"/>
                  </a:lnTo>
                  <a:lnTo>
                    <a:pt x="277" y="0"/>
                  </a:lnTo>
                  <a:lnTo>
                    <a:pt x="277" y="17"/>
                  </a:lnTo>
                  <a:lnTo>
                    <a:pt x="260" y="17"/>
                  </a:lnTo>
                  <a:lnTo>
                    <a:pt x="242" y="81"/>
                  </a:lnTo>
                  <a:lnTo>
                    <a:pt x="208" y="128"/>
                  </a:lnTo>
                  <a:lnTo>
                    <a:pt x="173" y="161"/>
                  </a:lnTo>
                  <a:lnTo>
                    <a:pt x="173" y="128"/>
                  </a:lnTo>
                  <a:lnTo>
                    <a:pt x="156" y="144"/>
                  </a:lnTo>
                  <a:lnTo>
                    <a:pt x="139" y="192"/>
                  </a:lnTo>
                  <a:lnTo>
                    <a:pt x="121" y="192"/>
                  </a:lnTo>
                  <a:lnTo>
                    <a:pt x="52" y="192"/>
                  </a:lnTo>
                  <a:lnTo>
                    <a:pt x="0" y="22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4" name="Freeform 154"/>
            <p:cNvSpPr>
              <a:spLocks/>
            </p:cNvSpPr>
            <p:nvPr/>
          </p:nvSpPr>
          <p:spPr bwMode="auto">
            <a:xfrm>
              <a:off x="4779" y="2277"/>
              <a:ext cx="86" cy="72"/>
            </a:xfrm>
            <a:custGeom>
              <a:avLst/>
              <a:gdLst>
                <a:gd name="T0" fmla="*/ 0 w 173"/>
                <a:gd name="T1" fmla="*/ 28 h 144"/>
                <a:gd name="T2" fmla="*/ 0 w 173"/>
                <a:gd name="T3" fmla="*/ 28 h 144"/>
                <a:gd name="T4" fmla="*/ 0 w 173"/>
                <a:gd name="T5" fmla="*/ 36 h 144"/>
                <a:gd name="T6" fmla="*/ 8 w 173"/>
                <a:gd name="T7" fmla="*/ 33 h 144"/>
                <a:gd name="T8" fmla="*/ 4 w 173"/>
                <a:gd name="T9" fmla="*/ 33 h 144"/>
                <a:gd name="T10" fmla="*/ 4 w 173"/>
                <a:gd name="T11" fmla="*/ 28 h 144"/>
                <a:gd name="T12" fmla="*/ 8 w 173"/>
                <a:gd name="T13" fmla="*/ 28 h 144"/>
                <a:gd name="T14" fmla="*/ 13 w 173"/>
                <a:gd name="T15" fmla="*/ 28 h 144"/>
                <a:gd name="T16" fmla="*/ 26 w 173"/>
                <a:gd name="T17" fmla="*/ 33 h 144"/>
                <a:gd name="T18" fmla="*/ 30 w 173"/>
                <a:gd name="T19" fmla="*/ 24 h 144"/>
                <a:gd name="T20" fmla="*/ 34 w 173"/>
                <a:gd name="T21" fmla="*/ 24 h 144"/>
                <a:gd name="T22" fmla="*/ 43 w 173"/>
                <a:gd name="T23" fmla="*/ 20 h 144"/>
                <a:gd name="T24" fmla="*/ 39 w 173"/>
                <a:gd name="T25" fmla="*/ 20 h 144"/>
                <a:gd name="T26" fmla="*/ 34 w 173"/>
                <a:gd name="T27" fmla="*/ 17 h 144"/>
                <a:gd name="T28" fmla="*/ 39 w 173"/>
                <a:gd name="T29" fmla="*/ 12 h 144"/>
                <a:gd name="T30" fmla="*/ 34 w 173"/>
                <a:gd name="T31" fmla="*/ 17 h 144"/>
                <a:gd name="T32" fmla="*/ 26 w 173"/>
                <a:gd name="T33" fmla="*/ 12 h 144"/>
                <a:gd name="T34" fmla="*/ 13 w 173"/>
                <a:gd name="T35" fmla="*/ 0 h 144"/>
                <a:gd name="T36" fmla="*/ 13 w 173"/>
                <a:gd name="T37" fmla="*/ 5 h 144"/>
                <a:gd name="T38" fmla="*/ 13 w 173"/>
                <a:gd name="T39" fmla="*/ 9 h 144"/>
                <a:gd name="T40" fmla="*/ 8 w 173"/>
                <a:gd name="T41" fmla="*/ 24 h 144"/>
                <a:gd name="T42" fmla="*/ 4 w 173"/>
                <a:gd name="T43" fmla="*/ 20 h 144"/>
                <a:gd name="T44" fmla="*/ 4 w 173"/>
                <a:gd name="T45" fmla="*/ 24 h 144"/>
                <a:gd name="T46" fmla="*/ 0 w 173"/>
                <a:gd name="T47" fmla="*/ 28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
                <a:gd name="T73" fmla="*/ 0 h 144"/>
                <a:gd name="T74" fmla="*/ 173 w 173"/>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 h="144">
                  <a:moveTo>
                    <a:pt x="0" y="113"/>
                  </a:moveTo>
                  <a:lnTo>
                    <a:pt x="0" y="113"/>
                  </a:lnTo>
                  <a:lnTo>
                    <a:pt x="0" y="144"/>
                  </a:lnTo>
                  <a:lnTo>
                    <a:pt x="35" y="129"/>
                  </a:lnTo>
                  <a:lnTo>
                    <a:pt x="18" y="129"/>
                  </a:lnTo>
                  <a:lnTo>
                    <a:pt x="18" y="113"/>
                  </a:lnTo>
                  <a:lnTo>
                    <a:pt x="35" y="113"/>
                  </a:lnTo>
                  <a:lnTo>
                    <a:pt x="52" y="113"/>
                  </a:lnTo>
                  <a:lnTo>
                    <a:pt x="104" y="129"/>
                  </a:lnTo>
                  <a:lnTo>
                    <a:pt x="121" y="96"/>
                  </a:lnTo>
                  <a:lnTo>
                    <a:pt x="139" y="96"/>
                  </a:lnTo>
                  <a:lnTo>
                    <a:pt x="173" y="81"/>
                  </a:lnTo>
                  <a:lnTo>
                    <a:pt x="156" y="81"/>
                  </a:lnTo>
                  <a:lnTo>
                    <a:pt x="139" y="65"/>
                  </a:lnTo>
                  <a:lnTo>
                    <a:pt x="156" y="48"/>
                  </a:lnTo>
                  <a:lnTo>
                    <a:pt x="139" y="65"/>
                  </a:lnTo>
                  <a:lnTo>
                    <a:pt x="104" y="48"/>
                  </a:lnTo>
                  <a:lnTo>
                    <a:pt x="52" y="0"/>
                  </a:lnTo>
                  <a:lnTo>
                    <a:pt x="52" y="17"/>
                  </a:lnTo>
                  <a:lnTo>
                    <a:pt x="52" y="33"/>
                  </a:lnTo>
                  <a:lnTo>
                    <a:pt x="35" y="96"/>
                  </a:lnTo>
                  <a:lnTo>
                    <a:pt x="18" y="81"/>
                  </a:lnTo>
                  <a:lnTo>
                    <a:pt x="18" y="96"/>
                  </a:lnTo>
                  <a:lnTo>
                    <a:pt x="0" y="11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5" name="Freeform 155"/>
            <p:cNvSpPr>
              <a:spLocks/>
            </p:cNvSpPr>
            <p:nvPr/>
          </p:nvSpPr>
          <p:spPr bwMode="auto">
            <a:xfrm>
              <a:off x="4874" y="2277"/>
              <a:ext cx="26" cy="24"/>
            </a:xfrm>
            <a:custGeom>
              <a:avLst/>
              <a:gdLst>
                <a:gd name="T0" fmla="*/ 0 w 52"/>
                <a:gd name="T1" fmla="*/ 12 h 48"/>
                <a:gd name="T2" fmla="*/ 0 w 52"/>
                <a:gd name="T3" fmla="*/ 12 h 48"/>
                <a:gd name="T4" fmla="*/ 13 w 52"/>
                <a:gd name="T5" fmla="*/ 0 h 48"/>
                <a:gd name="T6" fmla="*/ 9 w 52"/>
                <a:gd name="T7" fmla="*/ 5 h 48"/>
                <a:gd name="T8" fmla="*/ 0 w 52"/>
                <a:gd name="T9" fmla="*/ 12 h 48"/>
                <a:gd name="T10" fmla="*/ 0 60000 65536"/>
                <a:gd name="T11" fmla="*/ 0 60000 65536"/>
                <a:gd name="T12" fmla="*/ 0 60000 65536"/>
                <a:gd name="T13" fmla="*/ 0 60000 65536"/>
                <a:gd name="T14" fmla="*/ 0 60000 65536"/>
                <a:gd name="T15" fmla="*/ 0 w 52"/>
                <a:gd name="T16" fmla="*/ 0 h 48"/>
                <a:gd name="T17" fmla="*/ 52 w 52"/>
                <a:gd name="T18" fmla="*/ 48 h 48"/>
              </a:gdLst>
              <a:ahLst/>
              <a:cxnLst>
                <a:cxn ang="T10">
                  <a:pos x="T0" y="T1"/>
                </a:cxn>
                <a:cxn ang="T11">
                  <a:pos x="T2" y="T3"/>
                </a:cxn>
                <a:cxn ang="T12">
                  <a:pos x="T4" y="T5"/>
                </a:cxn>
                <a:cxn ang="T13">
                  <a:pos x="T6" y="T7"/>
                </a:cxn>
                <a:cxn ang="T14">
                  <a:pos x="T8" y="T9"/>
                </a:cxn>
              </a:cxnLst>
              <a:rect l="T15" t="T16" r="T17" b="T18"/>
              <a:pathLst>
                <a:path w="52" h="48">
                  <a:moveTo>
                    <a:pt x="0" y="48"/>
                  </a:moveTo>
                  <a:lnTo>
                    <a:pt x="0" y="48"/>
                  </a:lnTo>
                  <a:lnTo>
                    <a:pt x="52" y="0"/>
                  </a:lnTo>
                  <a:lnTo>
                    <a:pt x="35" y="17"/>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6" name="Freeform 156"/>
            <p:cNvSpPr>
              <a:spLocks/>
            </p:cNvSpPr>
            <p:nvPr/>
          </p:nvSpPr>
          <p:spPr bwMode="auto">
            <a:xfrm>
              <a:off x="4874" y="2277"/>
              <a:ext cx="26" cy="24"/>
            </a:xfrm>
            <a:custGeom>
              <a:avLst/>
              <a:gdLst>
                <a:gd name="T0" fmla="*/ 0 w 52"/>
                <a:gd name="T1" fmla="*/ 12 h 48"/>
                <a:gd name="T2" fmla="*/ 0 w 52"/>
                <a:gd name="T3" fmla="*/ 12 h 48"/>
                <a:gd name="T4" fmla="*/ 13 w 52"/>
                <a:gd name="T5" fmla="*/ 0 h 48"/>
                <a:gd name="T6" fmla="*/ 9 w 52"/>
                <a:gd name="T7" fmla="*/ 5 h 48"/>
                <a:gd name="T8" fmla="*/ 0 w 52"/>
                <a:gd name="T9" fmla="*/ 12 h 48"/>
                <a:gd name="T10" fmla="*/ 0 60000 65536"/>
                <a:gd name="T11" fmla="*/ 0 60000 65536"/>
                <a:gd name="T12" fmla="*/ 0 60000 65536"/>
                <a:gd name="T13" fmla="*/ 0 60000 65536"/>
                <a:gd name="T14" fmla="*/ 0 60000 65536"/>
                <a:gd name="T15" fmla="*/ 0 w 52"/>
                <a:gd name="T16" fmla="*/ 0 h 48"/>
                <a:gd name="T17" fmla="*/ 52 w 52"/>
                <a:gd name="T18" fmla="*/ 48 h 48"/>
              </a:gdLst>
              <a:ahLst/>
              <a:cxnLst>
                <a:cxn ang="T10">
                  <a:pos x="T0" y="T1"/>
                </a:cxn>
                <a:cxn ang="T11">
                  <a:pos x="T2" y="T3"/>
                </a:cxn>
                <a:cxn ang="T12">
                  <a:pos x="T4" y="T5"/>
                </a:cxn>
                <a:cxn ang="T13">
                  <a:pos x="T6" y="T7"/>
                </a:cxn>
                <a:cxn ang="T14">
                  <a:pos x="T8" y="T9"/>
                </a:cxn>
              </a:cxnLst>
              <a:rect l="T15" t="T16" r="T17" b="T18"/>
              <a:pathLst>
                <a:path w="52" h="48">
                  <a:moveTo>
                    <a:pt x="0" y="48"/>
                  </a:moveTo>
                  <a:lnTo>
                    <a:pt x="0" y="48"/>
                  </a:lnTo>
                  <a:lnTo>
                    <a:pt x="52" y="0"/>
                  </a:lnTo>
                  <a:lnTo>
                    <a:pt x="35" y="17"/>
                  </a:lnTo>
                  <a:lnTo>
                    <a:pt x="0"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197" name="Freeform 157"/>
            <p:cNvSpPr>
              <a:spLocks/>
            </p:cNvSpPr>
            <p:nvPr/>
          </p:nvSpPr>
          <p:spPr bwMode="auto">
            <a:xfrm>
              <a:off x="4986" y="2181"/>
              <a:ext cx="17" cy="16"/>
            </a:xfrm>
            <a:custGeom>
              <a:avLst/>
              <a:gdLst>
                <a:gd name="T0" fmla="*/ 0 w 35"/>
                <a:gd name="T1" fmla="*/ 4 h 33"/>
                <a:gd name="T2" fmla="*/ 0 w 35"/>
                <a:gd name="T3" fmla="*/ 4 h 33"/>
                <a:gd name="T4" fmla="*/ 0 w 35"/>
                <a:gd name="T5" fmla="*/ 8 h 33"/>
                <a:gd name="T6" fmla="*/ 4 w 35"/>
                <a:gd name="T7" fmla="*/ 4 h 33"/>
                <a:gd name="T8" fmla="*/ 8 w 35"/>
                <a:gd name="T9" fmla="*/ 0 h 33"/>
                <a:gd name="T10" fmla="*/ 0 w 35"/>
                <a:gd name="T11" fmla="*/ 4 h 33"/>
                <a:gd name="T12" fmla="*/ 0 60000 65536"/>
                <a:gd name="T13" fmla="*/ 0 60000 65536"/>
                <a:gd name="T14" fmla="*/ 0 60000 65536"/>
                <a:gd name="T15" fmla="*/ 0 60000 65536"/>
                <a:gd name="T16" fmla="*/ 0 60000 65536"/>
                <a:gd name="T17" fmla="*/ 0 60000 65536"/>
                <a:gd name="T18" fmla="*/ 0 w 35"/>
                <a:gd name="T19" fmla="*/ 0 h 33"/>
                <a:gd name="T20" fmla="*/ 35 w 3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5" h="33">
                  <a:moveTo>
                    <a:pt x="0" y="17"/>
                  </a:moveTo>
                  <a:lnTo>
                    <a:pt x="0" y="17"/>
                  </a:lnTo>
                  <a:lnTo>
                    <a:pt x="0" y="33"/>
                  </a:lnTo>
                  <a:lnTo>
                    <a:pt x="17" y="17"/>
                  </a:lnTo>
                  <a:lnTo>
                    <a:pt x="35"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8" name="Freeform 158"/>
            <p:cNvSpPr>
              <a:spLocks/>
            </p:cNvSpPr>
            <p:nvPr/>
          </p:nvSpPr>
          <p:spPr bwMode="auto">
            <a:xfrm>
              <a:off x="4743" y="2094"/>
              <a:ext cx="9" cy="7"/>
            </a:xfrm>
            <a:custGeom>
              <a:avLst/>
              <a:gdLst>
                <a:gd name="T0" fmla="*/ 0 w 18"/>
                <a:gd name="T1" fmla="*/ 0 h 15"/>
                <a:gd name="T2" fmla="*/ 0 w 18"/>
                <a:gd name="T3" fmla="*/ 0 h 15"/>
                <a:gd name="T4" fmla="*/ 5 w 18"/>
                <a:gd name="T5" fmla="*/ 3 h 15"/>
                <a:gd name="T6" fmla="*/ 5 w 18"/>
                <a:gd name="T7" fmla="*/ 0 h 15"/>
                <a:gd name="T8" fmla="*/ 0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0"/>
                  </a:moveTo>
                  <a:lnTo>
                    <a:pt x="0" y="0"/>
                  </a:lnTo>
                  <a:lnTo>
                    <a:pt x="18" y="15"/>
                  </a:lnTo>
                  <a:lnTo>
                    <a:pt x="18"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199" name="Freeform 159"/>
            <p:cNvSpPr>
              <a:spLocks/>
            </p:cNvSpPr>
            <p:nvPr/>
          </p:nvSpPr>
          <p:spPr bwMode="auto">
            <a:xfrm>
              <a:off x="4743" y="2094"/>
              <a:ext cx="9" cy="7"/>
            </a:xfrm>
            <a:custGeom>
              <a:avLst/>
              <a:gdLst>
                <a:gd name="T0" fmla="*/ 0 w 18"/>
                <a:gd name="T1" fmla="*/ 0 h 15"/>
                <a:gd name="T2" fmla="*/ 0 w 18"/>
                <a:gd name="T3" fmla="*/ 0 h 15"/>
                <a:gd name="T4" fmla="*/ 5 w 18"/>
                <a:gd name="T5" fmla="*/ 3 h 15"/>
                <a:gd name="T6" fmla="*/ 5 w 18"/>
                <a:gd name="T7" fmla="*/ 0 h 15"/>
                <a:gd name="T8" fmla="*/ 0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0"/>
                  </a:moveTo>
                  <a:lnTo>
                    <a:pt x="0" y="0"/>
                  </a:lnTo>
                  <a:lnTo>
                    <a:pt x="18" y="15"/>
                  </a:lnTo>
                  <a:lnTo>
                    <a:pt x="18"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00" name="Freeform 160"/>
            <p:cNvSpPr>
              <a:spLocks/>
            </p:cNvSpPr>
            <p:nvPr/>
          </p:nvSpPr>
          <p:spPr bwMode="auto">
            <a:xfrm>
              <a:off x="4805" y="2109"/>
              <a:ext cx="34" cy="168"/>
            </a:xfrm>
            <a:custGeom>
              <a:avLst/>
              <a:gdLst>
                <a:gd name="T0" fmla="*/ 0 w 69"/>
                <a:gd name="T1" fmla="*/ 9 h 336"/>
                <a:gd name="T2" fmla="*/ 0 w 69"/>
                <a:gd name="T3" fmla="*/ 9 h 336"/>
                <a:gd name="T4" fmla="*/ 0 w 69"/>
                <a:gd name="T5" fmla="*/ 28 h 336"/>
                <a:gd name="T6" fmla="*/ 4 w 69"/>
                <a:gd name="T7" fmla="*/ 33 h 336"/>
                <a:gd name="T8" fmla="*/ 0 w 69"/>
                <a:gd name="T9" fmla="*/ 56 h 336"/>
                <a:gd name="T10" fmla="*/ 4 w 69"/>
                <a:gd name="T11" fmla="*/ 65 h 336"/>
                <a:gd name="T12" fmla="*/ 0 w 69"/>
                <a:gd name="T13" fmla="*/ 77 h 336"/>
                <a:gd name="T14" fmla="*/ 4 w 69"/>
                <a:gd name="T15" fmla="*/ 84 h 336"/>
                <a:gd name="T16" fmla="*/ 4 w 69"/>
                <a:gd name="T17" fmla="*/ 77 h 336"/>
                <a:gd name="T18" fmla="*/ 13 w 69"/>
                <a:gd name="T19" fmla="*/ 81 h 336"/>
                <a:gd name="T20" fmla="*/ 13 w 69"/>
                <a:gd name="T21" fmla="*/ 77 h 336"/>
                <a:gd name="T22" fmla="*/ 4 w 69"/>
                <a:gd name="T23" fmla="*/ 65 h 336"/>
                <a:gd name="T24" fmla="*/ 8 w 69"/>
                <a:gd name="T25" fmla="*/ 52 h 336"/>
                <a:gd name="T26" fmla="*/ 13 w 69"/>
                <a:gd name="T27" fmla="*/ 52 h 336"/>
                <a:gd name="T28" fmla="*/ 17 w 69"/>
                <a:gd name="T29" fmla="*/ 52 h 336"/>
                <a:gd name="T30" fmla="*/ 8 w 69"/>
                <a:gd name="T31" fmla="*/ 24 h 336"/>
                <a:gd name="T32" fmla="*/ 8 w 69"/>
                <a:gd name="T33" fmla="*/ 5 h 336"/>
                <a:gd name="T34" fmla="*/ 8 w 69"/>
                <a:gd name="T35" fmla="*/ 0 h 336"/>
                <a:gd name="T36" fmla="*/ 4 w 69"/>
                <a:gd name="T37" fmla="*/ 0 h 336"/>
                <a:gd name="T38" fmla="*/ 4 w 69"/>
                <a:gd name="T39" fmla="*/ 5 h 336"/>
                <a:gd name="T40" fmla="*/ 0 w 69"/>
                <a:gd name="T41" fmla="*/ 9 h 3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336"/>
                <a:gd name="T65" fmla="*/ 69 w 69"/>
                <a:gd name="T66" fmla="*/ 336 h 3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336">
                  <a:moveTo>
                    <a:pt x="0" y="33"/>
                  </a:moveTo>
                  <a:lnTo>
                    <a:pt x="0" y="33"/>
                  </a:lnTo>
                  <a:lnTo>
                    <a:pt x="0" y="113"/>
                  </a:lnTo>
                  <a:lnTo>
                    <a:pt x="17" y="129"/>
                  </a:lnTo>
                  <a:lnTo>
                    <a:pt x="0" y="225"/>
                  </a:lnTo>
                  <a:lnTo>
                    <a:pt x="17" y="257"/>
                  </a:lnTo>
                  <a:lnTo>
                    <a:pt x="0" y="305"/>
                  </a:lnTo>
                  <a:lnTo>
                    <a:pt x="17" y="336"/>
                  </a:lnTo>
                  <a:lnTo>
                    <a:pt x="17" y="305"/>
                  </a:lnTo>
                  <a:lnTo>
                    <a:pt x="52" y="321"/>
                  </a:lnTo>
                  <a:lnTo>
                    <a:pt x="52" y="305"/>
                  </a:lnTo>
                  <a:lnTo>
                    <a:pt x="17" y="257"/>
                  </a:lnTo>
                  <a:lnTo>
                    <a:pt x="35" y="209"/>
                  </a:lnTo>
                  <a:lnTo>
                    <a:pt x="52" y="209"/>
                  </a:lnTo>
                  <a:lnTo>
                    <a:pt x="69" y="209"/>
                  </a:lnTo>
                  <a:lnTo>
                    <a:pt x="35" y="96"/>
                  </a:lnTo>
                  <a:lnTo>
                    <a:pt x="35" y="17"/>
                  </a:lnTo>
                  <a:lnTo>
                    <a:pt x="35" y="0"/>
                  </a:lnTo>
                  <a:lnTo>
                    <a:pt x="17" y="0"/>
                  </a:lnTo>
                  <a:lnTo>
                    <a:pt x="17" y="17"/>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1" name="Freeform 161"/>
            <p:cNvSpPr>
              <a:spLocks/>
            </p:cNvSpPr>
            <p:nvPr/>
          </p:nvSpPr>
          <p:spPr bwMode="auto">
            <a:xfrm>
              <a:off x="3574" y="1358"/>
              <a:ext cx="234" cy="295"/>
            </a:xfrm>
            <a:custGeom>
              <a:avLst/>
              <a:gdLst>
                <a:gd name="T0" fmla="*/ 0 w 468"/>
                <a:gd name="T1" fmla="*/ 128 h 591"/>
                <a:gd name="T2" fmla="*/ 0 w 468"/>
                <a:gd name="T3" fmla="*/ 128 h 591"/>
                <a:gd name="T4" fmla="*/ 13 w 468"/>
                <a:gd name="T5" fmla="*/ 143 h 591"/>
                <a:gd name="T6" fmla="*/ 35 w 468"/>
                <a:gd name="T7" fmla="*/ 147 h 591"/>
                <a:gd name="T8" fmla="*/ 40 w 468"/>
                <a:gd name="T9" fmla="*/ 143 h 591"/>
                <a:gd name="T10" fmla="*/ 30 w 468"/>
                <a:gd name="T11" fmla="*/ 135 h 591"/>
                <a:gd name="T12" fmla="*/ 26 w 468"/>
                <a:gd name="T13" fmla="*/ 128 h 591"/>
                <a:gd name="T14" fmla="*/ 26 w 468"/>
                <a:gd name="T15" fmla="*/ 107 h 591"/>
                <a:gd name="T16" fmla="*/ 30 w 468"/>
                <a:gd name="T17" fmla="*/ 99 h 591"/>
                <a:gd name="T18" fmla="*/ 61 w 468"/>
                <a:gd name="T19" fmla="*/ 51 h 591"/>
                <a:gd name="T20" fmla="*/ 83 w 468"/>
                <a:gd name="T21" fmla="*/ 36 h 591"/>
                <a:gd name="T22" fmla="*/ 117 w 468"/>
                <a:gd name="T23" fmla="*/ 20 h 591"/>
                <a:gd name="T24" fmla="*/ 117 w 468"/>
                <a:gd name="T25" fmla="*/ 3 h 591"/>
                <a:gd name="T26" fmla="*/ 109 w 468"/>
                <a:gd name="T27" fmla="*/ 0 h 591"/>
                <a:gd name="T28" fmla="*/ 100 w 468"/>
                <a:gd name="T29" fmla="*/ 8 h 591"/>
                <a:gd name="T30" fmla="*/ 92 w 468"/>
                <a:gd name="T31" fmla="*/ 15 h 591"/>
                <a:gd name="T32" fmla="*/ 79 w 468"/>
                <a:gd name="T33" fmla="*/ 20 h 591"/>
                <a:gd name="T34" fmla="*/ 66 w 468"/>
                <a:gd name="T35" fmla="*/ 20 h 591"/>
                <a:gd name="T36" fmla="*/ 53 w 468"/>
                <a:gd name="T37" fmla="*/ 27 h 591"/>
                <a:gd name="T38" fmla="*/ 40 w 468"/>
                <a:gd name="T39" fmla="*/ 44 h 591"/>
                <a:gd name="T40" fmla="*/ 26 w 468"/>
                <a:gd name="T41" fmla="*/ 51 h 591"/>
                <a:gd name="T42" fmla="*/ 26 w 468"/>
                <a:gd name="T43" fmla="*/ 60 h 591"/>
                <a:gd name="T44" fmla="*/ 22 w 468"/>
                <a:gd name="T45" fmla="*/ 72 h 591"/>
                <a:gd name="T46" fmla="*/ 13 w 468"/>
                <a:gd name="T47" fmla="*/ 80 h 591"/>
                <a:gd name="T48" fmla="*/ 18 w 468"/>
                <a:gd name="T49" fmla="*/ 87 h 591"/>
                <a:gd name="T50" fmla="*/ 13 w 468"/>
                <a:gd name="T51" fmla="*/ 96 h 591"/>
                <a:gd name="T52" fmla="*/ 5 w 468"/>
                <a:gd name="T53" fmla="*/ 104 h 591"/>
                <a:gd name="T54" fmla="*/ 9 w 468"/>
                <a:gd name="T55" fmla="*/ 111 h 591"/>
                <a:gd name="T56" fmla="*/ 0 w 468"/>
                <a:gd name="T57" fmla="*/ 116 h 591"/>
                <a:gd name="T58" fmla="*/ 0 w 468"/>
                <a:gd name="T59" fmla="*/ 128 h 59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8"/>
                <a:gd name="T91" fmla="*/ 0 h 591"/>
                <a:gd name="T92" fmla="*/ 468 w 468"/>
                <a:gd name="T93" fmla="*/ 591 h 59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8" h="591">
                  <a:moveTo>
                    <a:pt x="0" y="512"/>
                  </a:moveTo>
                  <a:lnTo>
                    <a:pt x="0" y="512"/>
                  </a:lnTo>
                  <a:lnTo>
                    <a:pt x="52" y="575"/>
                  </a:lnTo>
                  <a:lnTo>
                    <a:pt x="140" y="591"/>
                  </a:lnTo>
                  <a:lnTo>
                    <a:pt x="157" y="575"/>
                  </a:lnTo>
                  <a:lnTo>
                    <a:pt x="123" y="543"/>
                  </a:lnTo>
                  <a:lnTo>
                    <a:pt x="104" y="512"/>
                  </a:lnTo>
                  <a:lnTo>
                    <a:pt x="104" y="431"/>
                  </a:lnTo>
                  <a:lnTo>
                    <a:pt x="123" y="399"/>
                  </a:lnTo>
                  <a:lnTo>
                    <a:pt x="244" y="207"/>
                  </a:lnTo>
                  <a:lnTo>
                    <a:pt x="330" y="144"/>
                  </a:lnTo>
                  <a:lnTo>
                    <a:pt x="468" y="80"/>
                  </a:lnTo>
                  <a:lnTo>
                    <a:pt x="468" y="15"/>
                  </a:lnTo>
                  <a:lnTo>
                    <a:pt x="434" y="0"/>
                  </a:lnTo>
                  <a:lnTo>
                    <a:pt x="399" y="32"/>
                  </a:lnTo>
                  <a:lnTo>
                    <a:pt x="365" y="63"/>
                  </a:lnTo>
                  <a:lnTo>
                    <a:pt x="313" y="80"/>
                  </a:lnTo>
                  <a:lnTo>
                    <a:pt x="261" y="80"/>
                  </a:lnTo>
                  <a:lnTo>
                    <a:pt x="209" y="111"/>
                  </a:lnTo>
                  <a:lnTo>
                    <a:pt x="157" y="176"/>
                  </a:lnTo>
                  <a:lnTo>
                    <a:pt x="104" y="207"/>
                  </a:lnTo>
                  <a:lnTo>
                    <a:pt x="104" y="240"/>
                  </a:lnTo>
                  <a:lnTo>
                    <a:pt x="86" y="288"/>
                  </a:lnTo>
                  <a:lnTo>
                    <a:pt x="52" y="320"/>
                  </a:lnTo>
                  <a:lnTo>
                    <a:pt x="69" y="351"/>
                  </a:lnTo>
                  <a:lnTo>
                    <a:pt x="52" y="384"/>
                  </a:lnTo>
                  <a:lnTo>
                    <a:pt x="17" y="416"/>
                  </a:lnTo>
                  <a:lnTo>
                    <a:pt x="35" y="447"/>
                  </a:lnTo>
                  <a:lnTo>
                    <a:pt x="0" y="464"/>
                  </a:lnTo>
                  <a:lnTo>
                    <a:pt x="0" y="51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2" name="Freeform 162"/>
            <p:cNvSpPr>
              <a:spLocks/>
            </p:cNvSpPr>
            <p:nvPr/>
          </p:nvSpPr>
          <p:spPr bwMode="auto">
            <a:xfrm>
              <a:off x="3530" y="1686"/>
              <a:ext cx="26" cy="32"/>
            </a:xfrm>
            <a:custGeom>
              <a:avLst/>
              <a:gdLst>
                <a:gd name="T0" fmla="*/ 0 w 52"/>
                <a:gd name="T1" fmla="*/ 16 h 63"/>
                <a:gd name="T2" fmla="*/ 0 w 52"/>
                <a:gd name="T3" fmla="*/ 16 h 63"/>
                <a:gd name="T4" fmla="*/ 9 w 52"/>
                <a:gd name="T5" fmla="*/ 12 h 63"/>
                <a:gd name="T6" fmla="*/ 13 w 52"/>
                <a:gd name="T7" fmla="*/ 8 h 63"/>
                <a:gd name="T8" fmla="*/ 5 w 52"/>
                <a:gd name="T9" fmla="*/ 0 h 63"/>
                <a:gd name="T10" fmla="*/ 0 w 52"/>
                <a:gd name="T11" fmla="*/ 8 h 63"/>
                <a:gd name="T12" fmla="*/ 0 w 52"/>
                <a:gd name="T13" fmla="*/ 16 h 63"/>
                <a:gd name="T14" fmla="*/ 0 60000 65536"/>
                <a:gd name="T15" fmla="*/ 0 60000 65536"/>
                <a:gd name="T16" fmla="*/ 0 60000 65536"/>
                <a:gd name="T17" fmla="*/ 0 60000 65536"/>
                <a:gd name="T18" fmla="*/ 0 60000 65536"/>
                <a:gd name="T19" fmla="*/ 0 60000 65536"/>
                <a:gd name="T20" fmla="*/ 0 60000 65536"/>
                <a:gd name="T21" fmla="*/ 0 w 52"/>
                <a:gd name="T22" fmla="*/ 0 h 63"/>
                <a:gd name="T23" fmla="*/ 52 w 5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63">
                  <a:moveTo>
                    <a:pt x="0" y="63"/>
                  </a:moveTo>
                  <a:lnTo>
                    <a:pt x="0" y="63"/>
                  </a:lnTo>
                  <a:lnTo>
                    <a:pt x="34" y="48"/>
                  </a:lnTo>
                  <a:lnTo>
                    <a:pt x="52" y="31"/>
                  </a:lnTo>
                  <a:lnTo>
                    <a:pt x="17" y="0"/>
                  </a:lnTo>
                  <a:lnTo>
                    <a:pt x="0" y="31"/>
                  </a:lnTo>
                  <a:lnTo>
                    <a:pt x="0"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3" name="Freeform 163"/>
            <p:cNvSpPr>
              <a:spLocks/>
            </p:cNvSpPr>
            <p:nvPr/>
          </p:nvSpPr>
          <p:spPr bwMode="auto">
            <a:xfrm>
              <a:off x="2768" y="2013"/>
              <a:ext cx="16" cy="24"/>
            </a:xfrm>
            <a:custGeom>
              <a:avLst/>
              <a:gdLst>
                <a:gd name="T0" fmla="*/ 0 w 33"/>
                <a:gd name="T1" fmla="*/ 12 h 48"/>
                <a:gd name="T2" fmla="*/ 0 w 33"/>
                <a:gd name="T3" fmla="*/ 12 h 48"/>
                <a:gd name="T4" fmla="*/ 4 w 33"/>
                <a:gd name="T5" fmla="*/ 5 h 48"/>
                <a:gd name="T6" fmla="*/ 8 w 33"/>
                <a:gd name="T7" fmla="*/ 0 h 48"/>
                <a:gd name="T8" fmla="*/ 0 w 33"/>
                <a:gd name="T9" fmla="*/ 5 h 48"/>
                <a:gd name="T10" fmla="*/ 0 w 33"/>
                <a:gd name="T11" fmla="*/ 12 h 48"/>
                <a:gd name="T12" fmla="*/ 0 60000 65536"/>
                <a:gd name="T13" fmla="*/ 0 60000 65536"/>
                <a:gd name="T14" fmla="*/ 0 60000 65536"/>
                <a:gd name="T15" fmla="*/ 0 60000 65536"/>
                <a:gd name="T16" fmla="*/ 0 60000 65536"/>
                <a:gd name="T17" fmla="*/ 0 60000 65536"/>
                <a:gd name="T18" fmla="*/ 0 w 33"/>
                <a:gd name="T19" fmla="*/ 0 h 48"/>
                <a:gd name="T20" fmla="*/ 33 w 3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3" h="48">
                  <a:moveTo>
                    <a:pt x="0" y="48"/>
                  </a:moveTo>
                  <a:lnTo>
                    <a:pt x="0" y="48"/>
                  </a:lnTo>
                  <a:lnTo>
                    <a:pt x="18" y="18"/>
                  </a:lnTo>
                  <a:lnTo>
                    <a:pt x="33" y="0"/>
                  </a:lnTo>
                  <a:lnTo>
                    <a:pt x="0" y="18"/>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4" name="Freeform 164"/>
            <p:cNvSpPr>
              <a:spLocks/>
            </p:cNvSpPr>
            <p:nvPr/>
          </p:nvSpPr>
          <p:spPr bwMode="auto">
            <a:xfrm>
              <a:off x="3001" y="2077"/>
              <a:ext cx="10" cy="17"/>
            </a:xfrm>
            <a:custGeom>
              <a:avLst/>
              <a:gdLst>
                <a:gd name="T0" fmla="*/ 0 w 19"/>
                <a:gd name="T1" fmla="*/ 4 h 33"/>
                <a:gd name="T2" fmla="*/ 0 w 19"/>
                <a:gd name="T3" fmla="*/ 4 h 33"/>
                <a:gd name="T4" fmla="*/ 0 w 19"/>
                <a:gd name="T5" fmla="*/ 9 h 33"/>
                <a:gd name="T6" fmla="*/ 5 w 19"/>
                <a:gd name="T7" fmla="*/ 9 h 33"/>
                <a:gd name="T8" fmla="*/ 5 w 19"/>
                <a:gd name="T9" fmla="*/ 4 h 33"/>
                <a:gd name="T10" fmla="*/ 5 w 19"/>
                <a:gd name="T11" fmla="*/ 0 h 33"/>
                <a:gd name="T12" fmla="*/ 0 w 19"/>
                <a:gd name="T13" fmla="*/ 4 h 33"/>
                <a:gd name="T14" fmla="*/ 0 60000 65536"/>
                <a:gd name="T15" fmla="*/ 0 60000 65536"/>
                <a:gd name="T16" fmla="*/ 0 60000 65536"/>
                <a:gd name="T17" fmla="*/ 0 60000 65536"/>
                <a:gd name="T18" fmla="*/ 0 60000 65536"/>
                <a:gd name="T19" fmla="*/ 0 60000 65536"/>
                <a:gd name="T20" fmla="*/ 0 60000 65536"/>
                <a:gd name="T21" fmla="*/ 0 w 19"/>
                <a:gd name="T22" fmla="*/ 0 h 33"/>
                <a:gd name="T23" fmla="*/ 19 w 19"/>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3">
                  <a:moveTo>
                    <a:pt x="0" y="15"/>
                  </a:moveTo>
                  <a:lnTo>
                    <a:pt x="0" y="15"/>
                  </a:lnTo>
                  <a:lnTo>
                    <a:pt x="0" y="33"/>
                  </a:lnTo>
                  <a:lnTo>
                    <a:pt x="19" y="33"/>
                  </a:lnTo>
                  <a:lnTo>
                    <a:pt x="19" y="15"/>
                  </a:lnTo>
                  <a:lnTo>
                    <a:pt x="19"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5" name="Freeform 165"/>
            <p:cNvSpPr>
              <a:spLocks/>
            </p:cNvSpPr>
            <p:nvPr/>
          </p:nvSpPr>
          <p:spPr bwMode="auto">
            <a:xfrm>
              <a:off x="3019" y="2070"/>
              <a:ext cx="18" cy="15"/>
            </a:xfrm>
            <a:custGeom>
              <a:avLst/>
              <a:gdLst>
                <a:gd name="T0" fmla="*/ 0 w 37"/>
                <a:gd name="T1" fmla="*/ 4 h 30"/>
                <a:gd name="T2" fmla="*/ 0 w 37"/>
                <a:gd name="T3" fmla="*/ 4 h 30"/>
                <a:gd name="T4" fmla="*/ 0 w 37"/>
                <a:gd name="T5" fmla="*/ 8 h 30"/>
                <a:gd name="T6" fmla="*/ 9 w 37"/>
                <a:gd name="T7" fmla="*/ 8 h 30"/>
                <a:gd name="T8" fmla="*/ 9 w 37"/>
                <a:gd name="T9" fmla="*/ 4 h 30"/>
                <a:gd name="T10" fmla="*/ 9 w 37"/>
                <a:gd name="T11" fmla="*/ 0 h 30"/>
                <a:gd name="T12" fmla="*/ 0 w 37"/>
                <a:gd name="T13" fmla="*/ 4 h 30"/>
                <a:gd name="T14" fmla="*/ 0 60000 65536"/>
                <a:gd name="T15" fmla="*/ 0 60000 65536"/>
                <a:gd name="T16" fmla="*/ 0 60000 65536"/>
                <a:gd name="T17" fmla="*/ 0 60000 65536"/>
                <a:gd name="T18" fmla="*/ 0 60000 65536"/>
                <a:gd name="T19" fmla="*/ 0 60000 65536"/>
                <a:gd name="T20" fmla="*/ 0 60000 65536"/>
                <a:gd name="T21" fmla="*/ 0 w 37"/>
                <a:gd name="T22" fmla="*/ 0 h 30"/>
                <a:gd name="T23" fmla="*/ 37 w 3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0">
                  <a:moveTo>
                    <a:pt x="0" y="15"/>
                  </a:moveTo>
                  <a:lnTo>
                    <a:pt x="0" y="15"/>
                  </a:lnTo>
                  <a:lnTo>
                    <a:pt x="0" y="30"/>
                  </a:lnTo>
                  <a:lnTo>
                    <a:pt x="37" y="30"/>
                  </a:lnTo>
                  <a:lnTo>
                    <a:pt x="37" y="15"/>
                  </a:lnTo>
                  <a:lnTo>
                    <a:pt x="37"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6" name="Freeform 166"/>
            <p:cNvSpPr>
              <a:spLocks/>
            </p:cNvSpPr>
            <p:nvPr/>
          </p:nvSpPr>
          <p:spPr bwMode="auto">
            <a:xfrm>
              <a:off x="3019" y="2094"/>
              <a:ext cx="18" cy="7"/>
            </a:xfrm>
            <a:custGeom>
              <a:avLst/>
              <a:gdLst>
                <a:gd name="T0" fmla="*/ 0 w 37"/>
                <a:gd name="T1" fmla="*/ 0 h 15"/>
                <a:gd name="T2" fmla="*/ 0 w 37"/>
                <a:gd name="T3" fmla="*/ 0 h 15"/>
                <a:gd name="T4" fmla="*/ 0 w 37"/>
                <a:gd name="T5" fmla="*/ 3 h 15"/>
                <a:gd name="T6" fmla="*/ 9 w 37"/>
                <a:gd name="T7" fmla="*/ 0 h 15"/>
                <a:gd name="T8" fmla="*/ 0 w 37"/>
                <a:gd name="T9" fmla="*/ 0 h 15"/>
                <a:gd name="T10" fmla="*/ 0 60000 65536"/>
                <a:gd name="T11" fmla="*/ 0 60000 65536"/>
                <a:gd name="T12" fmla="*/ 0 60000 65536"/>
                <a:gd name="T13" fmla="*/ 0 60000 65536"/>
                <a:gd name="T14" fmla="*/ 0 60000 65536"/>
                <a:gd name="T15" fmla="*/ 0 w 37"/>
                <a:gd name="T16" fmla="*/ 0 h 15"/>
                <a:gd name="T17" fmla="*/ 37 w 37"/>
                <a:gd name="T18" fmla="*/ 15 h 15"/>
              </a:gdLst>
              <a:ahLst/>
              <a:cxnLst>
                <a:cxn ang="T10">
                  <a:pos x="T0" y="T1"/>
                </a:cxn>
                <a:cxn ang="T11">
                  <a:pos x="T2" y="T3"/>
                </a:cxn>
                <a:cxn ang="T12">
                  <a:pos x="T4" y="T5"/>
                </a:cxn>
                <a:cxn ang="T13">
                  <a:pos x="T6" y="T7"/>
                </a:cxn>
                <a:cxn ang="T14">
                  <a:pos x="T8" y="T9"/>
                </a:cxn>
              </a:cxnLst>
              <a:rect l="T15" t="T16" r="T17" b="T18"/>
              <a:pathLst>
                <a:path w="37" h="15">
                  <a:moveTo>
                    <a:pt x="0" y="0"/>
                  </a:moveTo>
                  <a:lnTo>
                    <a:pt x="0" y="0"/>
                  </a:lnTo>
                  <a:lnTo>
                    <a:pt x="0" y="15"/>
                  </a:lnTo>
                  <a:lnTo>
                    <a:pt x="3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7" name="Freeform 167"/>
            <p:cNvSpPr>
              <a:spLocks/>
            </p:cNvSpPr>
            <p:nvPr/>
          </p:nvSpPr>
          <p:spPr bwMode="auto">
            <a:xfrm>
              <a:off x="3114" y="2029"/>
              <a:ext cx="18" cy="17"/>
            </a:xfrm>
            <a:custGeom>
              <a:avLst/>
              <a:gdLst>
                <a:gd name="T0" fmla="*/ 0 w 37"/>
                <a:gd name="T1" fmla="*/ 4 h 33"/>
                <a:gd name="T2" fmla="*/ 0 w 37"/>
                <a:gd name="T3" fmla="*/ 4 h 33"/>
                <a:gd name="T4" fmla="*/ 0 w 37"/>
                <a:gd name="T5" fmla="*/ 9 h 33"/>
                <a:gd name="T6" fmla="*/ 4 w 37"/>
                <a:gd name="T7" fmla="*/ 9 h 33"/>
                <a:gd name="T8" fmla="*/ 4 w 37"/>
                <a:gd name="T9" fmla="*/ 0 h 33"/>
                <a:gd name="T10" fmla="*/ 9 w 37"/>
                <a:gd name="T11" fmla="*/ 0 h 33"/>
                <a:gd name="T12" fmla="*/ 0 w 37"/>
                <a:gd name="T13" fmla="*/ 4 h 33"/>
                <a:gd name="T14" fmla="*/ 0 60000 65536"/>
                <a:gd name="T15" fmla="*/ 0 60000 65536"/>
                <a:gd name="T16" fmla="*/ 0 60000 65536"/>
                <a:gd name="T17" fmla="*/ 0 60000 65536"/>
                <a:gd name="T18" fmla="*/ 0 60000 65536"/>
                <a:gd name="T19" fmla="*/ 0 60000 65536"/>
                <a:gd name="T20" fmla="*/ 0 60000 65536"/>
                <a:gd name="T21" fmla="*/ 0 w 37"/>
                <a:gd name="T22" fmla="*/ 0 h 33"/>
                <a:gd name="T23" fmla="*/ 37 w 37"/>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3">
                  <a:moveTo>
                    <a:pt x="0" y="15"/>
                  </a:moveTo>
                  <a:lnTo>
                    <a:pt x="0" y="15"/>
                  </a:lnTo>
                  <a:lnTo>
                    <a:pt x="0" y="33"/>
                  </a:lnTo>
                  <a:lnTo>
                    <a:pt x="18" y="33"/>
                  </a:lnTo>
                  <a:lnTo>
                    <a:pt x="18" y="0"/>
                  </a:lnTo>
                  <a:lnTo>
                    <a:pt x="37"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8" name="Freeform 168"/>
            <p:cNvSpPr>
              <a:spLocks/>
            </p:cNvSpPr>
            <p:nvPr/>
          </p:nvSpPr>
          <p:spPr bwMode="auto">
            <a:xfrm>
              <a:off x="3166" y="2013"/>
              <a:ext cx="18" cy="9"/>
            </a:xfrm>
            <a:custGeom>
              <a:avLst/>
              <a:gdLst>
                <a:gd name="T0" fmla="*/ 0 w 37"/>
                <a:gd name="T1" fmla="*/ 0 h 18"/>
                <a:gd name="T2" fmla="*/ 0 w 37"/>
                <a:gd name="T3" fmla="*/ 0 h 18"/>
                <a:gd name="T4" fmla="*/ 0 w 37"/>
                <a:gd name="T5" fmla="*/ 5 h 18"/>
                <a:gd name="T6" fmla="*/ 9 w 37"/>
                <a:gd name="T7" fmla="*/ 0 h 18"/>
                <a:gd name="T8" fmla="*/ 4 w 37"/>
                <a:gd name="T9" fmla="*/ 0 h 18"/>
                <a:gd name="T10" fmla="*/ 0 w 37"/>
                <a:gd name="T11" fmla="*/ 0 h 18"/>
                <a:gd name="T12" fmla="*/ 0 60000 65536"/>
                <a:gd name="T13" fmla="*/ 0 60000 65536"/>
                <a:gd name="T14" fmla="*/ 0 60000 65536"/>
                <a:gd name="T15" fmla="*/ 0 60000 65536"/>
                <a:gd name="T16" fmla="*/ 0 60000 65536"/>
                <a:gd name="T17" fmla="*/ 0 60000 65536"/>
                <a:gd name="T18" fmla="*/ 0 w 37"/>
                <a:gd name="T19" fmla="*/ 0 h 18"/>
                <a:gd name="T20" fmla="*/ 37 w 3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37" h="18">
                  <a:moveTo>
                    <a:pt x="0" y="0"/>
                  </a:moveTo>
                  <a:lnTo>
                    <a:pt x="0" y="0"/>
                  </a:lnTo>
                  <a:lnTo>
                    <a:pt x="0" y="18"/>
                  </a:lnTo>
                  <a:lnTo>
                    <a:pt x="37" y="0"/>
                  </a:lnTo>
                  <a:lnTo>
                    <a:pt x="19"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09" name="Freeform 169"/>
            <p:cNvSpPr>
              <a:spLocks/>
            </p:cNvSpPr>
            <p:nvPr/>
          </p:nvSpPr>
          <p:spPr bwMode="auto">
            <a:xfrm>
              <a:off x="3176" y="1998"/>
              <a:ext cx="8" cy="7"/>
            </a:xfrm>
            <a:custGeom>
              <a:avLst/>
              <a:gdLst>
                <a:gd name="T0" fmla="*/ 0 w 18"/>
                <a:gd name="T1" fmla="*/ 3 h 15"/>
                <a:gd name="T2" fmla="*/ 0 w 18"/>
                <a:gd name="T3" fmla="*/ 3 h 15"/>
                <a:gd name="T4" fmla="*/ 4 w 18"/>
                <a:gd name="T5" fmla="*/ 3 h 15"/>
                <a:gd name="T6" fmla="*/ 0 w 18"/>
                <a:gd name="T7" fmla="*/ 0 h 15"/>
                <a:gd name="T8" fmla="*/ 0 w 18"/>
                <a:gd name="T9" fmla="*/ 3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15"/>
                  </a:moveTo>
                  <a:lnTo>
                    <a:pt x="0" y="15"/>
                  </a:lnTo>
                  <a:lnTo>
                    <a:pt x="18" y="15"/>
                  </a:lnTo>
                  <a:lnTo>
                    <a:pt x="0"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0" name="Freeform 170"/>
            <p:cNvSpPr>
              <a:spLocks/>
            </p:cNvSpPr>
            <p:nvPr/>
          </p:nvSpPr>
          <p:spPr bwMode="auto">
            <a:xfrm>
              <a:off x="2776" y="2013"/>
              <a:ext cx="113" cy="184"/>
            </a:xfrm>
            <a:custGeom>
              <a:avLst/>
              <a:gdLst>
                <a:gd name="T0" fmla="*/ 9 w 224"/>
                <a:gd name="T1" fmla="*/ 92 h 369"/>
                <a:gd name="T2" fmla="*/ 9 w 224"/>
                <a:gd name="T3" fmla="*/ 92 h 369"/>
                <a:gd name="T4" fmla="*/ 13 w 224"/>
                <a:gd name="T5" fmla="*/ 88 h 369"/>
                <a:gd name="T6" fmla="*/ 22 w 224"/>
                <a:gd name="T7" fmla="*/ 92 h 369"/>
                <a:gd name="T8" fmla="*/ 22 w 224"/>
                <a:gd name="T9" fmla="*/ 88 h 369"/>
                <a:gd name="T10" fmla="*/ 26 w 224"/>
                <a:gd name="T11" fmla="*/ 84 h 369"/>
                <a:gd name="T12" fmla="*/ 31 w 224"/>
                <a:gd name="T13" fmla="*/ 88 h 369"/>
                <a:gd name="T14" fmla="*/ 35 w 224"/>
                <a:gd name="T15" fmla="*/ 84 h 369"/>
                <a:gd name="T16" fmla="*/ 52 w 224"/>
                <a:gd name="T17" fmla="*/ 84 h 369"/>
                <a:gd name="T18" fmla="*/ 57 w 224"/>
                <a:gd name="T19" fmla="*/ 80 h 369"/>
                <a:gd name="T20" fmla="*/ 48 w 224"/>
                <a:gd name="T21" fmla="*/ 80 h 369"/>
                <a:gd name="T22" fmla="*/ 57 w 224"/>
                <a:gd name="T23" fmla="*/ 68 h 369"/>
                <a:gd name="T24" fmla="*/ 52 w 224"/>
                <a:gd name="T25" fmla="*/ 64 h 369"/>
                <a:gd name="T26" fmla="*/ 48 w 224"/>
                <a:gd name="T27" fmla="*/ 64 h 369"/>
                <a:gd name="T28" fmla="*/ 44 w 224"/>
                <a:gd name="T29" fmla="*/ 64 h 369"/>
                <a:gd name="T30" fmla="*/ 48 w 224"/>
                <a:gd name="T31" fmla="*/ 60 h 369"/>
                <a:gd name="T32" fmla="*/ 48 w 224"/>
                <a:gd name="T33" fmla="*/ 56 h 369"/>
                <a:gd name="T34" fmla="*/ 44 w 224"/>
                <a:gd name="T35" fmla="*/ 48 h 369"/>
                <a:gd name="T36" fmla="*/ 39 w 224"/>
                <a:gd name="T37" fmla="*/ 44 h 369"/>
                <a:gd name="T38" fmla="*/ 31 w 224"/>
                <a:gd name="T39" fmla="*/ 32 h 369"/>
                <a:gd name="T40" fmla="*/ 22 w 224"/>
                <a:gd name="T41" fmla="*/ 28 h 369"/>
                <a:gd name="T42" fmla="*/ 35 w 224"/>
                <a:gd name="T43" fmla="*/ 12 h 369"/>
                <a:gd name="T44" fmla="*/ 31 w 224"/>
                <a:gd name="T45" fmla="*/ 8 h 369"/>
                <a:gd name="T46" fmla="*/ 18 w 224"/>
                <a:gd name="T47" fmla="*/ 12 h 369"/>
                <a:gd name="T48" fmla="*/ 18 w 224"/>
                <a:gd name="T49" fmla="*/ 4 h 369"/>
                <a:gd name="T50" fmla="*/ 26 w 224"/>
                <a:gd name="T51" fmla="*/ 0 h 369"/>
                <a:gd name="T52" fmla="*/ 22 w 224"/>
                <a:gd name="T53" fmla="*/ 0 h 369"/>
                <a:gd name="T54" fmla="*/ 13 w 224"/>
                <a:gd name="T55" fmla="*/ 0 h 369"/>
                <a:gd name="T56" fmla="*/ 5 w 224"/>
                <a:gd name="T57" fmla="*/ 12 h 369"/>
                <a:gd name="T58" fmla="*/ 0 w 224"/>
                <a:gd name="T59" fmla="*/ 12 h 369"/>
                <a:gd name="T60" fmla="*/ 5 w 224"/>
                <a:gd name="T61" fmla="*/ 16 h 369"/>
                <a:gd name="T62" fmla="*/ 9 w 224"/>
                <a:gd name="T63" fmla="*/ 16 h 369"/>
                <a:gd name="T64" fmla="*/ 5 w 224"/>
                <a:gd name="T65" fmla="*/ 24 h 369"/>
                <a:gd name="T66" fmla="*/ 9 w 224"/>
                <a:gd name="T67" fmla="*/ 24 h 369"/>
                <a:gd name="T68" fmla="*/ 9 w 224"/>
                <a:gd name="T69" fmla="*/ 28 h 369"/>
                <a:gd name="T70" fmla="*/ 5 w 224"/>
                <a:gd name="T71" fmla="*/ 32 h 369"/>
                <a:gd name="T72" fmla="*/ 9 w 224"/>
                <a:gd name="T73" fmla="*/ 32 h 369"/>
                <a:gd name="T74" fmla="*/ 9 w 224"/>
                <a:gd name="T75" fmla="*/ 36 h 369"/>
                <a:gd name="T76" fmla="*/ 9 w 224"/>
                <a:gd name="T77" fmla="*/ 32 h 369"/>
                <a:gd name="T78" fmla="*/ 13 w 224"/>
                <a:gd name="T79" fmla="*/ 36 h 369"/>
                <a:gd name="T80" fmla="*/ 9 w 224"/>
                <a:gd name="T81" fmla="*/ 40 h 369"/>
                <a:gd name="T82" fmla="*/ 13 w 224"/>
                <a:gd name="T83" fmla="*/ 44 h 369"/>
                <a:gd name="T84" fmla="*/ 22 w 224"/>
                <a:gd name="T85" fmla="*/ 40 h 369"/>
                <a:gd name="T86" fmla="*/ 22 w 224"/>
                <a:gd name="T87" fmla="*/ 44 h 369"/>
                <a:gd name="T88" fmla="*/ 22 w 224"/>
                <a:gd name="T89" fmla="*/ 48 h 369"/>
                <a:gd name="T90" fmla="*/ 26 w 224"/>
                <a:gd name="T91" fmla="*/ 48 h 369"/>
                <a:gd name="T92" fmla="*/ 26 w 224"/>
                <a:gd name="T93" fmla="*/ 56 h 369"/>
                <a:gd name="T94" fmla="*/ 13 w 224"/>
                <a:gd name="T95" fmla="*/ 56 h 369"/>
                <a:gd name="T96" fmla="*/ 18 w 224"/>
                <a:gd name="T97" fmla="*/ 60 h 369"/>
                <a:gd name="T98" fmla="*/ 13 w 224"/>
                <a:gd name="T99" fmla="*/ 64 h 369"/>
                <a:gd name="T100" fmla="*/ 18 w 224"/>
                <a:gd name="T101" fmla="*/ 64 h 369"/>
                <a:gd name="T102" fmla="*/ 18 w 224"/>
                <a:gd name="T103" fmla="*/ 68 h 369"/>
                <a:gd name="T104" fmla="*/ 9 w 224"/>
                <a:gd name="T105" fmla="*/ 72 h 369"/>
                <a:gd name="T106" fmla="*/ 13 w 224"/>
                <a:gd name="T107" fmla="*/ 76 h 369"/>
                <a:gd name="T108" fmla="*/ 18 w 224"/>
                <a:gd name="T109" fmla="*/ 76 h 369"/>
                <a:gd name="T110" fmla="*/ 22 w 224"/>
                <a:gd name="T111" fmla="*/ 80 h 369"/>
                <a:gd name="T112" fmla="*/ 26 w 224"/>
                <a:gd name="T113" fmla="*/ 76 h 369"/>
                <a:gd name="T114" fmla="*/ 26 w 224"/>
                <a:gd name="T115" fmla="*/ 80 h 369"/>
                <a:gd name="T116" fmla="*/ 18 w 224"/>
                <a:gd name="T117" fmla="*/ 80 h 369"/>
                <a:gd name="T118" fmla="*/ 9 w 224"/>
                <a:gd name="T119" fmla="*/ 92 h 3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4"/>
                <a:gd name="T181" fmla="*/ 0 h 369"/>
                <a:gd name="T182" fmla="*/ 224 w 224"/>
                <a:gd name="T183" fmla="*/ 369 h 3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4" h="369">
                  <a:moveTo>
                    <a:pt x="34" y="369"/>
                  </a:moveTo>
                  <a:lnTo>
                    <a:pt x="34" y="369"/>
                  </a:lnTo>
                  <a:lnTo>
                    <a:pt x="52" y="353"/>
                  </a:lnTo>
                  <a:lnTo>
                    <a:pt x="86" y="369"/>
                  </a:lnTo>
                  <a:lnTo>
                    <a:pt x="86" y="353"/>
                  </a:lnTo>
                  <a:lnTo>
                    <a:pt x="103" y="336"/>
                  </a:lnTo>
                  <a:lnTo>
                    <a:pt x="121" y="353"/>
                  </a:lnTo>
                  <a:lnTo>
                    <a:pt x="138" y="336"/>
                  </a:lnTo>
                  <a:lnTo>
                    <a:pt x="207" y="336"/>
                  </a:lnTo>
                  <a:lnTo>
                    <a:pt x="224" y="321"/>
                  </a:lnTo>
                  <a:lnTo>
                    <a:pt x="190" y="321"/>
                  </a:lnTo>
                  <a:lnTo>
                    <a:pt x="224" y="273"/>
                  </a:lnTo>
                  <a:lnTo>
                    <a:pt x="207" y="257"/>
                  </a:lnTo>
                  <a:lnTo>
                    <a:pt x="190" y="257"/>
                  </a:lnTo>
                  <a:lnTo>
                    <a:pt x="172" y="257"/>
                  </a:lnTo>
                  <a:lnTo>
                    <a:pt x="190" y="240"/>
                  </a:lnTo>
                  <a:lnTo>
                    <a:pt x="190" y="225"/>
                  </a:lnTo>
                  <a:lnTo>
                    <a:pt x="172" y="192"/>
                  </a:lnTo>
                  <a:lnTo>
                    <a:pt x="155" y="177"/>
                  </a:lnTo>
                  <a:lnTo>
                    <a:pt x="121" y="129"/>
                  </a:lnTo>
                  <a:lnTo>
                    <a:pt x="86" y="114"/>
                  </a:lnTo>
                  <a:lnTo>
                    <a:pt x="138" y="48"/>
                  </a:lnTo>
                  <a:lnTo>
                    <a:pt x="121" y="33"/>
                  </a:lnTo>
                  <a:lnTo>
                    <a:pt x="69" y="48"/>
                  </a:lnTo>
                  <a:lnTo>
                    <a:pt x="69" y="18"/>
                  </a:lnTo>
                  <a:lnTo>
                    <a:pt x="103" y="0"/>
                  </a:lnTo>
                  <a:lnTo>
                    <a:pt x="86" y="0"/>
                  </a:lnTo>
                  <a:lnTo>
                    <a:pt x="52" y="0"/>
                  </a:lnTo>
                  <a:lnTo>
                    <a:pt x="17" y="48"/>
                  </a:lnTo>
                  <a:lnTo>
                    <a:pt x="0" y="48"/>
                  </a:lnTo>
                  <a:lnTo>
                    <a:pt x="17" y="66"/>
                  </a:lnTo>
                  <a:lnTo>
                    <a:pt x="34" y="66"/>
                  </a:lnTo>
                  <a:lnTo>
                    <a:pt x="17" y="96"/>
                  </a:lnTo>
                  <a:lnTo>
                    <a:pt x="34" y="96"/>
                  </a:lnTo>
                  <a:lnTo>
                    <a:pt x="34" y="114"/>
                  </a:lnTo>
                  <a:lnTo>
                    <a:pt x="17" y="129"/>
                  </a:lnTo>
                  <a:lnTo>
                    <a:pt x="34" y="129"/>
                  </a:lnTo>
                  <a:lnTo>
                    <a:pt x="34" y="144"/>
                  </a:lnTo>
                  <a:lnTo>
                    <a:pt x="34" y="129"/>
                  </a:lnTo>
                  <a:lnTo>
                    <a:pt x="52" y="144"/>
                  </a:lnTo>
                  <a:lnTo>
                    <a:pt x="34" y="162"/>
                  </a:lnTo>
                  <a:lnTo>
                    <a:pt x="52" y="177"/>
                  </a:lnTo>
                  <a:lnTo>
                    <a:pt x="86" y="162"/>
                  </a:lnTo>
                  <a:lnTo>
                    <a:pt x="86" y="177"/>
                  </a:lnTo>
                  <a:lnTo>
                    <a:pt x="86" y="192"/>
                  </a:lnTo>
                  <a:lnTo>
                    <a:pt x="103" y="192"/>
                  </a:lnTo>
                  <a:lnTo>
                    <a:pt x="103" y="225"/>
                  </a:lnTo>
                  <a:lnTo>
                    <a:pt x="52" y="225"/>
                  </a:lnTo>
                  <a:lnTo>
                    <a:pt x="69" y="240"/>
                  </a:lnTo>
                  <a:lnTo>
                    <a:pt x="52" y="257"/>
                  </a:lnTo>
                  <a:lnTo>
                    <a:pt x="69" y="257"/>
                  </a:lnTo>
                  <a:lnTo>
                    <a:pt x="69" y="273"/>
                  </a:lnTo>
                  <a:lnTo>
                    <a:pt x="34" y="288"/>
                  </a:lnTo>
                  <a:lnTo>
                    <a:pt x="52" y="305"/>
                  </a:lnTo>
                  <a:lnTo>
                    <a:pt x="69" y="305"/>
                  </a:lnTo>
                  <a:lnTo>
                    <a:pt x="86" y="321"/>
                  </a:lnTo>
                  <a:lnTo>
                    <a:pt x="103" y="305"/>
                  </a:lnTo>
                  <a:lnTo>
                    <a:pt x="103" y="321"/>
                  </a:lnTo>
                  <a:lnTo>
                    <a:pt x="69" y="321"/>
                  </a:lnTo>
                  <a:lnTo>
                    <a:pt x="34" y="36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1" name="Freeform 171"/>
            <p:cNvSpPr>
              <a:spLocks/>
            </p:cNvSpPr>
            <p:nvPr/>
          </p:nvSpPr>
          <p:spPr bwMode="auto">
            <a:xfrm>
              <a:off x="2984" y="2325"/>
              <a:ext cx="8" cy="33"/>
            </a:xfrm>
            <a:custGeom>
              <a:avLst/>
              <a:gdLst>
                <a:gd name="T0" fmla="*/ 0 w 18"/>
                <a:gd name="T1" fmla="*/ 5 h 65"/>
                <a:gd name="T2" fmla="*/ 0 w 18"/>
                <a:gd name="T3" fmla="*/ 5 h 65"/>
                <a:gd name="T4" fmla="*/ 0 w 18"/>
                <a:gd name="T5" fmla="*/ 12 h 65"/>
                <a:gd name="T6" fmla="*/ 4 w 18"/>
                <a:gd name="T7" fmla="*/ 17 h 65"/>
                <a:gd name="T8" fmla="*/ 4 w 18"/>
                <a:gd name="T9" fmla="*/ 0 h 65"/>
                <a:gd name="T10" fmla="*/ 0 w 18"/>
                <a:gd name="T11" fmla="*/ 5 h 65"/>
                <a:gd name="T12" fmla="*/ 0 60000 65536"/>
                <a:gd name="T13" fmla="*/ 0 60000 65536"/>
                <a:gd name="T14" fmla="*/ 0 60000 65536"/>
                <a:gd name="T15" fmla="*/ 0 60000 65536"/>
                <a:gd name="T16" fmla="*/ 0 60000 65536"/>
                <a:gd name="T17" fmla="*/ 0 60000 65536"/>
                <a:gd name="T18" fmla="*/ 0 w 18"/>
                <a:gd name="T19" fmla="*/ 0 h 65"/>
                <a:gd name="T20" fmla="*/ 18 w 18"/>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8" h="65">
                  <a:moveTo>
                    <a:pt x="0" y="17"/>
                  </a:moveTo>
                  <a:lnTo>
                    <a:pt x="0" y="17"/>
                  </a:lnTo>
                  <a:lnTo>
                    <a:pt x="0" y="48"/>
                  </a:lnTo>
                  <a:lnTo>
                    <a:pt x="18" y="65"/>
                  </a:lnTo>
                  <a:lnTo>
                    <a:pt x="18"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2" name="Freeform 172"/>
            <p:cNvSpPr>
              <a:spLocks/>
            </p:cNvSpPr>
            <p:nvPr/>
          </p:nvSpPr>
          <p:spPr bwMode="auto">
            <a:xfrm>
              <a:off x="2975" y="2358"/>
              <a:ext cx="26" cy="39"/>
            </a:xfrm>
            <a:custGeom>
              <a:avLst/>
              <a:gdLst>
                <a:gd name="T0" fmla="*/ 0 w 52"/>
                <a:gd name="T1" fmla="*/ 0 h 79"/>
                <a:gd name="T2" fmla="*/ 0 w 52"/>
                <a:gd name="T3" fmla="*/ 0 h 79"/>
                <a:gd name="T4" fmla="*/ 5 w 52"/>
                <a:gd name="T5" fmla="*/ 16 h 79"/>
                <a:gd name="T6" fmla="*/ 5 w 52"/>
                <a:gd name="T7" fmla="*/ 19 h 79"/>
                <a:gd name="T8" fmla="*/ 9 w 52"/>
                <a:gd name="T9" fmla="*/ 16 h 79"/>
                <a:gd name="T10" fmla="*/ 13 w 52"/>
                <a:gd name="T11" fmla="*/ 4 h 79"/>
                <a:gd name="T12" fmla="*/ 9 w 52"/>
                <a:gd name="T13" fmla="*/ 0 h 79"/>
                <a:gd name="T14" fmla="*/ 0 w 52"/>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9"/>
                <a:gd name="T26" fmla="*/ 52 w 52"/>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9">
                  <a:moveTo>
                    <a:pt x="0" y="0"/>
                  </a:moveTo>
                  <a:lnTo>
                    <a:pt x="0" y="0"/>
                  </a:lnTo>
                  <a:lnTo>
                    <a:pt x="17" y="64"/>
                  </a:lnTo>
                  <a:lnTo>
                    <a:pt x="17" y="79"/>
                  </a:lnTo>
                  <a:lnTo>
                    <a:pt x="35" y="64"/>
                  </a:lnTo>
                  <a:lnTo>
                    <a:pt x="52" y="16"/>
                  </a:lnTo>
                  <a:lnTo>
                    <a:pt x="35"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3" name="Freeform 173"/>
            <p:cNvSpPr>
              <a:spLocks/>
            </p:cNvSpPr>
            <p:nvPr/>
          </p:nvSpPr>
          <p:spPr bwMode="auto">
            <a:xfrm>
              <a:off x="3036" y="2406"/>
              <a:ext cx="45" cy="24"/>
            </a:xfrm>
            <a:custGeom>
              <a:avLst/>
              <a:gdLst>
                <a:gd name="T0" fmla="*/ 0 w 88"/>
                <a:gd name="T1" fmla="*/ 0 h 48"/>
                <a:gd name="T2" fmla="*/ 0 w 88"/>
                <a:gd name="T3" fmla="*/ 0 h 48"/>
                <a:gd name="T4" fmla="*/ 0 w 88"/>
                <a:gd name="T5" fmla="*/ 3 h 48"/>
                <a:gd name="T6" fmla="*/ 18 w 88"/>
                <a:gd name="T7" fmla="*/ 12 h 48"/>
                <a:gd name="T8" fmla="*/ 23 w 88"/>
                <a:gd name="T9" fmla="*/ 0 h 48"/>
                <a:gd name="T10" fmla="*/ 14 w 88"/>
                <a:gd name="T11" fmla="*/ 0 h 48"/>
                <a:gd name="T12" fmla="*/ 5 w 88"/>
                <a:gd name="T13" fmla="*/ 0 h 48"/>
                <a:gd name="T14" fmla="*/ 0 w 88"/>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48"/>
                <a:gd name="T26" fmla="*/ 88 w 88"/>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48">
                  <a:moveTo>
                    <a:pt x="0" y="0"/>
                  </a:moveTo>
                  <a:lnTo>
                    <a:pt x="0" y="0"/>
                  </a:lnTo>
                  <a:lnTo>
                    <a:pt x="0" y="15"/>
                  </a:lnTo>
                  <a:lnTo>
                    <a:pt x="69" y="48"/>
                  </a:lnTo>
                  <a:lnTo>
                    <a:pt x="88" y="0"/>
                  </a:lnTo>
                  <a:lnTo>
                    <a:pt x="52" y="0"/>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4" name="Freeform 174"/>
            <p:cNvSpPr>
              <a:spLocks/>
            </p:cNvSpPr>
            <p:nvPr/>
          </p:nvSpPr>
          <p:spPr bwMode="auto">
            <a:xfrm>
              <a:off x="3158" y="2406"/>
              <a:ext cx="26" cy="24"/>
            </a:xfrm>
            <a:custGeom>
              <a:avLst/>
              <a:gdLst>
                <a:gd name="T0" fmla="*/ 0 w 52"/>
                <a:gd name="T1" fmla="*/ 3 h 48"/>
                <a:gd name="T2" fmla="*/ 0 w 52"/>
                <a:gd name="T3" fmla="*/ 3 h 48"/>
                <a:gd name="T4" fmla="*/ 5 w 52"/>
                <a:gd name="T5" fmla="*/ 3 h 48"/>
                <a:gd name="T6" fmla="*/ 5 w 52"/>
                <a:gd name="T7" fmla="*/ 12 h 48"/>
                <a:gd name="T8" fmla="*/ 9 w 52"/>
                <a:gd name="T9" fmla="*/ 12 h 48"/>
                <a:gd name="T10" fmla="*/ 13 w 52"/>
                <a:gd name="T11" fmla="*/ 12 h 48"/>
                <a:gd name="T12" fmla="*/ 9 w 52"/>
                <a:gd name="T13" fmla="*/ 3 h 48"/>
                <a:gd name="T14" fmla="*/ 13 w 52"/>
                <a:gd name="T15" fmla="*/ 7 h 48"/>
                <a:gd name="T16" fmla="*/ 13 w 52"/>
                <a:gd name="T17" fmla="*/ 3 h 48"/>
                <a:gd name="T18" fmla="*/ 5 w 52"/>
                <a:gd name="T19" fmla="*/ 0 h 48"/>
                <a:gd name="T20" fmla="*/ 0 w 52"/>
                <a:gd name="T21" fmla="*/ 3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48"/>
                <a:gd name="T35" fmla="*/ 52 w 52"/>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48">
                  <a:moveTo>
                    <a:pt x="0" y="15"/>
                  </a:moveTo>
                  <a:lnTo>
                    <a:pt x="0" y="15"/>
                  </a:lnTo>
                  <a:lnTo>
                    <a:pt x="17" y="15"/>
                  </a:lnTo>
                  <a:lnTo>
                    <a:pt x="17" y="48"/>
                  </a:lnTo>
                  <a:lnTo>
                    <a:pt x="34" y="48"/>
                  </a:lnTo>
                  <a:lnTo>
                    <a:pt x="52" y="48"/>
                  </a:lnTo>
                  <a:lnTo>
                    <a:pt x="34" y="15"/>
                  </a:lnTo>
                  <a:lnTo>
                    <a:pt x="52" y="31"/>
                  </a:lnTo>
                  <a:lnTo>
                    <a:pt x="52" y="15"/>
                  </a:lnTo>
                  <a:lnTo>
                    <a:pt x="17"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5" name="Freeform 175"/>
            <p:cNvSpPr>
              <a:spLocks/>
            </p:cNvSpPr>
            <p:nvPr/>
          </p:nvSpPr>
          <p:spPr bwMode="auto">
            <a:xfrm>
              <a:off x="3192" y="2445"/>
              <a:ext cx="35" cy="9"/>
            </a:xfrm>
            <a:custGeom>
              <a:avLst/>
              <a:gdLst>
                <a:gd name="T0" fmla="*/ 0 w 71"/>
                <a:gd name="T1" fmla="*/ 5 h 17"/>
                <a:gd name="T2" fmla="*/ 0 w 71"/>
                <a:gd name="T3" fmla="*/ 5 h 17"/>
                <a:gd name="T4" fmla="*/ 9 w 71"/>
                <a:gd name="T5" fmla="*/ 5 h 17"/>
                <a:gd name="T6" fmla="*/ 17 w 71"/>
                <a:gd name="T7" fmla="*/ 5 h 17"/>
                <a:gd name="T8" fmla="*/ 13 w 71"/>
                <a:gd name="T9" fmla="*/ 5 h 17"/>
                <a:gd name="T10" fmla="*/ 0 w 71"/>
                <a:gd name="T11" fmla="*/ 0 h 17"/>
                <a:gd name="T12" fmla="*/ 0 w 71"/>
                <a:gd name="T13" fmla="*/ 5 h 17"/>
                <a:gd name="T14" fmla="*/ 0 60000 65536"/>
                <a:gd name="T15" fmla="*/ 0 60000 65536"/>
                <a:gd name="T16" fmla="*/ 0 60000 65536"/>
                <a:gd name="T17" fmla="*/ 0 60000 65536"/>
                <a:gd name="T18" fmla="*/ 0 60000 65536"/>
                <a:gd name="T19" fmla="*/ 0 60000 65536"/>
                <a:gd name="T20" fmla="*/ 0 60000 65536"/>
                <a:gd name="T21" fmla="*/ 0 w 71"/>
                <a:gd name="T22" fmla="*/ 0 h 17"/>
                <a:gd name="T23" fmla="*/ 71 w 71"/>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7">
                  <a:moveTo>
                    <a:pt x="0" y="17"/>
                  </a:moveTo>
                  <a:lnTo>
                    <a:pt x="0" y="17"/>
                  </a:lnTo>
                  <a:lnTo>
                    <a:pt x="36" y="17"/>
                  </a:lnTo>
                  <a:lnTo>
                    <a:pt x="71" y="17"/>
                  </a:lnTo>
                  <a:lnTo>
                    <a:pt x="54" y="17"/>
                  </a:lnTo>
                  <a:lnTo>
                    <a:pt x="0"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6" name="Freeform 176"/>
            <p:cNvSpPr>
              <a:spLocks/>
            </p:cNvSpPr>
            <p:nvPr/>
          </p:nvSpPr>
          <p:spPr bwMode="auto">
            <a:xfrm>
              <a:off x="3305" y="2445"/>
              <a:ext cx="35" cy="16"/>
            </a:xfrm>
            <a:custGeom>
              <a:avLst/>
              <a:gdLst>
                <a:gd name="T0" fmla="*/ 0 w 70"/>
                <a:gd name="T1" fmla="*/ 4 h 32"/>
                <a:gd name="T2" fmla="*/ 0 w 70"/>
                <a:gd name="T3" fmla="*/ 4 h 32"/>
                <a:gd name="T4" fmla="*/ 4 w 70"/>
                <a:gd name="T5" fmla="*/ 8 h 32"/>
                <a:gd name="T6" fmla="*/ 9 w 70"/>
                <a:gd name="T7" fmla="*/ 8 h 32"/>
                <a:gd name="T8" fmla="*/ 13 w 70"/>
                <a:gd name="T9" fmla="*/ 4 h 32"/>
                <a:gd name="T10" fmla="*/ 18 w 70"/>
                <a:gd name="T11" fmla="*/ 0 h 32"/>
                <a:gd name="T12" fmla="*/ 0 w 70"/>
                <a:gd name="T13" fmla="*/ 4 h 32"/>
                <a:gd name="T14" fmla="*/ 0 60000 65536"/>
                <a:gd name="T15" fmla="*/ 0 60000 65536"/>
                <a:gd name="T16" fmla="*/ 0 60000 65536"/>
                <a:gd name="T17" fmla="*/ 0 60000 65536"/>
                <a:gd name="T18" fmla="*/ 0 60000 65536"/>
                <a:gd name="T19" fmla="*/ 0 60000 65536"/>
                <a:gd name="T20" fmla="*/ 0 60000 65536"/>
                <a:gd name="T21" fmla="*/ 0 w 70"/>
                <a:gd name="T22" fmla="*/ 0 h 32"/>
                <a:gd name="T23" fmla="*/ 70 w 70"/>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32">
                  <a:moveTo>
                    <a:pt x="0" y="17"/>
                  </a:moveTo>
                  <a:lnTo>
                    <a:pt x="0" y="17"/>
                  </a:lnTo>
                  <a:lnTo>
                    <a:pt x="18" y="32"/>
                  </a:lnTo>
                  <a:lnTo>
                    <a:pt x="35" y="32"/>
                  </a:lnTo>
                  <a:lnTo>
                    <a:pt x="52" y="17"/>
                  </a:lnTo>
                  <a:lnTo>
                    <a:pt x="70"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7" name="Freeform 177"/>
            <p:cNvSpPr>
              <a:spLocks/>
            </p:cNvSpPr>
            <p:nvPr/>
          </p:nvSpPr>
          <p:spPr bwMode="auto">
            <a:xfrm>
              <a:off x="2897" y="2373"/>
              <a:ext cx="18" cy="16"/>
            </a:xfrm>
            <a:custGeom>
              <a:avLst/>
              <a:gdLst>
                <a:gd name="T0" fmla="*/ 0 w 34"/>
                <a:gd name="T1" fmla="*/ 4 h 33"/>
                <a:gd name="T2" fmla="*/ 0 w 34"/>
                <a:gd name="T3" fmla="*/ 4 h 33"/>
                <a:gd name="T4" fmla="*/ 5 w 34"/>
                <a:gd name="T5" fmla="*/ 8 h 33"/>
                <a:gd name="T6" fmla="*/ 10 w 34"/>
                <a:gd name="T7" fmla="*/ 4 h 33"/>
                <a:gd name="T8" fmla="*/ 5 w 34"/>
                <a:gd name="T9" fmla="*/ 0 h 33"/>
                <a:gd name="T10" fmla="*/ 0 w 34"/>
                <a:gd name="T11" fmla="*/ 4 h 33"/>
                <a:gd name="T12" fmla="*/ 0 60000 65536"/>
                <a:gd name="T13" fmla="*/ 0 60000 65536"/>
                <a:gd name="T14" fmla="*/ 0 60000 65536"/>
                <a:gd name="T15" fmla="*/ 0 60000 65536"/>
                <a:gd name="T16" fmla="*/ 0 60000 65536"/>
                <a:gd name="T17" fmla="*/ 0 60000 65536"/>
                <a:gd name="T18" fmla="*/ 0 w 34"/>
                <a:gd name="T19" fmla="*/ 0 h 33"/>
                <a:gd name="T20" fmla="*/ 34 w 3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4" h="33">
                  <a:moveTo>
                    <a:pt x="0" y="17"/>
                  </a:moveTo>
                  <a:lnTo>
                    <a:pt x="0" y="17"/>
                  </a:lnTo>
                  <a:lnTo>
                    <a:pt x="17" y="33"/>
                  </a:lnTo>
                  <a:lnTo>
                    <a:pt x="34" y="17"/>
                  </a:lnTo>
                  <a:lnTo>
                    <a:pt x="17"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8" name="Line 178"/>
            <p:cNvSpPr>
              <a:spLocks noChangeShapeType="1"/>
            </p:cNvSpPr>
            <p:nvPr/>
          </p:nvSpPr>
          <p:spPr bwMode="auto">
            <a:xfrm flipV="1">
              <a:off x="3250" y="2433"/>
              <a:ext cx="7"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19" name="Freeform 179"/>
            <p:cNvSpPr>
              <a:spLocks/>
            </p:cNvSpPr>
            <p:nvPr/>
          </p:nvSpPr>
          <p:spPr bwMode="auto">
            <a:xfrm>
              <a:off x="2637" y="2549"/>
              <a:ext cx="10" cy="8"/>
            </a:xfrm>
            <a:custGeom>
              <a:avLst/>
              <a:gdLst>
                <a:gd name="T0" fmla="*/ 0 w 20"/>
                <a:gd name="T1" fmla="*/ 0 h 15"/>
                <a:gd name="T2" fmla="*/ 0 w 20"/>
                <a:gd name="T3" fmla="*/ 0 h 15"/>
                <a:gd name="T4" fmla="*/ 0 w 20"/>
                <a:gd name="T5" fmla="*/ 4 h 15"/>
                <a:gd name="T6" fmla="*/ 5 w 20"/>
                <a:gd name="T7" fmla="*/ 0 h 15"/>
                <a:gd name="T8" fmla="*/ 0 w 20"/>
                <a:gd name="T9" fmla="*/ 0 h 15"/>
                <a:gd name="T10" fmla="*/ 0 60000 65536"/>
                <a:gd name="T11" fmla="*/ 0 60000 65536"/>
                <a:gd name="T12" fmla="*/ 0 60000 65536"/>
                <a:gd name="T13" fmla="*/ 0 60000 65536"/>
                <a:gd name="T14" fmla="*/ 0 60000 65536"/>
                <a:gd name="T15" fmla="*/ 0 w 20"/>
                <a:gd name="T16" fmla="*/ 0 h 15"/>
                <a:gd name="T17" fmla="*/ 20 w 20"/>
                <a:gd name="T18" fmla="*/ 15 h 15"/>
              </a:gdLst>
              <a:ahLst/>
              <a:cxnLst>
                <a:cxn ang="T10">
                  <a:pos x="T0" y="T1"/>
                </a:cxn>
                <a:cxn ang="T11">
                  <a:pos x="T2" y="T3"/>
                </a:cxn>
                <a:cxn ang="T12">
                  <a:pos x="T4" y="T5"/>
                </a:cxn>
                <a:cxn ang="T13">
                  <a:pos x="T6" y="T7"/>
                </a:cxn>
                <a:cxn ang="T14">
                  <a:pos x="T8" y="T9"/>
                </a:cxn>
              </a:cxnLst>
              <a:rect l="T15" t="T16" r="T17" b="T18"/>
              <a:pathLst>
                <a:path w="20" h="15">
                  <a:moveTo>
                    <a:pt x="0" y="0"/>
                  </a:moveTo>
                  <a:lnTo>
                    <a:pt x="0" y="0"/>
                  </a:lnTo>
                  <a:lnTo>
                    <a:pt x="0" y="15"/>
                  </a:lnTo>
                  <a:lnTo>
                    <a:pt x="20"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0" name="Line 180"/>
            <p:cNvSpPr>
              <a:spLocks noChangeShapeType="1"/>
            </p:cNvSpPr>
            <p:nvPr/>
          </p:nvSpPr>
          <p:spPr bwMode="auto">
            <a:xfrm flipV="1">
              <a:off x="2680" y="2549"/>
              <a:ext cx="0" cy="16"/>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1" name="Freeform 181"/>
            <p:cNvSpPr>
              <a:spLocks/>
            </p:cNvSpPr>
            <p:nvPr/>
          </p:nvSpPr>
          <p:spPr bwMode="auto">
            <a:xfrm>
              <a:off x="2984" y="2877"/>
              <a:ext cx="8" cy="8"/>
            </a:xfrm>
            <a:custGeom>
              <a:avLst/>
              <a:gdLst>
                <a:gd name="T0" fmla="*/ 0 w 18"/>
                <a:gd name="T1" fmla="*/ 4 h 18"/>
                <a:gd name="T2" fmla="*/ 0 w 18"/>
                <a:gd name="T3" fmla="*/ 4 h 18"/>
                <a:gd name="T4" fmla="*/ 4 w 18"/>
                <a:gd name="T5" fmla="*/ 0 h 18"/>
                <a:gd name="T6" fmla="*/ 0 w 18"/>
                <a:gd name="T7" fmla="*/ 0 h 18"/>
                <a:gd name="T8" fmla="*/ 0 w 18"/>
                <a:gd name="T9" fmla="*/ 4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8"/>
                  </a:moveTo>
                  <a:lnTo>
                    <a:pt x="0" y="18"/>
                  </a:lnTo>
                  <a:lnTo>
                    <a:pt x="18" y="0"/>
                  </a:lnTo>
                  <a:lnTo>
                    <a:pt x="0"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2" name="Freeform 182"/>
            <p:cNvSpPr>
              <a:spLocks/>
            </p:cNvSpPr>
            <p:nvPr/>
          </p:nvSpPr>
          <p:spPr bwMode="auto">
            <a:xfrm>
              <a:off x="2984" y="2877"/>
              <a:ext cx="8" cy="8"/>
            </a:xfrm>
            <a:custGeom>
              <a:avLst/>
              <a:gdLst>
                <a:gd name="T0" fmla="*/ 0 w 18"/>
                <a:gd name="T1" fmla="*/ 4 h 18"/>
                <a:gd name="T2" fmla="*/ 0 w 18"/>
                <a:gd name="T3" fmla="*/ 4 h 18"/>
                <a:gd name="T4" fmla="*/ 4 w 18"/>
                <a:gd name="T5" fmla="*/ 0 h 18"/>
                <a:gd name="T6" fmla="*/ 0 w 18"/>
                <a:gd name="T7" fmla="*/ 0 h 18"/>
                <a:gd name="T8" fmla="*/ 0 w 18"/>
                <a:gd name="T9" fmla="*/ 4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8"/>
                  </a:moveTo>
                  <a:lnTo>
                    <a:pt x="0" y="18"/>
                  </a:lnTo>
                  <a:lnTo>
                    <a:pt x="18" y="0"/>
                  </a:lnTo>
                  <a:lnTo>
                    <a:pt x="0" y="0"/>
                  </a:lnTo>
                  <a:lnTo>
                    <a:pt x="0"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23" name="Freeform 183"/>
            <p:cNvSpPr>
              <a:spLocks/>
            </p:cNvSpPr>
            <p:nvPr/>
          </p:nvSpPr>
          <p:spPr bwMode="auto">
            <a:xfrm>
              <a:off x="4414" y="3061"/>
              <a:ext cx="555" cy="400"/>
            </a:xfrm>
            <a:custGeom>
              <a:avLst/>
              <a:gdLst>
                <a:gd name="T0" fmla="*/ 14 w 1109"/>
                <a:gd name="T1" fmla="*/ 160 h 800"/>
                <a:gd name="T2" fmla="*/ 35 w 1109"/>
                <a:gd name="T3" fmla="*/ 168 h 800"/>
                <a:gd name="T4" fmla="*/ 70 w 1109"/>
                <a:gd name="T5" fmla="*/ 156 h 800"/>
                <a:gd name="T6" fmla="*/ 92 w 1109"/>
                <a:gd name="T7" fmla="*/ 144 h 800"/>
                <a:gd name="T8" fmla="*/ 144 w 1109"/>
                <a:gd name="T9" fmla="*/ 148 h 800"/>
                <a:gd name="T10" fmla="*/ 148 w 1109"/>
                <a:gd name="T11" fmla="*/ 152 h 800"/>
                <a:gd name="T12" fmla="*/ 170 w 1109"/>
                <a:gd name="T13" fmla="*/ 148 h 800"/>
                <a:gd name="T14" fmla="*/ 165 w 1109"/>
                <a:gd name="T15" fmla="*/ 168 h 800"/>
                <a:gd name="T16" fmla="*/ 170 w 1109"/>
                <a:gd name="T17" fmla="*/ 160 h 800"/>
                <a:gd name="T18" fmla="*/ 170 w 1109"/>
                <a:gd name="T19" fmla="*/ 172 h 800"/>
                <a:gd name="T20" fmla="*/ 183 w 1109"/>
                <a:gd name="T21" fmla="*/ 180 h 800"/>
                <a:gd name="T22" fmla="*/ 187 w 1109"/>
                <a:gd name="T23" fmla="*/ 188 h 800"/>
                <a:gd name="T24" fmla="*/ 204 w 1109"/>
                <a:gd name="T25" fmla="*/ 192 h 800"/>
                <a:gd name="T26" fmla="*/ 217 w 1109"/>
                <a:gd name="T27" fmla="*/ 188 h 800"/>
                <a:gd name="T28" fmla="*/ 222 w 1109"/>
                <a:gd name="T29" fmla="*/ 192 h 800"/>
                <a:gd name="T30" fmla="*/ 230 w 1109"/>
                <a:gd name="T31" fmla="*/ 200 h 800"/>
                <a:gd name="T32" fmla="*/ 252 w 1109"/>
                <a:gd name="T33" fmla="*/ 188 h 800"/>
                <a:gd name="T34" fmla="*/ 273 w 1109"/>
                <a:gd name="T35" fmla="*/ 136 h 800"/>
                <a:gd name="T36" fmla="*/ 273 w 1109"/>
                <a:gd name="T37" fmla="*/ 100 h 800"/>
                <a:gd name="T38" fmla="*/ 260 w 1109"/>
                <a:gd name="T39" fmla="*/ 84 h 800"/>
                <a:gd name="T40" fmla="*/ 252 w 1109"/>
                <a:gd name="T41" fmla="*/ 72 h 800"/>
                <a:gd name="T42" fmla="*/ 243 w 1109"/>
                <a:gd name="T43" fmla="*/ 63 h 800"/>
                <a:gd name="T44" fmla="*/ 226 w 1109"/>
                <a:gd name="T45" fmla="*/ 40 h 800"/>
                <a:gd name="T46" fmla="*/ 222 w 1109"/>
                <a:gd name="T47" fmla="*/ 27 h 800"/>
                <a:gd name="T48" fmla="*/ 209 w 1109"/>
                <a:gd name="T49" fmla="*/ 24 h 800"/>
                <a:gd name="T50" fmla="*/ 200 w 1109"/>
                <a:gd name="T51" fmla="*/ 0 h 800"/>
                <a:gd name="T52" fmla="*/ 196 w 1109"/>
                <a:gd name="T53" fmla="*/ 27 h 800"/>
                <a:gd name="T54" fmla="*/ 183 w 1109"/>
                <a:gd name="T55" fmla="*/ 44 h 800"/>
                <a:gd name="T56" fmla="*/ 161 w 1109"/>
                <a:gd name="T57" fmla="*/ 32 h 800"/>
                <a:gd name="T58" fmla="*/ 152 w 1109"/>
                <a:gd name="T59" fmla="*/ 27 h 800"/>
                <a:gd name="T60" fmla="*/ 161 w 1109"/>
                <a:gd name="T61" fmla="*/ 15 h 800"/>
                <a:gd name="T62" fmla="*/ 161 w 1109"/>
                <a:gd name="T63" fmla="*/ 8 h 800"/>
                <a:gd name="T64" fmla="*/ 157 w 1109"/>
                <a:gd name="T65" fmla="*/ 8 h 800"/>
                <a:gd name="T66" fmla="*/ 130 w 1109"/>
                <a:gd name="T67" fmla="*/ 3 h 800"/>
                <a:gd name="T68" fmla="*/ 130 w 1109"/>
                <a:gd name="T69" fmla="*/ 8 h 800"/>
                <a:gd name="T70" fmla="*/ 117 w 1109"/>
                <a:gd name="T71" fmla="*/ 12 h 800"/>
                <a:gd name="T72" fmla="*/ 113 w 1109"/>
                <a:gd name="T73" fmla="*/ 15 h 800"/>
                <a:gd name="T74" fmla="*/ 113 w 1109"/>
                <a:gd name="T75" fmla="*/ 27 h 800"/>
                <a:gd name="T76" fmla="*/ 104 w 1109"/>
                <a:gd name="T77" fmla="*/ 27 h 800"/>
                <a:gd name="T78" fmla="*/ 100 w 1109"/>
                <a:gd name="T79" fmla="*/ 20 h 800"/>
                <a:gd name="T80" fmla="*/ 87 w 1109"/>
                <a:gd name="T81" fmla="*/ 24 h 800"/>
                <a:gd name="T82" fmla="*/ 79 w 1109"/>
                <a:gd name="T83" fmla="*/ 36 h 800"/>
                <a:gd name="T84" fmla="*/ 70 w 1109"/>
                <a:gd name="T85" fmla="*/ 36 h 800"/>
                <a:gd name="T86" fmla="*/ 70 w 1109"/>
                <a:gd name="T87" fmla="*/ 44 h 800"/>
                <a:gd name="T88" fmla="*/ 61 w 1109"/>
                <a:gd name="T89" fmla="*/ 44 h 800"/>
                <a:gd name="T90" fmla="*/ 53 w 1109"/>
                <a:gd name="T91" fmla="*/ 56 h 800"/>
                <a:gd name="T92" fmla="*/ 9 w 1109"/>
                <a:gd name="T93" fmla="*/ 76 h 800"/>
                <a:gd name="T94" fmla="*/ 5 w 1109"/>
                <a:gd name="T95" fmla="*/ 76 h 800"/>
                <a:gd name="T96" fmla="*/ 0 w 1109"/>
                <a:gd name="T97" fmla="*/ 84 h 800"/>
                <a:gd name="T98" fmla="*/ 5 w 1109"/>
                <a:gd name="T99" fmla="*/ 96 h 800"/>
                <a:gd name="T100" fmla="*/ 0 w 1109"/>
                <a:gd name="T101" fmla="*/ 100 h 800"/>
                <a:gd name="T102" fmla="*/ 18 w 1109"/>
                <a:gd name="T103" fmla="*/ 140 h 800"/>
                <a:gd name="T104" fmla="*/ 14 w 1109"/>
                <a:gd name="T105" fmla="*/ 156 h 8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09"/>
                <a:gd name="T160" fmla="*/ 0 h 800"/>
                <a:gd name="T161" fmla="*/ 1109 w 1109"/>
                <a:gd name="T162" fmla="*/ 800 h 8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09" h="800">
                  <a:moveTo>
                    <a:pt x="54" y="639"/>
                  </a:moveTo>
                  <a:lnTo>
                    <a:pt x="54" y="639"/>
                  </a:lnTo>
                  <a:lnTo>
                    <a:pt x="105" y="671"/>
                  </a:lnTo>
                  <a:lnTo>
                    <a:pt x="140" y="671"/>
                  </a:lnTo>
                  <a:lnTo>
                    <a:pt x="192" y="623"/>
                  </a:lnTo>
                  <a:lnTo>
                    <a:pt x="278" y="623"/>
                  </a:lnTo>
                  <a:lnTo>
                    <a:pt x="295" y="608"/>
                  </a:lnTo>
                  <a:lnTo>
                    <a:pt x="365" y="575"/>
                  </a:lnTo>
                  <a:lnTo>
                    <a:pt x="503" y="560"/>
                  </a:lnTo>
                  <a:lnTo>
                    <a:pt x="574" y="591"/>
                  </a:lnTo>
                  <a:lnTo>
                    <a:pt x="574" y="608"/>
                  </a:lnTo>
                  <a:lnTo>
                    <a:pt x="591" y="608"/>
                  </a:lnTo>
                  <a:lnTo>
                    <a:pt x="626" y="671"/>
                  </a:lnTo>
                  <a:lnTo>
                    <a:pt x="677" y="591"/>
                  </a:lnTo>
                  <a:lnTo>
                    <a:pt x="677" y="623"/>
                  </a:lnTo>
                  <a:lnTo>
                    <a:pt x="660" y="671"/>
                  </a:lnTo>
                  <a:lnTo>
                    <a:pt x="677" y="671"/>
                  </a:lnTo>
                  <a:lnTo>
                    <a:pt x="677" y="639"/>
                  </a:lnTo>
                  <a:lnTo>
                    <a:pt x="695" y="671"/>
                  </a:lnTo>
                  <a:lnTo>
                    <a:pt x="677" y="687"/>
                  </a:lnTo>
                  <a:lnTo>
                    <a:pt x="712" y="687"/>
                  </a:lnTo>
                  <a:lnTo>
                    <a:pt x="729" y="719"/>
                  </a:lnTo>
                  <a:lnTo>
                    <a:pt x="729" y="735"/>
                  </a:lnTo>
                  <a:lnTo>
                    <a:pt x="747" y="752"/>
                  </a:lnTo>
                  <a:lnTo>
                    <a:pt x="781" y="767"/>
                  </a:lnTo>
                  <a:lnTo>
                    <a:pt x="816" y="767"/>
                  </a:lnTo>
                  <a:lnTo>
                    <a:pt x="833" y="783"/>
                  </a:lnTo>
                  <a:lnTo>
                    <a:pt x="868" y="752"/>
                  </a:lnTo>
                  <a:lnTo>
                    <a:pt x="868" y="767"/>
                  </a:lnTo>
                  <a:lnTo>
                    <a:pt x="885" y="767"/>
                  </a:lnTo>
                  <a:lnTo>
                    <a:pt x="885" y="783"/>
                  </a:lnTo>
                  <a:lnTo>
                    <a:pt x="919" y="800"/>
                  </a:lnTo>
                  <a:lnTo>
                    <a:pt x="954" y="752"/>
                  </a:lnTo>
                  <a:lnTo>
                    <a:pt x="1006" y="752"/>
                  </a:lnTo>
                  <a:lnTo>
                    <a:pt x="1023" y="687"/>
                  </a:lnTo>
                  <a:lnTo>
                    <a:pt x="1092" y="543"/>
                  </a:lnTo>
                  <a:lnTo>
                    <a:pt x="1109" y="479"/>
                  </a:lnTo>
                  <a:lnTo>
                    <a:pt x="1092" y="399"/>
                  </a:lnTo>
                  <a:lnTo>
                    <a:pt x="1058" y="351"/>
                  </a:lnTo>
                  <a:lnTo>
                    <a:pt x="1040" y="336"/>
                  </a:lnTo>
                  <a:lnTo>
                    <a:pt x="1023" y="303"/>
                  </a:lnTo>
                  <a:lnTo>
                    <a:pt x="1006" y="288"/>
                  </a:lnTo>
                  <a:lnTo>
                    <a:pt x="1006" y="303"/>
                  </a:lnTo>
                  <a:lnTo>
                    <a:pt x="971" y="255"/>
                  </a:lnTo>
                  <a:lnTo>
                    <a:pt x="919" y="207"/>
                  </a:lnTo>
                  <a:lnTo>
                    <a:pt x="902" y="159"/>
                  </a:lnTo>
                  <a:lnTo>
                    <a:pt x="885" y="144"/>
                  </a:lnTo>
                  <a:lnTo>
                    <a:pt x="885" y="111"/>
                  </a:lnTo>
                  <a:lnTo>
                    <a:pt x="868" y="96"/>
                  </a:lnTo>
                  <a:lnTo>
                    <a:pt x="833" y="96"/>
                  </a:lnTo>
                  <a:lnTo>
                    <a:pt x="816" y="0"/>
                  </a:lnTo>
                  <a:lnTo>
                    <a:pt x="798" y="0"/>
                  </a:lnTo>
                  <a:lnTo>
                    <a:pt x="781" y="32"/>
                  </a:lnTo>
                  <a:lnTo>
                    <a:pt x="781" y="111"/>
                  </a:lnTo>
                  <a:lnTo>
                    <a:pt x="764" y="176"/>
                  </a:lnTo>
                  <a:lnTo>
                    <a:pt x="729" y="176"/>
                  </a:lnTo>
                  <a:lnTo>
                    <a:pt x="660" y="128"/>
                  </a:lnTo>
                  <a:lnTo>
                    <a:pt x="643" y="128"/>
                  </a:lnTo>
                  <a:lnTo>
                    <a:pt x="643" y="111"/>
                  </a:lnTo>
                  <a:lnTo>
                    <a:pt x="608" y="111"/>
                  </a:lnTo>
                  <a:lnTo>
                    <a:pt x="626" y="63"/>
                  </a:lnTo>
                  <a:lnTo>
                    <a:pt x="643" y="63"/>
                  </a:lnTo>
                  <a:lnTo>
                    <a:pt x="660" y="32"/>
                  </a:lnTo>
                  <a:lnTo>
                    <a:pt x="643" y="32"/>
                  </a:lnTo>
                  <a:lnTo>
                    <a:pt x="626" y="48"/>
                  </a:lnTo>
                  <a:lnTo>
                    <a:pt x="626" y="32"/>
                  </a:lnTo>
                  <a:lnTo>
                    <a:pt x="608" y="32"/>
                  </a:lnTo>
                  <a:lnTo>
                    <a:pt x="520" y="15"/>
                  </a:lnTo>
                  <a:lnTo>
                    <a:pt x="537" y="32"/>
                  </a:lnTo>
                  <a:lnTo>
                    <a:pt x="520" y="32"/>
                  </a:lnTo>
                  <a:lnTo>
                    <a:pt x="485" y="32"/>
                  </a:lnTo>
                  <a:lnTo>
                    <a:pt x="468" y="48"/>
                  </a:lnTo>
                  <a:lnTo>
                    <a:pt x="468" y="63"/>
                  </a:lnTo>
                  <a:lnTo>
                    <a:pt x="451" y="63"/>
                  </a:lnTo>
                  <a:lnTo>
                    <a:pt x="451" y="96"/>
                  </a:lnTo>
                  <a:lnTo>
                    <a:pt x="451" y="111"/>
                  </a:lnTo>
                  <a:lnTo>
                    <a:pt x="416" y="96"/>
                  </a:lnTo>
                  <a:lnTo>
                    <a:pt x="416" y="111"/>
                  </a:lnTo>
                  <a:lnTo>
                    <a:pt x="416" y="96"/>
                  </a:lnTo>
                  <a:lnTo>
                    <a:pt x="399" y="80"/>
                  </a:lnTo>
                  <a:lnTo>
                    <a:pt x="382" y="80"/>
                  </a:lnTo>
                  <a:lnTo>
                    <a:pt x="347" y="96"/>
                  </a:lnTo>
                  <a:lnTo>
                    <a:pt x="330" y="96"/>
                  </a:lnTo>
                  <a:lnTo>
                    <a:pt x="313" y="144"/>
                  </a:lnTo>
                  <a:lnTo>
                    <a:pt x="295" y="144"/>
                  </a:lnTo>
                  <a:lnTo>
                    <a:pt x="278" y="144"/>
                  </a:lnTo>
                  <a:lnTo>
                    <a:pt x="295" y="159"/>
                  </a:lnTo>
                  <a:lnTo>
                    <a:pt x="278" y="176"/>
                  </a:lnTo>
                  <a:lnTo>
                    <a:pt x="278" y="144"/>
                  </a:lnTo>
                  <a:lnTo>
                    <a:pt x="244" y="176"/>
                  </a:lnTo>
                  <a:lnTo>
                    <a:pt x="261" y="192"/>
                  </a:lnTo>
                  <a:lnTo>
                    <a:pt x="209" y="224"/>
                  </a:lnTo>
                  <a:lnTo>
                    <a:pt x="88" y="255"/>
                  </a:lnTo>
                  <a:lnTo>
                    <a:pt x="36" y="303"/>
                  </a:lnTo>
                  <a:lnTo>
                    <a:pt x="17" y="288"/>
                  </a:lnTo>
                  <a:lnTo>
                    <a:pt x="17" y="303"/>
                  </a:lnTo>
                  <a:lnTo>
                    <a:pt x="17" y="336"/>
                  </a:lnTo>
                  <a:lnTo>
                    <a:pt x="0" y="336"/>
                  </a:lnTo>
                  <a:lnTo>
                    <a:pt x="36" y="416"/>
                  </a:lnTo>
                  <a:lnTo>
                    <a:pt x="17" y="384"/>
                  </a:lnTo>
                  <a:lnTo>
                    <a:pt x="17" y="416"/>
                  </a:lnTo>
                  <a:lnTo>
                    <a:pt x="0" y="399"/>
                  </a:lnTo>
                  <a:lnTo>
                    <a:pt x="54" y="495"/>
                  </a:lnTo>
                  <a:lnTo>
                    <a:pt x="71" y="560"/>
                  </a:lnTo>
                  <a:lnTo>
                    <a:pt x="71" y="608"/>
                  </a:lnTo>
                  <a:lnTo>
                    <a:pt x="54" y="623"/>
                  </a:lnTo>
                  <a:lnTo>
                    <a:pt x="54" y="63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4" name="Freeform 184"/>
            <p:cNvSpPr>
              <a:spLocks/>
            </p:cNvSpPr>
            <p:nvPr/>
          </p:nvSpPr>
          <p:spPr bwMode="auto">
            <a:xfrm>
              <a:off x="4648" y="3069"/>
              <a:ext cx="17" cy="8"/>
            </a:xfrm>
            <a:custGeom>
              <a:avLst/>
              <a:gdLst>
                <a:gd name="T0" fmla="*/ 0 w 35"/>
                <a:gd name="T1" fmla="*/ 4 h 17"/>
                <a:gd name="T2" fmla="*/ 0 w 35"/>
                <a:gd name="T3" fmla="*/ 4 h 17"/>
                <a:gd name="T4" fmla="*/ 4 w 35"/>
                <a:gd name="T5" fmla="*/ 4 h 17"/>
                <a:gd name="T6" fmla="*/ 8 w 35"/>
                <a:gd name="T7" fmla="*/ 0 h 17"/>
                <a:gd name="T8" fmla="*/ 0 w 35"/>
                <a:gd name="T9" fmla="*/ 0 h 17"/>
                <a:gd name="T10" fmla="*/ 0 w 35"/>
                <a:gd name="T11" fmla="*/ 4 h 17"/>
                <a:gd name="T12" fmla="*/ 0 60000 65536"/>
                <a:gd name="T13" fmla="*/ 0 60000 65536"/>
                <a:gd name="T14" fmla="*/ 0 60000 65536"/>
                <a:gd name="T15" fmla="*/ 0 60000 65536"/>
                <a:gd name="T16" fmla="*/ 0 60000 65536"/>
                <a:gd name="T17" fmla="*/ 0 60000 65536"/>
                <a:gd name="T18" fmla="*/ 0 w 35"/>
                <a:gd name="T19" fmla="*/ 0 h 17"/>
                <a:gd name="T20" fmla="*/ 35 w 35"/>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5" h="17">
                  <a:moveTo>
                    <a:pt x="0" y="17"/>
                  </a:moveTo>
                  <a:lnTo>
                    <a:pt x="0" y="17"/>
                  </a:lnTo>
                  <a:lnTo>
                    <a:pt x="17" y="17"/>
                  </a:lnTo>
                  <a:lnTo>
                    <a:pt x="35" y="0"/>
                  </a:lnTo>
                  <a:lnTo>
                    <a:pt x="0"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5" name="Freeform 185"/>
            <p:cNvSpPr>
              <a:spLocks/>
            </p:cNvSpPr>
            <p:nvPr/>
          </p:nvSpPr>
          <p:spPr bwMode="auto">
            <a:xfrm>
              <a:off x="4735" y="3404"/>
              <a:ext cx="17" cy="9"/>
            </a:xfrm>
            <a:custGeom>
              <a:avLst/>
              <a:gdLst>
                <a:gd name="T0" fmla="*/ 0 w 33"/>
                <a:gd name="T1" fmla="*/ 0 h 17"/>
                <a:gd name="T2" fmla="*/ 0 w 33"/>
                <a:gd name="T3" fmla="*/ 0 h 17"/>
                <a:gd name="T4" fmla="*/ 9 w 33"/>
                <a:gd name="T5" fmla="*/ 5 h 17"/>
                <a:gd name="T6" fmla="*/ 9 w 33"/>
                <a:gd name="T7" fmla="*/ 0 h 17"/>
                <a:gd name="T8" fmla="*/ 5 w 33"/>
                <a:gd name="T9" fmla="*/ 0 h 17"/>
                <a:gd name="T10" fmla="*/ 0 w 33"/>
                <a:gd name="T11" fmla="*/ 0 h 17"/>
                <a:gd name="T12" fmla="*/ 0 60000 65536"/>
                <a:gd name="T13" fmla="*/ 0 60000 65536"/>
                <a:gd name="T14" fmla="*/ 0 60000 65536"/>
                <a:gd name="T15" fmla="*/ 0 60000 65536"/>
                <a:gd name="T16" fmla="*/ 0 60000 65536"/>
                <a:gd name="T17" fmla="*/ 0 60000 65536"/>
                <a:gd name="T18" fmla="*/ 0 w 33"/>
                <a:gd name="T19" fmla="*/ 0 h 17"/>
                <a:gd name="T20" fmla="*/ 33 w 3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3" h="17">
                  <a:moveTo>
                    <a:pt x="0" y="0"/>
                  </a:moveTo>
                  <a:lnTo>
                    <a:pt x="0" y="0"/>
                  </a:lnTo>
                  <a:lnTo>
                    <a:pt x="33" y="17"/>
                  </a:lnTo>
                  <a:lnTo>
                    <a:pt x="33" y="0"/>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6" name="Freeform 186"/>
            <p:cNvSpPr>
              <a:spLocks/>
            </p:cNvSpPr>
            <p:nvPr/>
          </p:nvSpPr>
          <p:spPr bwMode="auto">
            <a:xfrm>
              <a:off x="4847" y="3485"/>
              <a:ext cx="53" cy="48"/>
            </a:xfrm>
            <a:custGeom>
              <a:avLst/>
              <a:gdLst>
                <a:gd name="T0" fmla="*/ 0 w 105"/>
                <a:gd name="T1" fmla="*/ 0 h 96"/>
                <a:gd name="T2" fmla="*/ 0 w 105"/>
                <a:gd name="T3" fmla="*/ 0 h 96"/>
                <a:gd name="T4" fmla="*/ 5 w 105"/>
                <a:gd name="T5" fmla="*/ 20 h 96"/>
                <a:gd name="T6" fmla="*/ 14 w 105"/>
                <a:gd name="T7" fmla="*/ 24 h 96"/>
                <a:gd name="T8" fmla="*/ 18 w 105"/>
                <a:gd name="T9" fmla="*/ 15 h 96"/>
                <a:gd name="T10" fmla="*/ 22 w 105"/>
                <a:gd name="T11" fmla="*/ 20 h 96"/>
                <a:gd name="T12" fmla="*/ 27 w 105"/>
                <a:gd name="T13" fmla="*/ 0 h 96"/>
                <a:gd name="T14" fmla="*/ 22 w 105"/>
                <a:gd name="T15" fmla="*/ 0 h 96"/>
                <a:gd name="T16" fmla="*/ 9 w 105"/>
                <a:gd name="T17" fmla="*/ 3 h 96"/>
                <a:gd name="T18" fmla="*/ 0 w 105"/>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96"/>
                <a:gd name="T32" fmla="*/ 105 w 105"/>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96">
                  <a:moveTo>
                    <a:pt x="0" y="0"/>
                  </a:moveTo>
                  <a:lnTo>
                    <a:pt x="0" y="0"/>
                  </a:lnTo>
                  <a:lnTo>
                    <a:pt x="19" y="79"/>
                  </a:lnTo>
                  <a:lnTo>
                    <a:pt x="53" y="96"/>
                  </a:lnTo>
                  <a:lnTo>
                    <a:pt x="71" y="63"/>
                  </a:lnTo>
                  <a:lnTo>
                    <a:pt x="88" y="79"/>
                  </a:lnTo>
                  <a:lnTo>
                    <a:pt x="105" y="0"/>
                  </a:lnTo>
                  <a:lnTo>
                    <a:pt x="88" y="0"/>
                  </a:lnTo>
                  <a:lnTo>
                    <a:pt x="36"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7" name="Freeform 187"/>
            <p:cNvSpPr>
              <a:spLocks/>
            </p:cNvSpPr>
            <p:nvPr/>
          </p:nvSpPr>
          <p:spPr bwMode="auto">
            <a:xfrm>
              <a:off x="5228" y="3389"/>
              <a:ext cx="79" cy="111"/>
            </a:xfrm>
            <a:custGeom>
              <a:avLst/>
              <a:gdLst>
                <a:gd name="T0" fmla="*/ 9 w 157"/>
                <a:gd name="T1" fmla="*/ 36 h 223"/>
                <a:gd name="T2" fmla="*/ 9 w 157"/>
                <a:gd name="T3" fmla="*/ 36 h 223"/>
                <a:gd name="T4" fmla="*/ 18 w 157"/>
                <a:gd name="T5" fmla="*/ 39 h 223"/>
                <a:gd name="T6" fmla="*/ 13 w 157"/>
                <a:gd name="T7" fmla="*/ 51 h 223"/>
                <a:gd name="T8" fmla="*/ 18 w 157"/>
                <a:gd name="T9" fmla="*/ 55 h 223"/>
                <a:gd name="T10" fmla="*/ 22 w 157"/>
                <a:gd name="T11" fmla="*/ 51 h 223"/>
                <a:gd name="T12" fmla="*/ 31 w 157"/>
                <a:gd name="T13" fmla="*/ 36 h 223"/>
                <a:gd name="T14" fmla="*/ 35 w 157"/>
                <a:gd name="T15" fmla="*/ 36 h 223"/>
                <a:gd name="T16" fmla="*/ 40 w 157"/>
                <a:gd name="T17" fmla="*/ 31 h 223"/>
                <a:gd name="T18" fmla="*/ 40 w 157"/>
                <a:gd name="T19" fmla="*/ 24 h 223"/>
                <a:gd name="T20" fmla="*/ 35 w 157"/>
                <a:gd name="T21" fmla="*/ 19 h 223"/>
                <a:gd name="T22" fmla="*/ 31 w 157"/>
                <a:gd name="T23" fmla="*/ 24 h 223"/>
                <a:gd name="T24" fmla="*/ 22 w 157"/>
                <a:gd name="T25" fmla="*/ 24 h 223"/>
                <a:gd name="T26" fmla="*/ 22 w 157"/>
                <a:gd name="T27" fmla="*/ 15 h 223"/>
                <a:gd name="T28" fmla="*/ 18 w 157"/>
                <a:gd name="T29" fmla="*/ 15 h 223"/>
                <a:gd name="T30" fmla="*/ 18 w 157"/>
                <a:gd name="T31" fmla="*/ 19 h 223"/>
                <a:gd name="T32" fmla="*/ 13 w 157"/>
                <a:gd name="T33" fmla="*/ 15 h 223"/>
                <a:gd name="T34" fmla="*/ 13 w 157"/>
                <a:gd name="T35" fmla="*/ 3 h 223"/>
                <a:gd name="T36" fmla="*/ 0 w 157"/>
                <a:gd name="T37" fmla="*/ 0 h 223"/>
                <a:gd name="T38" fmla="*/ 13 w 157"/>
                <a:gd name="T39" fmla="*/ 15 h 223"/>
                <a:gd name="T40" fmla="*/ 13 w 157"/>
                <a:gd name="T41" fmla="*/ 31 h 223"/>
                <a:gd name="T42" fmla="*/ 9 w 157"/>
                <a:gd name="T43" fmla="*/ 36 h 2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7"/>
                <a:gd name="T67" fmla="*/ 0 h 223"/>
                <a:gd name="T68" fmla="*/ 157 w 157"/>
                <a:gd name="T69" fmla="*/ 223 h 2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7" h="223">
                  <a:moveTo>
                    <a:pt x="34" y="144"/>
                  </a:moveTo>
                  <a:lnTo>
                    <a:pt x="34" y="144"/>
                  </a:lnTo>
                  <a:lnTo>
                    <a:pt x="69" y="159"/>
                  </a:lnTo>
                  <a:lnTo>
                    <a:pt x="52" y="207"/>
                  </a:lnTo>
                  <a:lnTo>
                    <a:pt x="69" y="223"/>
                  </a:lnTo>
                  <a:lnTo>
                    <a:pt x="86" y="207"/>
                  </a:lnTo>
                  <a:lnTo>
                    <a:pt x="121" y="144"/>
                  </a:lnTo>
                  <a:lnTo>
                    <a:pt x="140" y="144"/>
                  </a:lnTo>
                  <a:lnTo>
                    <a:pt x="157" y="127"/>
                  </a:lnTo>
                  <a:lnTo>
                    <a:pt x="157" y="96"/>
                  </a:lnTo>
                  <a:lnTo>
                    <a:pt x="140" y="79"/>
                  </a:lnTo>
                  <a:lnTo>
                    <a:pt x="121" y="96"/>
                  </a:lnTo>
                  <a:lnTo>
                    <a:pt x="86" y="96"/>
                  </a:lnTo>
                  <a:lnTo>
                    <a:pt x="86" y="63"/>
                  </a:lnTo>
                  <a:lnTo>
                    <a:pt x="69" y="63"/>
                  </a:lnTo>
                  <a:lnTo>
                    <a:pt x="69" y="79"/>
                  </a:lnTo>
                  <a:lnTo>
                    <a:pt x="52" y="63"/>
                  </a:lnTo>
                  <a:lnTo>
                    <a:pt x="52" y="15"/>
                  </a:lnTo>
                  <a:lnTo>
                    <a:pt x="0" y="0"/>
                  </a:lnTo>
                  <a:lnTo>
                    <a:pt x="52" y="63"/>
                  </a:lnTo>
                  <a:lnTo>
                    <a:pt x="52" y="127"/>
                  </a:lnTo>
                  <a:lnTo>
                    <a:pt x="34"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8" name="Freeform 188"/>
            <p:cNvSpPr>
              <a:spLocks/>
            </p:cNvSpPr>
            <p:nvPr/>
          </p:nvSpPr>
          <p:spPr bwMode="auto">
            <a:xfrm>
              <a:off x="5142" y="3485"/>
              <a:ext cx="112" cy="104"/>
            </a:xfrm>
            <a:custGeom>
              <a:avLst/>
              <a:gdLst>
                <a:gd name="T0" fmla="*/ 0 w 223"/>
                <a:gd name="T1" fmla="*/ 44 h 207"/>
                <a:gd name="T2" fmla="*/ 0 w 223"/>
                <a:gd name="T3" fmla="*/ 44 h 207"/>
                <a:gd name="T4" fmla="*/ 5 w 223"/>
                <a:gd name="T5" fmla="*/ 48 h 207"/>
                <a:gd name="T6" fmla="*/ 9 w 223"/>
                <a:gd name="T7" fmla="*/ 48 h 207"/>
                <a:gd name="T8" fmla="*/ 18 w 223"/>
                <a:gd name="T9" fmla="*/ 52 h 207"/>
                <a:gd name="T10" fmla="*/ 26 w 223"/>
                <a:gd name="T11" fmla="*/ 48 h 207"/>
                <a:gd name="T12" fmla="*/ 31 w 223"/>
                <a:gd name="T13" fmla="*/ 40 h 207"/>
                <a:gd name="T14" fmla="*/ 35 w 223"/>
                <a:gd name="T15" fmla="*/ 32 h 207"/>
                <a:gd name="T16" fmla="*/ 43 w 223"/>
                <a:gd name="T17" fmla="*/ 24 h 207"/>
                <a:gd name="T18" fmla="*/ 47 w 223"/>
                <a:gd name="T19" fmla="*/ 24 h 207"/>
                <a:gd name="T20" fmla="*/ 43 w 223"/>
                <a:gd name="T21" fmla="*/ 20 h 207"/>
                <a:gd name="T22" fmla="*/ 56 w 223"/>
                <a:gd name="T23" fmla="*/ 8 h 207"/>
                <a:gd name="T24" fmla="*/ 56 w 223"/>
                <a:gd name="T25" fmla="*/ 4 h 207"/>
                <a:gd name="T26" fmla="*/ 52 w 223"/>
                <a:gd name="T27" fmla="*/ 4 h 207"/>
                <a:gd name="T28" fmla="*/ 52 w 223"/>
                <a:gd name="T29" fmla="*/ 0 h 207"/>
                <a:gd name="T30" fmla="*/ 47 w 223"/>
                <a:gd name="T31" fmla="*/ 4 h 207"/>
                <a:gd name="T32" fmla="*/ 47 w 223"/>
                <a:gd name="T33" fmla="*/ 0 h 207"/>
                <a:gd name="T34" fmla="*/ 43 w 223"/>
                <a:gd name="T35" fmla="*/ 0 h 207"/>
                <a:gd name="T36" fmla="*/ 39 w 223"/>
                <a:gd name="T37" fmla="*/ 0 h 207"/>
                <a:gd name="T38" fmla="*/ 39 w 223"/>
                <a:gd name="T39" fmla="*/ 8 h 207"/>
                <a:gd name="T40" fmla="*/ 35 w 223"/>
                <a:gd name="T41" fmla="*/ 8 h 207"/>
                <a:gd name="T42" fmla="*/ 31 w 223"/>
                <a:gd name="T43" fmla="*/ 16 h 207"/>
                <a:gd name="T44" fmla="*/ 13 w 223"/>
                <a:gd name="T45" fmla="*/ 28 h 207"/>
                <a:gd name="T46" fmla="*/ 0 w 223"/>
                <a:gd name="T47" fmla="*/ 44 h 2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3"/>
                <a:gd name="T73" fmla="*/ 0 h 207"/>
                <a:gd name="T74" fmla="*/ 223 w 223"/>
                <a:gd name="T75" fmla="*/ 207 h 2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3" h="207">
                  <a:moveTo>
                    <a:pt x="0" y="174"/>
                  </a:moveTo>
                  <a:lnTo>
                    <a:pt x="0" y="174"/>
                  </a:lnTo>
                  <a:lnTo>
                    <a:pt x="17" y="192"/>
                  </a:lnTo>
                  <a:lnTo>
                    <a:pt x="34" y="192"/>
                  </a:lnTo>
                  <a:lnTo>
                    <a:pt x="69" y="207"/>
                  </a:lnTo>
                  <a:lnTo>
                    <a:pt x="104" y="192"/>
                  </a:lnTo>
                  <a:lnTo>
                    <a:pt x="121" y="159"/>
                  </a:lnTo>
                  <a:lnTo>
                    <a:pt x="138" y="127"/>
                  </a:lnTo>
                  <a:lnTo>
                    <a:pt x="171" y="96"/>
                  </a:lnTo>
                  <a:lnTo>
                    <a:pt x="188" y="96"/>
                  </a:lnTo>
                  <a:lnTo>
                    <a:pt x="171" y="79"/>
                  </a:lnTo>
                  <a:lnTo>
                    <a:pt x="223" y="31"/>
                  </a:lnTo>
                  <a:lnTo>
                    <a:pt x="223" y="15"/>
                  </a:lnTo>
                  <a:lnTo>
                    <a:pt x="205" y="15"/>
                  </a:lnTo>
                  <a:lnTo>
                    <a:pt x="205" y="0"/>
                  </a:lnTo>
                  <a:lnTo>
                    <a:pt x="188" y="15"/>
                  </a:lnTo>
                  <a:lnTo>
                    <a:pt x="188" y="0"/>
                  </a:lnTo>
                  <a:lnTo>
                    <a:pt x="171" y="0"/>
                  </a:lnTo>
                  <a:lnTo>
                    <a:pt x="153" y="0"/>
                  </a:lnTo>
                  <a:lnTo>
                    <a:pt x="153" y="31"/>
                  </a:lnTo>
                  <a:lnTo>
                    <a:pt x="138" y="31"/>
                  </a:lnTo>
                  <a:lnTo>
                    <a:pt x="121" y="63"/>
                  </a:lnTo>
                  <a:lnTo>
                    <a:pt x="52" y="111"/>
                  </a:lnTo>
                  <a:lnTo>
                    <a:pt x="0" y="17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29" name="Freeform 189"/>
            <p:cNvSpPr>
              <a:spLocks/>
            </p:cNvSpPr>
            <p:nvPr/>
          </p:nvSpPr>
          <p:spPr bwMode="auto">
            <a:xfrm>
              <a:off x="5159" y="3589"/>
              <a:ext cx="9" cy="7"/>
            </a:xfrm>
            <a:custGeom>
              <a:avLst/>
              <a:gdLst>
                <a:gd name="T0" fmla="*/ 0 w 19"/>
                <a:gd name="T1" fmla="*/ 3 h 15"/>
                <a:gd name="T2" fmla="*/ 0 w 19"/>
                <a:gd name="T3" fmla="*/ 3 h 15"/>
                <a:gd name="T4" fmla="*/ 4 w 19"/>
                <a:gd name="T5" fmla="*/ 3 h 15"/>
                <a:gd name="T6" fmla="*/ 4 w 19"/>
                <a:gd name="T7" fmla="*/ 0 h 15"/>
                <a:gd name="T8" fmla="*/ 0 w 19"/>
                <a:gd name="T9" fmla="*/ 3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0" y="15"/>
                  </a:moveTo>
                  <a:lnTo>
                    <a:pt x="0" y="15"/>
                  </a:lnTo>
                  <a:lnTo>
                    <a:pt x="19" y="15"/>
                  </a:lnTo>
                  <a:lnTo>
                    <a:pt x="19"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30" name="Freeform 190"/>
            <p:cNvSpPr>
              <a:spLocks/>
            </p:cNvSpPr>
            <p:nvPr/>
          </p:nvSpPr>
          <p:spPr bwMode="auto">
            <a:xfrm>
              <a:off x="4171" y="2853"/>
              <a:ext cx="148" cy="144"/>
            </a:xfrm>
            <a:custGeom>
              <a:avLst/>
              <a:gdLst>
                <a:gd name="T0" fmla="*/ 0 w 296"/>
                <a:gd name="T1" fmla="*/ 0 h 288"/>
                <a:gd name="T2" fmla="*/ 0 w 296"/>
                <a:gd name="T3" fmla="*/ 0 h 288"/>
                <a:gd name="T4" fmla="*/ 0 w 296"/>
                <a:gd name="T5" fmla="*/ 5 h 288"/>
                <a:gd name="T6" fmla="*/ 9 w 296"/>
                <a:gd name="T7" fmla="*/ 12 h 288"/>
                <a:gd name="T8" fmla="*/ 18 w 296"/>
                <a:gd name="T9" fmla="*/ 20 h 288"/>
                <a:gd name="T10" fmla="*/ 22 w 296"/>
                <a:gd name="T11" fmla="*/ 24 h 288"/>
                <a:gd name="T12" fmla="*/ 26 w 296"/>
                <a:gd name="T13" fmla="*/ 33 h 288"/>
                <a:gd name="T14" fmla="*/ 35 w 296"/>
                <a:gd name="T15" fmla="*/ 40 h 288"/>
                <a:gd name="T16" fmla="*/ 43 w 296"/>
                <a:gd name="T17" fmla="*/ 56 h 288"/>
                <a:gd name="T18" fmla="*/ 61 w 296"/>
                <a:gd name="T19" fmla="*/ 72 h 288"/>
                <a:gd name="T20" fmla="*/ 70 w 296"/>
                <a:gd name="T21" fmla="*/ 72 h 288"/>
                <a:gd name="T22" fmla="*/ 74 w 296"/>
                <a:gd name="T23" fmla="*/ 56 h 288"/>
                <a:gd name="T24" fmla="*/ 70 w 296"/>
                <a:gd name="T25" fmla="*/ 48 h 288"/>
                <a:gd name="T26" fmla="*/ 66 w 296"/>
                <a:gd name="T27" fmla="*/ 48 h 288"/>
                <a:gd name="T28" fmla="*/ 61 w 296"/>
                <a:gd name="T29" fmla="*/ 40 h 288"/>
                <a:gd name="T30" fmla="*/ 56 w 296"/>
                <a:gd name="T31" fmla="*/ 40 h 288"/>
                <a:gd name="T32" fmla="*/ 56 w 296"/>
                <a:gd name="T33" fmla="*/ 36 h 288"/>
                <a:gd name="T34" fmla="*/ 52 w 296"/>
                <a:gd name="T35" fmla="*/ 33 h 288"/>
                <a:gd name="T36" fmla="*/ 52 w 296"/>
                <a:gd name="T37" fmla="*/ 28 h 288"/>
                <a:gd name="T38" fmla="*/ 39 w 296"/>
                <a:gd name="T39" fmla="*/ 20 h 288"/>
                <a:gd name="T40" fmla="*/ 35 w 296"/>
                <a:gd name="T41" fmla="*/ 20 h 288"/>
                <a:gd name="T42" fmla="*/ 13 w 296"/>
                <a:gd name="T43" fmla="*/ 5 h 288"/>
                <a:gd name="T44" fmla="*/ 0 w 296"/>
                <a:gd name="T45" fmla="*/ 0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6"/>
                <a:gd name="T70" fmla="*/ 0 h 288"/>
                <a:gd name="T71" fmla="*/ 296 w 296"/>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6" h="288">
                  <a:moveTo>
                    <a:pt x="0" y="0"/>
                  </a:moveTo>
                  <a:lnTo>
                    <a:pt x="0" y="0"/>
                  </a:lnTo>
                  <a:lnTo>
                    <a:pt x="0" y="18"/>
                  </a:lnTo>
                  <a:lnTo>
                    <a:pt x="35" y="48"/>
                  </a:lnTo>
                  <a:lnTo>
                    <a:pt x="71" y="81"/>
                  </a:lnTo>
                  <a:lnTo>
                    <a:pt x="88" y="96"/>
                  </a:lnTo>
                  <a:lnTo>
                    <a:pt x="106" y="129"/>
                  </a:lnTo>
                  <a:lnTo>
                    <a:pt x="140" y="162"/>
                  </a:lnTo>
                  <a:lnTo>
                    <a:pt x="175" y="225"/>
                  </a:lnTo>
                  <a:lnTo>
                    <a:pt x="244" y="288"/>
                  </a:lnTo>
                  <a:lnTo>
                    <a:pt x="278" y="288"/>
                  </a:lnTo>
                  <a:lnTo>
                    <a:pt x="296" y="225"/>
                  </a:lnTo>
                  <a:lnTo>
                    <a:pt x="278" y="192"/>
                  </a:lnTo>
                  <a:lnTo>
                    <a:pt x="261" y="192"/>
                  </a:lnTo>
                  <a:lnTo>
                    <a:pt x="244" y="162"/>
                  </a:lnTo>
                  <a:lnTo>
                    <a:pt x="227" y="162"/>
                  </a:lnTo>
                  <a:lnTo>
                    <a:pt x="227" y="144"/>
                  </a:lnTo>
                  <a:lnTo>
                    <a:pt x="209" y="129"/>
                  </a:lnTo>
                  <a:lnTo>
                    <a:pt x="209" y="114"/>
                  </a:lnTo>
                  <a:lnTo>
                    <a:pt x="158" y="81"/>
                  </a:lnTo>
                  <a:lnTo>
                    <a:pt x="140" y="81"/>
                  </a:lnTo>
                  <a:lnTo>
                    <a:pt x="54" y="18"/>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1" name="Freeform 191"/>
            <p:cNvSpPr>
              <a:spLocks/>
            </p:cNvSpPr>
            <p:nvPr/>
          </p:nvSpPr>
          <p:spPr bwMode="auto">
            <a:xfrm>
              <a:off x="4310" y="2997"/>
              <a:ext cx="121" cy="32"/>
            </a:xfrm>
            <a:custGeom>
              <a:avLst/>
              <a:gdLst>
                <a:gd name="T0" fmla="*/ 0 w 242"/>
                <a:gd name="T1" fmla="*/ 4 h 65"/>
                <a:gd name="T2" fmla="*/ 0 w 242"/>
                <a:gd name="T3" fmla="*/ 4 h 65"/>
                <a:gd name="T4" fmla="*/ 18 w 242"/>
                <a:gd name="T5" fmla="*/ 12 h 65"/>
                <a:gd name="T6" fmla="*/ 61 w 242"/>
                <a:gd name="T7" fmla="*/ 16 h 65"/>
                <a:gd name="T8" fmla="*/ 61 w 242"/>
                <a:gd name="T9" fmla="*/ 12 h 65"/>
                <a:gd name="T10" fmla="*/ 52 w 242"/>
                <a:gd name="T11" fmla="*/ 12 h 65"/>
                <a:gd name="T12" fmla="*/ 48 w 242"/>
                <a:gd name="T13" fmla="*/ 8 h 65"/>
                <a:gd name="T14" fmla="*/ 35 w 242"/>
                <a:gd name="T15" fmla="*/ 4 h 65"/>
                <a:gd name="T16" fmla="*/ 35 w 242"/>
                <a:gd name="T17" fmla="*/ 8 h 65"/>
                <a:gd name="T18" fmla="*/ 26 w 242"/>
                <a:gd name="T19" fmla="*/ 4 h 65"/>
                <a:gd name="T20" fmla="*/ 13 w 242"/>
                <a:gd name="T21" fmla="*/ 0 h 65"/>
                <a:gd name="T22" fmla="*/ 5 w 242"/>
                <a:gd name="T23" fmla="*/ 0 h 65"/>
                <a:gd name="T24" fmla="*/ 0 w 242"/>
                <a:gd name="T25" fmla="*/ 4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2"/>
                <a:gd name="T40" fmla="*/ 0 h 65"/>
                <a:gd name="T41" fmla="*/ 242 w 242"/>
                <a:gd name="T42" fmla="*/ 65 h 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2" h="65">
                  <a:moveTo>
                    <a:pt x="0" y="17"/>
                  </a:moveTo>
                  <a:lnTo>
                    <a:pt x="0" y="17"/>
                  </a:lnTo>
                  <a:lnTo>
                    <a:pt x="70" y="48"/>
                  </a:lnTo>
                  <a:lnTo>
                    <a:pt x="242" y="65"/>
                  </a:lnTo>
                  <a:lnTo>
                    <a:pt x="242" y="48"/>
                  </a:lnTo>
                  <a:lnTo>
                    <a:pt x="208" y="48"/>
                  </a:lnTo>
                  <a:lnTo>
                    <a:pt x="191" y="33"/>
                  </a:lnTo>
                  <a:lnTo>
                    <a:pt x="139" y="17"/>
                  </a:lnTo>
                  <a:lnTo>
                    <a:pt x="139" y="33"/>
                  </a:lnTo>
                  <a:lnTo>
                    <a:pt x="104" y="17"/>
                  </a:lnTo>
                  <a:lnTo>
                    <a:pt x="52" y="0"/>
                  </a:lnTo>
                  <a:lnTo>
                    <a:pt x="18"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2" name="Freeform 192"/>
            <p:cNvSpPr>
              <a:spLocks/>
            </p:cNvSpPr>
            <p:nvPr/>
          </p:nvSpPr>
          <p:spPr bwMode="auto">
            <a:xfrm>
              <a:off x="4431" y="3029"/>
              <a:ext cx="18" cy="0"/>
            </a:xfrm>
            <a:custGeom>
              <a:avLst/>
              <a:gdLst>
                <a:gd name="T0" fmla="*/ 0 w 37"/>
                <a:gd name="T1" fmla="*/ 0 w 37"/>
                <a:gd name="T2" fmla="*/ 4 w 37"/>
                <a:gd name="T3" fmla="*/ 9 w 37"/>
                <a:gd name="T4" fmla="*/ 0 w 37"/>
                <a:gd name="T5" fmla="*/ 0 60000 65536"/>
                <a:gd name="T6" fmla="*/ 0 60000 65536"/>
                <a:gd name="T7" fmla="*/ 0 60000 65536"/>
                <a:gd name="T8" fmla="*/ 0 60000 65536"/>
                <a:gd name="T9" fmla="*/ 0 60000 65536"/>
                <a:gd name="T10" fmla="*/ 0 w 37"/>
                <a:gd name="T11" fmla="*/ 37 w 37"/>
              </a:gdLst>
              <a:ahLst/>
              <a:cxnLst>
                <a:cxn ang="T5">
                  <a:pos x="T0" y="0"/>
                </a:cxn>
                <a:cxn ang="T6">
                  <a:pos x="T1" y="0"/>
                </a:cxn>
                <a:cxn ang="T7">
                  <a:pos x="T2" y="0"/>
                </a:cxn>
                <a:cxn ang="T8">
                  <a:pos x="T3" y="0"/>
                </a:cxn>
                <a:cxn ang="T9">
                  <a:pos x="T4" y="0"/>
                </a:cxn>
              </a:cxnLst>
              <a:rect l="T10" t="0" r="T11" b="0"/>
              <a:pathLst>
                <a:path w="37">
                  <a:moveTo>
                    <a:pt x="0" y="0"/>
                  </a:moveTo>
                  <a:lnTo>
                    <a:pt x="0" y="0"/>
                  </a:lnTo>
                  <a:lnTo>
                    <a:pt x="18" y="0"/>
                  </a:lnTo>
                  <a:lnTo>
                    <a:pt x="3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33" name="Freeform 193"/>
            <p:cNvSpPr>
              <a:spLocks/>
            </p:cNvSpPr>
            <p:nvPr/>
          </p:nvSpPr>
          <p:spPr bwMode="auto">
            <a:xfrm>
              <a:off x="4457" y="3029"/>
              <a:ext cx="104" cy="8"/>
            </a:xfrm>
            <a:custGeom>
              <a:avLst/>
              <a:gdLst>
                <a:gd name="T0" fmla="*/ 0 w 208"/>
                <a:gd name="T1" fmla="*/ 4 h 16"/>
                <a:gd name="T2" fmla="*/ 0 w 208"/>
                <a:gd name="T3" fmla="*/ 4 h 16"/>
                <a:gd name="T4" fmla="*/ 5 w 208"/>
                <a:gd name="T5" fmla="*/ 4 h 16"/>
                <a:gd name="T6" fmla="*/ 22 w 208"/>
                <a:gd name="T7" fmla="*/ 0 h 16"/>
                <a:gd name="T8" fmla="*/ 39 w 208"/>
                <a:gd name="T9" fmla="*/ 4 h 16"/>
                <a:gd name="T10" fmla="*/ 52 w 208"/>
                <a:gd name="T11" fmla="*/ 0 h 16"/>
                <a:gd name="T12" fmla="*/ 44 w 208"/>
                <a:gd name="T13" fmla="*/ 0 h 16"/>
                <a:gd name="T14" fmla="*/ 30 w 208"/>
                <a:gd name="T15" fmla="*/ 0 h 16"/>
                <a:gd name="T16" fmla="*/ 22 w 208"/>
                <a:gd name="T17" fmla="*/ 0 h 16"/>
                <a:gd name="T18" fmla="*/ 9 w 208"/>
                <a:gd name="T19" fmla="*/ 0 h 16"/>
                <a:gd name="T20" fmla="*/ 13 w 208"/>
                <a:gd name="T21" fmla="*/ 0 h 16"/>
                <a:gd name="T22" fmla="*/ 0 w 208"/>
                <a:gd name="T23" fmla="*/ 0 h 16"/>
                <a:gd name="T24" fmla="*/ 0 w 208"/>
                <a:gd name="T25" fmla="*/ 4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8"/>
                <a:gd name="T40" fmla="*/ 0 h 16"/>
                <a:gd name="T41" fmla="*/ 208 w 208"/>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8" h="16">
                  <a:moveTo>
                    <a:pt x="0" y="16"/>
                  </a:moveTo>
                  <a:lnTo>
                    <a:pt x="0" y="16"/>
                  </a:lnTo>
                  <a:lnTo>
                    <a:pt x="17" y="16"/>
                  </a:lnTo>
                  <a:lnTo>
                    <a:pt x="87" y="0"/>
                  </a:lnTo>
                  <a:lnTo>
                    <a:pt x="156" y="16"/>
                  </a:lnTo>
                  <a:lnTo>
                    <a:pt x="208" y="0"/>
                  </a:lnTo>
                  <a:lnTo>
                    <a:pt x="173" y="0"/>
                  </a:lnTo>
                  <a:lnTo>
                    <a:pt x="121" y="0"/>
                  </a:lnTo>
                  <a:lnTo>
                    <a:pt x="87" y="0"/>
                  </a:lnTo>
                  <a:lnTo>
                    <a:pt x="35" y="0"/>
                  </a:lnTo>
                  <a:lnTo>
                    <a:pt x="52" y="0"/>
                  </a:lnTo>
                  <a:lnTo>
                    <a:pt x="0"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4" name="Freeform 194"/>
            <p:cNvSpPr>
              <a:spLocks/>
            </p:cNvSpPr>
            <p:nvPr/>
          </p:nvSpPr>
          <p:spPr bwMode="auto">
            <a:xfrm>
              <a:off x="4493" y="3045"/>
              <a:ext cx="26" cy="8"/>
            </a:xfrm>
            <a:custGeom>
              <a:avLst/>
              <a:gdLst>
                <a:gd name="T0" fmla="*/ 0 w 52"/>
                <a:gd name="T1" fmla="*/ 0 h 17"/>
                <a:gd name="T2" fmla="*/ 0 w 52"/>
                <a:gd name="T3" fmla="*/ 0 h 17"/>
                <a:gd name="T4" fmla="*/ 9 w 52"/>
                <a:gd name="T5" fmla="*/ 4 h 17"/>
                <a:gd name="T6" fmla="*/ 13 w 52"/>
                <a:gd name="T7" fmla="*/ 4 h 17"/>
                <a:gd name="T8" fmla="*/ 9 w 52"/>
                <a:gd name="T9" fmla="*/ 0 h 17"/>
                <a:gd name="T10" fmla="*/ 0 w 52"/>
                <a:gd name="T11" fmla="*/ 0 h 17"/>
                <a:gd name="T12" fmla="*/ 0 60000 65536"/>
                <a:gd name="T13" fmla="*/ 0 60000 65536"/>
                <a:gd name="T14" fmla="*/ 0 60000 65536"/>
                <a:gd name="T15" fmla="*/ 0 60000 65536"/>
                <a:gd name="T16" fmla="*/ 0 60000 65536"/>
                <a:gd name="T17" fmla="*/ 0 60000 65536"/>
                <a:gd name="T18" fmla="*/ 0 w 52"/>
                <a:gd name="T19" fmla="*/ 0 h 17"/>
                <a:gd name="T20" fmla="*/ 52 w 5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52" h="17">
                  <a:moveTo>
                    <a:pt x="0" y="0"/>
                  </a:moveTo>
                  <a:lnTo>
                    <a:pt x="0" y="0"/>
                  </a:lnTo>
                  <a:lnTo>
                    <a:pt x="35" y="17"/>
                  </a:lnTo>
                  <a:lnTo>
                    <a:pt x="52" y="17"/>
                  </a:lnTo>
                  <a:lnTo>
                    <a:pt x="35"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5" name="Freeform 195"/>
            <p:cNvSpPr>
              <a:spLocks/>
            </p:cNvSpPr>
            <p:nvPr/>
          </p:nvSpPr>
          <p:spPr bwMode="auto">
            <a:xfrm>
              <a:off x="4553" y="3029"/>
              <a:ext cx="52" cy="24"/>
            </a:xfrm>
            <a:custGeom>
              <a:avLst/>
              <a:gdLst>
                <a:gd name="T0" fmla="*/ 0 w 104"/>
                <a:gd name="T1" fmla="*/ 12 h 48"/>
                <a:gd name="T2" fmla="*/ 0 w 104"/>
                <a:gd name="T3" fmla="*/ 12 h 48"/>
                <a:gd name="T4" fmla="*/ 9 w 104"/>
                <a:gd name="T5" fmla="*/ 12 h 48"/>
                <a:gd name="T6" fmla="*/ 26 w 104"/>
                <a:gd name="T7" fmla="*/ 0 h 48"/>
                <a:gd name="T8" fmla="*/ 13 w 104"/>
                <a:gd name="T9" fmla="*/ 0 h 48"/>
                <a:gd name="T10" fmla="*/ 5 w 104"/>
                <a:gd name="T11" fmla="*/ 7 h 48"/>
                <a:gd name="T12" fmla="*/ 0 w 104"/>
                <a:gd name="T13" fmla="*/ 12 h 48"/>
                <a:gd name="T14" fmla="*/ 0 60000 65536"/>
                <a:gd name="T15" fmla="*/ 0 60000 65536"/>
                <a:gd name="T16" fmla="*/ 0 60000 65536"/>
                <a:gd name="T17" fmla="*/ 0 60000 65536"/>
                <a:gd name="T18" fmla="*/ 0 60000 65536"/>
                <a:gd name="T19" fmla="*/ 0 60000 65536"/>
                <a:gd name="T20" fmla="*/ 0 60000 65536"/>
                <a:gd name="T21" fmla="*/ 0 w 104"/>
                <a:gd name="T22" fmla="*/ 0 h 48"/>
                <a:gd name="T23" fmla="*/ 104 w 10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48">
                  <a:moveTo>
                    <a:pt x="0" y="48"/>
                  </a:moveTo>
                  <a:lnTo>
                    <a:pt x="0" y="48"/>
                  </a:lnTo>
                  <a:lnTo>
                    <a:pt x="35" y="48"/>
                  </a:lnTo>
                  <a:lnTo>
                    <a:pt x="104" y="0"/>
                  </a:lnTo>
                  <a:lnTo>
                    <a:pt x="52" y="0"/>
                  </a:lnTo>
                  <a:lnTo>
                    <a:pt x="17" y="31"/>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6" name="Freeform 196"/>
            <p:cNvSpPr>
              <a:spLocks/>
            </p:cNvSpPr>
            <p:nvPr/>
          </p:nvSpPr>
          <p:spPr bwMode="auto">
            <a:xfrm>
              <a:off x="4700" y="2989"/>
              <a:ext cx="10" cy="24"/>
            </a:xfrm>
            <a:custGeom>
              <a:avLst/>
              <a:gdLst>
                <a:gd name="T0" fmla="*/ 0 w 19"/>
                <a:gd name="T1" fmla="*/ 12 h 48"/>
                <a:gd name="T2" fmla="*/ 0 w 19"/>
                <a:gd name="T3" fmla="*/ 12 h 48"/>
                <a:gd name="T4" fmla="*/ 5 w 19"/>
                <a:gd name="T5" fmla="*/ 3 h 48"/>
                <a:gd name="T6" fmla="*/ 5 w 19"/>
                <a:gd name="T7" fmla="*/ 0 h 48"/>
                <a:gd name="T8" fmla="*/ 0 w 19"/>
                <a:gd name="T9" fmla="*/ 12 h 48"/>
                <a:gd name="T10" fmla="*/ 0 60000 65536"/>
                <a:gd name="T11" fmla="*/ 0 60000 65536"/>
                <a:gd name="T12" fmla="*/ 0 60000 65536"/>
                <a:gd name="T13" fmla="*/ 0 60000 65536"/>
                <a:gd name="T14" fmla="*/ 0 60000 65536"/>
                <a:gd name="T15" fmla="*/ 0 w 19"/>
                <a:gd name="T16" fmla="*/ 0 h 48"/>
                <a:gd name="T17" fmla="*/ 19 w 19"/>
                <a:gd name="T18" fmla="*/ 48 h 48"/>
              </a:gdLst>
              <a:ahLst/>
              <a:cxnLst>
                <a:cxn ang="T10">
                  <a:pos x="T0" y="T1"/>
                </a:cxn>
                <a:cxn ang="T11">
                  <a:pos x="T2" y="T3"/>
                </a:cxn>
                <a:cxn ang="T12">
                  <a:pos x="T4" y="T5"/>
                </a:cxn>
                <a:cxn ang="T13">
                  <a:pos x="T6" y="T7"/>
                </a:cxn>
                <a:cxn ang="T14">
                  <a:pos x="T8" y="T9"/>
                </a:cxn>
              </a:cxnLst>
              <a:rect l="T15" t="T16" r="T17" b="T18"/>
              <a:pathLst>
                <a:path w="19" h="48">
                  <a:moveTo>
                    <a:pt x="0" y="48"/>
                  </a:moveTo>
                  <a:lnTo>
                    <a:pt x="0" y="48"/>
                  </a:lnTo>
                  <a:lnTo>
                    <a:pt x="19" y="15"/>
                  </a:lnTo>
                  <a:lnTo>
                    <a:pt x="19" y="0"/>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7" name="Freeform 197"/>
            <p:cNvSpPr>
              <a:spLocks/>
            </p:cNvSpPr>
            <p:nvPr/>
          </p:nvSpPr>
          <p:spPr bwMode="auto">
            <a:xfrm>
              <a:off x="4310" y="2941"/>
              <a:ext cx="18" cy="24"/>
            </a:xfrm>
            <a:custGeom>
              <a:avLst/>
              <a:gdLst>
                <a:gd name="T0" fmla="*/ 0 w 35"/>
                <a:gd name="T1" fmla="*/ 3 h 48"/>
                <a:gd name="T2" fmla="*/ 0 w 35"/>
                <a:gd name="T3" fmla="*/ 3 h 48"/>
                <a:gd name="T4" fmla="*/ 5 w 35"/>
                <a:gd name="T5" fmla="*/ 8 h 48"/>
                <a:gd name="T6" fmla="*/ 9 w 35"/>
                <a:gd name="T7" fmla="*/ 12 h 48"/>
                <a:gd name="T8" fmla="*/ 9 w 35"/>
                <a:gd name="T9" fmla="*/ 8 h 48"/>
                <a:gd name="T10" fmla="*/ 5 w 35"/>
                <a:gd name="T11" fmla="*/ 0 h 48"/>
                <a:gd name="T12" fmla="*/ 0 w 35"/>
                <a:gd name="T13" fmla="*/ 3 h 48"/>
                <a:gd name="T14" fmla="*/ 0 60000 65536"/>
                <a:gd name="T15" fmla="*/ 0 60000 65536"/>
                <a:gd name="T16" fmla="*/ 0 60000 65536"/>
                <a:gd name="T17" fmla="*/ 0 60000 65536"/>
                <a:gd name="T18" fmla="*/ 0 60000 65536"/>
                <a:gd name="T19" fmla="*/ 0 60000 65536"/>
                <a:gd name="T20" fmla="*/ 0 60000 65536"/>
                <a:gd name="T21" fmla="*/ 0 w 35"/>
                <a:gd name="T22" fmla="*/ 0 h 48"/>
                <a:gd name="T23" fmla="*/ 35 w 35"/>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8">
                  <a:moveTo>
                    <a:pt x="0" y="15"/>
                  </a:moveTo>
                  <a:lnTo>
                    <a:pt x="0" y="15"/>
                  </a:lnTo>
                  <a:lnTo>
                    <a:pt x="18" y="32"/>
                  </a:lnTo>
                  <a:lnTo>
                    <a:pt x="35" y="48"/>
                  </a:lnTo>
                  <a:lnTo>
                    <a:pt x="35" y="32"/>
                  </a:lnTo>
                  <a:lnTo>
                    <a:pt x="18"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8" name="Freeform 198"/>
            <p:cNvSpPr>
              <a:spLocks/>
            </p:cNvSpPr>
            <p:nvPr/>
          </p:nvSpPr>
          <p:spPr bwMode="auto">
            <a:xfrm>
              <a:off x="4336" y="2957"/>
              <a:ext cx="9" cy="8"/>
            </a:xfrm>
            <a:custGeom>
              <a:avLst/>
              <a:gdLst>
                <a:gd name="T0" fmla="*/ 0 w 18"/>
                <a:gd name="T1" fmla="*/ 4 h 16"/>
                <a:gd name="T2" fmla="*/ 0 w 18"/>
                <a:gd name="T3" fmla="*/ 4 h 16"/>
                <a:gd name="T4" fmla="*/ 5 w 18"/>
                <a:gd name="T5" fmla="*/ 4 h 16"/>
                <a:gd name="T6" fmla="*/ 5 w 18"/>
                <a:gd name="T7" fmla="*/ 0 h 16"/>
                <a:gd name="T8" fmla="*/ 0 w 18"/>
                <a:gd name="T9" fmla="*/ 0 h 16"/>
                <a:gd name="T10" fmla="*/ 0 w 18"/>
                <a:gd name="T11" fmla="*/ 4 h 16"/>
                <a:gd name="T12" fmla="*/ 0 60000 65536"/>
                <a:gd name="T13" fmla="*/ 0 60000 65536"/>
                <a:gd name="T14" fmla="*/ 0 60000 65536"/>
                <a:gd name="T15" fmla="*/ 0 60000 65536"/>
                <a:gd name="T16" fmla="*/ 0 60000 65536"/>
                <a:gd name="T17" fmla="*/ 0 60000 65536"/>
                <a:gd name="T18" fmla="*/ 0 w 18"/>
                <a:gd name="T19" fmla="*/ 0 h 16"/>
                <a:gd name="T20" fmla="*/ 18 w 18"/>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8" h="16">
                  <a:moveTo>
                    <a:pt x="0" y="16"/>
                  </a:moveTo>
                  <a:lnTo>
                    <a:pt x="0" y="16"/>
                  </a:lnTo>
                  <a:lnTo>
                    <a:pt x="18" y="16"/>
                  </a:lnTo>
                  <a:lnTo>
                    <a:pt x="18" y="0"/>
                  </a:lnTo>
                  <a:lnTo>
                    <a:pt x="0"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39" name="Freeform 199"/>
            <p:cNvSpPr>
              <a:spLocks/>
            </p:cNvSpPr>
            <p:nvPr/>
          </p:nvSpPr>
          <p:spPr bwMode="auto">
            <a:xfrm>
              <a:off x="4493" y="2901"/>
              <a:ext cx="86" cy="96"/>
            </a:xfrm>
            <a:custGeom>
              <a:avLst/>
              <a:gdLst>
                <a:gd name="T0" fmla="*/ 0 w 173"/>
                <a:gd name="T1" fmla="*/ 28 h 192"/>
                <a:gd name="T2" fmla="*/ 0 w 173"/>
                <a:gd name="T3" fmla="*/ 28 h 192"/>
                <a:gd name="T4" fmla="*/ 0 w 173"/>
                <a:gd name="T5" fmla="*/ 33 h 192"/>
                <a:gd name="T6" fmla="*/ 4 w 173"/>
                <a:gd name="T7" fmla="*/ 33 h 192"/>
                <a:gd name="T8" fmla="*/ 4 w 173"/>
                <a:gd name="T9" fmla="*/ 36 h 192"/>
                <a:gd name="T10" fmla="*/ 4 w 173"/>
                <a:gd name="T11" fmla="*/ 48 h 192"/>
                <a:gd name="T12" fmla="*/ 8 w 173"/>
                <a:gd name="T13" fmla="*/ 45 h 192"/>
                <a:gd name="T14" fmla="*/ 8 w 173"/>
                <a:gd name="T15" fmla="*/ 33 h 192"/>
                <a:gd name="T16" fmla="*/ 13 w 173"/>
                <a:gd name="T17" fmla="*/ 28 h 192"/>
                <a:gd name="T18" fmla="*/ 17 w 173"/>
                <a:gd name="T19" fmla="*/ 28 h 192"/>
                <a:gd name="T20" fmla="*/ 13 w 173"/>
                <a:gd name="T21" fmla="*/ 33 h 192"/>
                <a:gd name="T22" fmla="*/ 17 w 173"/>
                <a:gd name="T23" fmla="*/ 36 h 192"/>
                <a:gd name="T24" fmla="*/ 17 w 173"/>
                <a:gd name="T25" fmla="*/ 41 h 192"/>
                <a:gd name="T26" fmla="*/ 26 w 173"/>
                <a:gd name="T27" fmla="*/ 41 h 192"/>
                <a:gd name="T28" fmla="*/ 26 w 173"/>
                <a:gd name="T29" fmla="*/ 48 h 192"/>
                <a:gd name="T30" fmla="*/ 30 w 173"/>
                <a:gd name="T31" fmla="*/ 45 h 192"/>
                <a:gd name="T32" fmla="*/ 30 w 173"/>
                <a:gd name="T33" fmla="*/ 41 h 192"/>
                <a:gd name="T34" fmla="*/ 21 w 173"/>
                <a:gd name="T35" fmla="*/ 33 h 192"/>
                <a:gd name="T36" fmla="*/ 26 w 173"/>
                <a:gd name="T37" fmla="*/ 33 h 192"/>
                <a:gd name="T38" fmla="*/ 17 w 173"/>
                <a:gd name="T39" fmla="*/ 24 h 192"/>
                <a:gd name="T40" fmla="*/ 26 w 173"/>
                <a:gd name="T41" fmla="*/ 17 h 192"/>
                <a:gd name="T42" fmla="*/ 30 w 173"/>
                <a:gd name="T43" fmla="*/ 17 h 192"/>
                <a:gd name="T44" fmla="*/ 13 w 173"/>
                <a:gd name="T45" fmla="*/ 21 h 192"/>
                <a:gd name="T46" fmla="*/ 8 w 173"/>
                <a:gd name="T47" fmla="*/ 17 h 192"/>
                <a:gd name="T48" fmla="*/ 8 w 173"/>
                <a:gd name="T49" fmla="*/ 12 h 192"/>
                <a:gd name="T50" fmla="*/ 13 w 173"/>
                <a:gd name="T51" fmla="*/ 9 h 192"/>
                <a:gd name="T52" fmla="*/ 39 w 173"/>
                <a:gd name="T53" fmla="*/ 9 h 192"/>
                <a:gd name="T54" fmla="*/ 43 w 173"/>
                <a:gd name="T55" fmla="*/ 0 h 192"/>
                <a:gd name="T56" fmla="*/ 34 w 173"/>
                <a:gd name="T57" fmla="*/ 5 h 192"/>
                <a:gd name="T58" fmla="*/ 26 w 173"/>
                <a:gd name="T59" fmla="*/ 9 h 192"/>
                <a:gd name="T60" fmla="*/ 13 w 173"/>
                <a:gd name="T61" fmla="*/ 5 h 192"/>
                <a:gd name="T62" fmla="*/ 13 w 173"/>
                <a:gd name="T63" fmla="*/ 9 h 192"/>
                <a:gd name="T64" fmla="*/ 8 w 173"/>
                <a:gd name="T65" fmla="*/ 9 h 192"/>
                <a:gd name="T66" fmla="*/ 8 w 173"/>
                <a:gd name="T67" fmla="*/ 17 h 192"/>
                <a:gd name="T68" fmla="*/ 0 w 173"/>
                <a:gd name="T69" fmla="*/ 28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3"/>
                <a:gd name="T106" fmla="*/ 0 h 192"/>
                <a:gd name="T107" fmla="*/ 173 w 173"/>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3" h="192">
                  <a:moveTo>
                    <a:pt x="0" y="113"/>
                  </a:moveTo>
                  <a:lnTo>
                    <a:pt x="0" y="113"/>
                  </a:lnTo>
                  <a:lnTo>
                    <a:pt x="0" y="129"/>
                  </a:lnTo>
                  <a:lnTo>
                    <a:pt x="17" y="129"/>
                  </a:lnTo>
                  <a:lnTo>
                    <a:pt x="17" y="144"/>
                  </a:lnTo>
                  <a:lnTo>
                    <a:pt x="17" y="192"/>
                  </a:lnTo>
                  <a:lnTo>
                    <a:pt x="35" y="177"/>
                  </a:lnTo>
                  <a:lnTo>
                    <a:pt x="35" y="129"/>
                  </a:lnTo>
                  <a:lnTo>
                    <a:pt x="52" y="113"/>
                  </a:lnTo>
                  <a:lnTo>
                    <a:pt x="69" y="113"/>
                  </a:lnTo>
                  <a:lnTo>
                    <a:pt x="52" y="129"/>
                  </a:lnTo>
                  <a:lnTo>
                    <a:pt x="69" y="144"/>
                  </a:lnTo>
                  <a:lnTo>
                    <a:pt x="69" y="161"/>
                  </a:lnTo>
                  <a:lnTo>
                    <a:pt x="104" y="161"/>
                  </a:lnTo>
                  <a:lnTo>
                    <a:pt x="104" y="192"/>
                  </a:lnTo>
                  <a:lnTo>
                    <a:pt x="121" y="177"/>
                  </a:lnTo>
                  <a:lnTo>
                    <a:pt x="121" y="161"/>
                  </a:lnTo>
                  <a:lnTo>
                    <a:pt x="87" y="129"/>
                  </a:lnTo>
                  <a:lnTo>
                    <a:pt x="104" y="129"/>
                  </a:lnTo>
                  <a:lnTo>
                    <a:pt x="69" y="96"/>
                  </a:lnTo>
                  <a:lnTo>
                    <a:pt x="104" y="66"/>
                  </a:lnTo>
                  <a:lnTo>
                    <a:pt x="121" y="66"/>
                  </a:lnTo>
                  <a:lnTo>
                    <a:pt x="52" y="81"/>
                  </a:lnTo>
                  <a:lnTo>
                    <a:pt x="35" y="66"/>
                  </a:lnTo>
                  <a:lnTo>
                    <a:pt x="35" y="48"/>
                  </a:lnTo>
                  <a:lnTo>
                    <a:pt x="52" y="33"/>
                  </a:lnTo>
                  <a:lnTo>
                    <a:pt x="156" y="33"/>
                  </a:lnTo>
                  <a:lnTo>
                    <a:pt x="173" y="0"/>
                  </a:lnTo>
                  <a:lnTo>
                    <a:pt x="138" y="18"/>
                  </a:lnTo>
                  <a:lnTo>
                    <a:pt x="104" y="33"/>
                  </a:lnTo>
                  <a:lnTo>
                    <a:pt x="52" y="18"/>
                  </a:lnTo>
                  <a:lnTo>
                    <a:pt x="52" y="33"/>
                  </a:lnTo>
                  <a:lnTo>
                    <a:pt x="35" y="33"/>
                  </a:lnTo>
                  <a:lnTo>
                    <a:pt x="35" y="66"/>
                  </a:lnTo>
                  <a:lnTo>
                    <a:pt x="0" y="11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0" name="Freeform 200"/>
            <p:cNvSpPr>
              <a:spLocks/>
            </p:cNvSpPr>
            <p:nvPr/>
          </p:nvSpPr>
          <p:spPr bwMode="auto">
            <a:xfrm>
              <a:off x="4605" y="2893"/>
              <a:ext cx="17" cy="40"/>
            </a:xfrm>
            <a:custGeom>
              <a:avLst/>
              <a:gdLst>
                <a:gd name="T0" fmla="*/ 0 w 34"/>
                <a:gd name="T1" fmla="*/ 8 h 81"/>
                <a:gd name="T2" fmla="*/ 0 w 34"/>
                <a:gd name="T3" fmla="*/ 8 h 81"/>
                <a:gd name="T4" fmla="*/ 4 w 34"/>
                <a:gd name="T5" fmla="*/ 15 h 81"/>
                <a:gd name="T6" fmla="*/ 9 w 34"/>
                <a:gd name="T7" fmla="*/ 20 h 81"/>
                <a:gd name="T8" fmla="*/ 4 w 34"/>
                <a:gd name="T9" fmla="*/ 15 h 81"/>
                <a:gd name="T10" fmla="*/ 4 w 34"/>
                <a:gd name="T11" fmla="*/ 12 h 81"/>
                <a:gd name="T12" fmla="*/ 9 w 34"/>
                <a:gd name="T13" fmla="*/ 12 h 81"/>
                <a:gd name="T14" fmla="*/ 9 w 34"/>
                <a:gd name="T15" fmla="*/ 8 h 81"/>
                <a:gd name="T16" fmla="*/ 9 w 34"/>
                <a:gd name="T17" fmla="*/ 3 h 81"/>
                <a:gd name="T18" fmla="*/ 9 w 34"/>
                <a:gd name="T19" fmla="*/ 8 h 81"/>
                <a:gd name="T20" fmla="*/ 4 w 34"/>
                <a:gd name="T21" fmla="*/ 0 h 81"/>
                <a:gd name="T22" fmla="*/ 0 w 34"/>
                <a:gd name="T23" fmla="*/ 8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81"/>
                <a:gd name="T38" fmla="*/ 34 w 34"/>
                <a:gd name="T39" fmla="*/ 81 h 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81">
                  <a:moveTo>
                    <a:pt x="0" y="33"/>
                  </a:moveTo>
                  <a:lnTo>
                    <a:pt x="0" y="33"/>
                  </a:lnTo>
                  <a:lnTo>
                    <a:pt x="17" y="63"/>
                  </a:lnTo>
                  <a:lnTo>
                    <a:pt x="34" y="81"/>
                  </a:lnTo>
                  <a:lnTo>
                    <a:pt x="17" y="63"/>
                  </a:lnTo>
                  <a:lnTo>
                    <a:pt x="17" y="48"/>
                  </a:lnTo>
                  <a:lnTo>
                    <a:pt x="34" y="48"/>
                  </a:lnTo>
                  <a:lnTo>
                    <a:pt x="34" y="33"/>
                  </a:lnTo>
                  <a:lnTo>
                    <a:pt x="34" y="15"/>
                  </a:lnTo>
                  <a:lnTo>
                    <a:pt x="34" y="33"/>
                  </a:lnTo>
                  <a:lnTo>
                    <a:pt x="17"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1" name="Freeform 201"/>
            <p:cNvSpPr>
              <a:spLocks/>
            </p:cNvSpPr>
            <p:nvPr/>
          </p:nvSpPr>
          <p:spPr bwMode="auto">
            <a:xfrm>
              <a:off x="4588" y="2965"/>
              <a:ext cx="17" cy="8"/>
            </a:xfrm>
            <a:custGeom>
              <a:avLst/>
              <a:gdLst>
                <a:gd name="T0" fmla="*/ 0 w 35"/>
                <a:gd name="T1" fmla="*/ 0 h 15"/>
                <a:gd name="T2" fmla="*/ 0 w 35"/>
                <a:gd name="T3" fmla="*/ 0 h 15"/>
                <a:gd name="T4" fmla="*/ 8 w 35"/>
                <a:gd name="T5" fmla="*/ 4 h 15"/>
                <a:gd name="T6" fmla="*/ 8 w 35"/>
                <a:gd name="T7" fmla="*/ 0 h 15"/>
                <a:gd name="T8" fmla="*/ 0 w 35"/>
                <a:gd name="T9" fmla="*/ 0 h 15"/>
                <a:gd name="T10" fmla="*/ 0 60000 65536"/>
                <a:gd name="T11" fmla="*/ 0 60000 65536"/>
                <a:gd name="T12" fmla="*/ 0 60000 65536"/>
                <a:gd name="T13" fmla="*/ 0 60000 65536"/>
                <a:gd name="T14" fmla="*/ 0 60000 65536"/>
                <a:gd name="T15" fmla="*/ 0 w 35"/>
                <a:gd name="T16" fmla="*/ 0 h 15"/>
                <a:gd name="T17" fmla="*/ 35 w 35"/>
                <a:gd name="T18" fmla="*/ 15 h 15"/>
              </a:gdLst>
              <a:ahLst/>
              <a:cxnLst>
                <a:cxn ang="T10">
                  <a:pos x="T0" y="T1"/>
                </a:cxn>
                <a:cxn ang="T11">
                  <a:pos x="T2" y="T3"/>
                </a:cxn>
                <a:cxn ang="T12">
                  <a:pos x="T4" y="T5"/>
                </a:cxn>
                <a:cxn ang="T13">
                  <a:pos x="T6" y="T7"/>
                </a:cxn>
                <a:cxn ang="T14">
                  <a:pos x="T8" y="T9"/>
                </a:cxn>
              </a:cxnLst>
              <a:rect l="T15" t="T16" r="T17" b="T18"/>
              <a:pathLst>
                <a:path w="35" h="15">
                  <a:moveTo>
                    <a:pt x="0" y="0"/>
                  </a:moveTo>
                  <a:lnTo>
                    <a:pt x="0" y="0"/>
                  </a:lnTo>
                  <a:lnTo>
                    <a:pt x="35" y="15"/>
                  </a:lnTo>
                  <a:lnTo>
                    <a:pt x="35"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2" name="Freeform 202"/>
            <p:cNvSpPr>
              <a:spLocks/>
            </p:cNvSpPr>
            <p:nvPr/>
          </p:nvSpPr>
          <p:spPr bwMode="auto">
            <a:xfrm>
              <a:off x="4614" y="2957"/>
              <a:ext cx="43" cy="16"/>
            </a:xfrm>
            <a:custGeom>
              <a:avLst/>
              <a:gdLst>
                <a:gd name="T0" fmla="*/ 0 w 86"/>
                <a:gd name="T1" fmla="*/ 4 h 31"/>
                <a:gd name="T2" fmla="*/ 0 w 86"/>
                <a:gd name="T3" fmla="*/ 4 h 31"/>
                <a:gd name="T4" fmla="*/ 22 w 86"/>
                <a:gd name="T5" fmla="*/ 8 h 31"/>
                <a:gd name="T6" fmla="*/ 18 w 86"/>
                <a:gd name="T7" fmla="*/ 4 h 31"/>
                <a:gd name="T8" fmla="*/ 13 w 86"/>
                <a:gd name="T9" fmla="*/ 0 h 31"/>
                <a:gd name="T10" fmla="*/ 5 w 86"/>
                <a:gd name="T11" fmla="*/ 0 h 31"/>
                <a:gd name="T12" fmla="*/ 0 w 86"/>
                <a:gd name="T13" fmla="*/ 4 h 31"/>
                <a:gd name="T14" fmla="*/ 0 60000 65536"/>
                <a:gd name="T15" fmla="*/ 0 60000 65536"/>
                <a:gd name="T16" fmla="*/ 0 60000 65536"/>
                <a:gd name="T17" fmla="*/ 0 60000 65536"/>
                <a:gd name="T18" fmla="*/ 0 60000 65536"/>
                <a:gd name="T19" fmla="*/ 0 60000 65536"/>
                <a:gd name="T20" fmla="*/ 0 60000 65536"/>
                <a:gd name="T21" fmla="*/ 0 w 86"/>
                <a:gd name="T22" fmla="*/ 0 h 31"/>
                <a:gd name="T23" fmla="*/ 86 w 86"/>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31">
                  <a:moveTo>
                    <a:pt x="0" y="16"/>
                  </a:moveTo>
                  <a:lnTo>
                    <a:pt x="0" y="16"/>
                  </a:lnTo>
                  <a:lnTo>
                    <a:pt x="86" y="31"/>
                  </a:lnTo>
                  <a:lnTo>
                    <a:pt x="69" y="16"/>
                  </a:lnTo>
                  <a:lnTo>
                    <a:pt x="52" y="0"/>
                  </a:lnTo>
                  <a:lnTo>
                    <a:pt x="17"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3" name="Freeform 203"/>
            <p:cNvSpPr>
              <a:spLocks/>
            </p:cNvSpPr>
            <p:nvPr/>
          </p:nvSpPr>
          <p:spPr bwMode="auto">
            <a:xfrm>
              <a:off x="4605" y="2941"/>
              <a:ext cx="17" cy="0"/>
            </a:xfrm>
            <a:custGeom>
              <a:avLst/>
              <a:gdLst>
                <a:gd name="T0" fmla="*/ 0 w 34"/>
                <a:gd name="T1" fmla="*/ 0 w 34"/>
                <a:gd name="T2" fmla="*/ 9 w 34"/>
                <a:gd name="T3" fmla="*/ 4 w 34"/>
                <a:gd name="T4" fmla="*/ 0 w 34"/>
                <a:gd name="T5" fmla="*/ 0 60000 65536"/>
                <a:gd name="T6" fmla="*/ 0 60000 65536"/>
                <a:gd name="T7" fmla="*/ 0 60000 65536"/>
                <a:gd name="T8" fmla="*/ 0 60000 65536"/>
                <a:gd name="T9" fmla="*/ 0 60000 65536"/>
                <a:gd name="T10" fmla="*/ 0 w 34"/>
                <a:gd name="T11" fmla="*/ 34 w 34"/>
              </a:gdLst>
              <a:ahLst/>
              <a:cxnLst>
                <a:cxn ang="T5">
                  <a:pos x="T0" y="0"/>
                </a:cxn>
                <a:cxn ang="T6">
                  <a:pos x="T1" y="0"/>
                </a:cxn>
                <a:cxn ang="T7">
                  <a:pos x="T2" y="0"/>
                </a:cxn>
                <a:cxn ang="T8">
                  <a:pos x="T3" y="0"/>
                </a:cxn>
                <a:cxn ang="T9">
                  <a:pos x="T4" y="0"/>
                </a:cxn>
              </a:cxnLst>
              <a:rect l="T10" t="0" r="T11" b="0"/>
              <a:pathLst>
                <a:path w="34">
                  <a:moveTo>
                    <a:pt x="0" y="0"/>
                  </a:moveTo>
                  <a:lnTo>
                    <a:pt x="0" y="0"/>
                  </a:lnTo>
                  <a:lnTo>
                    <a:pt x="34" y="0"/>
                  </a:lnTo>
                  <a:lnTo>
                    <a:pt x="1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44" name="Freeform 204"/>
            <p:cNvSpPr>
              <a:spLocks/>
            </p:cNvSpPr>
            <p:nvPr/>
          </p:nvSpPr>
          <p:spPr bwMode="auto">
            <a:xfrm>
              <a:off x="4717" y="2933"/>
              <a:ext cx="9" cy="8"/>
            </a:xfrm>
            <a:custGeom>
              <a:avLst/>
              <a:gdLst>
                <a:gd name="T0" fmla="*/ 0 w 18"/>
                <a:gd name="T1" fmla="*/ 0 h 15"/>
                <a:gd name="T2" fmla="*/ 0 w 18"/>
                <a:gd name="T3" fmla="*/ 0 h 15"/>
                <a:gd name="T4" fmla="*/ 5 w 18"/>
                <a:gd name="T5" fmla="*/ 4 h 15"/>
                <a:gd name="T6" fmla="*/ 5 w 18"/>
                <a:gd name="T7" fmla="*/ 0 h 15"/>
                <a:gd name="T8" fmla="*/ 0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0"/>
                  </a:moveTo>
                  <a:lnTo>
                    <a:pt x="0" y="0"/>
                  </a:lnTo>
                  <a:lnTo>
                    <a:pt x="18" y="15"/>
                  </a:lnTo>
                  <a:lnTo>
                    <a:pt x="18"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5" name="Freeform 205"/>
            <p:cNvSpPr>
              <a:spLocks/>
            </p:cNvSpPr>
            <p:nvPr/>
          </p:nvSpPr>
          <p:spPr bwMode="auto">
            <a:xfrm>
              <a:off x="4509" y="2685"/>
              <a:ext cx="52" cy="72"/>
            </a:xfrm>
            <a:custGeom>
              <a:avLst/>
              <a:gdLst>
                <a:gd name="T0" fmla="*/ 0 w 104"/>
                <a:gd name="T1" fmla="*/ 17 h 143"/>
                <a:gd name="T2" fmla="*/ 0 w 104"/>
                <a:gd name="T3" fmla="*/ 17 h 143"/>
                <a:gd name="T4" fmla="*/ 0 w 104"/>
                <a:gd name="T5" fmla="*/ 24 h 143"/>
                <a:gd name="T6" fmla="*/ 5 w 104"/>
                <a:gd name="T7" fmla="*/ 29 h 143"/>
                <a:gd name="T8" fmla="*/ 5 w 104"/>
                <a:gd name="T9" fmla="*/ 32 h 143"/>
                <a:gd name="T10" fmla="*/ 9 w 104"/>
                <a:gd name="T11" fmla="*/ 32 h 143"/>
                <a:gd name="T12" fmla="*/ 13 w 104"/>
                <a:gd name="T13" fmla="*/ 32 h 143"/>
                <a:gd name="T14" fmla="*/ 18 w 104"/>
                <a:gd name="T15" fmla="*/ 36 h 143"/>
                <a:gd name="T16" fmla="*/ 18 w 104"/>
                <a:gd name="T17" fmla="*/ 32 h 143"/>
                <a:gd name="T18" fmla="*/ 22 w 104"/>
                <a:gd name="T19" fmla="*/ 36 h 143"/>
                <a:gd name="T20" fmla="*/ 26 w 104"/>
                <a:gd name="T21" fmla="*/ 36 h 143"/>
                <a:gd name="T22" fmla="*/ 22 w 104"/>
                <a:gd name="T23" fmla="*/ 32 h 143"/>
                <a:gd name="T24" fmla="*/ 26 w 104"/>
                <a:gd name="T25" fmla="*/ 32 h 143"/>
                <a:gd name="T26" fmla="*/ 18 w 104"/>
                <a:gd name="T27" fmla="*/ 29 h 143"/>
                <a:gd name="T28" fmla="*/ 13 w 104"/>
                <a:gd name="T29" fmla="*/ 32 h 143"/>
                <a:gd name="T30" fmla="*/ 9 w 104"/>
                <a:gd name="T31" fmla="*/ 24 h 143"/>
                <a:gd name="T32" fmla="*/ 18 w 104"/>
                <a:gd name="T33" fmla="*/ 12 h 143"/>
                <a:gd name="T34" fmla="*/ 13 w 104"/>
                <a:gd name="T35" fmla="*/ 8 h 143"/>
                <a:gd name="T36" fmla="*/ 18 w 104"/>
                <a:gd name="T37" fmla="*/ 0 h 143"/>
                <a:gd name="T38" fmla="*/ 13 w 104"/>
                <a:gd name="T39" fmla="*/ 5 h 143"/>
                <a:gd name="T40" fmla="*/ 5 w 104"/>
                <a:gd name="T41" fmla="*/ 0 h 143"/>
                <a:gd name="T42" fmla="*/ 0 w 104"/>
                <a:gd name="T43" fmla="*/ 17 h 1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43"/>
                <a:gd name="T68" fmla="*/ 104 w 104"/>
                <a:gd name="T69" fmla="*/ 143 h 1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43">
                  <a:moveTo>
                    <a:pt x="0" y="65"/>
                  </a:moveTo>
                  <a:lnTo>
                    <a:pt x="0" y="65"/>
                  </a:lnTo>
                  <a:lnTo>
                    <a:pt x="0" y="95"/>
                  </a:lnTo>
                  <a:lnTo>
                    <a:pt x="17" y="113"/>
                  </a:lnTo>
                  <a:lnTo>
                    <a:pt x="17" y="128"/>
                  </a:lnTo>
                  <a:lnTo>
                    <a:pt x="34" y="128"/>
                  </a:lnTo>
                  <a:lnTo>
                    <a:pt x="52" y="128"/>
                  </a:lnTo>
                  <a:lnTo>
                    <a:pt x="69" y="143"/>
                  </a:lnTo>
                  <a:lnTo>
                    <a:pt x="69" y="128"/>
                  </a:lnTo>
                  <a:lnTo>
                    <a:pt x="86" y="143"/>
                  </a:lnTo>
                  <a:lnTo>
                    <a:pt x="104" y="143"/>
                  </a:lnTo>
                  <a:lnTo>
                    <a:pt x="86" y="128"/>
                  </a:lnTo>
                  <a:lnTo>
                    <a:pt x="104" y="128"/>
                  </a:lnTo>
                  <a:lnTo>
                    <a:pt x="69" y="113"/>
                  </a:lnTo>
                  <a:lnTo>
                    <a:pt x="52" y="128"/>
                  </a:lnTo>
                  <a:lnTo>
                    <a:pt x="34" y="95"/>
                  </a:lnTo>
                  <a:lnTo>
                    <a:pt x="69" y="48"/>
                  </a:lnTo>
                  <a:lnTo>
                    <a:pt x="52" y="32"/>
                  </a:lnTo>
                  <a:lnTo>
                    <a:pt x="69" y="0"/>
                  </a:lnTo>
                  <a:lnTo>
                    <a:pt x="52" y="17"/>
                  </a:lnTo>
                  <a:lnTo>
                    <a:pt x="17" y="0"/>
                  </a:lnTo>
                  <a:lnTo>
                    <a:pt x="0"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6" name="Freeform 206"/>
            <p:cNvSpPr>
              <a:spLocks/>
            </p:cNvSpPr>
            <p:nvPr/>
          </p:nvSpPr>
          <p:spPr bwMode="auto">
            <a:xfrm>
              <a:off x="4509" y="2685"/>
              <a:ext cx="52" cy="72"/>
            </a:xfrm>
            <a:custGeom>
              <a:avLst/>
              <a:gdLst>
                <a:gd name="T0" fmla="*/ 0 w 104"/>
                <a:gd name="T1" fmla="*/ 17 h 143"/>
                <a:gd name="T2" fmla="*/ 0 w 104"/>
                <a:gd name="T3" fmla="*/ 17 h 143"/>
                <a:gd name="T4" fmla="*/ 0 w 104"/>
                <a:gd name="T5" fmla="*/ 24 h 143"/>
                <a:gd name="T6" fmla="*/ 5 w 104"/>
                <a:gd name="T7" fmla="*/ 29 h 143"/>
                <a:gd name="T8" fmla="*/ 5 w 104"/>
                <a:gd name="T9" fmla="*/ 32 h 143"/>
                <a:gd name="T10" fmla="*/ 9 w 104"/>
                <a:gd name="T11" fmla="*/ 32 h 143"/>
                <a:gd name="T12" fmla="*/ 13 w 104"/>
                <a:gd name="T13" fmla="*/ 32 h 143"/>
                <a:gd name="T14" fmla="*/ 18 w 104"/>
                <a:gd name="T15" fmla="*/ 36 h 143"/>
                <a:gd name="T16" fmla="*/ 18 w 104"/>
                <a:gd name="T17" fmla="*/ 32 h 143"/>
                <a:gd name="T18" fmla="*/ 22 w 104"/>
                <a:gd name="T19" fmla="*/ 36 h 143"/>
                <a:gd name="T20" fmla="*/ 26 w 104"/>
                <a:gd name="T21" fmla="*/ 36 h 143"/>
                <a:gd name="T22" fmla="*/ 22 w 104"/>
                <a:gd name="T23" fmla="*/ 32 h 143"/>
                <a:gd name="T24" fmla="*/ 26 w 104"/>
                <a:gd name="T25" fmla="*/ 32 h 143"/>
                <a:gd name="T26" fmla="*/ 18 w 104"/>
                <a:gd name="T27" fmla="*/ 29 h 143"/>
                <a:gd name="T28" fmla="*/ 13 w 104"/>
                <a:gd name="T29" fmla="*/ 32 h 143"/>
                <a:gd name="T30" fmla="*/ 9 w 104"/>
                <a:gd name="T31" fmla="*/ 24 h 143"/>
                <a:gd name="T32" fmla="*/ 18 w 104"/>
                <a:gd name="T33" fmla="*/ 12 h 143"/>
                <a:gd name="T34" fmla="*/ 13 w 104"/>
                <a:gd name="T35" fmla="*/ 8 h 143"/>
                <a:gd name="T36" fmla="*/ 18 w 104"/>
                <a:gd name="T37" fmla="*/ 0 h 143"/>
                <a:gd name="T38" fmla="*/ 13 w 104"/>
                <a:gd name="T39" fmla="*/ 5 h 143"/>
                <a:gd name="T40" fmla="*/ 5 w 104"/>
                <a:gd name="T41" fmla="*/ 0 h 143"/>
                <a:gd name="T42" fmla="*/ 0 w 104"/>
                <a:gd name="T43" fmla="*/ 17 h 1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43"/>
                <a:gd name="T68" fmla="*/ 104 w 104"/>
                <a:gd name="T69" fmla="*/ 143 h 1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43">
                  <a:moveTo>
                    <a:pt x="0" y="65"/>
                  </a:moveTo>
                  <a:lnTo>
                    <a:pt x="0" y="65"/>
                  </a:lnTo>
                  <a:lnTo>
                    <a:pt x="0" y="95"/>
                  </a:lnTo>
                  <a:lnTo>
                    <a:pt x="17" y="113"/>
                  </a:lnTo>
                  <a:lnTo>
                    <a:pt x="17" y="128"/>
                  </a:lnTo>
                  <a:lnTo>
                    <a:pt x="34" y="128"/>
                  </a:lnTo>
                  <a:lnTo>
                    <a:pt x="52" y="128"/>
                  </a:lnTo>
                  <a:lnTo>
                    <a:pt x="69" y="143"/>
                  </a:lnTo>
                  <a:lnTo>
                    <a:pt x="69" y="128"/>
                  </a:lnTo>
                  <a:lnTo>
                    <a:pt x="86" y="143"/>
                  </a:lnTo>
                  <a:lnTo>
                    <a:pt x="104" y="143"/>
                  </a:lnTo>
                  <a:lnTo>
                    <a:pt x="86" y="128"/>
                  </a:lnTo>
                  <a:lnTo>
                    <a:pt x="104" y="128"/>
                  </a:lnTo>
                  <a:lnTo>
                    <a:pt x="69" y="113"/>
                  </a:lnTo>
                  <a:lnTo>
                    <a:pt x="52" y="128"/>
                  </a:lnTo>
                  <a:lnTo>
                    <a:pt x="34" y="95"/>
                  </a:lnTo>
                  <a:lnTo>
                    <a:pt x="69" y="48"/>
                  </a:lnTo>
                  <a:lnTo>
                    <a:pt x="52" y="32"/>
                  </a:lnTo>
                  <a:lnTo>
                    <a:pt x="69" y="0"/>
                  </a:lnTo>
                  <a:lnTo>
                    <a:pt x="52" y="17"/>
                  </a:lnTo>
                  <a:lnTo>
                    <a:pt x="17" y="0"/>
                  </a:lnTo>
                  <a:lnTo>
                    <a:pt x="0" y="6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47" name="Freeform 207"/>
            <p:cNvSpPr>
              <a:spLocks/>
            </p:cNvSpPr>
            <p:nvPr/>
          </p:nvSpPr>
          <p:spPr bwMode="auto">
            <a:xfrm>
              <a:off x="4467" y="2781"/>
              <a:ext cx="34" cy="40"/>
            </a:xfrm>
            <a:custGeom>
              <a:avLst/>
              <a:gdLst>
                <a:gd name="T0" fmla="*/ 0 w 69"/>
                <a:gd name="T1" fmla="*/ 20 h 81"/>
                <a:gd name="T2" fmla="*/ 0 w 69"/>
                <a:gd name="T3" fmla="*/ 20 h 81"/>
                <a:gd name="T4" fmla="*/ 17 w 69"/>
                <a:gd name="T5" fmla="*/ 4 h 81"/>
                <a:gd name="T6" fmla="*/ 17 w 69"/>
                <a:gd name="T7" fmla="*/ 0 h 81"/>
                <a:gd name="T8" fmla="*/ 0 w 69"/>
                <a:gd name="T9" fmla="*/ 20 h 81"/>
                <a:gd name="T10" fmla="*/ 0 60000 65536"/>
                <a:gd name="T11" fmla="*/ 0 60000 65536"/>
                <a:gd name="T12" fmla="*/ 0 60000 65536"/>
                <a:gd name="T13" fmla="*/ 0 60000 65536"/>
                <a:gd name="T14" fmla="*/ 0 60000 65536"/>
                <a:gd name="T15" fmla="*/ 0 w 69"/>
                <a:gd name="T16" fmla="*/ 0 h 81"/>
                <a:gd name="T17" fmla="*/ 69 w 69"/>
                <a:gd name="T18" fmla="*/ 81 h 81"/>
              </a:gdLst>
              <a:ahLst/>
              <a:cxnLst>
                <a:cxn ang="T10">
                  <a:pos x="T0" y="T1"/>
                </a:cxn>
                <a:cxn ang="T11">
                  <a:pos x="T2" y="T3"/>
                </a:cxn>
                <a:cxn ang="T12">
                  <a:pos x="T4" y="T5"/>
                </a:cxn>
                <a:cxn ang="T13">
                  <a:pos x="T6" y="T7"/>
                </a:cxn>
                <a:cxn ang="T14">
                  <a:pos x="T8" y="T9"/>
                </a:cxn>
              </a:cxnLst>
              <a:rect l="T15" t="T16" r="T17" b="T18"/>
              <a:pathLst>
                <a:path w="69" h="81">
                  <a:moveTo>
                    <a:pt x="0" y="81"/>
                  </a:moveTo>
                  <a:lnTo>
                    <a:pt x="0" y="81"/>
                  </a:lnTo>
                  <a:lnTo>
                    <a:pt x="69" y="18"/>
                  </a:lnTo>
                  <a:lnTo>
                    <a:pt x="69" y="0"/>
                  </a:lnTo>
                  <a:lnTo>
                    <a:pt x="0"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8" name="Freeform 208"/>
            <p:cNvSpPr>
              <a:spLocks/>
            </p:cNvSpPr>
            <p:nvPr/>
          </p:nvSpPr>
          <p:spPr bwMode="auto">
            <a:xfrm>
              <a:off x="4509" y="2757"/>
              <a:ext cx="18" cy="16"/>
            </a:xfrm>
            <a:custGeom>
              <a:avLst/>
              <a:gdLst>
                <a:gd name="T0" fmla="*/ 0 w 36"/>
                <a:gd name="T1" fmla="*/ 0 h 33"/>
                <a:gd name="T2" fmla="*/ 0 w 36"/>
                <a:gd name="T3" fmla="*/ 0 h 33"/>
                <a:gd name="T4" fmla="*/ 9 w 36"/>
                <a:gd name="T5" fmla="*/ 8 h 33"/>
                <a:gd name="T6" fmla="*/ 9 w 36"/>
                <a:gd name="T7" fmla="*/ 4 h 33"/>
                <a:gd name="T8" fmla="*/ 9 w 36"/>
                <a:gd name="T9" fmla="*/ 0 h 33"/>
                <a:gd name="T10" fmla="*/ 0 w 36"/>
                <a:gd name="T11" fmla="*/ 0 h 33"/>
                <a:gd name="T12" fmla="*/ 0 60000 65536"/>
                <a:gd name="T13" fmla="*/ 0 60000 65536"/>
                <a:gd name="T14" fmla="*/ 0 60000 65536"/>
                <a:gd name="T15" fmla="*/ 0 60000 65536"/>
                <a:gd name="T16" fmla="*/ 0 60000 65536"/>
                <a:gd name="T17" fmla="*/ 0 60000 65536"/>
                <a:gd name="T18" fmla="*/ 0 w 36"/>
                <a:gd name="T19" fmla="*/ 0 h 33"/>
                <a:gd name="T20" fmla="*/ 36 w 36"/>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6" h="33">
                  <a:moveTo>
                    <a:pt x="0" y="0"/>
                  </a:moveTo>
                  <a:lnTo>
                    <a:pt x="0" y="0"/>
                  </a:lnTo>
                  <a:lnTo>
                    <a:pt x="36" y="33"/>
                  </a:lnTo>
                  <a:lnTo>
                    <a:pt x="36" y="18"/>
                  </a:lnTo>
                  <a:lnTo>
                    <a:pt x="36"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49" name="Freeform 209"/>
            <p:cNvSpPr>
              <a:spLocks/>
            </p:cNvSpPr>
            <p:nvPr/>
          </p:nvSpPr>
          <p:spPr bwMode="auto">
            <a:xfrm>
              <a:off x="4570" y="2765"/>
              <a:ext cx="18" cy="32"/>
            </a:xfrm>
            <a:custGeom>
              <a:avLst/>
              <a:gdLst>
                <a:gd name="T0" fmla="*/ 0 w 34"/>
                <a:gd name="T1" fmla="*/ 0 h 63"/>
                <a:gd name="T2" fmla="*/ 0 w 34"/>
                <a:gd name="T3" fmla="*/ 0 h 63"/>
                <a:gd name="T4" fmla="*/ 5 w 34"/>
                <a:gd name="T5" fmla="*/ 4 h 63"/>
                <a:gd name="T6" fmla="*/ 0 w 34"/>
                <a:gd name="T7" fmla="*/ 8 h 63"/>
                <a:gd name="T8" fmla="*/ 0 w 34"/>
                <a:gd name="T9" fmla="*/ 12 h 63"/>
                <a:gd name="T10" fmla="*/ 0 w 34"/>
                <a:gd name="T11" fmla="*/ 16 h 63"/>
                <a:gd name="T12" fmla="*/ 5 w 34"/>
                <a:gd name="T13" fmla="*/ 16 h 63"/>
                <a:gd name="T14" fmla="*/ 5 w 34"/>
                <a:gd name="T15" fmla="*/ 8 h 63"/>
                <a:gd name="T16" fmla="*/ 10 w 34"/>
                <a:gd name="T17" fmla="*/ 8 h 63"/>
                <a:gd name="T18" fmla="*/ 5 w 34"/>
                <a:gd name="T19" fmla="*/ 4 h 63"/>
                <a:gd name="T20" fmla="*/ 5 w 34"/>
                <a:gd name="T21" fmla="*/ 0 h 63"/>
                <a:gd name="T22" fmla="*/ 0 w 34"/>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63"/>
                <a:gd name="T38" fmla="*/ 34 w 34"/>
                <a:gd name="T39" fmla="*/ 63 h 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63">
                  <a:moveTo>
                    <a:pt x="0" y="0"/>
                  </a:moveTo>
                  <a:lnTo>
                    <a:pt x="0" y="0"/>
                  </a:lnTo>
                  <a:lnTo>
                    <a:pt x="17" y="15"/>
                  </a:lnTo>
                  <a:lnTo>
                    <a:pt x="0" y="30"/>
                  </a:lnTo>
                  <a:lnTo>
                    <a:pt x="0" y="48"/>
                  </a:lnTo>
                  <a:lnTo>
                    <a:pt x="0" y="63"/>
                  </a:lnTo>
                  <a:lnTo>
                    <a:pt x="17" y="63"/>
                  </a:lnTo>
                  <a:lnTo>
                    <a:pt x="17" y="30"/>
                  </a:lnTo>
                  <a:lnTo>
                    <a:pt x="34" y="30"/>
                  </a:lnTo>
                  <a:lnTo>
                    <a:pt x="17" y="15"/>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0" name="Freeform 210"/>
            <p:cNvSpPr>
              <a:spLocks/>
            </p:cNvSpPr>
            <p:nvPr/>
          </p:nvSpPr>
          <p:spPr bwMode="auto">
            <a:xfrm>
              <a:off x="4535" y="2773"/>
              <a:ext cx="35" cy="40"/>
            </a:xfrm>
            <a:custGeom>
              <a:avLst/>
              <a:gdLst>
                <a:gd name="T0" fmla="*/ 0 w 71"/>
                <a:gd name="T1" fmla="*/ 8 h 81"/>
                <a:gd name="T2" fmla="*/ 0 w 71"/>
                <a:gd name="T3" fmla="*/ 8 h 81"/>
                <a:gd name="T4" fmla="*/ 4 w 71"/>
                <a:gd name="T5" fmla="*/ 8 h 81"/>
                <a:gd name="T6" fmla="*/ 4 w 71"/>
                <a:gd name="T7" fmla="*/ 12 h 81"/>
                <a:gd name="T8" fmla="*/ 9 w 71"/>
                <a:gd name="T9" fmla="*/ 20 h 81"/>
                <a:gd name="T10" fmla="*/ 9 w 71"/>
                <a:gd name="T11" fmla="*/ 15 h 81"/>
                <a:gd name="T12" fmla="*/ 9 w 71"/>
                <a:gd name="T13" fmla="*/ 12 h 81"/>
                <a:gd name="T14" fmla="*/ 17 w 71"/>
                <a:gd name="T15" fmla="*/ 15 h 81"/>
                <a:gd name="T16" fmla="*/ 17 w 71"/>
                <a:gd name="T17" fmla="*/ 12 h 81"/>
                <a:gd name="T18" fmla="*/ 13 w 71"/>
                <a:gd name="T19" fmla="*/ 12 h 81"/>
                <a:gd name="T20" fmla="*/ 13 w 71"/>
                <a:gd name="T21" fmla="*/ 3 h 81"/>
                <a:gd name="T22" fmla="*/ 9 w 71"/>
                <a:gd name="T23" fmla="*/ 8 h 81"/>
                <a:gd name="T24" fmla="*/ 9 w 71"/>
                <a:gd name="T25" fmla="*/ 3 h 81"/>
                <a:gd name="T26" fmla="*/ 4 w 71"/>
                <a:gd name="T27" fmla="*/ 0 h 81"/>
                <a:gd name="T28" fmla="*/ 0 w 71"/>
                <a:gd name="T29" fmla="*/ 0 h 81"/>
                <a:gd name="T30" fmla="*/ 0 w 71"/>
                <a:gd name="T31" fmla="*/ 8 h 8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1"/>
                <a:gd name="T49" fmla="*/ 0 h 81"/>
                <a:gd name="T50" fmla="*/ 71 w 71"/>
                <a:gd name="T51" fmla="*/ 81 h 8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1" h="81">
                  <a:moveTo>
                    <a:pt x="0" y="33"/>
                  </a:moveTo>
                  <a:lnTo>
                    <a:pt x="0" y="33"/>
                  </a:lnTo>
                  <a:lnTo>
                    <a:pt x="19" y="33"/>
                  </a:lnTo>
                  <a:lnTo>
                    <a:pt x="19" y="48"/>
                  </a:lnTo>
                  <a:lnTo>
                    <a:pt x="36" y="81"/>
                  </a:lnTo>
                  <a:lnTo>
                    <a:pt x="36" y="63"/>
                  </a:lnTo>
                  <a:lnTo>
                    <a:pt x="36" y="48"/>
                  </a:lnTo>
                  <a:lnTo>
                    <a:pt x="71" y="63"/>
                  </a:lnTo>
                  <a:lnTo>
                    <a:pt x="71" y="48"/>
                  </a:lnTo>
                  <a:lnTo>
                    <a:pt x="53" y="48"/>
                  </a:lnTo>
                  <a:lnTo>
                    <a:pt x="53" y="15"/>
                  </a:lnTo>
                  <a:lnTo>
                    <a:pt x="36" y="33"/>
                  </a:lnTo>
                  <a:lnTo>
                    <a:pt x="36" y="15"/>
                  </a:lnTo>
                  <a:lnTo>
                    <a:pt x="19" y="0"/>
                  </a:lnTo>
                  <a:lnTo>
                    <a:pt x="0"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1" name="Freeform 211"/>
            <p:cNvSpPr>
              <a:spLocks/>
            </p:cNvSpPr>
            <p:nvPr/>
          </p:nvSpPr>
          <p:spPr bwMode="auto">
            <a:xfrm>
              <a:off x="4535" y="2797"/>
              <a:ext cx="61" cy="56"/>
            </a:xfrm>
            <a:custGeom>
              <a:avLst/>
              <a:gdLst>
                <a:gd name="T0" fmla="*/ 0 w 123"/>
                <a:gd name="T1" fmla="*/ 21 h 111"/>
                <a:gd name="T2" fmla="*/ 0 w 123"/>
                <a:gd name="T3" fmla="*/ 21 h 111"/>
                <a:gd name="T4" fmla="*/ 4 w 123"/>
                <a:gd name="T5" fmla="*/ 16 h 111"/>
                <a:gd name="T6" fmla="*/ 9 w 123"/>
                <a:gd name="T7" fmla="*/ 16 h 111"/>
                <a:gd name="T8" fmla="*/ 13 w 123"/>
                <a:gd name="T9" fmla="*/ 16 h 111"/>
                <a:gd name="T10" fmla="*/ 17 w 123"/>
                <a:gd name="T11" fmla="*/ 16 h 111"/>
                <a:gd name="T12" fmla="*/ 13 w 123"/>
                <a:gd name="T13" fmla="*/ 24 h 111"/>
                <a:gd name="T14" fmla="*/ 22 w 123"/>
                <a:gd name="T15" fmla="*/ 28 h 111"/>
                <a:gd name="T16" fmla="*/ 26 w 123"/>
                <a:gd name="T17" fmla="*/ 24 h 111"/>
                <a:gd name="T18" fmla="*/ 22 w 123"/>
                <a:gd name="T19" fmla="*/ 21 h 111"/>
                <a:gd name="T20" fmla="*/ 26 w 123"/>
                <a:gd name="T21" fmla="*/ 16 h 111"/>
                <a:gd name="T22" fmla="*/ 30 w 123"/>
                <a:gd name="T23" fmla="*/ 24 h 111"/>
                <a:gd name="T24" fmla="*/ 30 w 123"/>
                <a:gd name="T25" fmla="*/ 16 h 111"/>
                <a:gd name="T26" fmla="*/ 30 w 123"/>
                <a:gd name="T27" fmla="*/ 9 h 111"/>
                <a:gd name="T28" fmla="*/ 22 w 123"/>
                <a:gd name="T29" fmla="*/ 0 h 111"/>
                <a:gd name="T30" fmla="*/ 22 w 123"/>
                <a:gd name="T31" fmla="*/ 9 h 111"/>
                <a:gd name="T32" fmla="*/ 17 w 123"/>
                <a:gd name="T33" fmla="*/ 9 h 111"/>
                <a:gd name="T34" fmla="*/ 13 w 123"/>
                <a:gd name="T35" fmla="*/ 12 h 111"/>
                <a:gd name="T36" fmla="*/ 9 w 123"/>
                <a:gd name="T37" fmla="*/ 9 h 111"/>
                <a:gd name="T38" fmla="*/ 0 w 123"/>
                <a:gd name="T39" fmla="*/ 16 h 111"/>
                <a:gd name="T40" fmla="*/ 0 w 123"/>
                <a:gd name="T41" fmla="*/ 21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
                <a:gd name="T64" fmla="*/ 0 h 111"/>
                <a:gd name="T65" fmla="*/ 123 w 123"/>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 h="111">
                  <a:moveTo>
                    <a:pt x="0" y="81"/>
                  </a:moveTo>
                  <a:lnTo>
                    <a:pt x="0" y="81"/>
                  </a:lnTo>
                  <a:lnTo>
                    <a:pt x="19" y="63"/>
                  </a:lnTo>
                  <a:lnTo>
                    <a:pt x="36" y="63"/>
                  </a:lnTo>
                  <a:lnTo>
                    <a:pt x="53" y="63"/>
                  </a:lnTo>
                  <a:lnTo>
                    <a:pt x="71" y="63"/>
                  </a:lnTo>
                  <a:lnTo>
                    <a:pt x="53" y="96"/>
                  </a:lnTo>
                  <a:lnTo>
                    <a:pt x="88" y="111"/>
                  </a:lnTo>
                  <a:lnTo>
                    <a:pt x="105" y="96"/>
                  </a:lnTo>
                  <a:lnTo>
                    <a:pt x="88" y="81"/>
                  </a:lnTo>
                  <a:lnTo>
                    <a:pt x="105" y="63"/>
                  </a:lnTo>
                  <a:lnTo>
                    <a:pt x="123" y="96"/>
                  </a:lnTo>
                  <a:lnTo>
                    <a:pt x="123" y="63"/>
                  </a:lnTo>
                  <a:lnTo>
                    <a:pt x="123" y="33"/>
                  </a:lnTo>
                  <a:lnTo>
                    <a:pt x="88" y="0"/>
                  </a:lnTo>
                  <a:lnTo>
                    <a:pt x="88" y="33"/>
                  </a:lnTo>
                  <a:lnTo>
                    <a:pt x="71" y="33"/>
                  </a:lnTo>
                  <a:lnTo>
                    <a:pt x="53" y="48"/>
                  </a:lnTo>
                  <a:lnTo>
                    <a:pt x="36" y="33"/>
                  </a:lnTo>
                  <a:lnTo>
                    <a:pt x="0" y="63"/>
                  </a:lnTo>
                  <a:lnTo>
                    <a:pt x="0"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2" name="Freeform 212"/>
            <p:cNvSpPr>
              <a:spLocks/>
            </p:cNvSpPr>
            <p:nvPr/>
          </p:nvSpPr>
          <p:spPr bwMode="auto">
            <a:xfrm>
              <a:off x="4890" y="2973"/>
              <a:ext cx="61" cy="32"/>
            </a:xfrm>
            <a:custGeom>
              <a:avLst/>
              <a:gdLst>
                <a:gd name="T0" fmla="*/ 0 w 123"/>
                <a:gd name="T1" fmla="*/ 8 h 65"/>
                <a:gd name="T2" fmla="*/ 0 w 123"/>
                <a:gd name="T3" fmla="*/ 8 h 65"/>
                <a:gd name="T4" fmla="*/ 8 w 123"/>
                <a:gd name="T5" fmla="*/ 16 h 65"/>
                <a:gd name="T6" fmla="*/ 17 w 123"/>
                <a:gd name="T7" fmla="*/ 16 h 65"/>
                <a:gd name="T8" fmla="*/ 26 w 123"/>
                <a:gd name="T9" fmla="*/ 12 h 65"/>
                <a:gd name="T10" fmla="*/ 30 w 123"/>
                <a:gd name="T11" fmla="*/ 4 h 65"/>
                <a:gd name="T12" fmla="*/ 30 w 123"/>
                <a:gd name="T13" fmla="*/ 0 h 65"/>
                <a:gd name="T14" fmla="*/ 26 w 123"/>
                <a:gd name="T15" fmla="*/ 0 h 65"/>
                <a:gd name="T16" fmla="*/ 26 w 123"/>
                <a:gd name="T17" fmla="*/ 8 h 65"/>
                <a:gd name="T18" fmla="*/ 22 w 123"/>
                <a:gd name="T19" fmla="*/ 8 h 65"/>
                <a:gd name="T20" fmla="*/ 17 w 123"/>
                <a:gd name="T21" fmla="*/ 8 h 65"/>
                <a:gd name="T22" fmla="*/ 0 w 123"/>
                <a:gd name="T23" fmla="*/ 8 h 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65"/>
                <a:gd name="T38" fmla="*/ 123 w 123"/>
                <a:gd name="T39" fmla="*/ 65 h 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65">
                  <a:moveTo>
                    <a:pt x="0" y="33"/>
                  </a:moveTo>
                  <a:lnTo>
                    <a:pt x="0" y="33"/>
                  </a:lnTo>
                  <a:lnTo>
                    <a:pt x="35" y="65"/>
                  </a:lnTo>
                  <a:lnTo>
                    <a:pt x="71" y="65"/>
                  </a:lnTo>
                  <a:lnTo>
                    <a:pt x="106" y="48"/>
                  </a:lnTo>
                  <a:lnTo>
                    <a:pt x="123" y="17"/>
                  </a:lnTo>
                  <a:lnTo>
                    <a:pt x="123" y="0"/>
                  </a:lnTo>
                  <a:lnTo>
                    <a:pt x="106" y="0"/>
                  </a:lnTo>
                  <a:lnTo>
                    <a:pt x="106" y="33"/>
                  </a:lnTo>
                  <a:lnTo>
                    <a:pt x="88" y="33"/>
                  </a:lnTo>
                  <a:lnTo>
                    <a:pt x="71" y="33"/>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3" name="Freeform 213"/>
            <p:cNvSpPr>
              <a:spLocks/>
            </p:cNvSpPr>
            <p:nvPr/>
          </p:nvSpPr>
          <p:spPr bwMode="auto">
            <a:xfrm>
              <a:off x="4934" y="2965"/>
              <a:ext cx="26" cy="16"/>
            </a:xfrm>
            <a:custGeom>
              <a:avLst/>
              <a:gdLst>
                <a:gd name="T0" fmla="*/ 0 w 52"/>
                <a:gd name="T1" fmla="*/ 0 h 32"/>
                <a:gd name="T2" fmla="*/ 0 w 52"/>
                <a:gd name="T3" fmla="*/ 0 h 32"/>
                <a:gd name="T4" fmla="*/ 9 w 52"/>
                <a:gd name="T5" fmla="*/ 3 h 32"/>
                <a:gd name="T6" fmla="*/ 13 w 52"/>
                <a:gd name="T7" fmla="*/ 8 h 32"/>
                <a:gd name="T8" fmla="*/ 13 w 52"/>
                <a:gd name="T9" fmla="*/ 3 h 32"/>
                <a:gd name="T10" fmla="*/ 0 w 52"/>
                <a:gd name="T11" fmla="*/ 0 h 32"/>
                <a:gd name="T12" fmla="*/ 0 60000 65536"/>
                <a:gd name="T13" fmla="*/ 0 60000 65536"/>
                <a:gd name="T14" fmla="*/ 0 60000 65536"/>
                <a:gd name="T15" fmla="*/ 0 60000 65536"/>
                <a:gd name="T16" fmla="*/ 0 60000 65536"/>
                <a:gd name="T17" fmla="*/ 0 60000 65536"/>
                <a:gd name="T18" fmla="*/ 0 w 52"/>
                <a:gd name="T19" fmla="*/ 0 h 32"/>
                <a:gd name="T20" fmla="*/ 52 w 5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2" h="32">
                  <a:moveTo>
                    <a:pt x="0" y="0"/>
                  </a:moveTo>
                  <a:lnTo>
                    <a:pt x="0" y="0"/>
                  </a:lnTo>
                  <a:lnTo>
                    <a:pt x="35" y="15"/>
                  </a:lnTo>
                  <a:lnTo>
                    <a:pt x="52" y="32"/>
                  </a:lnTo>
                  <a:lnTo>
                    <a:pt x="52"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4" name="Freeform 214"/>
            <p:cNvSpPr>
              <a:spLocks/>
            </p:cNvSpPr>
            <p:nvPr/>
          </p:nvSpPr>
          <p:spPr bwMode="auto">
            <a:xfrm>
              <a:off x="4986" y="2989"/>
              <a:ext cx="17" cy="24"/>
            </a:xfrm>
            <a:custGeom>
              <a:avLst/>
              <a:gdLst>
                <a:gd name="T0" fmla="*/ 0 w 35"/>
                <a:gd name="T1" fmla="*/ 0 h 48"/>
                <a:gd name="T2" fmla="*/ 0 w 35"/>
                <a:gd name="T3" fmla="*/ 0 h 48"/>
                <a:gd name="T4" fmla="*/ 4 w 35"/>
                <a:gd name="T5" fmla="*/ 12 h 48"/>
                <a:gd name="T6" fmla="*/ 8 w 35"/>
                <a:gd name="T7" fmla="*/ 8 h 48"/>
                <a:gd name="T8" fmla="*/ 0 w 35"/>
                <a:gd name="T9" fmla="*/ 0 h 48"/>
                <a:gd name="T10" fmla="*/ 0 60000 65536"/>
                <a:gd name="T11" fmla="*/ 0 60000 65536"/>
                <a:gd name="T12" fmla="*/ 0 60000 65536"/>
                <a:gd name="T13" fmla="*/ 0 60000 65536"/>
                <a:gd name="T14" fmla="*/ 0 60000 65536"/>
                <a:gd name="T15" fmla="*/ 0 w 35"/>
                <a:gd name="T16" fmla="*/ 0 h 48"/>
                <a:gd name="T17" fmla="*/ 35 w 35"/>
                <a:gd name="T18" fmla="*/ 48 h 48"/>
              </a:gdLst>
              <a:ahLst/>
              <a:cxnLst>
                <a:cxn ang="T10">
                  <a:pos x="T0" y="T1"/>
                </a:cxn>
                <a:cxn ang="T11">
                  <a:pos x="T2" y="T3"/>
                </a:cxn>
                <a:cxn ang="T12">
                  <a:pos x="T4" y="T5"/>
                </a:cxn>
                <a:cxn ang="T13">
                  <a:pos x="T6" y="T7"/>
                </a:cxn>
                <a:cxn ang="T14">
                  <a:pos x="T8" y="T9"/>
                </a:cxn>
              </a:cxnLst>
              <a:rect l="T15" t="T16" r="T17" b="T18"/>
              <a:pathLst>
                <a:path w="35" h="48">
                  <a:moveTo>
                    <a:pt x="0" y="0"/>
                  </a:moveTo>
                  <a:lnTo>
                    <a:pt x="0" y="0"/>
                  </a:lnTo>
                  <a:lnTo>
                    <a:pt x="17" y="48"/>
                  </a:lnTo>
                  <a:lnTo>
                    <a:pt x="35" y="32"/>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5" name="Freeform 215"/>
            <p:cNvSpPr>
              <a:spLocks/>
            </p:cNvSpPr>
            <p:nvPr/>
          </p:nvSpPr>
          <p:spPr bwMode="auto">
            <a:xfrm>
              <a:off x="5046" y="3037"/>
              <a:ext cx="18" cy="8"/>
            </a:xfrm>
            <a:custGeom>
              <a:avLst/>
              <a:gdLst>
                <a:gd name="T0" fmla="*/ 0 w 34"/>
                <a:gd name="T1" fmla="*/ 0 h 15"/>
                <a:gd name="T2" fmla="*/ 0 w 34"/>
                <a:gd name="T3" fmla="*/ 0 h 15"/>
                <a:gd name="T4" fmla="*/ 0 w 34"/>
                <a:gd name="T5" fmla="*/ 4 h 15"/>
                <a:gd name="T6" fmla="*/ 10 w 34"/>
                <a:gd name="T7" fmla="*/ 4 h 15"/>
                <a:gd name="T8" fmla="*/ 0 w 34"/>
                <a:gd name="T9" fmla="*/ 0 h 15"/>
                <a:gd name="T10" fmla="*/ 0 60000 65536"/>
                <a:gd name="T11" fmla="*/ 0 60000 65536"/>
                <a:gd name="T12" fmla="*/ 0 60000 65536"/>
                <a:gd name="T13" fmla="*/ 0 60000 65536"/>
                <a:gd name="T14" fmla="*/ 0 60000 65536"/>
                <a:gd name="T15" fmla="*/ 0 w 34"/>
                <a:gd name="T16" fmla="*/ 0 h 15"/>
                <a:gd name="T17" fmla="*/ 34 w 34"/>
                <a:gd name="T18" fmla="*/ 15 h 15"/>
              </a:gdLst>
              <a:ahLst/>
              <a:cxnLst>
                <a:cxn ang="T10">
                  <a:pos x="T0" y="T1"/>
                </a:cxn>
                <a:cxn ang="T11">
                  <a:pos x="T2" y="T3"/>
                </a:cxn>
                <a:cxn ang="T12">
                  <a:pos x="T4" y="T5"/>
                </a:cxn>
                <a:cxn ang="T13">
                  <a:pos x="T6" y="T7"/>
                </a:cxn>
                <a:cxn ang="T14">
                  <a:pos x="T8" y="T9"/>
                </a:cxn>
              </a:cxnLst>
              <a:rect l="T15" t="T16" r="T17" b="T18"/>
              <a:pathLst>
                <a:path w="34" h="15">
                  <a:moveTo>
                    <a:pt x="0" y="0"/>
                  </a:moveTo>
                  <a:lnTo>
                    <a:pt x="0" y="0"/>
                  </a:lnTo>
                  <a:lnTo>
                    <a:pt x="0" y="15"/>
                  </a:lnTo>
                  <a:lnTo>
                    <a:pt x="34"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6" name="Freeform 216"/>
            <p:cNvSpPr>
              <a:spLocks/>
            </p:cNvSpPr>
            <p:nvPr/>
          </p:nvSpPr>
          <p:spPr bwMode="auto">
            <a:xfrm>
              <a:off x="5150" y="3109"/>
              <a:ext cx="9" cy="16"/>
            </a:xfrm>
            <a:custGeom>
              <a:avLst/>
              <a:gdLst>
                <a:gd name="T0" fmla="*/ 0 w 18"/>
                <a:gd name="T1" fmla="*/ 0 h 32"/>
                <a:gd name="T2" fmla="*/ 0 w 18"/>
                <a:gd name="T3" fmla="*/ 0 h 32"/>
                <a:gd name="T4" fmla="*/ 0 w 18"/>
                <a:gd name="T5" fmla="*/ 8 h 32"/>
                <a:gd name="T6" fmla="*/ 5 w 18"/>
                <a:gd name="T7" fmla="*/ 3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0" y="0"/>
                  </a:lnTo>
                  <a:lnTo>
                    <a:pt x="0" y="32"/>
                  </a:lnTo>
                  <a:lnTo>
                    <a:pt x="18"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7" name="Freeform 217"/>
            <p:cNvSpPr>
              <a:spLocks/>
            </p:cNvSpPr>
            <p:nvPr/>
          </p:nvSpPr>
          <p:spPr bwMode="auto">
            <a:xfrm>
              <a:off x="5117" y="3181"/>
              <a:ext cx="33" cy="31"/>
            </a:xfrm>
            <a:custGeom>
              <a:avLst/>
              <a:gdLst>
                <a:gd name="T0" fmla="*/ 0 w 67"/>
                <a:gd name="T1" fmla="*/ 0 h 63"/>
                <a:gd name="T2" fmla="*/ 0 w 67"/>
                <a:gd name="T3" fmla="*/ 0 h 63"/>
                <a:gd name="T4" fmla="*/ 4 w 67"/>
                <a:gd name="T5" fmla="*/ 8 h 63"/>
                <a:gd name="T6" fmla="*/ 12 w 67"/>
                <a:gd name="T7" fmla="*/ 15 h 63"/>
                <a:gd name="T8" fmla="*/ 16 w 67"/>
                <a:gd name="T9" fmla="*/ 15 h 63"/>
                <a:gd name="T10" fmla="*/ 4 w 67"/>
                <a:gd name="T11" fmla="*/ 3 h 63"/>
                <a:gd name="T12" fmla="*/ 0 w 67"/>
                <a:gd name="T13" fmla="*/ 0 h 63"/>
                <a:gd name="T14" fmla="*/ 0 60000 65536"/>
                <a:gd name="T15" fmla="*/ 0 60000 65536"/>
                <a:gd name="T16" fmla="*/ 0 60000 65536"/>
                <a:gd name="T17" fmla="*/ 0 60000 65536"/>
                <a:gd name="T18" fmla="*/ 0 60000 65536"/>
                <a:gd name="T19" fmla="*/ 0 60000 65536"/>
                <a:gd name="T20" fmla="*/ 0 60000 65536"/>
                <a:gd name="T21" fmla="*/ 0 w 67"/>
                <a:gd name="T22" fmla="*/ 0 h 63"/>
                <a:gd name="T23" fmla="*/ 67 w 67"/>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63">
                  <a:moveTo>
                    <a:pt x="0" y="0"/>
                  </a:moveTo>
                  <a:lnTo>
                    <a:pt x="0" y="0"/>
                  </a:lnTo>
                  <a:lnTo>
                    <a:pt x="17" y="32"/>
                  </a:lnTo>
                  <a:lnTo>
                    <a:pt x="50" y="63"/>
                  </a:lnTo>
                  <a:lnTo>
                    <a:pt x="67" y="63"/>
                  </a:lnTo>
                  <a:lnTo>
                    <a:pt x="17"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8" name="Freeform 218"/>
            <p:cNvSpPr>
              <a:spLocks/>
            </p:cNvSpPr>
            <p:nvPr/>
          </p:nvSpPr>
          <p:spPr bwMode="auto">
            <a:xfrm>
              <a:off x="5289" y="3141"/>
              <a:ext cx="18" cy="16"/>
            </a:xfrm>
            <a:custGeom>
              <a:avLst/>
              <a:gdLst>
                <a:gd name="T0" fmla="*/ 0 w 34"/>
                <a:gd name="T1" fmla="*/ 8 h 33"/>
                <a:gd name="T2" fmla="*/ 0 w 34"/>
                <a:gd name="T3" fmla="*/ 8 h 33"/>
                <a:gd name="T4" fmla="*/ 10 w 34"/>
                <a:gd name="T5" fmla="*/ 8 h 33"/>
                <a:gd name="T6" fmla="*/ 10 w 34"/>
                <a:gd name="T7" fmla="*/ 4 h 33"/>
                <a:gd name="T8" fmla="*/ 5 w 34"/>
                <a:gd name="T9" fmla="*/ 0 h 33"/>
                <a:gd name="T10" fmla="*/ 0 w 34"/>
                <a:gd name="T11" fmla="*/ 8 h 33"/>
                <a:gd name="T12" fmla="*/ 0 60000 65536"/>
                <a:gd name="T13" fmla="*/ 0 60000 65536"/>
                <a:gd name="T14" fmla="*/ 0 60000 65536"/>
                <a:gd name="T15" fmla="*/ 0 60000 65536"/>
                <a:gd name="T16" fmla="*/ 0 60000 65536"/>
                <a:gd name="T17" fmla="*/ 0 60000 65536"/>
                <a:gd name="T18" fmla="*/ 0 w 34"/>
                <a:gd name="T19" fmla="*/ 0 h 33"/>
                <a:gd name="T20" fmla="*/ 34 w 3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4" h="33">
                  <a:moveTo>
                    <a:pt x="0" y="33"/>
                  </a:moveTo>
                  <a:lnTo>
                    <a:pt x="0" y="33"/>
                  </a:lnTo>
                  <a:lnTo>
                    <a:pt x="34" y="33"/>
                  </a:lnTo>
                  <a:lnTo>
                    <a:pt x="34" y="17"/>
                  </a:lnTo>
                  <a:lnTo>
                    <a:pt x="17"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59" name="Freeform 219"/>
            <p:cNvSpPr>
              <a:spLocks/>
            </p:cNvSpPr>
            <p:nvPr/>
          </p:nvSpPr>
          <p:spPr bwMode="auto">
            <a:xfrm>
              <a:off x="5307" y="3133"/>
              <a:ext cx="17" cy="8"/>
            </a:xfrm>
            <a:custGeom>
              <a:avLst/>
              <a:gdLst>
                <a:gd name="T0" fmla="*/ 0 w 35"/>
                <a:gd name="T1" fmla="*/ 0 h 15"/>
                <a:gd name="T2" fmla="*/ 0 w 35"/>
                <a:gd name="T3" fmla="*/ 0 h 15"/>
                <a:gd name="T4" fmla="*/ 4 w 35"/>
                <a:gd name="T5" fmla="*/ 4 h 15"/>
                <a:gd name="T6" fmla="*/ 8 w 35"/>
                <a:gd name="T7" fmla="*/ 0 h 15"/>
                <a:gd name="T8" fmla="*/ 0 w 35"/>
                <a:gd name="T9" fmla="*/ 0 h 15"/>
                <a:gd name="T10" fmla="*/ 0 60000 65536"/>
                <a:gd name="T11" fmla="*/ 0 60000 65536"/>
                <a:gd name="T12" fmla="*/ 0 60000 65536"/>
                <a:gd name="T13" fmla="*/ 0 60000 65536"/>
                <a:gd name="T14" fmla="*/ 0 60000 65536"/>
                <a:gd name="T15" fmla="*/ 0 w 35"/>
                <a:gd name="T16" fmla="*/ 0 h 15"/>
                <a:gd name="T17" fmla="*/ 35 w 35"/>
                <a:gd name="T18" fmla="*/ 15 h 15"/>
              </a:gdLst>
              <a:ahLst/>
              <a:cxnLst>
                <a:cxn ang="T10">
                  <a:pos x="T0" y="T1"/>
                </a:cxn>
                <a:cxn ang="T11">
                  <a:pos x="T2" y="T3"/>
                </a:cxn>
                <a:cxn ang="T12">
                  <a:pos x="T4" y="T5"/>
                </a:cxn>
                <a:cxn ang="T13">
                  <a:pos x="T6" y="T7"/>
                </a:cxn>
                <a:cxn ang="T14">
                  <a:pos x="T8" y="T9"/>
                </a:cxn>
              </a:cxnLst>
              <a:rect l="T15" t="T16" r="T17" b="T18"/>
              <a:pathLst>
                <a:path w="35" h="15">
                  <a:moveTo>
                    <a:pt x="0" y="0"/>
                  </a:moveTo>
                  <a:lnTo>
                    <a:pt x="0" y="0"/>
                  </a:lnTo>
                  <a:lnTo>
                    <a:pt x="17" y="15"/>
                  </a:lnTo>
                  <a:lnTo>
                    <a:pt x="35"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0" name="Freeform 220"/>
            <p:cNvSpPr>
              <a:spLocks/>
            </p:cNvSpPr>
            <p:nvPr/>
          </p:nvSpPr>
          <p:spPr bwMode="auto">
            <a:xfrm>
              <a:off x="3236" y="3293"/>
              <a:ext cx="35" cy="32"/>
            </a:xfrm>
            <a:custGeom>
              <a:avLst/>
              <a:gdLst>
                <a:gd name="T0" fmla="*/ 18 w 69"/>
                <a:gd name="T1" fmla="*/ 8 h 63"/>
                <a:gd name="T2" fmla="*/ 18 w 69"/>
                <a:gd name="T3" fmla="*/ 8 h 63"/>
                <a:gd name="T4" fmla="*/ 13 w 69"/>
                <a:gd name="T5" fmla="*/ 12 h 63"/>
                <a:gd name="T6" fmla="*/ 5 w 69"/>
                <a:gd name="T7" fmla="*/ 16 h 63"/>
                <a:gd name="T8" fmla="*/ 0 w 69"/>
                <a:gd name="T9" fmla="*/ 12 h 63"/>
                <a:gd name="T10" fmla="*/ 9 w 69"/>
                <a:gd name="T11" fmla="*/ 0 h 63"/>
                <a:gd name="T12" fmla="*/ 13 w 69"/>
                <a:gd name="T13" fmla="*/ 4 h 63"/>
                <a:gd name="T14" fmla="*/ 18 w 69"/>
                <a:gd name="T15" fmla="*/ 8 h 63"/>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63"/>
                <a:gd name="T26" fmla="*/ 69 w 69"/>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63">
                  <a:moveTo>
                    <a:pt x="69" y="31"/>
                  </a:moveTo>
                  <a:lnTo>
                    <a:pt x="69" y="31"/>
                  </a:lnTo>
                  <a:lnTo>
                    <a:pt x="52" y="48"/>
                  </a:lnTo>
                  <a:lnTo>
                    <a:pt x="18" y="63"/>
                  </a:lnTo>
                  <a:lnTo>
                    <a:pt x="0" y="48"/>
                  </a:lnTo>
                  <a:lnTo>
                    <a:pt x="35" y="0"/>
                  </a:lnTo>
                  <a:lnTo>
                    <a:pt x="52" y="15"/>
                  </a:lnTo>
                  <a:lnTo>
                    <a:pt x="69" y="3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1" name="Freeform 221"/>
            <p:cNvSpPr>
              <a:spLocks/>
            </p:cNvSpPr>
            <p:nvPr/>
          </p:nvSpPr>
          <p:spPr bwMode="auto">
            <a:xfrm>
              <a:off x="3132" y="2334"/>
              <a:ext cx="26" cy="48"/>
            </a:xfrm>
            <a:custGeom>
              <a:avLst/>
              <a:gdLst>
                <a:gd name="T0" fmla="*/ 0 w 52"/>
                <a:gd name="T1" fmla="*/ 0 h 96"/>
                <a:gd name="T2" fmla="*/ 0 w 52"/>
                <a:gd name="T3" fmla="*/ 0 h 96"/>
                <a:gd name="T4" fmla="*/ 5 w 52"/>
                <a:gd name="T5" fmla="*/ 0 h 96"/>
                <a:gd name="T6" fmla="*/ 9 w 52"/>
                <a:gd name="T7" fmla="*/ 4 h 96"/>
                <a:gd name="T8" fmla="*/ 9 w 52"/>
                <a:gd name="T9" fmla="*/ 7 h 96"/>
                <a:gd name="T10" fmla="*/ 13 w 52"/>
                <a:gd name="T11" fmla="*/ 12 h 96"/>
                <a:gd name="T12" fmla="*/ 13 w 52"/>
                <a:gd name="T13" fmla="*/ 16 h 96"/>
                <a:gd name="T14" fmla="*/ 5 w 52"/>
                <a:gd name="T15" fmla="*/ 24 h 96"/>
                <a:gd name="T16" fmla="*/ 0 w 52"/>
                <a:gd name="T17" fmla="*/ 20 h 96"/>
                <a:gd name="T18" fmla="*/ 0 w 52"/>
                <a:gd name="T19" fmla="*/ 7 h 96"/>
                <a:gd name="T20" fmla="*/ 0 w 52"/>
                <a:gd name="T21" fmla="*/ 4 h 96"/>
                <a:gd name="T22" fmla="*/ 0 w 52"/>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2"/>
                <a:gd name="T37" fmla="*/ 0 h 96"/>
                <a:gd name="T38" fmla="*/ 52 w 52"/>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2" h="96">
                  <a:moveTo>
                    <a:pt x="0" y="0"/>
                  </a:moveTo>
                  <a:lnTo>
                    <a:pt x="0" y="0"/>
                  </a:lnTo>
                  <a:lnTo>
                    <a:pt x="17" y="0"/>
                  </a:lnTo>
                  <a:lnTo>
                    <a:pt x="34" y="16"/>
                  </a:lnTo>
                  <a:lnTo>
                    <a:pt x="34" y="31"/>
                  </a:lnTo>
                  <a:lnTo>
                    <a:pt x="52" y="48"/>
                  </a:lnTo>
                  <a:lnTo>
                    <a:pt x="52" y="64"/>
                  </a:lnTo>
                  <a:lnTo>
                    <a:pt x="17" y="96"/>
                  </a:lnTo>
                  <a:lnTo>
                    <a:pt x="0" y="79"/>
                  </a:lnTo>
                  <a:lnTo>
                    <a:pt x="0" y="31"/>
                  </a:lnTo>
                  <a:lnTo>
                    <a:pt x="0" y="16"/>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2" name="Freeform 222"/>
            <p:cNvSpPr>
              <a:spLocks/>
            </p:cNvSpPr>
            <p:nvPr/>
          </p:nvSpPr>
          <p:spPr bwMode="auto">
            <a:xfrm>
              <a:off x="3176" y="2301"/>
              <a:ext cx="86" cy="57"/>
            </a:xfrm>
            <a:custGeom>
              <a:avLst/>
              <a:gdLst>
                <a:gd name="T0" fmla="*/ 43 w 173"/>
                <a:gd name="T1" fmla="*/ 5 h 113"/>
                <a:gd name="T2" fmla="*/ 43 w 173"/>
                <a:gd name="T3" fmla="*/ 5 h 113"/>
                <a:gd name="T4" fmla="*/ 43 w 173"/>
                <a:gd name="T5" fmla="*/ 9 h 113"/>
                <a:gd name="T6" fmla="*/ 39 w 173"/>
                <a:gd name="T7" fmla="*/ 9 h 113"/>
                <a:gd name="T8" fmla="*/ 34 w 173"/>
                <a:gd name="T9" fmla="*/ 17 h 113"/>
                <a:gd name="T10" fmla="*/ 39 w 173"/>
                <a:gd name="T11" fmla="*/ 21 h 113"/>
                <a:gd name="T12" fmla="*/ 30 w 173"/>
                <a:gd name="T13" fmla="*/ 21 h 113"/>
                <a:gd name="T14" fmla="*/ 26 w 173"/>
                <a:gd name="T15" fmla="*/ 24 h 113"/>
                <a:gd name="T16" fmla="*/ 21 w 173"/>
                <a:gd name="T17" fmla="*/ 29 h 113"/>
                <a:gd name="T18" fmla="*/ 13 w 173"/>
                <a:gd name="T19" fmla="*/ 24 h 113"/>
                <a:gd name="T20" fmla="*/ 4 w 173"/>
                <a:gd name="T21" fmla="*/ 24 h 113"/>
                <a:gd name="T22" fmla="*/ 4 w 173"/>
                <a:gd name="T23" fmla="*/ 21 h 113"/>
                <a:gd name="T24" fmla="*/ 0 w 173"/>
                <a:gd name="T25" fmla="*/ 17 h 113"/>
                <a:gd name="T26" fmla="*/ 4 w 173"/>
                <a:gd name="T27" fmla="*/ 12 h 113"/>
                <a:gd name="T28" fmla="*/ 0 w 173"/>
                <a:gd name="T29" fmla="*/ 5 h 113"/>
                <a:gd name="T30" fmla="*/ 0 w 173"/>
                <a:gd name="T31" fmla="*/ 0 h 113"/>
                <a:gd name="T32" fmla="*/ 4 w 173"/>
                <a:gd name="T33" fmla="*/ 5 h 113"/>
                <a:gd name="T34" fmla="*/ 8 w 173"/>
                <a:gd name="T35" fmla="*/ 5 h 113"/>
                <a:gd name="T36" fmla="*/ 21 w 173"/>
                <a:gd name="T37" fmla="*/ 9 h 113"/>
                <a:gd name="T38" fmla="*/ 30 w 173"/>
                <a:gd name="T39" fmla="*/ 0 h 113"/>
                <a:gd name="T40" fmla="*/ 43 w 173"/>
                <a:gd name="T41" fmla="*/ 5 h 1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3"/>
                <a:gd name="T64" fmla="*/ 0 h 113"/>
                <a:gd name="T65" fmla="*/ 173 w 173"/>
                <a:gd name="T66" fmla="*/ 113 h 1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3" h="113">
                  <a:moveTo>
                    <a:pt x="173" y="17"/>
                  </a:moveTo>
                  <a:lnTo>
                    <a:pt x="173" y="17"/>
                  </a:lnTo>
                  <a:lnTo>
                    <a:pt x="173" y="33"/>
                  </a:lnTo>
                  <a:lnTo>
                    <a:pt x="156" y="33"/>
                  </a:lnTo>
                  <a:lnTo>
                    <a:pt x="139" y="65"/>
                  </a:lnTo>
                  <a:lnTo>
                    <a:pt x="156" y="81"/>
                  </a:lnTo>
                  <a:lnTo>
                    <a:pt x="121" y="81"/>
                  </a:lnTo>
                  <a:lnTo>
                    <a:pt x="104" y="96"/>
                  </a:lnTo>
                  <a:lnTo>
                    <a:pt x="87" y="113"/>
                  </a:lnTo>
                  <a:lnTo>
                    <a:pt x="52" y="96"/>
                  </a:lnTo>
                  <a:lnTo>
                    <a:pt x="18" y="96"/>
                  </a:lnTo>
                  <a:lnTo>
                    <a:pt x="18" y="81"/>
                  </a:lnTo>
                  <a:lnTo>
                    <a:pt x="0" y="65"/>
                  </a:lnTo>
                  <a:lnTo>
                    <a:pt x="18" y="48"/>
                  </a:lnTo>
                  <a:lnTo>
                    <a:pt x="0" y="17"/>
                  </a:lnTo>
                  <a:lnTo>
                    <a:pt x="0" y="0"/>
                  </a:lnTo>
                  <a:lnTo>
                    <a:pt x="18" y="17"/>
                  </a:lnTo>
                  <a:lnTo>
                    <a:pt x="35" y="17"/>
                  </a:lnTo>
                  <a:lnTo>
                    <a:pt x="87" y="33"/>
                  </a:lnTo>
                  <a:lnTo>
                    <a:pt x="121" y="0"/>
                  </a:lnTo>
                  <a:lnTo>
                    <a:pt x="173"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3" name="Freeform 223"/>
            <p:cNvSpPr>
              <a:spLocks/>
            </p:cNvSpPr>
            <p:nvPr/>
          </p:nvSpPr>
          <p:spPr bwMode="auto">
            <a:xfrm>
              <a:off x="3088" y="2221"/>
              <a:ext cx="88" cy="56"/>
            </a:xfrm>
            <a:custGeom>
              <a:avLst/>
              <a:gdLst>
                <a:gd name="T0" fmla="*/ 18 w 174"/>
                <a:gd name="T1" fmla="*/ 28 h 111"/>
                <a:gd name="T2" fmla="*/ 18 w 174"/>
                <a:gd name="T3" fmla="*/ 28 h 111"/>
                <a:gd name="T4" fmla="*/ 26 w 174"/>
                <a:gd name="T5" fmla="*/ 24 h 111"/>
                <a:gd name="T6" fmla="*/ 36 w 174"/>
                <a:gd name="T7" fmla="*/ 24 h 111"/>
                <a:gd name="T8" fmla="*/ 40 w 174"/>
                <a:gd name="T9" fmla="*/ 8 h 111"/>
                <a:gd name="T10" fmla="*/ 45 w 174"/>
                <a:gd name="T11" fmla="*/ 8 h 111"/>
                <a:gd name="T12" fmla="*/ 40 w 174"/>
                <a:gd name="T13" fmla="*/ 4 h 111"/>
                <a:gd name="T14" fmla="*/ 31 w 174"/>
                <a:gd name="T15" fmla="*/ 0 h 111"/>
                <a:gd name="T16" fmla="*/ 13 w 174"/>
                <a:gd name="T17" fmla="*/ 8 h 111"/>
                <a:gd name="T18" fmla="*/ 5 w 174"/>
                <a:gd name="T19" fmla="*/ 8 h 111"/>
                <a:gd name="T20" fmla="*/ 0 w 174"/>
                <a:gd name="T21" fmla="*/ 16 h 111"/>
                <a:gd name="T22" fmla="*/ 0 w 174"/>
                <a:gd name="T23" fmla="*/ 20 h 111"/>
                <a:gd name="T24" fmla="*/ 13 w 174"/>
                <a:gd name="T25" fmla="*/ 28 h 111"/>
                <a:gd name="T26" fmla="*/ 18 w 174"/>
                <a:gd name="T27" fmla="*/ 28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4"/>
                <a:gd name="T43" fmla="*/ 0 h 111"/>
                <a:gd name="T44" fmla="*/ 174 w 174"/>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4" h="111">
                  <a:moveTo>
                    <a:pt x="69" y="111"/>
                  </a:moveTo>
                  <a:lnTo>
                    <a:pt x="69" y="111"/>
                  </a:lnTo>
                  <a:lnTo>
                    <a:pt x="103" y="96"/>
                  </a:lnTo>
                  <a:lnTo>
                    <a:pt x="140" y="96"/>
                  </a:lnTo>
                  <a:lnTo>
                    <a:pt x="157" y="32"/>
                  </a:lnTo>
                  <a:lnTo>
                    <a:pt x="174" y="32"/>
                  </a:lnTo>
                  <a:lnTo>
                    <a:pt x="157" y="15"/>
                  </a:lnTo>
                  <a:lnTo>
                    <a:pt x="121" y="0"/>
                  </a:lnTo>
                  <a:lnTo>
                    <a:pt x="51" y="32"/>
                  </a:lnTo>
                  <a:lnTo>
                    <a:pt x="17" y="32"/>
                  </a:lnTo>
                  <a:lnTo>
                    <a:pt x="0" y="63"/>
                  </a:lnTo>
                  <a:lnTo>
                    <a:pt x="0" y="80"/>
                  </a:lnTo>
                  <a:lnTo>
                    <a:pt x="51" y="111"/>
                  </a:lnTo>
                  <a:lnTo>
                    <a:pt x="69" y="11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4" name="Freeform 224"/>
            <p:cNvSpPr>
              <a:spLocks/>
            </p:cNvSpPr>
            <p:nvPr/>
          </p:nvSpPr>
          <p:spPr bwMode="auto">
            <a:xfrm>
              <a:off x="3055" y="2253"/>
              <a:ext cx="34" cy="24"/>
            </a:xfrm>
            <a:custGeom>
              <a:avLst/>
              <a:gdLst>
                <a:gd name="T0" fmla="*/ 17 w 70"/>
                <a:gd name="T1" fmla="*/ 5 h 48"/>
                <a:gd name="T2" fmla="*/ 17 w 70"/>
                <a:gd name="T3" fmla="*/ 5 h 48"/>
                <a:gd name="T4" fmla="*/ 12 w 70"/>
                <a:gd name="T5" fmla="*/ 5 h 48"/>
                <a:gd name="T6" fmla="*/ 8 w 70"/>
                <a:gd name="T7" fmla="*/ 12 h 48"/>
                <a:gd name="T8" fmla="*/ 4 w 70"/>
                <a:gd name="T9" fmla="*/ 12 h 48"/>
                <a:gd name="T10" fmla="*/ 0 w 70"/>
                <a:gd name="T11" fmla="*/ 12 h 48"/>
                <a:gd name="T12" fmla="*/ 0 w 70"/>
                <a:gd name="T13" fmla="*/ 9 h 48"/>
                <a:gd name="T14" fmla="*/ 0 w 70"/>
                <a:gd name="T15" fmla="*/ 5 h 48"/>
                <a:gd name="T16" fmla="*/ 17 w 70"/>
                <a:gd name="T17" fmla="*/ 0 h 48"/>
                <a:gd name="T18" fmla="*/ 17 w 70"/>
                <a:gd name="T19" fmla="*/ 5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
                <a:gd name="T31" fmla="*/ 0 h 48"/>
                <a:gd name="T32" fmla="*/ 70 w 70"/>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 h="48">
                  <a:moveTo>
                    <a:pt x="70" y="17"/>
                  </a:moveTo>
                  <a:lnTo>
                    <a:pt x="70" y="17"/>
                  </a:lnTo>
                  <a:lnTo>
                    <a:pt x="52" y="17"/>
                  </a:lnTo>
                  <a:lnTo>
                    <a:pt x="35" y="48"/>
                  </a:lnTo>
                  <a:lnTo>
                    <a:pt x="18" y="48"/>
                  </a:lnTo>
                  <a:lnTo>
                    <a:pt x="0" y="48"/>
                  </a:lnTo>
                  <a:lnTo>
                    <a:pt x="0" y="33"/>
                  </a:lnTo>
                  <a:lnTo>
                    <a:pt x="0" y="17"/>
                  </a:lnTo>
                  <a:lnTo>
                    <a:pt x="70" y="0"/>
                  </a:lnTo>
                  <a:lnTo>
                    <a:pt x="7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5" name="Freeform 225"/>
            <p:cNvSpPr>
              <a:spLocks/>
            </p:cNvSpPr>
            <p:nvPr/>
          </p:nvSpPr>
          <p:spPr bwMode="auto">
            <a:xfrm>
              <a:off x="3055" y="2262"/>
              <a:ext cx="77" cy="72"/>
            </a:xfrm>
            <a:custGeom>
              <a:avLst/>
              <a:gdLst>
                <a:gd name="T0" fmla="*/ 17 w 156"/>
                <a:gd name="T1" fmla="*/ 0 h 144"/>
                <a:gd name="T2" fmla="*/ 17 w 156"/>
                <a:gd name="T3" fmla="*/ 0 h 144"/>
                <a:gd name="T4" fmla="*/ 30 w 156"/>
                <a:gd name="T5" fmla="*/ 7 h 144"/>
                <a:gd name="T6" fmla="*/ 34 w 156"/>
                <a:gd name="T7" fmla="*/ 7 h 144"/>
                <a:gd name="T8" fmla="*/ 38 w 156"/>
                <a:gd name="T9" fmla="*/ 12 h 144"/>
                <a:gd name="T10" fmla="*/ 38 w 156"/>
                <a:gd name="T11" fmla="*/ 16 h 144"/>
                <a:gd name="T12" fmla="*/ 34 w 156"/>
                <a:gd name="T13" fmla="*/ 16 h 144"/>
                <a:gd name="T14" fmla="*/ 34 w 156"/>
                <a:gd name="T15" fmla="*/ 12 h 144"/>
                <a:gd name="T16" fmla="*/ 21 w 156"/>
                <a:gd name="T17" fmla="*/ 7 h 144"/>
                <a:gd name="T18" fmla="*/ 17 w 156"/>
                <a:gd name="T19" fmla="*/ 12 h 144"/>
                <a:gd name="T20" fmla="*/ 17 w 156"/>
                <a:gd name="T21" fmla="*/ 7 h 144"/>
                <a:gd name="T22" fmla="*/ 13 w 156"/>
                <a:gd name="T23" fmla="*/ 12 h 144"/>
                <a:gd name="T24" fmla="*/ 17 w 156"/>
                <a:gd name="T25" fmla="*/ 16 h 144"/>
                <a:gd name="T26" fmla="*/ 25 w 156"/>
                <a:gd name="T27" fmla="*/ 28 h 144"/>
                <a:gd name="T28" fmla="*/ 34 w 156"/>
                <a:gd name="T29" fmla="*/ 31 h 144"/>
                <a:gd name="T30" fmla="*/ 30 w 156"/>
                <a:gd name="T31" fmla="*/ 36 h 144"/>
                <a:gd name="T32" fmla="*/ 21 w 156"/>
                <a:gd name="T33" fmla="*/ 28 h 144"/>
                <a:gd name="T34" fmla="*/ 17 w 156"/>
                <a:gd name="T35" fmla="*/ 28 h 144"/>
                <a:gd name="T36" fmla="*/ 8 w 156"/>
                <a:gd name="T37" fmla="*/ 19 h 144"/>
                <a:gd name="T38" fmla="*/ 13 w 156"/>
                <a:gd name="T39" fmla="*/ 19 h 144"/>
                <a:gd name="T40" fmla="*/ 8 w 156"/>
                <a:gd name="T41" fmla="*/ 19 h 144"/>
                <a:gd name="T42" fmla="*/ 8 w 156"/>
                <a:gd name="T43" fmla="*/ 12 h 144"/>
                <a:gd name="T44" fmla="*/ 4 w 156"/>
                <a:gd name="T45" fmla="*/ 12 h 144"/>
                <a:gd name="T46" fmla="*/ 0 w 156"/>
                <a:gd name="T47" fmla="*/ 16 h 144"/>
                <a:gd name="T48" fmla="*/ 0 w 156"/>
                <a:gd name="T49" fmla="*/ 12 h 144"/>
                <a:gd name="T50" fmla="*/ 0 w 156"/>
                <a:gd name="T51" fmla="*/ 7 h 144"/>
                <a:gd name="T52" fmla="*/ 4 w 156"/>
                <a:gd name="T53" fmla="*/ 7 h 144"/>
                <a:gd name="T54" fmla="*/ 8 w 156"/>
                <a:gd name="T55" fmla="*/ 7 h 144"/>
                <a:gd name="T56" fmla="*/ 13 w 156"/>
                <a:gd name="T57" fmla="*/ 0 h 144"/>
                <a:gd name="T58" fmla="*/ 17 w 156"/>
                <a:gd name="T59" fmla="*/ 0 h 1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6"/>
                <a:gd name="T91" fmla="*/ 0 h 144"/>
                <a:gd name="T92" fmla="*/ 156 w 156"/>
                <a:gd name="T93" fmla="*/ 144 h 1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6" h="144">
                  <a:moveTo>
                    <a:pt x="70" y="0"/>
                  </a:moveTo>
                  <a:lnTo>
                    <a:pt x="70" y="0"/>
                  </a:lnTo>
                  <a:lnTo>
                    <a:pt x="121" y="31"/>
                  </a:lnTo>
                  <a:lnTo>
                    <a:pt x="139" y="31"/>
                  </a:lnTo>
                  <a:lnTo>
                    <a:pt x="156" y="48"/>
                  </a:lnTo>
                  <a:lnTo>
                    <a:pt x="156" y="64"/>
                  </a:lnTo>
                  <a:lnTo>
                    <a:pt x="139" y="64"/>
                  </a:lnTo>
                  <a:lnTo>
                    <a:pt x="139" y="48"/>
                  </a:lnTo>
                  <a:lnTo>
                    <a:pt x="87" y="31"/>
                  </a:lnTo>
                  <a:lnTo>
                    <a:pt x="70" y="48"/>
                  </a:lnTo>
                  <a:lnTo>
                    <a:pt x="70" y="31"/>
                  </a:lnTo>
                  <a:lnTo>
                    <a:pt x="52" y="48"/>
                  </a:lnTo>
                  <a:lnTo>
                    <a:pt x="70" y="64"/>
                  </a:lnTo>
                  <a:lnTo>
                    <a:pt x="104" y="112"/>
                  </a:lnTo>
                  <a:lnTo>
                    <a:pt x="139" y="127"/>
                  </a:lnTo>
                  <a:lnTo>
                    <a:pt x="121" y="144"/>
                  </a:lnTo>
                  <a:lnTo>
                    <a:pt x="87" y="112"/>
                  </a:lnTo>
                  <a:lnTo>
                    <a:pt x="70" y="112"/>
                  </a:lnTo>
                  <a:lnTo>
                    <a:pt x="35" y="79"/>
                  </a:lnTo>
                  <a:lnTo>
                    <a:pt x="52" y="79"/>
                  </a:lnTo>
                  <a:lnTo>
                    <a:pt x="35" y="79"/>
                  </a:lnTo>
                  <a:lnTo>
                    <a:pt x="35" y="48"/>
                  </a:lnTo>
                  <a:lnTo>
                    <a:pt x="18" y="48"/>
                  </a:lnTo>
                  <a:lnTo>
                    <a:pt x="0" y="64"/>
                  </a:lnTo>
                  <a:lnTo>
                    <a:pt x="0" y="48"/>
                  </a:lnTo>
                  <a:lnTo>
                    <a:pt x="0" y="31"/>
                  </a:lnTo>
                  <a:lnTo>
                    <a:pt x="18" y="31"/>
                  </a:lnTo>
                  <a:lnTo>
                    <a:pt x="35" y="31"/>
                  </a:lnTo>
                  <a:lnTo>
                    <a:pt x="52" y="0"/>
                  </a:lnTo>
                  <a:lnTo>
                    <a:pt x="7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6" name="Freeform 226"/>
            <p:cNvSpPr>
              <a:spLocks/>
            </p:cNvSpPr>
            <p:nvPr/>
          </p:nvSpPr>
          <p:spPr bwMode="auto">
            <a:xfrm>
              <a:off x="3081" y="2277"/>
              <a:ext cx="51" cy="48"/>
            </a:xfrm>
            <a:custGeom>
              <a:avLst/>
              <a:gdLst>
                <a:gd name="T0" fmla="*/ 21 w 104"/>
                <a:gd name="T1" fmla="*/ 24 h 96"/>
                <a:gd name="T2" fmla="*/ 21 w 104"/>
                <a:gd name="T3" fmla="*/ 24 h 96"/>
                <a:gd name="T4" fmla="*/ 17 w 104"/>
                <a:gd name="T5" fmla="*/ 24 h 96"/>
                <a:gd name="T6" fmla="*/ 21 w 104"/>
                <a:gd name="T7" fmla="*/ 21 h 96"/>
                <a:gd name="T8" fmla="*/ 25 w 104"/>
                <a:gd name="T9" fmla="*/ 21 h 96"/>
                <a:gd name="T10" fmla="*/ 25 w 104"/>
                <a:gd name="T11" fmla="*/ 17 h 96"/>
                <a:gd name="T12" fmla="*/ 25 w 104"/>
                <a:gd name="T13" fmla="*/ 12 h 96"/>
                <a:gd name="T14" fmla="*/ 25 w 104"/>
                <a:gd name="T15" fmla="*/ 9 h 96"/>
                <a:gd name="T16" fmla="*/ 21 w 104"/>
                <a:gd name="T17" fmla="*/ 9 h 96"/>
                <a:gd name="T18" fmla="*/ 21 w 104"/>
                <a:gd name="T19" fmla="*/ 5 h 96"/>
                <a:gd name="T20" fmla="*/ 8 w 104"/>
                <a:gd name="T21" fmla="*/ 0 h 96"/>
                <a:gd name="T22" fmla="*/ 4 w 104"/>
                <a:gd name="T23" fmla="*/ 5 h 96"/>
                <a:gd name="T24" fmla="*/ 4 w 104"/>
                <a:gd name="T25" fmla="*/ 0 h 96"/>
                <a:gd name="T26" fmla="*/ 0 w 104"/>
                <a:gd name="T27" fmla="*/ 5 h 96"/>
                <a:gd name="T28" fmla="*/ 4 w 104"/>
                <a:gd name="T29" fmla="*/ 9 h 96"/>
                <a:gd name="T30" fmla="*/ 13 w 104"/>
                <a:gd name="T31" fmla="*/ 21 h 96"/>
                <a:gd name="T32" fmla="*/ 21 w 104"/>
                <a:gd name="T33" fmla="*/ 24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
                <a:gd name="T52" fmla="*/ 0 h 96"/>
                <a:gd name="T53" fmla="*/ 104 w 104"/>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 h="96">
                  <a:moveTo>
                    <a:pt x="87" y="96"/>
                  </a:moveTo>
                  <a:lnTo>
                    <a:pt x="87" y="96"/>
                  </a:lnTo>
                  <a:lnTo>
                    <a:pt x="69" y="96"/>
                  </a:lnTo>
                  <a:lnTo>
                    <a:pt x="87" y="81"/>
                  </a:lnTo>
                  <a:lnTo>
                    <a:pt x="104" y="81"/>
                  </a:lnTo>
                  <a:lnTo>
                    <a:pt x="104" y="65"/>
                  </a:lnTo>
                  <a:lnTo>
                    <a:pt x="104" y="48"/>
                  </a:lnTo>
                  <a:lnTo>
                    <a:pt x="104" y="33"/>
                  </a:lnTo>
                  <a:lnTo>
                    <a:pt x="87" y="33"/>
                  </a:lnTo>
                  <a:lnTo>
                    <a:pt x="87" y="17"/>
                  </a:lnTo>
                  <a:lnTo>
                    <a:pt x="35" y="0"/>
                  </a:lnTo>
                  <a:lnTo>
                    <a:pt x="18" y="17"/>
                  </a:lnTo>
                  <a:lnTo>
                    <a:pt x="18" y="0"/>
                  </a:lnTo>
                  <a:lnTo>
                    <a:pt x="0" y="17"/>
                  </a:lnTo>
                  <a:lnTo>
                    <a:pt x="18" y="33"/>
                  </a:lnTo>
                  <a:lnTo>
                    <a:pt x="52" y="81"/>
                  </a:lnTo>
                  <a:lnTo>
                    <a:pt x="87"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7" name="Freeform 227"/>
            <p:cNvSpPr>
              <a:spLocks/>
            </p:cNvSpPr>
            <p:nvPr/>
          </p:nvSpPr>
          <p:spPr bwMode="auto">
            <a:xfrm>
              <a:off x="3114" y="2317"/>
              <a:ext cx="26" cy="24"/>
            </a:xfrm>
            <a:custGeom>
              <a:avLst/>
              <a:gdLst>
                <a:gd name="T0" fmla="*/ 0 w 52"/>
                <a:gd name="T1" fmla="*/ 8 h 48"/>
                <a:gd name="T2" fmla="*/ 0 w 52"/>
                <a:gd name="T3" fmla="*/ 8 h 48"/>
                <a:gd name="T4" fmla="*/ 9 w 52"/>
                <a:gd name="T5" fmla="*/ 12 h 48"/>
                <a:gd name="T6" fmla="*/ 9 w 52"/>
                <a:gd name="T7" fmla="*/ 8 h 48"/>
                <a:gd name="T8" fmla="*/ 13 w 52"/>
                <a:gd name="T9" fmla="*/ 8 h 48"/>
                <a:gd name="T10" fmla="*/ 13 w 52"/>
                <a:gd name="T11" fmla="*/ 3 h 48"/>
                <a:gd name="T12" fmla="*/ 9 w 52"/>
                <a:gd name="T13" fmla="*/ 0 h 48"/>
                <a:gd name="T14" fmla="*/ 5 w 52"/>
                <a:gd name="T15" fmla="*/ 0 h 48"/>
                <a:gd name="T16" fmla="*/ 0 w 52"/>
                <a:gd name="T17" fmla="*/ 3 h 48"/>
                <a:gd name="T18" fmla="*/ 5 w 52"/>
                <a:gd name="T19" fmla="*/ 3 h 48"/>
                <a:gd name="T20" fmla="*/ 0 w 52"/>
                <a:gd name="T21" fmla="*/ 8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48"/>
                <a:gd name="T35" fmla="*/ 52 w 52"/>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48">
                  <a:moveTo>
                    <a:pt x="0" y="32"/>
                  </a:moveTo>
                  <a:lnTo>
                    <a:pt x="0" y="32"/>
                  </a:lnTo>
                  <a:lnTo>
                    <a:pt x="35" y="48"/>
                  </a:lnTo>
                  <a:lnTo>
                    <a:pt x="35" y="32"/>
                  </a:lnTo>
                  <a:lnTo>
                    <a:pt x="52" y="32"/>
                  </a:lnTo>
                  <a:lnTo>
                    <a:pt x="52" y="15"/>
                  </a:lnTo>
                  <a:lnTo>
                    <a:pt x="35" y="0"/>
                  </a:lnTo>
                  <a:lnTo>
                    <a:pt x="18" y="0"/>
                  </a:lnTo>
                  <a:lnTo>
                    <a:pt x="0" y="15"/>
                  </a:lnTo>
                  <a:lnTo>
                    <a:pt x="18" y="15"/>
                  </a:lnTo>
                  <a:lnTo>
                    <a:pt x="0" y="3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8" name="Freeform 228"/>
            <p:cNvSpPr>
              <a:spLocks/>
            </p:cNvSpPr>
            <p:nvPr/>
          </p:nvSpPr>
          <p:spPr bwMode="auto">
            <a:xfrm>
              <a:off x="3124" y="2269"/>
              <a:ext cx="60" cy="72"/>
            </a:xfrm>
            <a:custGeom>
              <a:avLst/>
              <a:gdLst>
                <a:gd name="T0" fmla="*/ 4 w 121"/>
                <a:gd name="T1" fmla="*/ 12 h 144"/>
                <a:gd name="T2" fmla="*/ 4 w 121"/>
                <a:gd name="T3" fmla="*/ 12 h 144"/>
                <a:gd name="T4" fmla="*/ 4 w 121"/>
                <a:gd name="T5" fmla="*/ 8 h 144"/>
                <a:gd name="T6" fmla="*/ 0 w 121"/>
                <a:gd name="T7" fmla="*/ 3 h 144"/>
                <a:gd name="T8" fmla="*/ 8 w 121"/>
                <a:gd name="T9" fmla="*/ 0 h 144"/>
                <a:gd name="T10" fmla="*/ 17 w 121"/>
                <a:gd name="T11" fmla="*/ 12 h 144"/>
                <a:gd name="T12" fmla="*/ 25 w 121"/>
                <a:gd name="T13" fmla="*/ 12 h 144"/>
                <a:gd name="T14" fmla="*/ 25 w 121"/>
                <a:gd name="T15" fmla="*/ 15 h 144"/>
                <a:gd name="T16" fmla="*/ 25 w 121"/>
                <a:gd name="T17" fmla="*/ 20 h 144"/>
                <a:gd name="T18" fmla="*/ 30 w 121"/>
                <a:gd name="T19" fmla="*/ 27 h 144"/>
                <a:gd name="T20" fmla="*/ 25 w 121"/>
                <a:gd name="T21" fmla="*/ 32 h 144"/>
                <a:gd name="T22" fmla="*/ 17 w 121"/>
                <a:gd name="T23" fmla="*/ 32 h 144"/>
                <a:gd name="T24" fmla="*/ 12 w 121"/>
                <a:gd name="T25" fmla="*/ 36 h 144"/>
                <a:gd name="T26" fmla="*/ 8 w 121"/>
                <a:gd name="T27" fmla="*/ 32 h 144"/>
                <a:gd name="T28" fmla="*/ 8 w 121"/>
                <a:gd name="T29" fmla="*/ 27 h 144"/>
                <a:gd name="T30" fmla="*/ 4 w 121"/>
                <a:gd name="T31" fmla="*/ 24 h 144"/>
                <a:gd name="T32" fmla="*/ 4 w 121"/>
                <a:gd name="T33" fmla="*/ 20 h 144"/>
                <a:gd name="T34" fmla="*/ 4 w 121"/>
                <a:gd name="T35" fmla="*/ 15 h 144"/>
                <a:gd name="T36" fmla="*/ 4 w 121"/>
                <a:gd name="T37" fmla="*/ 12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1"/>
                <a:gd name="T58" fmla="*/ 0 h 144"/>
                <a:gd name="T59" fmla="*/ 121 w 121"/>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1" h="144">
                  <a:moveTo>
                    <a:pt x="17" y="48"/>
                  </a:moveTo>
                  <a:lnTo>
                    <a:pt x="17" y="48"/>
                  </a:lnTo>
                  <a:lnTo>
                    <a:pt x="17" y="32"/>
                  </a:lnTo>
                  <a:lnTo>
                    <a:pt x="0" y="15"/>
                  </a:lnTo>
                  <a:lnTo>
                    <a:pt x="34" y="0"/>
                  </a:lnTo>
                  <a:lnTo>
                    <a:pt x="69" y="48"/>
                  </a:lnTo>
                  <a:lnTo>
                    <a:pt x="103" y="48"/>
                  </a:lnTo>
                  <a:lnTo>
                    <a:pt x="103" y="63"/>
                  </a:lnTo>
                  <a:lnTo>
                    <a:pt x="103" y="80"/>
                  </a:lnTo>
                  <a:lnTo>
                    <a:pt x="121" y="111"/>
                  </a:lnTo>
                  <a:lnTo>
                    <a:pt x="103" y="128"/>
                  </a:lnTo>
                  <a:lnTo>
                    <a:pt x="69" y="128"/>
                  </a:lnTo>
                  <a:lnTo>
                    <a:pt x="51" y="144"/>
                  </a:lnTo>
                  <a:lnTo>
                    <a:pt x="34" y="128"/>
                  </a:lnTo>
                  <a:lnTo>
                    <a:pt x="34" y="111"/>
                  </a:lnTo>
                  <a:lnTo>
                    <a:pt x="17" y="96"/>
                  </a:lnTo>
                  <a:lnTo>
                    <a:pt x="17" y="80"/>
                  </a:lnTo>
                  <a:lnTo>
                    <a:pt x="17" y="63"/>
                  </a:lnTo>
                  <a:lnTo>
                    <a:pt x="17"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69" name="Freeform 229"/>
            <p:cNvSpPr>
              <a:spLocks/>
            </p:cNvSpPr>
            <p:nvPr/>
          </p:nvSpPr>
          <p:spPr bwMode="auto">
            <a:xfrm>
              <a:off x="3150" y="2334"/>
              <a:ext cx="34" cy="24"/>
            </a:xfrm>
            <a:custGeom>
              <a:avLst/>
              <a:gdLst>
                <a:gd name="T0" fmla="*/ 4 w 70"/>
                <a:gd name="T1" fmla="*/ 12 h 48"/>
                <a:gd name="T2" fmla="*/ 4 w 70"/>
                <a:gd name="T3" fmla="*/ 12 h 48"/>
                <a:gd name="T4" fmla="*/ 0 w 70"/>
                <a:gd name="T5" fmla="*/ 7 h 48"/>
                <a:gd name="T6" fmla="*/ 0 w 70"/>
                <a:gd name="T7" fmla="*/ 4 h 48"/>
                <a:gd name="T8" fmla="*/ 4 w 70"/>
                <a:gd name="T9" fmla="*/ 0 h 48"/>
                <a:gd name="T10" fmla="*/ 12 w 70"/>
                <a:gd name="T11" fmla="*/ 0 h 48"/>
                <a:gd name="T12" fmla="*/ 17 w 70"/>
                <a:gd name="T13" fmla="*/ 4 h 48"/>
                <a:gd name="T14" fmla="*/ 17 w 70"/>
                <a:gd name="T15" fmla="*/ 7 h 48"/>
                <a:gd name="T16" fmla="*/ 4 w 70"/>
                <a:gd name="T17" fmla="*/ 12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48"/>
                <a:gd name="T29" fmla="*/ 70 w 7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48">
                  <a:moveTo>
                    <a:pt x="18" y="48"/>
                  </a:moveTo>
                  <a:lnTo>
                    <a:pt x="18" y="48"/>
                  </a:lnTo>
                  <a:lnTo>
                    <a:pt x="0" y="31"/>
                  </a:lnTo>
                  <a:lnTo>
                    <a:pt x="0" y="16"/>
                  </a:lnTo>
                  <a:lnTo>
                    <a:pt x="18" y="0"/>
                  </a:lnTo>
                  <a:lnTo>
                    <a:pt x="52" y="0"/>
                  </a:lnTo>
                  <a:lnTo>
                    <a:pt x="70" y="16"/>
                  </a:lnTo>
                  <a:lnTo>
                    <a:pt x="70" y="31"/>
                  </a:lnTo>
                  <a:lnTo>
                    <a:pt x="18"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0" name="Freeform 230"/>
            <p:cNvSpPr>
              <a:spLocks/>
            </p:cNvSpPr>
            <p:nvPr/>
          </p:nvSpPr>
          <p:spPr bwMode="auto">
            <a:xfrm>
              <a:off x="3029" y="2173"/>
              <a:ext cx="94" cy="48"/>
            </a:xfrm>
            <a:custGeom>
              <a:avLst/>
              <a:gdLst>
                <a:gd name="T0" fmla="*/ 47 w 188"/>
                <a:gd name="T1" fmla="*/ 15 h 96"/>
                <a:gd name="T2" fmla="*/ 47 w 188"/>
                <a:gd name="T3" fmla="*/ 15 h 96"/>
                <a:gd name="T4" fmla="*/ 39 w 188"/>
                <a:gd name="T5" fmla="*/ 8 h 96"/>
                <a:gd name="T6" fmla="*/ 34 w 188"/>
                <a:gd name="T7" fmla="*/ 8 h 96"/>
                <a:gd name="T8" fmla="*/ 25 w 188"/>
                <a:gd name="T9" fmla="*/ 3 h 96"/>
                <a:gd name="T10" fmla="*/ 22 w 188"/>
                <a:gd name="T11" fmla="*/ 0 h 96"/>
                <a:gd name="T12" fmla="*/ 22 w 188"/>
                <a:gd name="T13" fmla="*/ 3 h 96"/>
                <a:gd name="T14" fmla="*/ 18 w 188"/>
                <a:gd name="T15" fmla="*/ 0 h 96"/>
                <a:gd name="T16" fmla="*/ 9 w 188"/>
                <a:gd name="T17" fmla="*/ 3 h 96"/>
                <a:gd name="T18" fmla="*/ 0 w 188"/>
                <a:gd name="T19" fmla="*/ 8 h 96"/>
                <a:gd name="T20" fmla="*/ 5 w 188"/>
                <a:gd name="T21" fmla="*/ 15 h 96"/>
                <a:gd name="T22" fmla="*/ 12 w 188"/>
                <a:gd name="T23" fmla="*/ 24 h 96"/>
                <a:gd name="T24" fmla="*/ 22 w 188"/>
                <a:gd name="T25" fmla="*/ 24 h 96"/>
                <a:gd name="T26" fmla="*/ 22 w 188"/>
                <a:gd name="T27" fmla="*/ 20 h 96"/>
                <a:gd name="T28" fmla="*/ 34 w 188"/>
                <a:gd name="T29" fmla="*/ 24 h 96"/>
                <a:gd name="T30" fmla="*/ 47 w 188"/>
                <a:gd name="T31" fmla="*/ 15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8"/>
                <a:gd name="T49" fmla="*/ 0 h 96"/>
                <a:gd name="T50" fmla="*/ 188 w 188"/>
                <a:gd name="T51" fmla="*/ 96 h 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8" h="96">
                  <a:moveTo>
                    <a:pt x="188" y="63"/>
                  </a:moveTo>
                  <a:lnTo>
                    <a:pt x="188" y="63"/>
                  </a:lnTo>
                  <a:lnTo>
                    <a:pt x="153" y="32"/>
                  </a:lnTo>
                  <a:lnTo>
                    <a:pt x="136" y="32"/>
                  </a:lnTo>
                  <a:lnTo>
                    <a:pt x="103" y="15"/>
                  </a:lnTo>
                  <a:lnTo>
                    <a:pt x="86" y="0"/>
                  </a:lnTo>
                  <a:lnTo>
                    <a:pt x="86" y="15"/>
                  </a:lnTo>
                  <a:lnTo>
                    <a:pt x="69" y="0"/>
                  </a:lnTo>
                  <a:lnTo>
                    <a:pt x="34" y="15"/>
                  </a:lnTo>
                  <a:lnTo>
                    <a:pt x="0" y="32"/>
                  </a:lnTo>
                  <a:lnTo>
                    <a:pt x="17" y="63"/>
                  </a:lnTo>
                  <a:lnTo>
                    <a:pt x="51" y="96"/>
                  </a:lnTo>
                  <a:lnTo>
                    <a:pt x="86" y="96"/>
                  </a:lnTo>
                  <a:lnTo>
                    <a:pt x="86" y="80"/>
                  </a:lnTo>
                  <a:lnTo>
                    <a:pt x="136" y="96"/>
                  </a:lnTo>
                  <a:lnTo>
                    <a:pt x="188"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1" name="Freeform 231"/>
            <p:cNvSpPr>
              <a:spLocks/>
            </p:cNvSpPr>
            <p:nvPr/>
          </p:nvSpPr>
          <p:spPr bwMode="auto">
            <a:xfrm>
              <a:off x="3097" y="2205"/>
              <a:ext cx="79" cy="33"/>
            </a:xfrm>
            <a:custGeom>
              <a:avLst/>
              <a:gdLst>
                <a:gd name="T0" fmla="*/ 0 w 157"/>
                <a:gd name="T1" fmla="*/ 9 h 65"/>
                <a:gd name="T2" fmla="*/ 0 w 157"/>
                <a:gd name="T3" fmla="*/ 9 h 65"/>
                <a:gd name="T4" fmla="*/ 0 w 157"/>
                <a:gd name="T5" fmla="*/ 17 h 65"/>
                <a:gd name="T6" fmla="*/ 9 w 157"/>
                <a:gd name="T7" fmla="*/ 17 h 65"/>
                <a:gd name="T8" fmla="*/ 27 w 157"/>
                <a:gd name="T9" fmla="*/ 9 h 65"/>
                <a:gd name="T10" fmla="*/ 35 w 157"/>
                <a:gd name="T11" fmla="*/ 12 h 65"/>
                <a:gd name="T12" fmla="*/ 40 w 157"/>
                <a:gd name="T13" fmla="*/ 5 h 65"/>
                <a:gd name="T14" fmla="*/ 31 w 157"/>
                <a:gd name="T15" fmla="*/ 0 h 65"/>
                <a:gd name="T16" fmla="*/ 22 w 157"/>
                <a:gd name="T17" fmla="*/ 5 h 65"/>
                <a:gd name="T18" fmla="*/ 18 w 157"/>
                <a:gd name="T19" fmla="*/ 0 h 65"/>
                <a:gd name="T20" fmla="*/ 14 w 157"/>
                <a:gd name="T21" fmla="*/ 0 h 65"/>
                <a:gd name="T22" fmla="*/ 0 w 157"/>
                <a:gd name="T23" fmla="*/ 9 h 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7"/>
                <a:gd name="T37" fmla="*/ 0 h 65"/>
                <a:gd name="T38" fmla="*/ 157 w 157"/>
                <a:gd name="T39" fmla="*/ 65 h 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7" h="65">
                  <a:moveTo>
                    <a:pt x="0" y="33"/>
                  </a:moveTo>
                  <a:lnTo>
                    <a:pt x="0" y="33"/>
                  </a:lnTo>
                  <a:lnTo>
                    <a:pt x="0" y="65"/>
                  </a:lnTo>
                  <a:lnTo>
                    <a:pt x="34" y="65"/>
                  </a:lnTo>
                  <a:lnTo>
                    <a:pt x="105" y="33"/>
                  </a:lnTo>
                  <a:lnTo>
                    <a:pt x="140" y="48"/>
                  </a:lnTo>
                  <a:lnTo>
                    <a:pt x="157" y="17"/>
                  </a:lnTo>
                  <a:lnTo>
                    <a:pt x="123" y="0"/>
                  </a:lnTo>
                  <a:lnTo>
                    <a:pt x="88" y="17"/>
                  </a:lnTo>
                  <a:lnTo>
                    <a:pt x="71" y="0"/>
                  </a:lnTo>
                  <a:lnTo>
                    <a:pt x="54"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2" name="Freeform 232"/>
            <p:cNvSpPr>
              <a:spLocks/>
            </p:cNvSpPr>
            <p:nvPr/>
          </p:nvSpPr>
          <p:spPr bwMode="auto">
            <a:xfrm>
              <a:off x="3045" y="2741"/>
              <a:ext cx="36" cy="24"/>
            </a:xfrm>
            <a:custGeom>
              <a:avLst/>
              <a:gdLst>
                <a:gd name="T0" fmla="*/ 0 w 71"/>
                <a:gd name="T1" fmla="*/ 3 h 48"/>
                <a:gd name="T2" fmla="*/ 0 w 71"/>
                <a:gd name="T3" fmla="*/ 3 h 48"/>
                <a:gd name="T4" fmla="*/ 9 w 71"/>
                <a:gd name="T5" fmla="*/ 12 h 48"/>
                <a:gd name="T6" fmla="*/ 14 w 71"/>
                <a:gd name="T7" fmla="*/ 7 h 48"/>
                <a:gd name="T8" fmla="*/ 18 w 71"/>
                <a:gd name="T9" fmla="*/ 7 h 48"/>
                <a:gd name="T10" fmla="*/ 9 w 71"/>
                <a:gd name="T11" fmla="*/ 3 h 48"/>
                <a:gd name="T12" fmla="*/ 5 w 71"/>
                <a:gd name="T13" fmla="*/ 0 h 48"/>
                <a:gd name="T14" fmla="*/ 0 w 71"/>
                <a:gd name="T15" fmla="*/ 3 h 48"/>
                <a:gd name="T16" fmla="*/ 0 60000 65536"/>
                <a:gd name="T17" fmla="*/ 0 60000 65536"/>
                <a:gd name="T18" fmla="*/ 0 60000 65536"/>
                <a:gd name="T19" fmla="*/ 0 60000 65536"/>
                <a:gd name="T20" fmla="*/ 0 60000 65536"/>
                <a:gd name="T21" fmla="*/ 0 60000 65536"/>
                <a:gd name="T22" fmla="*/ 0 60000 65536"/>
                <a:gd name="T23" fmla="*/ 0 60000 65536"/>
                <a:gd name="T24" fmla="*/ 0 w 71"/>
                <a:gd name="T25" fmla="*/ 0 h 48"/>
                <a:gd name="T26" fmla="*/ 71 w 71"/>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 h="48">
                  <a:moveTo>
                    <a:pt x="0" y="15"/>
                  </a:moveTo>
                  <a:lnTo>
                    <a:pt x="0" y="15"/>
                  </a:lnTo>
                  <a:lnTo>
                    <a:pt x="35" y="48"/>
                  </a:lnTo>
                  <a:lnTo>
                    <a:pt x="54" y="30"/>
                  </a:lnTo>
                  <a:lnTo>
                    <a:pt x="71" y="30"/>
                  </a:lnTo>
                  <a:lnTo>
                    <a:pt x="35" y="15"/>
                  </a:lnTo>
                  <a:lnTo>
                    <a:pt x="18"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3" name="Freeform 233"/>
            <p:cNvSpPr>
              <a:spLocks/>
            </p:cNvSpPr>
            <p:nvPr/>
          </p:nvSpPr>
          <p:spPr bwMode="auto">
            <a:xfrm>
              <a:off x="3331" y="3045"/>
              <a:ext cx="17" cy="64"/>
            </a:xfrm>
            <a:custGeom>
              <a:avLst/>
              <a:gdLst>
                <a:gd name="T0" fmla="*/ 0 w 35"/>
                <a:gd name="T1" fmla="*/ 16 h 129"/>
                <a:gd name="T2" fmla="*/ 0 w 35"/>
                <a:gd name="T3" fmla="*/ 16 h 129"/>
                <a:gd name="T4" fmla="*/ 4 w 35"/>
                <a:gd name="T5" fmla="*/ 24 h 129"/>
                <a:gd name="T6" fmla="*/ 8 w 35"/>
                <a:gd name="T7" fmla="*/ 32 h 129"/>
                <a:gd name="T8" fmla="*/ 4 w 35"/>
                <a:gd name="T9" fmla="*/ 0 h 129"/>
                <a:gd name="T10" fmla="*/ 0 w 35"/>
                <a:gd name="T11" fmla="*/ 0 h 129"/>
                <a:gd name="T12" fmla="*/ 4 w 35"/>
                <a:gd name="T13" fmla="*/ 12 h 129"/>
                <a:gd name="T14" fmla="*/ 0 w 35"/>
                <a:gd name="T15" fmla="*/ 16 h 129"/>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29"/>
                <a:gd name="T26" fmla="*/ 35 w 35"/>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29">
                  <a:moveTo>
                    <a:pt x="0" y="65"/>
                  </a:moveTo>
                  <a:lnTo>
                    <a:pt x="0" y="65"/>
                  </a:lnTo>
                  <a:lnTo>
                    <a:pt x="18" y="96"/>
                  </a:lnTo>
                  <a:lnTo>
                    <a:pt x="35" y="129"/>
                  </a:lnTo>
                  <a:lnTo>
                    <a:pt x="18" y="0"/>
                  </a:lnTo>
                  <a:lnTo>
                    <a:pt x="0" y="0"/>
                  </a:lnTo>
                  <a:lnTo>
                    <a:pt x="18" y="48"/>
                  </a:lnTo>
                  <a:lnTo>
                    <a:pt x="0"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4" name="Freeform 234"/>
            <p:cNvSpPr>
              <a:spLocks/>
            </p:cNvSpPr>
            <p:nvPr/>
          </p:nvSpPr>
          <p:spPr bwMode="auto">
            <a:xfrm>
              <a:off x="3262" y="2965"/>
              <a:ext cx="35" cy="72"/>
            </a:xfrm>
            <a:custGeom>
              <a:avLst/>
              <a:gdLst>
                <a:gd name="T0" fmla="*/ 5 w 69"/>
                <a:gd name="T1" fmla="*/ 15 h 144"/>
                <a:gd name="T2" fmla="*/ 5 w 69"/>
                <a:gd name="T3" fmla="*/ 15 h 144"/>
                <a:gd name="T4" fmla="*/ 9 w 69"/>
                <a:gd name="T5" fmla="*/ 24 h 144"/>
                <a:gd name="T6" fmla="*/ 13 w 69"/>
                <a:gd name="T7" fmla="*/ 32 h 144"/>
                <a:gd name="T8" fmla="*/ 18 w 69"/>
                <a:gd name="T9" fmla="*/ 36 h 144"/>
                <a:gd name="T10" fmla="*/ 13 w 69"/>
                <a:gd name="T11" fmla="*/ 24 h 144"/>
                <a:gd name="T12" fmla="*/ 5 w 69"/>
                <a:gd name="T13" fmla="*/ 20 h 144"/>
                <a:gd name="T14" fmla="*/ 9 w 69"/>
                <a:gd name="T15" fmla="*/ 15 h 144"/>
                <a:gd name="T16" fmla="*/ 5 w 69"/>
                <a:gd name="T17" fmla="*/ 0 h 144"/>
                <a:gd name="T18" fmla="*/ 0 w 69"/>
                <a:gd name="T19" fmla="*/ 3 h 144"/>
                <a:gd name="T20" fmla="*/ 5 w 69"/>
                <a:gd name="T21" fmla="*/ 15 h 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44"/>
                <a:gd name="T35" fmla="*/ 69 w 69"/>
                <a:gd name="T36" fmla="*/ 144 h 1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44">
                  <a:moveTo>
                    <a:pt x="17" y="63"/>
                  </a:moveTo>
                  <a:lnTo>
                    <a:pt x="17" y="63"/>
                  </a:lnTo>
                  <a:lnTo>
                    <a:pt x="35" y="96"/>
                  </a:lnTo>
                  <a:lnTo>
                    <a:pt x="52" y="128"/>
                  </a:lnTo>
                  <a:lnTo>
                    <a:pt x="69" y="144"/>
                  </a:lnTo>
                  <a:lnTo>
                    <a:pt x="52" y="96"/>
                  </a:lnTo>
                  <a:lnTo>
                    <a:pt x="17" y="80"/>
                  </a:lnTo>
                  <a:lnTo>
                    <a:pt x="35" y="63"/>
                  </a:lnTo>
                  <a:lnTo>
                    <a:pt x="17" y="0"/>
                  </a:lnTo>
                  <a:lnTo>
                    <a:pt x="0" y="15"/>
                  </a:lnTo>
                  <a:lnTo>
                    <a:pt x="17"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5" name="Line 235"/>
            <p:cNvSpPr>
              <a:spLocks noChangeShapeType="1"/>
            </p:cNvSpPr>
            <p:nvPr/>
          </p:nvSpPr>
          <p:spPr bwMode="auto">
            <a:xfrm>
              <a:off x="4141" y="2769"/>
              <a:ext cx="0"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6" name="Line 236"/>
            <p:cNvSpPr>
              <a:spLocks noChangeShapeType="1"/>
            </p:cNvSpPr>
            <p:nvPr/>
          </p:nvSpPr>
          <p:spPr bwMode="auto">
            <a:xfrm flipV="1">
              <a:off x="4618" y="2577"/>
              <a:ext cx="8"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7" name="Line 237"/>
            <p:cNvSpPr>
              <a:spLocks noChangeShapeType="1"/>
            </p:cNvSpPr>
            <p:nvPr/>
          </p:nvSpPr>
          <p:spPr bwMode="auto">
            <a:xfrm flipV="1">
              <a:off x="4639" y="2557"/>
              <a:ext cx="0" cy="16"/>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8" name="Line 238"/>
            <p:cNvSpPr>
              <a:spLocks noChangeShapeType="1"/>
            </p:cNvSpPr>
            <p:nvPr/>
          </p:nvSpPr>
          <p:spPr bwMode="auto">
            <a:xfrm flipV="1">
              <a:off x="4860" y="2306"/>
              <a:ext cx="9"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79" name="Line 239"/>
            <p:cNvSpPr>
              <a:spLocks noChangeShapeType="1"/>
            </p:cNvSpPr>
            <p:nvPr/>
          </p:nvSpPr>
          <p:spPr bwMode="auto">
            <a:xfrm flipV="1">
              <a:off x="4912" y="2273"/>
              <a:ext cx="17"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0" name="Freeform 240"/>
            <p:cNvSpPr>
              <a:spLocks/>
            </p:cNvSpPr>
            <p:nvPr/>
          </p:nvSpPr>
          <p:spPr bwMode="auto">
            <a:xfrm>
              <a:off x="2845" y="1965"/>
              <a:ext cx="9" cy="9"/>
            </a:xfrm>
            <a:custGeom>
              <a:avLst/>
              <a:gdLst>
                <a:gd name="T0" fmla="*/ 0 w 17"/>
                <a:gd name="T1" fmla="*/ 5 h 18"/>
                <a:gd name="T2" fmla="*/ 0 w 17"/>
                <a:gd name="T3" fmla="*/ 5 h 18"/>
                <a:gd name="T4" fmla="*/ 5 w 17"/>
                <a:gd name="T5" fmla="*/ 0 h 18"/>
                <a:gd name="T6" fmla="*/ 5 w 17"/>
                <a:gd name="T7" fmla="*/ 5 h 18"/>
                <a:gd name="T8" fmla="*/ 0 w 17"/>
                <a:gd name="T9" fmla="*/ 5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0" y="18"/>
                  </a:moveTo>
                  <a:lnTo>
                    <a:pt x="0" y="18"/>
                  </a:lnTo>
                  <a:lnTo>
                    <a:pt x="17" y="0"/>
                  </a:lnTo>
                  <a:lnTo>
                    <a:pt x="17" y="18"/>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1" name="Line 241"/>
            <p:cNvSpPr>
              <a:spLocks noChangeShapeType="1"/>
            </p:cNvSpPr>
            <p:nvPr/>
          </p:nvSpPr>
          <p:spPr bwMode="auto">
            <a:xfrm>
              <a:off x="2823" y="2009"/>
              <a:ext cx="9"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2" name="Line 242"/>
            <p:cNvSpPr>
              <a:spLocks noChangeShapeType="1"/>
            </p:cNvSpPr>
            <p:nvPr/>
          </p:nvSpPr>
          <p:spPr bwMode="auto">
            <a:xfrm flipV="1">
              <a:off x="4662" y="3017"/>
              <a:ext cx="8"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3" name="Line 243"/>
            <p:cNvSpPr>
              <a:spLocks noChangeShapeType="1"/>
            </p:cNvSpPr>
            <p:nvPr/>
          </p:nvSpPr>
          <p:spPr bwMode="auto">
            <a:xfrm>
              <a:off x="4652" y="2937"/>
              <a:ext cx="10" cy="0"/>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4" name="Line 244"/>
            <p:cNvSpPr>
              <a:spLocks noChangeShapeType="1"/>
            </p:cNvSpPr>
            <p:nvPr/>
          </p:nvSpPr>
          <p:spPr bwMode="auto">
            <a:xfrm>
              <a:off x="5007" y="3017"/>
              <a:ext cx="18"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5" name="Line 245"/>
            <p:cNvSpPr>
              <a:spLocks noChangeShapeType="1"/>
            </p:cNvSpPr>
            <p:nvPr/>
          </p:nvSpPr>
          <p:spPr bwMode="auto">
            <a:xfrm>
              <a:off x="5025" y="3033"/>
              <a:ext cx="8"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6" name="Line 246"/>
            <p:cNvSpPr>
              <a:spLocks noChangeShapeType="1"/>
            </p:cNvSpPr>
            <p:nvPr/>
          </p:nvSpPr>
          <p:spPr bwMode="auto">
            <a:xfrm>
              <a:off x="5043" y="3033"/>
              <a:ext cx="8"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7" name="Line 247"/>
            <p:cNvSpPr>
              <a:spLocks noChangeShapeType="1"/>
            </p:cNvSpPr>
            <p:nvPr/>
          </p:nvSpPr>
          <p:spPr bwMode="auto">
            <a:xfrm>
              <a:off x="5069" y="3041"/>
              <a:ext cx="8" cy="16"/>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8" name="Line 248"/>
            <p:cNvSpPr>
              <a:spLocks noChangeShapeType="1"/>
            </p:cNvSpPr>
            <p:nvPr/>
          </p:nvSpPr>
          <p:spPr bwMode="auto">
            <a:xfrm>
              <a:off x="5077" y="3065"/>
              <a:ext cx="17"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89" name="Freeform 249"/>
            <p:cNvSpPr>
              <a:spLocks/>
            </p:cNvSpPr>
            <p:nvPr/>
          </p:nvSpPr>
          <p:spPr bwMode="auto">
            <a:xfrm>
              <a:off x="3660" y="2262"/>
              <a:ext cx="52" cy="55"/>
            </a:xfrm>
            <a:custGeom>
              <a:avLst/>
              <a:gdLst>
                <a:gd name="T0" fmla="*/ 0 w 103"/>
                <a:gd name="T1" fmla="*/ 15 h 112"/>
                <a:gd name="T2" fmla="*/ 0 w 103"/>
                <a:gd name="T3" fmla="*/ 15 h 112"/>
                <a:gd name="T4" fmla="*/ 5 w 103"/>
                <a:gd name="T5" fmla="*/ 27 h 112"/>
                <a:gd name="T6" fmla="*/ 13 w 103"/>
                <a:gd name="T7" fmla="*/ 27 h 112"/>
                <a:gd name="T8" fmla="*/ 18 w 103"/>
                <a:gd name="T9" fmla="*/ 27 h 112"/>
                <a:gd name="T10" fmla="*/ 22 w 103"/>
                <a:gd name="T11" fmla="*/ 19 h 112"/>
                <a:gd name="T12" fmla="*/ 22 w 103"/>
                <a:gd name="T13" fmla="*/ 15 h 112"/>
                <a:gd name="T14" fmla="*/ 26 w 103"/>
                <a:gd name="T15" fmla="*/ 15 h 112"/>
                <a:gd name="T16" fmla="*/ 22 w 103"/>
                <a:gd name="T17" fmla="*/ 7 h 112"/>
                <a:gd name="T18" fmla="*/ 26 w 103"/>
                <a:gd name="T19" fmla="*/ 0 h 112"/>
                <a:gd name="T20" fmla="*/ 13 w 103"/>
                <a:gd name="T21" fmla="*/ 0 h 112"/>
                <a:gd name="T22" fmla="*/ 13 w 103"/>
                <a:gd name="T23" fmla="*/ 4 h 112"/>
                <a:gd name="T24" fmla="*/ 9 w 103"/>
                <a:gd name="T25" fmla="*/ 7 h 112"/>
                <a:gd name="T26" fmla="*/ 5 w 103"/>
                <a:gd name="T27" fmla="*/ 7 h 112"/>
                <a:gd name="T28" fmla="*/ 0 w 103"/>
                <a:gd name="T29" fmla="*/ 1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112"/>
                <a:gd name="T47" fmla="*/ 103 w 103"/>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112">
                  <a:moveTo>
                    <a:pt x="0" y="64"/>
                  </a:moveTo>
                  <a:lnTo>
                    <a:pt x="0" y="64"/>
                  </a:lnTo>
                  <a:lnTo>
                    <a:pt x="17" y="112"/>
                  </a:lnTo>
                  <a:lnTo>
                    <a:pt x="52" y="112"/>
                  </a:lnTo>
                  <a:lnTo>
                    <a:pt x="69" y="112"/>
                  </a:lnTo>
                  <a:lnTo>
                    <a:pt x="86" y="79"/>
                  </a:lnTo>
                  <a:lnTo>
                    <a:pt x="86" y="64"/>
                  </a:lnTo>
                  <a:lnTo>
                    <a:pt x="103" y="64"/>
                  </a:lnTo>
                  <a:lnTo>
                    <a:pt x="86" y="31"/>
                  </a:lnTo>
                  <a:lnTo>
                    <a:pt x="103" y="0"/>
                  </a:lnTo>
                  <a:lnTo>
                    <a:pt x="52" y="0"/>
                  </a:lnTo>
                  <a:lnTo>
                    <a:pt x="52" y="16"/>
                  </a:lnTo>
                  <a:lnTo>
                    <a:pt x="34" y="31"/>
                  </a:lnTo>
                  <a:lnTo>
                    <a:pt x="17" y="31"/>
                  </a:lnTo>
                  <a:lnTo>
                    <a:pt x="0" y="6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0" name="Freeform 250"/>
            <p:cNvSpPr>
              <a:spLocks/>
            </p:cNvSpPr>
            <p:nvPr/>
          </p:nvSpPr>
          <p:spPr bwMode="auto">
            <a:xfrm>
              <a:off x="3869" y="2262"/>
              <a:ext cx="86" cy="31"/>
            </a:xfrm>
            <a:custGeom>
              <a:avLst/>
              <a:gdLst>
                <a:gd name="T0" fmla="*/ 0 w 173"/>
                <a:gd name="T1" fmla="*/ 7 h 64"/>
                <a:gd name="T2" fmla="*/ 0 w 173"/>
                <a:gd name="T3" fmla="*/ 7 h 64"/>
                <a:gd name="T4" fmla="*/ 4 w 173"/>
                <a:gd name="T5" fmla="*/ 15 h 64"/>
                <a:gd name="T6" fmla="*/ 8 w 173"/>
                <a:gd name="T7" fmla="*/ 4 h 64"/>
                <a:gd name="T8" fmla="*/ 13 w 173"/>
                <a:gd name="T9" fmla="*/ 0 h 64"/>
                <a:gd name="T10" fmla="*/ 30 w 173"/>
                <a:gd name="T11" fmla="*/ 0 h 64"/>
                <a:gd name="T12" fmla="*/ 34 w 173"/>
                <a:gd name="T13" fmla="*/ 4 h 64"/>
                <a:gd name="T14" fmla="*/ 43 w 173"/>
                <a:gd name="T15" fmla="*/ 0 h 64"/>
                <a:gd name="T16" fmla="*/ 30 w 173"/>
                <a:gd name="T17" fmla="*/ 0 h 64"/>
                <a:gd name="T18" fmla="*/ 8 w 173"/>
                <a:gd name="T19" fmla="*/ 0 h 64"/>
                <a:gd name="T20" fmla="*/ 4 w 173"/>
                <a:gd name="T21" fmla="*/ 4 h 64"/>
                <a:gd name="T22" fmla="*/ 0 w 173"/>
                <a:gd name="T23" fmla="*/ 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3"/>
                <a:gd name="T37" fmla="*/ 0 h 64"/>
                <a:gd name="T38" fmla="*/ 173 w 173"/>
                <a:gd name="T39" fmla="*/ 64 h 6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3" h="64">
                  <a:moveTo>
                    <a:pt x="0" y="31"/>
                  </a:moveTo>
                  <a:lnTo>
                    <a:pt x="0" y="31"/>
                  </a:lnTo>
                  <a:lnTo>
                    <a:pt x="18" y="64"/>
                  </a:lnTo>
                  <a:lnTo>
                    <a:pt x="35" y="16"/>
                  </a:lnTo>
                  <a:lnTo>
                    <a:pt x="52" y="0"/>
                  </a:lnTo>
                  <a:lnTo>
                    <a:pt x="121" y="0"/>
                  </a:lnTo>
                  <a:lnTo>
                    <a:pt x="139" y="16"/>
                  </a:lnTo>
                  <a:lnTo>
                    <a:pt x="173" y="0"/>
                  </a:lnTo>
                  <a:lnTo>
                    <a:pt x="121" y="0"/>
                  </a:lnTo>
                  <a:lnTo>
                    <a:pt x="35" y="0"/>
                  </a:lnTo>
                  <a:lnTo>
                    <a:pt x="18" y="16"/>
                  </a:lnTo>
                  <a:lnTo>
                    <a:pt x="0" y="3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1" name="Freeform 251"/>
            <p:cNvSpPr>
              <a:spLocks/>
            </p:cNvSpPr>
            <p:nvPr/>
          </p:nvSpPr>
          <p:spPr bwMode="auto">
            <a:xfrm>
              <a:off x="4284" y="2077"/>
              <a:ext cx="88" cy="96"/>
            </a:xfrm>
            <a:custGeom>
              <a:avLst/>
              <a:gdLst>
                <a:gd name="T0" fmla="*/ 0 w 174"/>
                <a:gd name="T1" fmla="*/ 44 h 192"/>
                <a:gd name="T2" fmla="*/ 0 w 174"/>
                <a:gd name="T3" fmla="*/ 44 h 192"/>
                <a:gd name="T4" fmla="*/ 5 w 174"/>
                <a:gd name="T5" fmla="*/ 48 h 192"/>
                <a:gd name="T6" fmla="*/ 18 w 174"/>
                <a:gd name="T7" fmla="*/ 44 h 192"/>
                <a:gd name="T8" fmla="*/ 18 w 174"/>
                <a:gd name="T9" fmla="*/ 40 h 192"/>
                <a:gd name="T10" fmla="*/ 31 w 174"/>
                <a:gd name="T11" fmla="*/ 32 h 192"/>
                <a:gd name="T12" fmla="*/ 40 w 174"/>
                <a:gd name="T13" fmla="*/ 20 h 192"/>
                <a:gd name="T14" fmla="*/ 45 w 174"/>
                <a:gd name="T15" fmla="*/ 0 h 192"/>
                <a:gd name="T16" fmla="*/ 40 w 174"/>
                <a:gd name="T17" fmla="*/ 0 h 192"/>
                <a:gd name="T18" fmla="*/ 31 w 174"/>
                <a:gd name="T19" fmla="*/ 20 h 192"/>
                <a:gd name="T20" fmla="*/ 13 w 174"/>
                <a:gd name="T21" fmla="*/ 40 h 192"/>
                <a:gd name="T22" fmla="*/ 0 w 174"/>
                <a:gd name="T23" fmla="*/ 44 h 1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192"/>
                <a:gd name="T38" fmla="*/ 174 w 174"/>
                <a:gd name="T39" fmla="*/ 192 h 1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192">
                  <a:moveTo>
                    <a:pt x="0" y="176"/>
                  </a:moveTo>
                  <a:lnTo>
                    <a:pt x="0" y="176"/>
                  </a:lnTo>
                  <a:lnTo>
                    <a:pt x="17" y="192"/>
                  </a:lnTo>
                  <a:lnTo>
                    <a:pt x="69" y="176"/>
                  </a:lnTo>
                  <a:lnTo>
                    <a:pt x="69" y="159"/>
                  </a:lnTo>
                  <a:lnTo>
                    <a:pt x="121" y="128"/>
                  </a:lnTo>
                  <a:lnTo>
                    <a:pt x="157" y="80"/>
                  </a:lnTo>
                  <a:lnTo>
                    <a:pt x="174" y="0"/>
                  </a:lnTo>
                  <a:lnTo>
                    <a:pt x="157" y="0"/>
                  </a:lnTo>
                  <a:lnTo>
                    <a:pt x="121" y="80"/>
                  </a:lnTo>
                  <a:lnTo>
                    <a:pt x="51" y="159"/>
                  </a:lnTo>
                  <a:lnTo>
                    <a:pt x="0" y="17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2" name="Freeform 252"/>
            <p:cNvSpPr>
              <a:spLocks/>
            </p:cNvSpPr>
            <p:nvPr/>
          </p:nvSpPr>
          <p:spPr bwMode="auto">
            <a:xfrm>
              <a:off x="3279" y="1934"/>
              <a:ext cx="35" cy="47"/>
            </a:xfrm>
            <a:custGeom>
              <a:avLst/>
              <a:gdLst>
                <a:gd name="T0" fmla="*/ 0 w 69"/>
                <a:gd name="T1" fmla="*/ 8 h 96"/>
                <a:gd name="T2" fmla="*/ 0 w 69"/>
                <a:gd name="T3" fmla="*/ 8 h 96"/>
                <a:gd name="T4" fmla="*/ 5 w 69"/>
                <a:gd name="T5" fmla="*/ 12 h 96"/>
                <a:gd name="T6" fmla="*/ 9 w 69"/>
                <a:gd name="T7" fmla="*/ 23 h 96"/>
                <a:gd name="T8" fmla="*/ 13 w 69"/>
                <a:gd name="T9" fmla="*/ 20 h 96"/>
                <a:gd name="T10" fmla="*/ 18 w 69"/>
                <a:gd name="T11" fmla="*/ 20 h 96"/>
                <a:gd name="T12" fmla="*/ 18 w 69"/>
                <a:gd name="T13" fmla="*/ 12 h 96"/>
                <a:gd name="T14" fmla="*/ 9 w 69"/>
                <a:gd name="T15" fmla="*/ 0 h 96"/>
                <a:gd name="T16" fmla="*/ 5 w 69"/>
                <a:gd name="T17" fmla="*/ 0 h 96"/>
                <a:gd name="T18" fmla="*/ 0 w 69"/>
                <a:gd name="T19" fmla="*/ 8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96"/>
                <a:gd name="T32" fmla="*/ 69 w 6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96">
                  <a:moveTo>
                    <a:pt x="0" y="33"/>
                  </a:moveTo>
                  <a:lnTo>
                    <a:pt x="0" y="33"/>
                  </a:lnTo>
                  <a:lnTo>
                    <a:pt x="17" y="48"/>
                  </a:lnTo>
                  <a:lnTo>
                    <a:pt x="34" y="96"/>
                  </a:lnTo>
                  <a:lnTo>
                    <a:pt x="51" y="81"/>
                  </a:lnTo>
                  <a:lnTo>
                    <a:pt x="69" y="81"/>
                  </a:lnTo>
                  <a:lnTo>
                    <a:pt x="69" y="48"/>
                  </a:lnTo>
                  <a:lnTo>
                    <a:pt x="34" y="0"/>
                  </a:lnTo>
                  <a:lnTo>
                    <a:pt x="17"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3" name="Freeform 253"/>
            <p:cNvSpPr>
              <a:spLocks/>
            </p:cNvSpPr>
            <p:nvPr/>
          </p:nvSpPr>
          <p:spPr bwMode="auto">
            <a:xfrm>
              <a:off x="3279" y="1934"/>
              <a:ext cx="35" cy="47"/>
            </a:xfrm>
            <a:custGeom>
              <a:avLst/>
              <a:gdLst>
                <a:gd name="T0" fmla="*/ 0 w 69"/>
                <a:gd name="T1" fmla="*/ 8 h 96"/>
                <a:gd name="T2" fmla="*/ 0 w 69"/>
                <a:gd name="T3" fmla="*/ 8 h 96"/>
                <a:gd name="T4" fmla="*/ 5 w 69"/>
                <a:gd name="T5" fmla="*/ 12 h 96"/>
                <a:gd name="T6" fmla="*/ 9 w 69"/>
                <a:gd name="T7" fmla="*/ 23 h 96"/>
                <a:gd name="T8" fmla="*/ 13 w 69"/>
                <a:gd name="T9" fmla="*/ 20 h 96"/>
                <a:gd name="T10" fmla="*/ 18 w 69"/>
                <a:gd name="T11" fmla="*/ 20 h 96"/>
                <a:gd name="T12" fmla="*/ 18 w 69"/>
                <a:gd name="T13" fmla="*/ 12 h 96"/>
                <a:gd name="T14" fmla="*/ 9 w 69"/>
                <a:gd name="T15" fmla="*/ 0 h 96"/>
                <a:gd name="T16" fmla="*/ 5 w 69"/>
                <a:gd name="T17" fmla="*/ 0 h 96"/>
                <a:gd name="T18" fmla="*/ 0 w 69"/>
                <a:gd name="T19" fmla="*/ 8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96"/>
                <a:gd name="T32" fmla="*/ 69 w 6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96">
                  <a:moveTo>
                    <a:pt x="0" y="33"/>
                  </a:moveTo>
                  <a:lnTo>
                    <a:pt x="0" y="33"/>
                  </a:lnTo>
                  <a:lnTo>
                    <a:pt x="17" y="48"/>
                  </a:lnTo>
                  <a:lnTo>
                    <a:pt x="34" y="96"/>
                  </a:lnTo>
                  <a:lnTo>
                    <a:pt x="51" y="81"/>
                  </a:lnTo>
                  <a:lnTo>
                    <a:pt x="69" y="81"/>
                  </a:lnTo>
                  <a:lnTo>
                    <a:pt x="69" y="48"/>
                  </a:lnTo>
                  <a:lnTo>
                    <a:pt x="34" y="0"/>
                  </a:lnTo>
                  <a:lnTo>
                    <a:pt x="17" y="0"/>
                  </a:lnTo>
                  <a:lnTo>
                    <a:pt x="0" y="33"/>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94" name="Freeform 254"/>
            <p:cNvSpPr>
              <a:spLocks/>
            </p:cNvSpPr>
            <p:nvPr/>
          </p:nvSpPr>
          <p:spPr bwMode="auto">
            <a:xfrm>
              <a:off x="3341" y="1902"/>
              <a:ext cx="26" cy="48"/>
            </a:xfrm>
            <a:custGeom>
              <a:avLst/>
              <a:gdLst>
                <a:gd name="T0" fmla="*/ 0 w 51"/>
                <a:gd name="T1" fmla="*/ 15 h 96"/>
                <a:gd name="T2" fmla="*/ 0 w 51"/>
                <a:gd name="T3" fmla="*/ 15 h 96"/>
                <a:gd name="T4" fmla="*/ 9 w 51"/>
                <a:gd name="T5" fmla="*/ 20 h 96"/>
                <a:gd name="T6" fmla="*/ 9 w 51"/>
                <a:gd name="T7" fmla="*/ 24 h 96"/>
                <a:gd name="T8" fmla="*/ 13 w 51"/>
                <a:gd name="T9" fmla="*/ 24 h 96"/>
                <a:gd name="T10" fmla="*/ 9 w 51"/>
                <a:gd name="T11" fmla="*/ 12 h 96"/>
                <a:gd name="T12" fmla="*/ 9 w 51"/>
                <a:gd name="T13" fmla="*/ 3 h 96"/>
                <a:gd name="T14" fmla="*/ 5 w 51"/>
                <a:gd name="T15" fmla="*/ 3 h 96"/>
                <a:gd name="T16" fmla="*/ 0 w 51"/>
                <a:gd name="T17" fmla="*/ 0 h 96"/>
                <a:gd name="T18" fmla="*/ 5 w 51"/>
                <a:gd name="T19" fmla="*/ 3 h 96"/>
                <a:gd name="T20" fmla="*/ 5 w 51"/>
                <a:gd name="T21" fmla="*/ 7 h 96"/>
                <a:gd name="T22" fmla="*/ 0 w 51"/>
                <a:gd name="T23" fmla="*/ 7 h 96"/>
                <a:gd name="T24" fmla="*/ 0 w 51"/>
                <a:gd name="T25" fmla="*/ 15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96"/>
                <a:gd name="T41" fmla="*/ 51 w 51"/>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96">
                  <a:moveTo>
                    <a:pt x="0" y="63"/>
                  </a:moveTo>
                  <a:lnTo>
                    <a:pt x="0" y="63"/>
                  </a:lnTo>
                  <a:lnTo>
                    <a:pt x="34" y="78"/>
                  </a:lnTo>
                  <a:lnTo>
                    <a:pt x="34" y="96"/>
                  </a:lnTo>
                  <a:lnTo>
                    <a:pt x="51" y="96"/>
                  </a:lnTo>
                  <a:lnTo>
                    <a:pt x="34" y="48"/>
                  </a:lnTo>
                  <a:lnTo>
                    <a:pt x="34" y="15"/>
                  </a:lnTo>
                  <a:lnTo>
                    <a:pt x="17" y="15"/>
                  </a:lnTo>
                  <a:lnTo>
                    <a:pt x="0" y="0"/>
                  </a:lnTo>
                  <a:lnTo>
                    <a:pt x="17" y="15"/>
                  </a:lnTo>
                  <a:lnTo>
                    <a:pt x="17" y="30"/>
                  </a:lnTo>
                  <a:lnTo>
                    <a:pt x="0" y="30"/>
                  </a:lnTo>
                  <a:lnTo>
                    <a:pt x="0"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5" name="Freeform 255"/>
            <p:cNvSpPr>
              <a:spLocks/>
            </p:cNvSpPr>
            <p:nvPr/>
          </p:nvSpPr>
          <p:spPr bwMode="auto">
            <a:xfrm>
              <a:off x="3341" y="1902"/>
              <a:ext cx="26" cy="48"/>
            </a:xfrm>
            <a:custGeom>
              <a:avLst/>
              <a:gdLst>
                <a:gd name="T0" fmla="*/ 0 w 51"/>
                <a:gd name="T1" fmla="*/ 15 h 96"/>
                <a:gd name="T2" fmla="*/ 0 w 51"/>
                <a:gd name="T3" fmla="*/ 15 h 96"/>
                <a:gd name="T4" fmla="*/ 9 w 51"/>
                <a:gd name="T5" fmla="*/ 20 h 96"/>
                <a:gd name="T6" fmla="*/ 9 w 51"/>
                <a:gd name="T7" fmla="*/ 24 h 96"/>
                <a:gd name="T8" fmla="*/ 13 w 51"/>
                <a:gd name="T9" fmla="*/ 24 h 96"/>
                <a:gd name="T10" fmla="*/ 9 w 51"/>
                <a:gd name="T11" fmla="*/ 12 h 96"/>
                <a:gd name="T12" fmla="*/ 9 w 51"/>
                <a:gd name="T13" fmla="*/ 3 h 96"/>
                <a:gd name="T14" fmla="*/ 5 w 51"/>
                <a:gd name="T15" fmla="*/ 3 h 96"/>
                <a:gd name="T16" fmla="*/ 0 w 51"/>
                <a:gd name="T17" fmla="*/ 0 h 96"/>
                <a:gd name="T18" fmla="*/ 5 w 51"/>
                <a:gd name="T19" fmla="*/ 3 h 96"/>
                <a:gd name="T20" fmla="*/ 5 w 51"/>
                <a:gd name="T21" fmla="*/ 7 h 96"/>
                <a:gd name="T22" fmla="*/ 0 w 51"/>
                <a:gd name="T23" fmla="*/ 7 h 96"/>
                <a:gd name="T24" fmla="*/ 0 w 51"/>
                <a:gd name="T25" fmla="*/ 15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96"/>
                <a:gd name="T41" fmla="*/ 51 w 51"/>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96">
                  <a:moveTo>
                    <a:pt x="0" y="63"/>
                  </a:moveTo>
                  <a:lnTo>
                    <a:pt x="0" y="63"/>
                  </a:lnTo>
                  <a:lnTo>
                    <a:pt x="34" y="78"/>
                  </a:lnTo>
                  <a:lnTo>
                    <a:pt x="34" y="96"/>
                  </a:lnTo>
                  <a:lnTo>
                    <a:pt x="51" y="96"/>
                  </a:lnTo>
                  <a:lnTo>
                    <a:pt x="34" y="48"/>
                  </a:lnTo>
                  <a:lnTo>
                    <a:pt x="34" y="15"/>
                  </a:lnTo>
                  <a:lnTo>
                    <a:pt x="17" y="15"/>
                  </a:lnTo>
                  <a:lnTo>
                    <a:pt x="0" y="0"/>
                  </a:lnTo>
                  <a:lnTo>
                    <a:pt x="17" y="15"/>
                  </a:lnTo>
                  <a:lnTo>
                    <a:pt x="17" y="30"/>
                  </a:lnTo>
                  <a:lnTo>
                    <a:pt x="0" y="30"/>
                  </a:lnTo>
                  <a:lnTo>
                    <a:pt x="0" y="63"/>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296" name="Freeform 256"/>
            <p:cNvSpPr>
              <a:spLocks/>
            </p:cNvSpPr>
            <p:nvPr/>
          </p:nvSpPr>
          <p:spPr bwMode="auto">
            <a:xfrm>
              <a:off x="575" y="1622"/>
              <a:ext cx="512" cy="487"/>
            </a:xfrm>
            <a:custGeom>
              <a:avLst/>
              <a:gdLst>
                <a:gd name="T0" fmla="*/ 256 w 1023"/>
                <a:gd name="T1" fmla="*/ 236 h 975"/>
                <a:gd name="T2" fmla="*/ 243 w 1023"/>
                <a:gd name="T3" fmla="*/ 216 h 975"/>
                <a:gd name="T4" fmla="*/ 225 w 1023"/>
                <a:gd name="T5" fmla="*/ 192 h 975"/>
                <a:gd name="T6" fmla="*/ 212 w 1023"/>
                <a:gd name="T7" fmla="*/ 183 h 975"/>
                <a:gd name="T8" fmla="*/ 195 w 1023"/>
                <a:gd name="T9" fmla="*/ 176 h 975"/>
                <a:gd name="T10" fmla="*/ 182 w 1023"/>
                <a:gd name="T11" fmla="*/ 176 h 975"/>
                <a:gd name="T12" fmla="*/ 182 w 1023"/>
                <a:gd name="T13" fmla="*/ 32 h 975"/>
                <a:gd name="T14" fmla="*/ 156 w 1023"/>
                <a:gd name="T15" fmla="*/ 28 h 975"/>
                <a:gd name="T16" fmla="*/ 139 w 1023"/>
                <a:gd name="T17" fmla="*/ 24 h 975"/>
                <a:gd name="T18" fmla="*/ 109 w 1023"/>
                <a:gd name="T19" fmla="*/ 16 h 975"/>
                <a:gd name="T20" fmla="*/ 91 w 1023"/>
                <a:gd name="T21" fmla="*/ 8 h 975"/>
                <a:gd name="T22" fmla="*/ 79 w 1023"/>
                <a:gd name="T23" fmla="*/ 0 h 975"/>
                <a:gd name="T24" fmla="*/ 61 w 1023"/>
                <a:gd name="T25" fmla="*/ 12 h 975"/>
                <a:gd name="T26" fmla="*/ 44 w 1023"/>
                <a:gd name="T27" fmla="*/ 20 h 975"/>
                <a:gd name="T28" fmla="*/ 31 w 1023"/>
                <a:gd name="T29" fmla="*/ 44 h 975"/>
                <a:gd name="T30" fmla="*/ 9 w 1023"/>
                <a:gd name="T31" fmla="*/ 56 h 975"/>
                <a:gd name="T32" fmla="*/ 31 w 1023"/>
                <a:gd name="T33" fmla="*/ 76 h 975"/>
                <a:gd name="T34" fmla="*/ 40 w 1023"/>
                <a:gd name="T35" fmla="*/ 92 h 975"/>
                <a:gd name="T36" fmla="*/ 26 w 1023"/>
                <a:gd name="T37" fmla="*/ 84 h 975"/>
                <a:gd name="T38" fmla="*/ 5 w 1023"/>
                <a:gd name="T39" fmla="*/ 92 h 975"/>
                <a:gd name="T40" fmla="*/ 9 w 1023"/>
                <a:gd name="T41" fmla="*/ 104 h 975"/>
                <a:gd name="T42" fmla="*/ 9 w 1023"/>
                <a:gd name="T43" fmla="*/ 112 h 975"/>
                <a:gd name="T44" fmla="*/ 26 w 1023"/>
                <a:gd name="T45" fmla="*/ 116 h 975"/>
                <a:gd name="T46" fmla="*/ 44 w 1023"/>
                <a:gd name="T47" fmla="*/ 112 h 975"/>
                <a:gd name="T48" fmla="*/ 48 w 1023"/>
                <a:gd name="T49" fmla="*/ 123 h 975"/>
                <a:gd name="T50" fmla="*/ 35 w 1023"/>
                <a:gd name="T51" fmla="*/ 132 h 975"/>
                <a:gd name="T52" fmla="*/ 26 w 1023"/>
                <a:gd name="T53" fmla="*/ 135 h 975"/>
                <a:gd name="T54" fmla="*/ 13 w 1023"/>
                <a:gd name="T55" fmla="*/ 156 h 975"/>
                <a:gd name="T56" fmla="*/ 31 w 1023"/>
                <a:gd name="T57" fmla="*/ 180 h 975"/>
                <a:gd name="T58" fmla="*/ 40 w 1023"/>
                <a:gd name="T59" fmla="*/ 183 h 975"/>
                <a:gd name="T60" fmla="*/ 44 w 1023"/>
                <a:gd name="T61" fmla="*/ 192 h 975"/>
                <a:gd name="T62" fmla="*/ 61 w 1023"/>
                <a:gd name="T63" fmla="*/ 195 h 975"/>
                <a:gd name="T64" fmla="*/ 70 w 1023"/>
                <a:gd name="T65" fmla="*/ 192 h 975"/>
                <a:gd name="T66" fmla="*/ 70 w 1023"/>
                <a:gd name="T67" fmla="*/ 207 h 975"/>
                <a:gd name="T68" fmla="*/ 35 w 1023"/>
                <a:gd name="T69" fmla="*/ 228 h 975"/>
                <a:gd name="T70" fmla="*/ 18 w 1023"/>
                <a:gd name="T71" fmla="*/ 240 h 975"/>
                <a:gd name="T72" fmla="*/ 44 w 1023"/>
                <a:gd name="T73" fmla="*/ 231 h 975"/>
                <a:gd name="T74" fmla="*/ 66 w 1023"/>
                <a:gd name="T75" fmla="*/ 219 h 975"/>
                <a:gd name="T76" fmla="*/ 96 w 1023"/>
                <a:gd name="T77" fmla="*/ 195 h 975"/>
                <a:gd name="T78" fmla="*/ 91 w 1023"/>
                <a:gd name="T79" fmla="*/ 188 h 975"/>
                <a:gd name="T80" fmla="*/ 104 w 1023"/>
                <a:gd name="T81" fmla="*/ 176 h 975"/>
                <a:gd name="T82" fmla="*/ 117 w 1023"/>
                <a:gd name="T83" fmla="*/ 159 h 975"/>
                <a:gd name="T84" fmla="*/ 117 w 1023"/>
                <a:gd name="T85" fmla="*/ 164 h 975"/>
                <a:gd name="T86" fmla="*/ 109 w 1023"/>
                <a:gd name="T87" fmla="*/ 180 h 975"/>
                <a:gd name="T88" fmla="*/ 109 w 1023"/>
                <a:gd name="T89" fmla="*/ 188 h 975"/>
                <a:gd name="T90" fmla="*/ 126 w 1023"/>
                <a:gd name="T91" fmla="*/ 180 h 975"/>
                <a:gd name="T92" fmla="*/ 135 w 1023"/>
                <a:gd name="T93" fmla="*/ 171 h 975"/>
                <a:gd name="T94" fmla="*/ 143 w 1023"/>
                <a:gd name="T95" fmla="*/ 168 h 975"/>
                <a:gd name="T96" fmla="*/ 174 w 1023"/>
                <a:gd name="T97" fmla="*/ 176 h 975"/>
                <a:gd name="T98" fmla="*/ 191 w 1023"/>
                <a:gd name="T99" fmla="*/ 180 h 975"/>
                <a:gd name="T100" fmla="*/ 212 w 1023"/>
                <a:gd name="T101" fmla="*/ 200 h 975"/>
                <a:gd name="T102" fmla="*/ 221 w 1023"/>
                <a:gd name="T103" fmla="*/ 204 h 975"/>
                <a:gd name="T104" fmla="*/ 221 w 1023"/>
                <a:gd name="T105" fmla="*/ 200 h 975"/>
                <a:gd name="T106" fmla="*/ 225 w 1023"/>
                <a:gd name="T107" fmla="*/ 212 h 975"/>
                <a:gd name="T108" fmla="*/ 238 w 1023"/>
                <a:gd name="T109" fmla="*/ 216 h 975"/>
                <a:gd name="T110" fmla="*/ 230 w 1023"/>
                <a:gd name="T111" fmla="*/ 216 h 975"/>
                <a:gd name="T112" fmla="*/ 234 w 1023"/>
                <a:gd name="T113" fmla="*/ 219 h 975"/>
                <a:gd name="T114" fmla="*/ 243 w 1023"/>
                <a:gd name="T115" fmla="*/ 240 h 975"/>
                <a:gd name="T116" fmla="*/ 238 w 1023"/>
                <a:gd name="T117" fmla="*/ 224 h 975"/>
                <a:gd name="T118" fmla="*/ 243 w 1023"/>
                <a:gd name="T119" fmla="*/ 228 h 975"/>
                <a:gd name="T120" fmla="*/ 252 w 1023"/>
                <a:gd name="T121" fmla="*/ 240 h 9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23"/>
                <a:gd name="T184" fmla="*/ 0 h 975"/>
                <a:gd name="T185" fmla="*/ 1023 w 1023"/>
                <a:gd name="T186" fmla="*/ 975 h 9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23" h="975">
                  <a:moveTo>
                    <a:pt x="1023" y="945"/>
                  </a:moveTo>
                  <a:lnTo>
                    <a:pt x="1023" y="945"/>
                  </a:lnTo>
                  <a:lnTo>
                    <a:pt x="1023" y="897"/>
                  </a:lnTo>
                  <a:lnTo>
                    <a:pt x="971" y="864"/>
                  </a:lnTo>
                  <a:lnTo>
                    <a:pt x="917" y="768"/>
                  </a:lnTo>
                  <a:lnTo>
                    <a:pt x="900" y="768"/>
                  </a:lnTo>
                  <a:lnTo>
                    <a:pt x="883" y="720"/>
                  </a:lnTo>
                  <a:lnTo>
                    <a:pt x="848" y="735"/>
                  </a:lnTo>
                  <a:lnTo>
                    <a:pt x="831" y="753"/>
                  </a:lnTo>
                  <a:lnTo>
                    <a:pt x="779" y="705"/>
                  </a:lnTo>
                  <a:lnTo>
                    <a:pt x="779" y="687"/>
                  </a:lnTo>
                  <a:lnTo>
                    <a:pt x="727" y="705"/>
                  </a:lnTo>
                  <a:lnTo>
                    <a:pt x="727" y="687"/>
                  </a:lnTo>
                  <a:lnTo>
                    <a:pt x="727" y="129"/>
                  </a:lnTo>
                  <a:lnTo>
                    <a:pt x="675" y="96"/>
                  </a:lnTo>
                  <a:lnTo>
                    <a:pt x="624" y="112"/>
                  </a:lnTo>
                  <a:lnTo>
                    <a:pt x="589" y="96"/>
                  </a:lnTo>
                  <a:lnTo>
                    <a:pt x="555" y="96"/>
                  </a:lnTo>
                  <a:lnTo>
                    <a:pt x="503" y="64"/>
                  </a:lnTo>
                  <a:lnTo>
                    <a:pt x="434" y="64"/>
                  </a:lnTo>
                  <a:lnTo>
                    <a:pt x="416" y="33"/>
                  </a:lnTo>
                  <a:lnTo>
                    <a:pt x="364" y="33"/>
                  </a:lnTo>
                  <a:lnTo>
                    <a:pt x="347" y="16"/>
                  </a:lnTo>
                  <a:lnTo>
                    <a:pt x="313" y="0"/>
                  </a:lnTo>
                  <a:lnTo>
                    <a:pt x="278" y="33"/>
                  </a:lnTo>
                  <a:lnTo>
                    <a:pt x="244" y="48"/>
                  </a:lnTo>
                  <a:lnTo>
                    <a:pt x="192" y="81"/>
                  </a:lnTo>
                  <a:lnTo>
                    <a:pt x="174" y="81"/>
                  </a:lnTo>
                  <a:lnTo>
                    <a:pt x="140" y="112"/>
                  </a:lnTo>
                  <a:lnTo>
                    <a:pt x="123" y="177"/>
                  </a:lnTo>
                  <a:lnTo>
                    <a:pt x="52" y="192"/>
                  </a:lnTo>
                  <a:lnTo>
                    <a:pt x="34" y="225"/>
                  </a:lnTo>
                  <a:lnTo>
                    <a:pt x="103" y="273"/>
                  </a:lnTo>
                  <a:lnTo>
                    <a:pt x="123" y="304"/>
                  </a:lnTo>
                  <a:lnTo>
                    <a:pt x="157" y="352"/>
                  </a:lnTo>
                  <a:lnTo>
                    <a:pt x="157" y="369"/>
                  </a:lnTo>
                  <a:lnTo>
                    <a:pt x="103" y="369"/>
                  </a:lnTo>
                  <a:lnTo>
                    <a:pt x="103" y="336"/>
                  </a:lnTo>
                  <a:lnTo>
                    <a:pt x="86" y="336"/>
                  </a:lnTo>
                  <a:lnTo>
                    <a:pt x="17" y="369"/>
                  </a:lnTo>
                  <a:lnTo>
                    <a:pt x="0" y="400"/>
                  </a:lnTo>
                  <a:lnTo>
                    <a:pt x="34" y="417"/>
                  </a:lnTo>
                  <a:lnTo>
                    <a:pt x="34" y="432"/>
                  </a:lnTo>
                  <a:lnTo>
                    <a:pt x="34" y="448"/>
                  </a:lnTo>
                  <a:lnTo>
                    <a:pt x="69" y="465"/>
                  </a:lnTo>
                  <a:lnTo>
                    <a:pt x="103" y="465"/>
                  </a:lnTo>
                  <a:lnTo>
                    <a:pt x="140" y="465"/>
                  </a:lnTo>
                  <a:lnTo>
                    <a:pt x="174" y="448"/>
                  </a:lnTo>
                  <a:lnTo>
                    <a:pt x="174" y="465"/>
                  </a:lnTo>
                  <a:lnTo>
                    <a:pt x="192" y="495"/>
                  </a:lnTo>
                  <a:lnTo>
                    <a:pt x="174" y="528"/>
                  </a:lnTo>
                  <a:lnTo>
                    <a:pt x="140" y="528"/>
                  </a:lnTo>
                  <a:lnTo>
                    <a:pt x="123" y="543"/>
                  </a:lnTo>
                  <a:lnTo>
                    <a:pt x="103" y="543"/>
                  </a:lnTo>
                  <a:lnTo>
                    <a:pt x="86" y="543"/>
                  </a:lnTo>
                  <a:lnTo>
                    <a:pt x="52" y="624"/>
                  </a:lnTo>
                  <a:lnTo>
                    <a:pt x="103" y="720"/>
                  </a:lnTo>
                  <a:lnTo>
                    <a:pt x="123" y="720"/>
                  </a:lnTo>
                  <a:lnTo>
                    <a:pt x="157" y="705"/>
                  </a:lnTo>
                  <a:lnTo>
                    <a:pt x="157" y="735"/>
                  </a:lnTo>
                  <a:lnTo>
                    <a:pt x="157" y="753"/>
                  </a:lnTo>
                  <a:lnTo>
                    <a:pt x="174" y="768"/>
                  </a:lnTo>
                  <a:lnTo>
                    <a:pt x="226" y="768"/>
                  </a:lnTo>
                  <a:lnTo>
                    <a:pt x="244" y="783"/>
                  </a:lnTo>
                  <a:lnTo>
                    <a:pt x="244" y="768"/>
                  </a:lnTo>
                  <a:lnTo>
                    <a:pt x="278" y="768"/>
                  </a:lnTo>
                  <a:lnTo>
                    <a:pt x="278" y="801"/>
                  </a:lnTo>
                  <a:lnTo>
                    <a:pt x="278" y="831"/>
                  </a:lnTo>
                  <a:lnTo>
                    <a:pt x="192" y="897"/>
                  </a:lnTo>
                  <a:lnTo>
                    <a:pt x="140" y="912"/>
                  </a:lnTo>
                  <a:lnTo>
                    <a:pt x="123" y="927"/>
                  </a:lnTo>
                  <a:lnTo>
                    <a:pt x="69" y="960"/>
                  </a:lnTo>
                  <a:lnTo>
                    <a:pt x="86" y="975"/>
                  </a:lnTo>
                  <a:lnTo>
                    <a:pt x="174" y="927"/>
                  </a:lnTo>
                  <a:lnTo>
                    <a:pt x="244" y="897"/>
                  </a:lnTo>
                  <a:lnTo>
                    <a:pt x="261" y="879"/>
                  </a:lnTo>
                  <a:lnTo>
                    <a:pt x="295" y="849"/>
                  </a:lnTo>
                  <a:lnTo>
                    <a:pt x="382" y="783"/>
                  </a:lnTo>
                  <a:lnTo>
                    <a:pt x="399" y="768"/>
                  </a:lnTo>
                  <a:lnTo>
                    <a:pt x="364" y="753"/>
                  </a:lnTo>
                  <a:lnTo>
                    <a:pt x="382" y="735"/>
                  </a:lnTo>
                  <a:lnTo>
                    <a:pt x="416" y="705"/>
                  </a:lnTo>
                  <a:lnTo>
                    <a:pt x="416" y="672"/>
                  </a:lnTo>
                  <a:lnTo>
                    <a:pt x="468" y="639"/>
                  </a:lnTo>
                  <a:lnTo>
                    <a:pt x="485" y="639"/>
                  </a:lnTo>
                  <a:lnTo>
                    <a:pt x="468" y="657"/>
                  </a:lnTo>
                  <a:lnTo>
                    <a:pt x="451" y="672"/>
                  </a:lnTo>
                  <a:lnTo>
                    <a:pt x="434" y="720"/>
                  </a:lnTo>
                  <a:lnTo>
                    <a:pt x="451" y="735"/>
                  </a:lnTo>
                  <a:lnTo>
                    <a:pt x="434" y="753"/>
                  </a:lnTo>
                  <a:lnTo>
                    <a:pt x="451" y="753"/>
                  </a:lnTo>
                  <a:lnTo>
                    <a:pt x="503" y="720"/>
                  </a:lnTo>
                  <a:lnTo>
                    <a:pt x="520" y="720"/>
                  </a:lnTo>
                  <a:lnTo>
                    <a:pt x="537" y="687"/>
                  </a:lnTo>
                  <a:lnTo>
                    <a:pt x="520" y="657"/>
                  </a:lnTo>
                  <a:lnTo>
                    <a:pt x="572" y="672"/>
                  </a:lnTo>
                  <a:lnTo>
                    <a:pt x="641" y="705"/>
                  </a:lnTo>
                  <a:lnTo>
                    <a:pt x="693" y="705"/>
                  </a:lnTo>
                  <a:lnTo>
                    <a:pt x="745" y="720"/>
                  </a:lnTo>
                  <a:lnTo>
                    <a:pt x="762" y="720"/>
                  </a:lnTo>
                  <a:lnTo>
                    <a:pt x="762" y="735"/>
                  </a:lnTo>
                  <a:lnTo>
                    <a:pt x="848" y="801"/>
                  </a:lnTo>
                  <a:lnTo>
                    <a:pt x="900" y="897"/>
                  </a:lnTo>
                  <a:lnTo>
                    <a:pt x="883" y="816"/>
                  </a:lnTo>
                  <a:lnTo>
                    <a:pt x="866" y="801"/>
                  </a:lnTo>
                  <a:lnTo>
                    <a:pt x="883" y="801"/>
                  </a:lnTo>
                  <a:lnTo>
                    <a:pt x="883" y="768"/>
                  </a:lnTo>
                  <a:lnTo>
                    <a:pt x="900" y="849"/>
                  </a:lnTo>
                  <a:lnTo>
                    <a:pt x="917" y="831"/>
                  </a:lnTo>
                  <a:lnTo>
                    <a:pt x="952" y="864"/>
                  </a:lnTo>
                  <a:lnTo>
                    <a:pt x="917" y="849"/>
                  </a:lnTo>
                  <a:lnTo>
                    <a:pt x="917" y="864"/>
                  </a:lnTo>
                  <a:lnTo>
                    <a:pt x="917" y="897"/>
                  </a:lnTo>
                  <a:lnTo>
                    <a:pt x="935" y="879"/>
                  </a:lnTo>
                  <a:lnTo>
                    <a:pt x="935" y="912"/>
                  </a:lnTo>
                  <a:lnTo>
                    <a:pt x="971" y="960"/>
                  </a:lnTo>
                  <a:lnTo>
                    <a:pt x="971" y="927"/>
                  </a:lnTo>
                  <a:lnTo>
                    <a:pt x="952" y="897"/>
                  </a:lnTo>
                  <a:lnTo>
                    <a:pt x="971" y="897"/>
                  </a:lnTo>
                  <a:lnTo>
                    <a:pt x="971" y="912"/>
                  </a:lnTo>
                  <a:lnTo>
                    <a:pt x="988" y="945"/>
                  </a:lnTo>
                  <a:lnTo>
                    <a:pt x="1006" y="960"/>
                  </a:lnTo>
                  <a:lnTo>
                    <a:pt x="1023" y="94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7" name="Freeform 257"/>
            <p:cNvSpPr>
              <a:spLocks/>
            </p:cNvSpPr>
            <p:nvPr/>
          </p:nvSpPr>
          <p:spPr bwMode="auto">
            <a:xfrm>
              <a:off x="940" y="1610"/>
              <a:ext cx="1169" cy="739"/>
            </a:xfrm>
            <a:custGeom>
              <a:avLst/>
              <a:gdLst>
                <a:gd name="T0" fmla="*/ 424 w 2338"/>
                <a:gd name="T1" fmla="*/ 358 h 1478"/>
                <a:gd name="T2" fmla="*/ 402 w 2338"/>
                <a:gd name="T3" fmla="*/ 358 h 1478"/>
                <a:gd name="T4" fmla="*/ 415 w 2338"/>
                <a:gd name="T5" fmla="*/ 346 h 1478"/>
                <a:gd name="T6" fmla="*/ 385 w 2338"/>
                <a:gd name="T7" fmla="*/ 326 h 1478"/>
                <a:gd name="T8" fmla="*/ 363 w 2338"/>
                <a:gd name="T9" fmla="*/ 302 h 1478"/>
                <a:gd name="T10" fmla="*/ 320 w 2338"/>
                <a:gd name="T11" fmla="*/ 306 h 1478"/>
                <a:gd name="T12" fmla="*/ 121 w 2338"/>
                <a:gd name="T13" fmla="*/ 302 h 1478"/>
                <a:gd name="T14" fmla="*/ 90 w 2338"/>
                <a:gd name="T15" fmla="*/ 282 h 1478"/>
                <a:gd name="T16" fmla="*/ 73 w 2338"/>
                <a:gd name="T17" fmla="*/ 249 h 1478"/>
                <a:gd name="T18" fmla="*/ 47 w 2338"/>
                <a:gd name="T19" fmla="*/ 197 h 1478"/>
                <a:gd name="T20" fmla="*/ 26 w 2338"/>
                <a:gd name="T21" fmla="*/ 194 h 1478"/>
                <a:gd name="T22" fmla="*/ 0 w 2338"/>
                <a:gd name="T23" fmla="*/ 178 h 1478"/>
                <a:gd name="T24" fmla="*/ 35 w 2338"/>
                <a:gd name="T25" fmla="*/ 46 h 1478"/>
                <a:gd name="T26" fmla="*/ 77 w 2338"/>
                <a:gd name="T27" fmla="*/ 26 h 1478"/>
                <a:gd name="T28" fmla="*/ 99 w 2338"/>
                <a:gd name="T29" fmla="*/ 29 h 1478"/>
                <a:gd name="T30" fmla="*/ 112 w 2338"/>
                <a:gd name="T31" fmla="*/ 42 h 1478"/>
                <a:gd name="T32" fmla="*/ 143 w 2338"/>
                <a:gd name="T33" fmla="*/ 42 h 1478"/>
                <a:gd name="T34" fmla="*/ 182 w 2338"/>
                <a:gd name="T35" fmla="*/ 53 h 1478"/>
                <a:gd name="T36" fmla="*/ 190 w 2338"/>
                <a:gd name="T37" fmla="*/ 74 h 1478"/>
                <a:gd name="T38" fmla="*/ 220 w 2338"/>
                <a:gd name="T39" fmla="*/ 62 h 1478"/>
                <a:gd name="T40" fmla="*/ 269 w 2338"/>
                <a:gd name="T41" fmla="*/ 70 h 1478"/>
                <a:gd name="T42" fmla="*/ 294 w 2338"/>
                <a:gd name="T43" fmla="*/ 57 h 1478"/>
                <a:gd name="T44" fmla="*/ 303 w 2338"/>
                <a:gd name="T45" fmla="*/ 46 h 1478"/>
                <a:gd name="T46" fmla="*/ 307 w 2338"/>
                <a:gd name="T47" fmla="*/ 74 h 1478"/>
                <a:gd name="T48" fmla="*/ 320 w 2338"/>
                <a:gd name="T49" fmla="*/ 42 h 1478"/>
                <a:gd name="T50" fmla="*/ 320 w 2338"/>
                <a:gd name="T51" fmla="*/ 0 h 1478"/>
                <a:gd name="T52" fmla="*/ 351 w 2338"/>
                <a:gd name="T53" fmla="*/ 57 h 1478"/>
                <a:gd name="T54" fmla="*/ 368 w 2338"/>
                <a:gd name="T55" fmla="*/ 78 h 1478"/>
                <a:gd name="T56" fmla="*/ 381 w 2338"/>
                <a:gd name="T57" fmla="*/ 34 h 1478"/>
                <a:gd name="T58" fmla="*/ 407 w 2338"/>
                <a:gd name="T59" fmla="*/ 46 h 1478"/>
                <a:gd name="T60" fmla="*/ 407 w 2338"/>
                <a:gd name="T61" fmla="*/ 74 h 1478"/>
                <a:gd name="T62" fmla="*/ 381 w 2338"/>
                <a:gd name="T63" fmla="*/ 90 h 1478"/>
                <a:gd name="T64" fmla="*/ 368 w 2338"/>
                <a:gd name="T65" fmla="*/ 113 h 1478"/>
                <a:gd name="T66" fmla="*/ 346 w 2338"/>
                <a:gd name="T67" fmla="*/ 146 h 1478"/>
                <a:gd name="T68" fmla="*/ 325 w 2338"/>
                <a:gd name="T69" fmla="*/ 162 h 1478"/>
                <a:gd name="T70" fmla="*/ 329 w 2338"/>
                <a:gd name="T71" fmla="*/ 197 h 1478"/>
                <a:gd name="T72" fmla="*/ 363 w 2338"/>
                <a:gd name="T73" fmla="*/ 230 h 1478"/>
                <a:gd name="T74" fmla="*/ 402 w 2338"/>
                <a:gd name="T75" fmla="*/ 266 h 1478"/>
                <a:gd name="T76" fmla="*/ 428 w 2338"/>
                <a:gd name="T77" fmla="*/ 242 h 1478"/>
                <a:gd name="T78" fmla="*/ 428 w 2338"/>
                <a:gd name="T79" fmla="*/ 194 h 1478"/>
                <a:gd name="T80" fmla="*/ 428 w 2338"/>
                <a:gd name="T81" fmla="*/ 174 h 1478"/>
                <a:gd name="T82" fmla="*/ 433 w 2338"/>
                <a:gd name="T83" fmla="*/ 150 h 1478"/>
                <a:gd name="T84" fmla="*/ 472 w 2338"/>
                <a:gd name="T85" fmla="*/ 166 h 1478"/>
                <a:gd name="T86" fmla="*/ 502 w 2338"/>
                <a:gd name="T87" fmla="*/ 206 h 1478"/>
                <a:gd name="T88" fmla="*/ 515 w 2338"/>
                <a:gd name="T89" fmla="*/ 185 h 1478"/>
                <a:gd name="T90" fmla="*/ 542 w 2338"/>
                <a:gd name="T91" fmla="*/ 230 h 1478"/>
                <a:gd name="T92" fmla="*/ 563 w 2338"/>
                <a:gd name="T93" fmla="*/ 242 h 1478"/>
                <a:gd name="T94" fmla="*/ 572 w 2338"/>
                <a:gd name="T95" fmla="*/ 258 h 1478"/>
                <a:gd name="T96" fmla="*/ 585 w 2338"/>
                <a:gd name="T97" fmla="*/ 274 h 1478"/>
                <a:gd name="T98" fmla="*/ 542 w 2338"/>
                <a:gd name="T99" fmla="*/ 294 h 1478"/>
                <a:gd name="T100" fmla="*/ 498 w 2338"/>
                <a:gd name="T101" fmla="*/ 302 h 1478"/>
                <a:gd name="T102" fmla="*/ 494 w 2338"/>
                <a:gd name="T103" fmla="*/ 310 h 1478"/>
                <a:gd name="T104" fmla="*/ 525 w 2338"/>
                <a:gd name="T105" fmla="*/ 310 h 1478"/>
                <a:gd name="T106" fmla="*/ 520 w 2338"/>
                <a:gd name="T107" fmla="*/ 314 h 1478"/>
                <a:gd name="T108" fmla="*/ 542 w 2338"/>
                <a:gd name="T109" fmla="*/ 334 h 1478"/>
                <a:gd name="T110" fmla="*/ 555 w 2338"/>
                <a:gd name="T111" fmla="*/ 330 h 1478"/>
                <a:gd name="T112" fmla="*/ 515 w 2338"/>
                <a:gd name="T113" fmla="*/ 354 h 1478"/>
                <a:gd name="T114" fmla="*/ 520 w 2338"/>
                <a:gd name="T115" fmla="*/ 334 h 1478"/>
                <a:gd name="T116" fmla="*/ 498 w 2338"/>
                <a:gd name="T117" fmla="*/ 322 h 1478"/>
                <a:gd name="T118" fmla="*/ 481 w 2338"/>
                <a:gd name="T119" fmla="*/ 338 h 1478"/>
                <a:gd name="T120" fmla="*/ 437 w 2338"/>
                <a:gd name="T121" fmla="*/ 350 h 14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8"/>
                <a:gd name="T184" fmla="*/ 0 h 1478"/>
                <a:gd name="T185" fmla="*/ 2338 w 2338"/>
                <a:gd name="T186" fmla="*/ 1478 h 14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8" h="1478">
                  <a:moveTo>
                    <a:pt x="1682" y="1415"/>
                  </a:moveTo>
                  <a:lnTo>
                    <a:pt x="1682" y="1415"/>
                  </a:lnTo>
                  <a:lnTo>
                    <a:pt x="1697" y="1415"/>
                  </a:lnTo>
                  <a:lnTo>
                    <a:pt x="1697" y="1430"/>
                  </a:lnTo>
                  <a:lnTo>
                    <a:pt x="1628" y="1447"/>
                  </a:lnTo>
                  <a:lnTo>
                    <a:pt x="1611" y="1463"/>
                  </a:lnTo>
                  <a:lnTo>
                    <a:pt x="1576" y="1478"/>
                  </a:lnTo>
                  <a:lnTo>
                    <a:pt x="1611" y="1430"/>
                  </a:lnTo>
                  <a:lnTo>
                    <a:pt x="1594" y="1430"/>
                  </a:lnTo>
                  <a:lnTo>
                    <a:pt x="1628" y="1415"/>
                  </a:lnTo>
                  <a:lnTo>
                    <a:pt x="1628" y="1351"/>
                  </a:lnTo>
                  <a:lnTo>
                    <a:pt x="1663" y="1382"/>
                  </a:lnTo>
                  <a:lnTo>
                    <a:pt x="1682" y="1367"/>
                  </a:lnTo>
                  <a:lnTo>
                    <a:pt x="1645" y="1334"/>
                  </a:lnTo>
                  <a:lnTo>
                    <a:pt x="1559" y="1319"/>
                  </a:lnTo>
                  <a:lnTo>
                    <a:pt x="1542" y="1303"/>
                  </a:lnTo>
                  <a:lnTo>
                    <a:pt x="1525" y="1255"/>
                  </a:lnTo>
                  <a:lnTo>
                    <a:pt x="1507" y="1255"/>
                  </a:lnTo>
                  <a:lnTo>
                    <a:pt x="1490" y="1223"/>
                  </a:lnTo>
                  <a:lnTo>
                    <a:pt x="1455" y="1207"/>
                  </a:lnTo>
                  <a:lnTo>
                    <a:pt x="1404" y="1255"/>
                  </a:lnTo>
                  <a:lnTo>
                    <a:pt x="1352" y="1255"/>
                  </a:lnTo>
                  <a:lnTo>
                    <a:pt x="1317" y="1223"/>
                  </a:lnTo>
                  <a:lnTo>
                    <a:pt x="1281" y="1223"/>
                  </a:lnTo>
                  <a:lnTo>
                    <a:pt x="1265" y="1190"/>
                  </a:lnTo>
                  <a:lnTo>
                    <a:pt x="1248" y="1207"/>
                  </a:lnTo>
                  <a:lnTo>
                    <a:pt x="501" y="1207"/>
                  </a:lnTo>
                  <a:lnTo>
                    <a:pt x="486" y="1207"/>
                  </a:lnTo>
                  <a:lnTo>
                    <a:pt x="486" y="1190"/>
                  </a:lnTo>
                  <a:lnTo>
                    <a:pt x="467" y="1190"/>
                  </a:lnTo>
                  <a:lnTo>
                    <a:pt x="415" y="1159"/>
                  </a:lnTo>
                  <a:lnTo>
                    <a:pt x="363" y="1127"/>
                  </a:lnTo>
                  <a:lnTo>
                    <a:pt x="346" y="1079"/>
                  </a:lnTo>
                  <a:lnTo>
                    <a:pt x="328" y="1063"/>
                  </a:lnTo>
                  <a:lnTo>
                    <a:pt x="277" y="1015"/>
                  </a:lnTo>
                  <a:lnTo>
                    <a:pt x="294" y="998"/>
                  </a:lnTo>
                  <a:lnTo>
                    <a:pt x="294" y="968"/>
                  </a:lnTo>
                  <a:lnTo>
                    <a:pt x="294" y="920"/>
                  </a:lnTo>
                  <a:lnTo>
                    <a:pt x="242" y="887"/>
                  </a:lnTo>
                  <a:lnTo>
                    <a:pt x="188" y="791"/>
                  </a:lnTo>
                  <a:lnTo>
                    <a:pt x="173" y="791"/>
                  </a:lnTo>
                  <a:lnTo>
                    <a:pt x="156" y="743"/>
                  </a:lnTo>
                  <a:lnTo>
                    <a:pt x="121" y="758"/>
                  </a:lnTo>
                  <a:lnTo>
                    <a:pt x="104" y="776"/>
                  </a:lnTo>
                  <a:lnTo>
                    <a:pt x="52" y="728"/>
                  </a:lnTo>
                  <a:lnTo>
                    <a:pt x="52" y="710"/>
                  </a:lnTo>
                  <a:lnTo>
                    <a:pt x="0" y="728"/>
                  </a:lnTo>
                  <a:lnTo>
                    <a:pt x="0" y="710"/>
                  </a:lnTo>
                  <a:lnTo>
                    <a:pt x="0" y="152"/>
                  </a:lnTo>
                  <a:lnTo>
                    <a:pt x="33" y="152"/>
                  </a:lnTo>
                  <a:lnTo>
                    <a:pt x="137" y="215"/>
                  </a:lnTo>
                  <a:lnTo>
                    <a:pt x="137" y="183"/>
                  </a:lnTo>
                  <a:lnTo>
                    <a:pt x="156" y="167"/>
                  </a:lnTo>
                  <a:lnTo>
                    <a:pt x="188" y="152"/>
                  </a:lnTo>
                  <a:lnTo>
                    <a:pt x="208" y="167"/>
                  </a:lnTo>
                  <a:lnTo>
                    <a:pt x="311" y="104"/>
                  </a:lnTo>
                  <a:lnTo>
                    <a:pt x="311" y="135"/>
                  </a:lnTo>
                  <a:lnTo>
                    <a:pt x="346" y="135"/>
                  </a:lnTo>
                  <a:lnTo>
                    <a:pt x="363" y="87"/>
                  </a:lnTo>
                  <a:lnTo>
                    <a:pt x="398" y="119"/>
                  </a:lnTo>
                  <a:lnTo>
                    <a:pt x="398" y="152"/>
                  </a:lnTo>
                  <a:lnTo>
                    <a:pt x="434" y="167"/>
                  </a:lnTo>
                  <a:lnTo>
                    <a:pt x="449" y="135"/>
                  </a:lnTo>
                  <a:lnTo>
                    <a:pt x="449" y="167"/>
                  </a:lnTo>
                  <a:lnTo>
                    <a:pt x="486" y="167"/>
                  </a:lnTo>
                  <a:lnTo>
                    <a:pt x="486" y="135"/>
                  </a:lnTo>
                  <a:lnTo>
                    <a:pt x="538" y="135"/>
                  </a:lnTo>
                  <a:lnTo>
                    <a:pt x="570" y="167"/>
                  </a:lnTo>
                  <a:lnTo>
                    <a:pt x="605" y="183"/>
                  </a:lnTo>
                  <a:lnTo>
                    <a:pt x="641" y="200"/>
                  </a:lnTo>
                  <a:lnTo>
                    <a:pt x="676" y="200"/>
                  </a:lnTo>
                  <a:lnTo>
                    <a:pt x="728" y="215"/>
                  </a:lnTo>
                  <a:lnTo>
                    <a:pt x="728" y="248"/>
                  </a:lnTo>
                  <a:lnTo>
                    <a:pt x="709" y="263"/>
                  </a:lnTo>
                  <a:lnTo>
                    <a:pt x="709" y="279"/>
                  </a:lnTo>
                  <a:lnTo>
                    <a:pt x="760" y="296"/>
                  </a:lnTo>
                  <a:lnTo>
                    <a:pt x="849" y="263"/>
                  </a:lnTo>
                  <a:lnTo>
                    <a:pt x="901" y="296"/>
                  </a:lnTo>
                  <a:lnTo>
                    <a:pt x="901" y="263"/>
                  </a:lnTo>
                  <a:lnTo>
                    <a:pt x="883" y="248"/>
                  </a:lnTo>
                  <a:lnTo>
                    <a:pt x="901" y="231"/>
                  </a:lnTo>
                  <a:lnTo>
                    <a:pt x="970" y="200"/>
                  </a:lnTo>
                  <a:lnTo>
                    <a:pt x="987" y="248"/>
                  </a:lnTo>
                  <a:lnTo>
                    <a:pt x="1073" y="279"/>
                  </a:lnTo>
                  <a:lnTo>
                    <a:pt x="1125" y="296"/>
                  </a:lnTo>
                  <a:lnTo>
                    <a:pt x="1162" y="296"/>
                  </a:lnTo>
                  <a:lnTo>
                    <a:pt x="1162" y="248"/>
                  </a:lnTo>
                  <a:lnTo>
                    <a:pt x="1177" y="231"/>
                  </a:lnTo>
                  <a:lnTo>
                    <a:pt x="1125" y="200"/>
                  </a:lnTo>
                  <a:lnTo>
                    <a:pt x="1162" y="183"/>
                  </a:lnTo>
                  <a:lnTo>
                    <a:pt x="1177" y="135"/>
                  </a:lnTo>
                  <a:lnTo>
                    <a:pt x="1214" y="183"/>
                  </a:lnTo>
                  <a:lnTo>
                    <a:pt x="1248" y="215"/>
                  </a:lnTo>
                  <a:lnTo>
                    <a:pt x="1214" y="248"/>
                  </a:lnTo>
                  <a:lnTo>
                    <a:pt x="1214" y="279"/>
                  </a:lnTo>
                  <a:lnTo>
                    <a:pt x="1229" y="296"/>
                  </a:lnTo>
                  <a:lnTo>
                    <a:pt x="1248" y="263"/>
                  </a:lnTo>
                  <a:lnTo>
                    <a:pt x="1281" y="231"/>
                  </a:lnTo>
                  <a:lnTo>
                    <a:pt x="1265" y="200"/>
                  </a:lnTo>
                  <a:lnTo>
                    <a:pt x="1281" y="167"/>
                  </a:lnTo>
                  <a:lnTo>
                    <a:pt x="1248" y="135"/>
                  </a:lnTo>
                  <a:lnTo>
                    <a:pt x="1214" y="104"/>
                  </a:lnTo>
                  <a:lnTo>
                    <a:pt x="1229" y="8"/>
                  </a:lnTo>
                  <a:lnTo>
                    <a:pt x="1283" y="0"/>
                  </a:lnTo>
                  <a:lnTo>
                    <a:pt x="1352" y="119"/>
                  </a:lnTo>
                  <a:lnTo>
                    <a:pt x="1333" y="152"/>
                  </a:lnTo>
                  <a:lnTo>
                    <a:pt x="1352" y="167"/>
                  </a:lnTo>
                  <a:lnTo>
                    <a:pt x="1404" y="231"/>
                  </a:lnTo>
                  <a:lnTo>
                    <a:pt x="1421" y="183"/>
                  </a:lnTo>
                  <a:lnTo>
                    <a:pt x="1455" y="215"/>
                  </a:lnTo>
                  <a:lnTo>
                    <a:pt x="1436" y="279"/>
                  </a:lnTo>
                  <a:lnTo>
                    <a:pt x="1473" y="311"/>
                  </a:lnTo>
                  <a:lnTo>
                    <a:pt x="1490" y="311"/>
                  </a:lnTo>
                  <a:lnTo>
                    <a:pt x="1490" y="279"/>
                  </a:lnTo>
                  <a:lnTo>
                    <a:pt x="1525" y="263"/>
                  </a:lnTo>
                  <a:lnTo>
                    <a:pt x="1525" y="135"/>
                  </a:lnTo>
                  <a:lnTo>
                    <a:pt x="1559" y="135"/>
                  </a:lnTo>
                  <a:lnTo>
                    <a:pt x="1594" y="152"/>
                  </a:lnTo>
                  <a:lnTo>
                    <a:pt x="1594" y="183"/>
                  </a:lnTo>
                  <a:lnTo>
                    <a:pt x="1628" y="183"/>
                  </a:lnTo>
                  <a:lnTo>
                    <a:pt x="1628" y="231"/>
                  </a:lnTo>
                  <a:lnTo>
                    <a:pt x="1594" y="248"/>
                  </a:lnTo>
                  <a:lnTo>
                    <a:pt x="1594" y="279"/>
                  </a:lnTo>
                  <a:lnTo>
                    <a:pt x="1628" y="296"/>
                  </a:lnTo>
                  <a:lnTo>
                    <a:pt x="1628" y="327"/>
                  </a:lnTo>
                  <a:lnTo>
                    <a:pt x="1559" y="392"/>
                  </a:lnTo>
                  <a:lnTo>
                    <a:pt x="1525" y="375"/>
                  </a:lnTo>
                  <a:lnTo>
                    <a:pt x="1525" y="359"/>
                  </a:lnTo>
                  <a:lnTo>
                    <a:pt x="1490" y="359"/>
                  </a:lnTo>
                  <a:lnTo>
                    <a:pt x="1507" y="392"/>
                  </a:lnTo>
                  <a:lnTo>
                    <a:pt x="1473" y="423"/>
                  </a:lnTo>
                  <a:lnTo>
                    <a:pt x="1473" y="455"/>
                  </a:lnTo>
                  <a:lnTo>
                    <a:pt x="1436" y="518"/>
                  </a:lnTo>
                  <a:lnTo>
                    <a:pt x="1404" y="518"/>
                  </a:lnTo>
                  <a:lnTo>
                    <a:pt x="1369" y="551"/>
                  </a:lnTo>
                  <a:lnTo>
                    <a:pt x="1384" y="584"/>
                  </a:lnTo>
                  <a:lnTo>
                    <a:pt x="1333" y="599"/>
                  </a:lnTo>
                  <a:lnTo>
                    <a:pt x="1333" y="632"/>
                  </a:lnTo>
                  <a:lnTo>
                    <a:pt x="1317" y="632"/>
                  </a:lnTo>
                  <a:lnTo>
                    <a:pt x="1300" y="647"/>
                  </a:lnTo>
                  <a:lnTo>
                    <a:pt x="1265" y="728"/>
                  </a:lnTo>
                  <a:lnTo>
                    <a:pt x="1265" y="776"/>
                  </a:lnTo>
                  <a:lnTo>
                    <a:pt x="1281" y="791"/>
                  </a:lnTo>
                  <a:lnTo>
                    <a:pt x="1317" y="791"/>
                  </a:lnTo>
                  <a:lnTo>
                    <a:pt x="1333" y="887"/>
                  </a:lnTo>
                  <a:lnTo>
                    <a:pt x="1369" y="872"/>
                  </a:lnTo>
                  <a:lnTo>
                    <a:pt x="1421" y="887"/>
                  </a:lnTo>
                  <a:lnTo>
                    <a:pt x="1455" y="920"/>
                  </a:lnTo>
                  <a:lnTo>
                    <a:pt x="1525" y="950"/>
                  </a:lnTo>
                  <a:lnTo>
                    <a:pt x="1594" y="950"/>
                  </a:lnTo>
                  <a:lnTo>
                    <a:pt x="1611" y="968"/>
                  </a:lnTo>
                  <a:lnTo>
                    <a:pt x="1611" y="1063"/>
                  </a:lnTo>
                  <a:lnTo>
                    <a:pt x="1682" y="1127"/>
                  </a:lnTo>
                  <a:lnTo>
                    <a:pt x="1715" y="1094"/>
                  </a:lnTo>
                  <a:lnTo>
                    <a:pt x="1682" y="983"/>
                  </a:lnTo>
                  <a:lnTo>
                    <a:pt x="1715" y="968"/>
                  </a:lnTo>
                  <a:lnTo>
                    <a:pt x="1749" y="920"/>
                  </a:lnTo>
                  <a:lnTo>
                    <a:pt x="1734" y="824"/>
                  </a:lnTo>
                  <a:lnTo>
                    <a:pt x="1697" y="791"/>
                  </a:lnTo>
                  <a:lnTo>
                    <a:pt x="1715" y="776"/>
                  </a:lnTo>
                  <a:lnTo>
                    <a:pt x="1734" y="776"/>
                  </a:lnTo>
                  <a:lnTo>
                    <a:pt x="1734" y="758"/>
                  </a:lnTo>
                  <a:lnTo>
                    <a:pt x="1734" y="710"/>
                  </a:lnTo>
                  <a:lnTo>
                    <a:pt x="1715" y="695"/>
                  </a:lnTo>
                  <a:lnTo>
                    <a:pt x="1734" y="647"/>
                  </a:lnTo>
                  <a:lnTo>
                    <a:pt x="1715" y="632"/>
                  </a:lnTo>
                  <a:lnTo>
                    <a:pt x="1715" y="614"/>
                  </a:lnTo>
                  <a:lnTo>
                    <a:pt x="1734" y="599"/>
                  </a:lnTo>
                  <a:lnTo>
                    <a:pt x="1786" y="614"/>
                  </a:lnTo>
                  <a:lnTo>
                    <a:pt x="1837" y="599"/>
                  </a:lnTo>
                  <a:lnTo>
                    <a:pt x="1905" y="647"/>
                  </a:lnTo>
                  <a:lnTo>
                    <a:pt x="1889" y="662"/>
                  </a:lnTo>
                  <a:lnTo>
                    <a:pt x="1905" y="680"/>
                  </a:lnTo>
                  <a:lnTo>
                    <a:pt x="1956" y="680"/>
                  </a:lnTo>
                  <a:lnTo>
                    <a:pt x="1956" y="776"/>
                  </a:lnTo>
                  <a:lnTo>
                    <a:pt x="2008" y="824"/>
                  </a:lnTo>
                  <a:lnTo>
                    <a:pt x="2027" y="806"/>
                  </a:lnTo>
                  <a:lnTo>
                    <a:pt x="2060" y="776"/>
                  </a:lnTo>
                  <a:lnTo>
                    <a:pt x="2079" y="758"/>
                  </a:lnTo>
                  <a:lnTo>
                    <a:pt x="2060" y="743"/>
                  </a:lnTo>
                  <a:lnTo>
                    <a:pt x="2079" y="710"/>
                  </a:lnTo>
                  <a:lnTo>
                    <a:pt x="2183" y="872"/>
                  </a:lnTo>
                  <a:lnTo>
                    <a:pt x="2166" y="887"/>
                  </a:lnTo>
                  <a:lnTo>
                    <a:pt x="2166" y="920"/>
                  </a:lnTo>
                  <a:lnTo>
                    <a:pt x="2200" y="935"/>
                  </a:lnTo>
                  <a:lnTo>
                    <a:pt x="2200" y="950"/>
                  </a:lnTo>
                  <a:lnTo>
                    <a:pt x="2235" y="968"/>
                  </a:lnTo>
                  <a:lnTo>
                    <a:pt x="2252" y="968"/>
                  </a:lnTo>
                  <a:lnTo>
                    <a:pt x="2287" y="983"/>
                  </a:lnTo>
                  <a:lnTo>
                    <a:pt x="2252" y="998"/>
                  </a:lnTo>
                  <a:lnTo>
                    <a:pt x="2287" y="998"/>
                  </a:lnTo>
                  <a:lnTo>
                    <a:pt x="2287" y="1031"/>
                  </a:lnTo>
                  <a:lnTo>
                    <a:pt x="2306" y="1031"/>
                  </a:lnTo>
                  <a:lnTo>
                    <a:pt x="2321" y="1046"/>
                  </a:lnTo>
                  <a:lnTo>
                    <a:pt x="2321" y="1063"/>
                  </a:lnTo>
                  <a:lnTo>
                    <a:pt x="2338" y="1094"/>
                  </a:lnTo>
                  <a:lnTo>
                    <a:pt x="2306" y="1111"/>
                  </a:lnTo>
                  <a:lnTo>
                    <a:pt x="2252" y="1127"/>
                  </a:lnTo>
                  <a:lnTo>
                    <a:pt x="2218" y="1175"/>
                  </a:lnTo>
                  <a:lnTo>
                    <a:pt x="2166" y="1175"/>
                  </a:lnTo>
                  <a:lnTo>
                    <a:pt x="2114" y="1159"/>
                  </a:lnTo>
                  <a:lnTo>
                    <a:pt x="2027" y="1175"/>
                  </a:lnTo>
                  <a:lnTo>
                    <a:pt x="2008" y="1207"/>
                  </a:lnTo>
                  <a:lnTo>
                    <a:pt x="1993" y="1207"/>
                  </a:lnTo>
                  <a:lnTo>
                    <a:pt x="1956" y="1223"/>
                  </a:lnTo>
                  <a:lnTo>
                    <a:pt x="1905" y="1286"/>
                  </a:lnTo>
                  <a:lnTo>
                    <a:pt x="1924" y="1286"/>
                  </a:lnTo>
                  <a:lnTo>
                    <a:pt x="1976" y="1238"/>
                  </a:lnTo>
                  <a:lnTo>
                    <a:pt x="2027" y="1207"/>
                  </a:lnTo>
                  <a:lnTo>
                    <a:pt x="2079" y="1207"/>
                  </a:lnTo>
                  <a:lnTo>
                    <a:pt x="2097" y="1207"/>
                  </a:lnTo>
                  <a:lnTo>
                    <a:pt x="2097" y="1238"/>
                  </a:lnTo>
                  <a:lnTo>
                    <a:pt x="2060" y="1255"/>
                  </a:lnTo>
                  <a:lnTo>
                    <a:pt x="2045" y="1255"/>
                  </a:lnTo>
                  <a:lnTo>
                    <a:pt x="2060" y="1271"/>
                  </a:lnTo>
                  <a:lnTo>
                    <a:pt x="2079" y="1255"/>
                  </a:lnTo>
                  <a:lnTo>
                    <a:pt x="2079" y="1303"/>
                  </a:lnTo>
                  <a:lnTo>
                    <a:pt x="2097" y="1319"/>
                  </a:lnTo>
                  <a:lnTo>
                    <a:pt x="2131" y="1334"/>
                  </a:lnTo>
                  <a:lnTo>
                    <a:pt x="2166" y="1334"/>
                  </a:lnTo>
                  <a:lnTo>
                    <a:pt x="2166" y="1319"/>
                  </a:lnTo>
                  <a:lnTo>
                    <a:pt x="2200" y="1286"/>
                  </a:lnTo>
                  <a:lnTo>
                    <a:pt x="2200" y="1319"/>
                  </a:lnTo>
                  <a:lnTo>
                    <a:pt x="2218" y="1319"/>
                  </a:lnTo>
                  <a:lnTo>
                    <a:pt x="2183" y="1334"/>
                  </a:lnTo>
                  <a:lnTo>
                    <a:pt x="2183" y="1351"/>
                  </a:lnTo>
                  <a:lnTo>
                    <a:pt x="2097" y="1382"/>
                  </a:lnTo>
                  <a:lnTo>
                    <a:pt x="2060" y="1415"/>
                  </a:lnTo>
                  <a:lnTo>
                    <a:pt x="2045" y="1382"/>
                  </a:lnTo>
                  <a:lnTo>
                    <a:pt x="2097" y="1351"/>
                  </a:lnTo>
                  <a:lnTo>
                    <a:pt x="2079" y="1351"/>
                  </a:lnTo>
                  <a:lnTo>
                    <a:pt x="2079" y="1334"/>
                  </a:lnTo>
                  <a:lnTo>
                    <a:pt x="2045" y="1351"/>
                  </a:lnTo>
                  <a:lnTo>
                    <a:pt x="2027" y="1351"/>
                  </a:lnTo>
                  <a:lnTo>
                    <a:pt x="2008" y="1334"/>
                  </a:lnTo>
                  <a:lnTo>
                    <a:pt x="1993" y="1286"/>
                  </a:lnTo>
                  <a:lnTo>
                    <a:pt x="1993" y="1271"/>
                  </a:lnTo>
                  <a:lnTo>
                    <a:pt x="1976" y="1286"/>
                  </a:lnTo>
                  <a:lnTo>
                    <a:pt x="1956" y="1271"/>
                  </a:lnTo>
                  <a:lnTo>
                    <a:pt x="1924" y="1351"/>
                  </a:lnTo>
                  <a:lnTo>
                    <a:pt x="1889" y="1367"/>
                  </a:lnTo>
                  <a:lnTo>
                    <a:pt x="1801" y="1367"/>
                  </a:lnTo>
                  <a:lnTo>
                    <a:pt x="1766" y="1382"/>
                  </a:lnTo>
                  <a:lnTo>
                    <a:pt x="1749" y="1399"/>
                  </a:lnTo>
                  <a:lnTo>
                    <a:pt x="1682" y="14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8" name="Freeform 258"/>
            <p:cNvSpPr>
              <a:spLocks/>
            </p:cNvSpPr>
            <p:nvPr/>
          </p:nvSpPr>
          <p:spPr bwMode="auto">
            <a:xfrm>
              <a:off x="1832" y="3149"/>
              <a:ext cx="112" cy="583"/>
            </a:xfrm>
            <a:custGeom>
              <a:avLst/>
              <a:gdLst>
                <a:gd name="T0" fmla="*/ 35 w 224"/>
                <a:gd name="T1" fmla="*/ 4 h 1167"/>
                <a:gd name="T2" fmla="*/ 48 w 224"/>
                <a:gd name="T3" fmla="*/ 12 h 1167"/>
                <a:gd name="T4" fmla="*/ 52 w 224"/>
                <a:gd name="T5" fmla="*/ 36 h 1167"/>
                <a:gd name="T6" fmla="*/ 56 w 224"/>
                <a:gd name="T7" fmla="*/ 43 h 1167"/>
                <a:gd name="T8" fmla="*/ 52 w 224"/>
                <a:gd name="T9" fmla="*/ 60 h 1167"/>
                <a:gd name="T10" fmla="*/ 35 w 224"/>
                <a:gd name="T11" fmla="*/ 96 h 1167"/>
                <a:gd name="T12" fmla="*/ 35 w 224"/>
                <a:gd name="T13" fmla="*/ 123 h 1167"/>
                <a:gd name="T14" fmla="*/ 30 w 224"/>
                <a:gd name="T15" fmla="*/ 135 h 1167"/>
                <a:gd name="T16" fmla="*/ 26 w 224"/>
                <a:gd name="T17" fmla="*/ 159 h 1167"/>
                <a:gd name="T18" fmla="*/ 26 w 224"/>
                <a:gd name="T19" fmla="*/ 183 h 1167"/>
                <a:gd name="T20" fmla="*/ 30 w 224"/>
                <a:gd name="T21" fmla="*/ 199 h 1167"/>
                <a:gd name="T22" fmla="*/ 26 w 224"/>
                <a:gd name="T23" fmla="*/ 204 h 1167"/>
                <a:gd name="T24" fmla="*/ 26 w 224"/>
                <a:gd name="T25" fmla="*/ 219 h 1167"/>
                <a:gd name="T26" fmla="*/ 22 w 224"/>
                <a:gd name="T27" fmla="*/ 235 h 1167"/>
                <a:gd name="T28" fmla="*/ 18 w 224"/>
                <a:gd name="T29" fmla="*/ 255 h 1167"/>
                <a:gd name="T30" fmla="*/ 22 w 224"/>
                <a:gd name="T31" fmla="*/ 255 h 1167"/>
                <a:gd name="T32" fmla="*/ 26 w 224"/>
                <a:gd name="T33" fmla="*/ 271 h 1167"/>
                <a:gd name="T34" fmla="*/ 48 w 224"/>
                <a:gd name="T35" fmla="*/ 271 h 1167"/>
                <a:gd name="T36" fmla="*/ 43 w 224"/>
                <a:gd name="T37" fmla="*/ 271 h 1167"/>
                <a:gd name="T38" fmla="*/ 35 w 224"/>
                <a:gd name="T39" fmla="*/ 279 h 1167"/>
                <a:gd name="T40" fmla="*/ 30 w 224"/>
                <a:gd name="T41" fmla="*/ 291 h 1167"/>
                <a:gd name="T42" fmla="*/ 30 w 224"/>
                <a:gd name="T43" fmla="*/ 283 h 1167"/>
                <a:gd name="T44" fmla="*/ 22 w 224"/>
                <a:gd name="T45" fmla="*/ 283 h 1167"/>
                <a:gd name="T46" fmla="*/ 18 w 224"/>
                <a:gd name="T47" fmla="*/ 276 h 1167"/>
                <a:gd name="T48" fmla="*/ 9 w 224"/>
                <a:gd name="T49" fmla="*/ 271 h 1167"/>
                <a:gd name="T50" fmla="*/ 5 w 224"/>
                <a:gd name="T51" fmla="*/ 271 h 1167"/>
                <a:gd name="T52" fmla="*/ 9 w 224"/>
                <a:gd name="T53" fmla="*/ 267 h 1167"/>
                <a:gd name="T54" fmla="*/ 9 w 224"/>
                <a:gd name="T55" fmla="*/ 259 h 1167"/>
                <a:gd name="T56" fmla="*/ 5 w 224"/>
                <a:gd name="T57" fmla="*/ 267 h 1167"/>
                <a:gd name="T58" fmla="*/ 9 w 224"/>
                <a:gd name="T59" fmla="*/ 259 h 1167"/>
                <a:gd name="T60" fmla="*/ 5 w 224"/>
                <a:gd name="T61" fmla="*/ 259 h 1167"/>
                <a:gd name="T62" fmla="*/ 0 w 224"/>
                <a:gd name="T63" fmla="*/ 247 h 1167"/>
                <a:gd name="T64" fmla="*/ 5 w 224"/>
                <a:gd name="T65" fmla="*/ 231 h 1167"/>
                <a:gd name="T66" fmla="*/ 9 w 224"/>
                <a:gd name="T67" fmla="*/ 235 h 1167"/>
                <a:gd name="T68" fmla="*/ 5 w 224"/>
                <a:gd name="T69" fmla="*/ 219 h 1167"/>
                <a:gd name="T70" fmla="*/ 9 w 224"/>
                <a:gd name="T71" fmla="*/ 216 h 1167"/>
                <a:gd name="T72" fmla="*/ 9 w 224"/>
                <a:gd name="T73" fmla="*/ 211 h 1167"/>
                <a:gd name="T74" fmla="*/ 13 w 224"/>
                <a:gd name="T75" fmla="*/ 195 h 1167"/>
                <a:gd name="T76" fmla="*/ 13 w 224"/>
                <a:gd name="T77" fmla="*/ 204 h 1167"/>
                <a:gd name="T78" fmla="*/ 22 w 224"/>
                <a:gd name="T79" fmla="*/ 180 h 1167"/>
                <a:gd name="T80" fmla="*/ 18 w 224"/>
                <a:gd name="T81" fmla="*/ 175 h 1167"/>
                <a:gd name="T82" fmla="*/ 13 w 224"/>
                <a:gd name="T83" fmla="*/ 159 h 1167"/>
                <a:gd name="T84" fmla="*/ 13 w 224"/>
                <a:gd name="T85" fmla="*/ 144 h 1167"/>
                <a:gd name="T86" fmla="*/ 30 w 224"/>
                <a:gd name="T87" fmla="*/ 103 h 1167"/>
                <a:gd name="T88" fmla="*/ 30 w 224"/>
                <a:gd name="T89" fmla="*/ 84 h 1167"/>
                <a:gd name="T90" fmla="*/ 35 w 224"/>
                <a:gd name="T91" fmla="*/ 60 h 1167"/>
                <a:gd name="T92" fmla="*/ 39 w 224"/>
                <a:gd name="T93" fmla="*/ 24 h 1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4"/>
                <a:gd name="T142" fmla="*/ 0 h 1167"/>
                <a:gd name="T143" fmla="*/ 224 w 224"/>
                <a:gd name="T144" fmla="*/ 1167 h 1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4" h="1167">
                  <a:moveTo>
                    <a:pt x="138" y="16"/>
                  </a:moveTo>
                  <a:lnTo>
                    <a:pt x="138" y="16"/>
                  </a:lnTo>
                  <a:lnTo>
                    <a:pt x="172" y="0"/>
                  </a:lnTo>
                  <a:lnTo>
                    <a:pt x="190" y="48"/>
                  </a:lnTo>
                  <a:lnTo>
                    <a:pt x="190" y="64"/>
                  </a:lnTo>
                  <a:lnTo>
                    <a:pt x="207" y="144"/>
                  </a:lnTo>
                  <a:lnTo>
                    <a:pt x="224" y="144"/>
                  </a:lnTo>
                  <a:lnTo>
                    <a:pt x="224" y="175"/>
                  </a:lnTo>
                  <a:lnTo>
                    <a:pt x="190" y="192"/>
                  </a:lnTo>
                  <a:lnTo>
                    <a:pt x="207" y="240"/>
                  </a:lnTo>
                  <a:lnTo>
                    <a:pt x="172" y="288"/>
                  </a:lnTo>
                  <a:lnTo>
                    <a:pt x="138" y="384"/>
                  </a:lnTo>
                  <a:lnTo>
                    <a:pt x="155" y="447"/>
                  </a:lnTo>
                  <a:lnTo>
                    <a:pt x="138" y="495"/>
                  </a:lnTo>
                  <a:lnTo>
                    <a:pt x="138" y="528"/>
                  </a:lnTo>
                  <a:lnTo>
                    <a:pt x="121" y="543"/>
                  </a:lnTo>
                  <a:lnTo>
                    <a:pt x="121" y="607"/>
                  </a:lnTo>
                  <a:lnTo>
                    <a:pt x="103" y="639"/>
                  </a:lnTo>
                  <a:lnTo>
                    <a:pt x="103" y="703"/>
                  </a:lnTo>
                  <a:lnTo>
                    <a:pt x="103" y="735"/>
                  </a:lnTo>
                  <a:lnTo>
                    <a:pt x="103" y="799"/>
                  </a:lnTo>
                  <a:lnTo>
                    <a:pt x="121" y="799"/>
                  </a:lnTo>
                  <a:lnTo>
                    <a:pt x="121" y="816"/>
                  </a:lnTo>
                  <a:lnTo>
                    <a:pt x="103" y="816"/>
                  </a:lnTo>
                  <a:lnTo>
                    <a:pt x="121" y="816"/>
                  </a:lnTo>
                  <a:lnTo>
                    <a:pt x="103" y="879"/>
                  </a:lnTo>
                  <a:lnTo>
                    <a:pt x="86" y="912"/>
                  </a:lnTo>
                  <a:lnTo>
                    <a:pt x="86" y="942"/>
                  </a:lnTo>
                  <a:lnTo>
                    <a:pt x="69" y="990"/>
                  </a:lnTo>
                  <a:lnTo>
                    <a:pt x="69" y="1023"/>
                  </a:lnTo>
                  <a:lnTo>
                    <a:pt x="69" y="1038"/>
                  </a:lnTo>
                  <a:lnTo>
                    <a:pt x="86" y="1023"/>
                  </a:lnTo>
                  <a:lnTo>
                    <a:pt x="86" y="1071"/>
                  </a:lnTo>
                  <a:lnTo>
                    <a:pt x="103" y="1086"/>
                  </a:lnTo>
                  <a:lnTo>
                    <a:pt x="155" y="1086"/>
                  </a:lnTo>
                  <a:lnTo>
                    <a:pt x="190" y="1086"/>
                  </a:lnTo>
                  <a:lnTo>
                    <a:pt x="190" y="1104"/>
                  </a:lnTo>
                  <a:lnTo>
                    <a:pt x="172" y="1086"/>
                  </a:lnTo>
                  <a:lnTo>
                    <a:pt x="172" y="1104"/>
                  </a:lnTo>
                  <a:lnTo>
                    <a:pt x="138" y="1119"/>
                  </a:lnTo>
                  <a:lnTo>
                    <a:pt x="138" y="1152"/>
                  </a:lnTo>
                  <a:lnTo>
                    <a:pt x="121" y="1167"/>
                  </a:lnTo>
                  <a:lnTo>
                    <a:pt x="103" y="1134"/>
                  </a:lnTo>
                  <a:lnTo>
                    <a:pt x="121" y="1134"/>
                  </a:lnTo>
                  <a:lnTo>
                    <a:pt x="121" y="1119"/>
                  </a:lnTo>
                  <a:lnTo>
                    <a:pt x="86" y="1134"/>
                  </a:lnTo>
                  <a:lnTo>
                    <a:pt x="69" y="1119"/>
                  </a:lnTo>
                  <a:lnTo>
                    <a:pt x="69" y="1104"/>
                  </a:lnTo>
                  <a:lnTo>
                    <a:pt x="52" y="1104"/>
                  </a:lnTo>
                  <a:lnTo>
                    <a:pt x="34" y="1086"/>
                  </a:lnTo>
                  <a:lnTo>
                    <a:pt x="34" y="1104"/>
                  </a:lnTo>
                  <a:lnTo>
                    <a:pt x="17" y="1086"/>
                  </a:lnTo>
                  <a:lnTo>
                    <a:pt x="17" y="1071"/>
                  </a:lnTo>
                  <a:lnTo>
                    <a:pt x="34" y="1071"/>
                  </a:lnTo>
                  <a:lnTo>
                    <a:pt x="34" y="1056"/>
                  </a:lnTo>
                  <a:lnTo>
                    <a:pt x="34" y="1038"/>
                  </a:lnTo>
                  <a:lnTo>
                    <a:pt x="34" y="1056"/>
                  </a:lnTo>
                  <a:lnTo>
                    <a:pt x="17" y="1071"/>
                  </a:lnTo>
                  <a:lnTo>
                    <a:pt x="17" y="1023"/>
                  </a:lnTo>
                  <a:lnTo>
                    <a:pt x="34" y="1038"/>
                  </a:lnTo>
                  <a:lnTo>
                    <a:pt x="34" y="1008"/>
                  </a:lnTo>
                  <a:lnTo>
                    <a:pt x="17" y="1038"/>
                  </a:lnTo>
                  <a:lnTo>
                    <a:pt x="17" y="1008"/>
                  </a:lnTo>
                  <a:lnTo>
                    <a:pt x="0" y="990"/>
                  </a:lnTo>
                  <a:lnTo>
                    <a:pt x="0" y="975"/>
                  </a:lnTo>
                  <a:lnTo>
                    <a:pt x="17" y="927"/>
                  </a:lnTo>
                  <a:lnTo>
                    <a:pt x="17" y="912"/>
                  </a:lnTo>
                  <a:lnTo>
                    <a:pt x="34" y="942"/>
                  </a:lnTo>
                  <a:lnTo>
                    <a:pt x="52" y="879"/>
                  </a:lnTo>
                  <a:lnTo>
                    <a:pt x="17" y="879"/>
                  </a:lnTo>
                  <a:lnTo>
                    <a:pt x="0" y="879"/>
                  </a:lnTo>
                  <a:lnTo>
                    <a:pt x="34" y="864"/>
                  </a:lnTo>
                  <a:lnTo>
                    <a:pt x="17" y="846"/>
                  </a:lnTo>
                  <a:lnTo>
                    <a:pt x="34" y="846"/>
                  </a:lnTo>
                  <a:lnTo>
                    <a:pt x="34" y="799"/>
                  </a:lnTo>
                  <a:lnTo>
                    <a:pt x="52" y="783"/>
                  </a:lnTo>
                  <a:lnTo>
                    <a:pt x="69" y="783"/>
                  </a:lnTo>
                  <a:lnTo>
                    <a:pt x="52" y="816"/>
                  </a:lnTo>
                  <a:lnTo>
                    <a:pt x="52" y="831"/>
                  </a:lnTo>
                  <a:lnTo>
                    <a:pt x="86" y="720"/>
                  </a:lnTo>
                  <a:lnTo>
                    <a:pt x="86" y="703"/>
                  </a:lnTo>
                  <a:lnTo>
                    <a:pt x="69" y="703"/>
                  </a:lnTo>
                  <a:lnTo>
                    <a:pt x="52" y="687"/>
                  </a:lnTo>
                  <a:lnTo>
                    <a:pt x="52" y="639"/>
                  </a:lnTo>
                  <a:lnTo>
                    <a:pt x="69" y="624"/>
                  </a:lnTo>
                  <a:lnTo>
                    <a:pt x="52" y="576"/>
                  </a:lnTo>
                  <a:lnTo>
                    <a:pt x="69" y="559"/>
                  </a:lnTo>
                  <a:lnTo>
                    <a:pt x="121" y="415"/>
                  </a:lnTo>
                  <a:lnTo>
                    <a:pt x="103" y="367"/>
                  </a:lnTo>
                  <a:lnTo>
                    <a:pt x="121" y="336"/>
                  </a:lnTo>
                  <a:lnTo>
                    <a:pt x="121" y="303"/>
                  </a:lnTo>
                  <a:lnTo>
                    <a:pt x="138" y="240"/>
                  </a:lnTo>
                  <a:lnTo>
                    <a:pt x="138" y="144"/>
                  </a:lnTo>
                  <a:lnTo>
                    <a:pt x="155" y="96"/>
                  </a:lnTo>
                  <a:lnTo>
                    <a:pt x="138"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299" name="Freeform 259"/>
            <p:cNvSpPr>
              <a:spLocks/>
            </p:cNvSpPr>
            <p:nvPr/>
          </p:nvSpPr>
          <p:spPr bwMode="auto">
            <a:xfrm>
              <a:off x="1165" y="2205"/>
              <a:ext cx="789" cy="392"/>
            </a:xfrm>
            <a:custGeom>
              <a:avLst/>
              <a:gdLst>
                <a:gd name="T0" fmla="*/ 199 w 1578"/>
                <a:gd name="T1" fmla="*/ 4 h 785"/>
                <a:gd name="T2" fmla="*/ 216 w 1578"/>
                <a:gd name="T3" fmla="*/ 8 h 785"/>
                <a:gd name="T4" fmla="*/ 221 w 1578"/>
                <a:gd name="T5" fmla="*/ 28 h 785"/>
                <a:gd name="T6" fmla="*/ 247 w 1578"/>
                <a:gd name="T7" fmla="*/ 24 h 785"/>
                <a:gd name="T8" fmla="*/ 256 w 1578"/>
                <a:gd name="T9" fmla="*/ 28 h 785"/>
                <a:gd name="T10" fmla="*/ 278 w 1578"/>
                <a:gd name="T11" fmla="*/ 32 h 785"/>
                <a:gd name="T12" fmla="*/ 251 w 1578"/>
                <a:gd name="T13" fmla="*/ 48 h 785"/>
                <a:gd name="T14" fmla="*/ 251 w 1578"/>
                <a:gd name="T15" fmla="*/ 68 h 785"/>
                <a:gd name="T16" fmla="*/ 261 w 1578"/>
                <a:gd name="T17" fmla="*/ 68 h 785"/>
                <a:gd name="T18" fmla="*/ 269 w 1578"/>
                <a:gd name="T19" fmla="*/ 40 h 785"/>
                <a:gd name="T20" fmla="*/ 282 w 1578"/>
                <a:gd name="T21" fmla="*/ 48 h 785"/>
                <a:gd name="T22" fmla="*/ 287 w 1578"/>
                <a:gd name="T23" fmla="*/ 60 h 785"/>
                <a:gd name="T24" fmla="*/ 287 w 1578"/>
                <a:gd name="T25" fmla="*/ 72 h 785"/>
                <a:gd name="T26" fmla="*/ 312 w 1578"/>
                <a:gd name="T27" fmla="*/ 56 h 785"/>
                <a:gd name="T28" fmla="*/ 338 w 1578"/>
                <a:gd name="T29" fmla="*/ 44 h 785"/>
                <a:gd name="T30" fmla="*/ 378 w 1578"/>
                <a:gd name="T31" fmla="*/ 20 h 785"/>
                <a:gd name="T32" fmla="*/ 386 w 1578"/>
                <a:gd name="T33" fmla="*/ 24 h 785"/>
                <a:gd name="T34" fmla="*/ 395 w 1578"/>
                <a:gd name="T35" fmla="*/ 44 h 785"/>
                <a:gd name="T36" fmla="*/ 378 w 1578"/>
                <a:gd name="T37" fmla="*/ 52 h 785"/>
                <a:gd name="T38" fmla="*/ 369 w 1578"/>
                <a:gd name="T39" fmla="*/ 72 h 785"/>
                <a:gd name="T40" fmla="*/ 373 w 1578"/>
                <a:gd name="T41" fmla="*/ 72 h 785"/>
                <a:gd name="T42" fmla="*/ 347 w 1578"/>
                <a:gd name="T43" fmla="*/ 80 h 785"/>
                <a:gd name="T44" fmla="*/ 334 w 1578"/>
                <a:gd name="T45" fmla="*/ 88 h 785"/>
                <a:gd name="T46" fmla="*/ 334 w 1578"/>
                <a:gd name="T47" fmla="*/ 100 h 785"/>
                <a:gd name="T48" fmla="*/ 330 w 1578"/>
                <a:gd name="T49" fmla="*/ 92 h 785"/>
                <a:gd name="T50" fmla="*/ 330 w 1578"/>
                <a:gd name="T51" fmla="*/ 100 h 785"/>
                <a:gd name="T52" fmla="*/ 330 w 1578"/>
                <a:gd name="T53" fmla="*/ 128 h 785"/>
                <a:gd name="T54" fmla="*/ 295 w 1578"/>
                <a:gd name="T55" fmla="*/ 156 h 785"/>
                <a:gd name="T56" fmla="*/ 299 w 1578"/>
                <a:gd name="T57" fmla="*/ 196 h 785"/>
                <a:gd name="T58" fmla="*/ 287 w 1578"/>
                <a:gd name="T59" fmla="*/ 168 h 785"/>
                <a:gd name="T60" fmla="*/ 269 w 1578"/>
                <a:gd name="T61" fmla="*/ 160 h 785"/>
                <a:gd name="T62" fmla="*/ 251 w 1578"/>
                <a:gd name="T63" fmla="*/ 156 h 785"/>
                <a:gd name="T64" fmla="*/ 243 w 1578"/>
                <a:gd name="T65" fmla="*/ 160 h 785"/>
                <a:gd name="T66" fmla="*/ 238 w 1578"/>
                <a:gd name="T67" fmla="*/ 168 h 785"/>
                <a:gd name="T68" fmla="*/ 221 w 1578"/>
                <a:gd name="T69" fmla="*/ 164 h 785"/>
                <a:gd name="T70" fmla="*/ 203 w 1578"/>
                <a:gd name="T71" fmla="*/ 164 h 785"/>
                <a:gd name="T72" fmla="*/ 187 w 1578"/>
                <a:gd name="T73" fmla="*/ 180 h 785"/>
                <a:gd name="T74" fmla="*/ 156 w 1578"/>
                <a:gd name="T75" fmla="*/ 164 h 785"/>
                <a:gd name="T76" fmla="*/ 144 w 1578"/>
                <a:gd name="T77" fmla="*/ 168 h 785"/>
                <a:gd name="T78" fmla="*/ 125 w 1578"/>
                <a:gd name="T79" fmla="*/ 148 h 785"/>
                <a:gd name="T80" fmla="*/ 52 w 1578"/>
                <a:gd name="T81" fmla="*/ 144 h 785"/>
                <a:gd name="T82" fmla="*/ 44 w 1578"/>
                <a:gd name="T83" fmla="*/ 132 h 785"/>
                <a:gd name="T84" fmla="*/ 18 w 1578"/>
                <a:gd name="T85" fmla="*/ 116 h 785"/>
                <a:gd name="T86" fmla="*/ 13 w 1578"/>
                <a:gd name="T87" fmla="*/ 104 h 785"/>
                <a:gd name="T88" fmla="*/ 9 w 1578"/>
                <a:gd name="T89" fmla="*/ 100 h 785"/>
                <a:gd name="T90" fmla="*/ 5 w 1578"/>
                <a:gd name="T91" fmla="*/ 88 h 785"/>
                <a:gd name="T92" fmla="*/ 0 w 1578"/>
                <a:gd name="T93" fmla="*/ 60 h 785"/>
                <a:gd name="T94" fmla="*/ 5 w 1578"/>
                <a:gd name="T95" fmla="*/ 32 h 785"/>
                <a:gd name="T96" fmla="*/ 13 w 1578"/>
                <a:gd name="T97" fmla="*/ 16 h 785"/>
                <a:gd name="T98" fmla="*/ 13 w 1578"/>
                <a:gd name="T99" fmla="*/ 8 h 7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78"/>
                <a:gd name="T151" fmla="*/ 0 h 785"/>
                <a:gd name="T152" fmla="*/ 1578 w 1578"/>
                <a:gd name="T153" fmla="*/ 785 h 7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78" h="785">
                  <a:moveTo>
                    <a:pt x="52" y="17"/>
                  </a:moveTo>
                  <a:lnTo>
                    <a:pt x="52" y="17"/>
                  </a:lnTo>
                  <a:lnTo>
                    <a:pt x="797" y="17"/>
                  </a:lnTo>
                  <a:lnTo>
                    <a:pt x="814" y="0"/>
                  </a:lnTo>
                  <a:lnTo>
                    <a:pt x="832" y="33"/>
                  </a:lnTo>
                  <a:lnTo>
                    <a:pt x="866" y="33"/>
                  </a:lnTo>
                  <a:lnTo>
                    <a:pt x="903" y="65"/>
                  </a:lnTo>
                  <a:lnTo>
                    <a:pt x="955" y="65"/>
                  </a:lnTo>
                  <a:lnTo>
                    <a:pt x="884" y="113"/>
                  </a:lnTo>
                  <a:lnTo>
                    <a:pt x="920" y="96"/>
                  </a:lnTo>
                  <a:lnTo>
                    <a:pt x="937" y="113"/>
                  </a:lnTo>
                  <a:lnTo>
                    <a:pt x="989" y="96"/>
                  </a:lnTo>
                  <a:lnTo>
                    <a:pt x="989" y="113"/>
                  </a:lnTo>
                  <a:lnTo>
                    <a:pt x="1006" y="96"/>
                  </a:lnTo>
                  <a:lnTo>
                    <a:pt x="1024" y="113"/>
                  </a:lnTo>
                  <a:lnTo>
                    <a:pt x="1076" y="113"/>
                  </a:lnTo>
                  <a:lnTo>
                    <a:pt x="1093" y="113"/>
                  </a:lnTo>
                  <a:lnTo>
                    <a:pt x="1110" y="129"/>
                  </a:lnTo>
                  <a:lnTo>
                    <a:pt x="1110" y="144"/>
                  </a:lnTo>
                  <a:lnTo>
                    <a:pt x="1024" y="144"/>
                  </a:lnTo>
                  <a:lnTo>
                    <a:pt x="1006" y="192"/>
                  </a:lnTo>
                  <a:lnTo>
                    <a:pt x="1024" y="177"/>
                  </a:lnTo>
                  <a:lnTo>
                    <a:pt x="1006" y="240"/>
                  </a:lnTo>
                  <a:lnTo>
                    <a:pt x="1006" y="273"/>
                  </a:lnTo>
                  <a:lnTo>
                    <a:pt x="1006" y="288"/>
                  </a:lnTo>
                  <a:lnTo>
                    <a:pt x="1024" y="288"/>
                  </a:lnTo>
                  <a:lnTo>
                    <a:pt x="1041" y="273"/>
                  </a:lnTo>
                  <a:lnTo>
                    <a:pt x="1041" y="209"/>
                  </a:lnTo>
                  <a:lnTo>
                    <a:pt x="1058" y="177"/>
                  </a:lnTo>
                  <a:lnTo>
                    <a:pt x="1076" y="161"/>
                  </a:lnTo>
                  <a:lnTo>
                    <a:pt x="1076" y="144"/>
                  </a:lnTo>
                  <a:lnTo>
                    <a:pt x="1127" y="161"/>
                  </a:lnTo>
                  <a:lnTo>
                    <a:pt x="1127" y="192"/>
                  </a:lnTo>
                  <a:lnTo>
                    <a:pt x="1110" y="225"/>
                  </a:lnTo>
                  <a:lnTo>
                    <a:pt x="1145" y="209"/>
                  </a:lnTo>
                  <a:lnTo>
                    <a:pt x="1145" y="240"/>
                  </a:lnTo>
                  <a:lnTo>
                    <a:pt x="1162" y="240"/>
                  </a:lnTo>
                  <a:lnTo>
                    <a:pt x="1127" y="288"/>
                  </a:lnTo>
                  <a:lnTo>
                    <a:pt x="1145" y="288"/>
                  </a:lnTo>
                  <a:lnTo>
                    <a:pt x="1179" y="288"/>
                  </a:lnTo>
                  <a:lnTo>
                    <a:pt x="1248" y="240"/>
                  </a:lnTo>
                  <a:lnTo>
                    <a:pt x="1248" y="225"/>
                  </a:lnTo>
                  <a:lnTo>
                    <a:pt x="1317" y="225"/>
                  </a:lnTo>
                  <a:lnTo>
                    <a:pt x="1317" y="192"/>
                  </a:lnTo>
                  <a:lnTo>
                    <a:pt x="1352" y="177"/>
                  </a:lnTo>
                  <a:lnTo>
                    <a:pt x="1438" y="177"/>
                  </a:lnTo>
                  <a:lnTo>
                    <a:pt x="1475" y="161"/>
                  </a:lnTo>
                  <a:lnTo>
                    <a:pt x="1509" y="81"/>
                  </a:lnTo>
                  <a:lnTo>
                    <a:pt x="1527" y="96"/>
                  </a:lnTo>
                  <a:lnTo>
                    <a:pt x="1544" y="81"/>
                  </a:lnTo>
                  <a:lnTo>
                    <a:pt x="1544" y="96"/>
                  </a:lnTo>
                  <a:lnTo>
                    <a:pt x="1561" y="144"/>
                  </a:lnTo>
                  <a:lnTo>
                    <a:pt x="1578" y="161"/>
                  </a:lnTo>
                  <a:lnTo>
                    <a:pt x="1578" y="177"/>
                  </a:lnTo>
                  <a:lnTo>
                    <a:pt x="1561" y="192"/>
                  </a:lnTo>
                  <a:lnTo>
                    <a:pt x="1527" y="192"/>
                  </a:lnTo>
                  <a:lnTo>
                    <a:pt x="1509" y="209"/>
                  </a:lnTo>
                  <a:lnTo>
                    <a:pt x="1492" y="225"/>
                  </a:lnTo>
                  <a:lnTo>
                    <a:pt x="1456" y="257"/>
                  </a:lnTo>
                  <a:lnTo>
                    <a:pt x="1475" y="288"/>
                  </a:lnTo>
                  <a:lnTo>
                    <a:pt x="1492" y="288"/>
                  </a:lnTo>
                  <a:lnTo>
                    <a:pt x="1492" y="273"/>
                  </a:lnTo>
                  <a:lnTo>
                    <a:pt x="1492" y="288"/>
                  </a:lnTo>
                  <a:lnTo>
                    <a:pt x="1456" y="288"/>
                  </a:lnTo>
                  <a:lnTo>
                    <a:pt x="1404" y="305"/>
                  </a:lnTo>
                  <a:lnTo>
                    <a:pt x="1387" y="321"/>
                  </a:lnTo>
                  <a:lnTo>
                    <a:pt x="1369" y="369"/>
                  </a:lnTo>
                  <a:lnTo>
                    <a:pt x="1352" y="369"/>
                  </a:lnTo>
                  <a:lnTo>
                    <a:pt x="1335" y="353"/>
                  </a:lnTo>
                  <a:lnTo>
                    <a:pt x="1352" y="384"/>
                  </a:lnTo>
                  <a:lnTo>
                    <a:pt x="1335" y="432"/>
                  </a:lnTo>
                  <a:lnTo>
                    <a:pt x="1335" y="401"/>
                  </a:lnTo>
                  <a:lnTo>
                    <a:pt x="1317" y="384"/>
                  </a:lnTo>
                  <a:lnTo>
                    <a:pt x="1335" y="353"/>
                  </a:lnTo>
                  <a:lnTo>
                    <a:pt x="1317" y="369"/>
                  </a:lnTo>
                  <a:lnTo>
                    <a:pt x="1317" y="401"/>
                  </a:lnTo>
                  <a:lnTo>
                    <a:pt x="1300" y="401"/>
                  </a:lnTo>
                  <a:lnTo>
                    <a:pt x="1317" y="401"/>
                  </a:lnTo>
                  <a:lnTo>
                    <a:pt x="1317" y="432"/>
                  </a:lnTo>
                  <a:lnTo>
                    <a:pt x="1335" y="480"/>
                  </a:lnTo>
                  <a:lnTo>
                    <a:pt x="1317" y="512"/>
                  </a:lnTo>
                  <a:lnTo>
                    <a:pt x="1248" y="545"/>
                  </a:lnTo>
                  <a:lnTo>
                    <a:pt x="1196" y="593"/>
                  </a:lnTo>
                  <a:lnTo>
                    <a:pt x="1179" y="624"/>
                  </a:lnTo>
                  <a:lnTo>
                    <a:pt x="1214" y="737"/>
                  </a:lnTo>
                  <a:lnTo>
                    <a:pt x="1214" y="785"/>
                  </a:lnTo>
                  <a:lnTo>
                    <a:pt x="1196" y="785"/>
                  </a:lnTo>
                  <a:lnTo>
                    <a:pt x="1179" y="768"/>
                  </a:lnTo>
                  <a:lnTo>
                    <a:pt x="1145" y="737"/>
                  </a:lnTo>
                  <a:lnTo>
                    <a:pt x="1145" y="672"/>
                  </a:lnTo>
                  <a:lnTo>
                    <a:pt x="1110" y="641"/>
                  </a:lnTo>
                  <a:lnTo>
                    <a:pt x="1076" y="656"/>
                  </a:lnTo>
                  <a:lnTo>
                    <a:pt x="1076" y="641"/>
                  </a:lnTo>
                  <a:lnTo>
                    <a:pt x="1041" y="641"/>
                  </a:lnTo>
                  <a:lnTo>
                    <a:pt x="1006" y="641"/>
                  </a:lnTo>
                  <a:lnTo>
                    <a:pt x="1006" y="624"/>
                  </a:lnTo>
                  <a:lnTo>
                    <a:pt x="955" y="641"/>
                  </a:lnTo>
                  <a:lnTo>
                    <a:pt x="937" y="641"/>
                  </a:lnTo>
                  <a:lnTo>
                    <a:pt x="972" y="641"/>
                  </a:lnTo>
                  <a:lnTo>
                    <a:pt x="955" y="656"/>
                  </a:lnTo>
                  <a:lnTo>
                    <a:pt x="972" y="672"/>
                  </a:lnTo>
                  <a:lnTo>
                    <a:pt x="955" y="672"/>
                  </a:lnTo>
                  <a:lnTo>
                    <a:pt x="920" y="672"/>
                  </a:lnTo>
                  <a:lnTo>
                    <a:pt x="903" y="656"/>
                  </a:lnTo>
                  <a:lnTo>
                    <a:pt x="884" y="656"/>
                  </a:lnTo>
                  <a:lnTo>
                    <a:pt x="849" y="656"/>
                  </a:lnTo>
                  <a:lnTo>
                    <a:pt x="814" y="672"/>
                  </a:lnTo>
                  <a:lnTo>
                    <a:pt x="814" y="656"/>
                  </a:lnTo>
                  <a:lnTo>
                    <a:pt x="797" y="656"/>
                  </a:lnTo>
                  <a:lnTo>
                    <a:pt x="814" y="672"/>
                  </a:lnTo>
                  <a:lnTo>
                    <a:pt x="745" y="720"/>
                  </a:lnTo>
                  <a:lnTo>
                    <a:pt x="745" y="768"/>
                  </a:lnTo>
                  <a:lnTo>
                    <a:pt x="693" y="752"/>
                  </a:lnTo>
                  <a:lnTo>
                    <a:pt x="624" y="656"/>
                  </a:lnTo>
                  <a:lnTo>
                    <a:pt x="607" y="656"/>
                  </a:lnTo>
                  <a:lnTo>
                    <a:pt x="590" y="672"/>
                  </a:lnTo>
                  <a:lnTo>
                    <a:pt x="573" y="672"/>
                  </a:lnTo>
                  <a:lnTo>
                    <a:pt x="538" y="656"/>
                  </a:lnTo>
                  <a:lnTo>
                    <a:pt x="538" y="624"/>
                  </a:lnTo>
                  <a:lnTo>
                    <a:pt x="503" y="593"/>
                  </a:lnTo>
                  <a:lnTo>
                    <a:pt x="365" y="608"/>
                  </a:lnTo>
                  <a:lnTo>
                    <a:pt x="260" y="576"/>
                  </a:lnTo>
                  <a:lnTo>
                    <a:pt x="208" y="576"/>
                  </a:lnTo>
                  <a:lnTo>
                    <a:pt x="190" y="545"/>
                  </a:lnTo>
                  <a:lnTo>
                    <a:pt x="173" y="545"/>
                  </a:lnTo>
                  <a:lnTo>
                    <a:pt x="173" y="528"/>
                  </a:lnTo>
                  <a:lnTo>
                    <a:pt x="104" y="512"/>
                  </a:lnTo>
                  <a:lnTo>
                    <a:pt x="104" y="497"/>
                  </a:lnTo>
                  <a:lnTo>
                    <a:pt x="70" y="464"/>
                  </a:lnTo>
                  <a:lnTo>
                    <a:pt x="70" y="432"/>
                  </a:lnTo>
                  <a:lnTo>
                    <a:pt x="52" y="432"/>
                  </a:lnTo>
                  <a:lnTo>
                    <a:pt x="52" y="416"/>
                  </a:lnTo>
                  <a:lnTo>
                    <a:pt x="70" y="416"/>
                  </a:lnTo>
                  <a:lnTo>
                    <a:pt x="70" y="401"/>
                  </a:lnTo>
                  <a:lnTo>
                    <a:pt x="35" y="401"/>
                  </a:lnTo>
                  <a:lnTo>
                    <a:pt x="52" y="401"/>
                  </a:lnTo>
                  <a:lnTo>
                    <a:pt x="18" y="369"/>
                  </a:lnTo>
                  <a:lnTo>
                    <a:pt x="18" y="353"/>
                  </a:lnTo>
                  <a:lnTo>
                    <a:pt x="0" y="336"/>
                  </a:lnTo>
                  <a:lnTo>
                    <a:pt x="18" y="288"/>
                  </a:lnTo>
                  <a:lnTo>
                    <a:pt x="0" y="240"/>
                  </a:lnTo>
                  <a:lnTo>
                    <a:pt x="18" y="129"/>
                  </a:lnTo>
                  <a:lnTo>
                    <a:pt x="35" y="129"/>
                  </a:lnTo>
                  <a:lnTo>
                    <a:pt x="18" y="129"/>
                  </a:lnTo>
                  <a:lnTo>
                    <a:pt x="0" y="48"/>
                  </a:lnTo>
                  <a:lnTo>
                    <a:pt x="35" y="48"/>
                  </a:lnTo>
                  <a:lnTo>
                    <a:pt x="52" y="65"/>
                  </a:lnTo>
                  <a:lnTo>
                    <a:pt x="35" y="81"/>
                  </a:lnTo>
                  <a:lnTo>
                    <a:pt x="52" y="81"/>
                  </a:lnTo>
                  <a:lnTo>
                    <a:pt x="52" y="33"/>
                  </a:lnTo>
                  <a:lnTo>
                    <a:pt x="52"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0" name="Freeform 260"/>
            <p:cNvSpPr>
              <a:spLocks/>
            </p:cNvSpPr>
            <p:nvPr/>
          </p:nvSpPr>
          <p:spPr bwMode="auto">
            <a:xfrm>
              <a:off x="1268" y="2493"/>
              <a:ext cx="407" cy="248"/>
            </a:xfrm>
            <a:custGeom>
              <a:avLst/>
              <a:gdLst>
                <a:gd name="T0" fmla="*/ 135 w 814"/>
                <a:gd name="T1" fmla="*/ 48 h 497"/>
                <a:gd name="T2" fmla="*/ 130 w 814"/>
                <a:gd name="T3" fmla="*/ 72 h 497"/>
                <a:gd name="T4" fmla="*/ 135 w 814"/>
                <a:gd name="T5" fmla="*/ 80 h 497"/>
                <a:gd name="T6" fmla="*/ 156 w 814"/>
                <a:gd name="T7" fmla="*/ 100 h 497"/>
                <a:gd name="T8" fmla="*/ 178 w 814"/>
                <a:gd name="T9" fmla="*/ 96 h 497"/>
                <a:gd name="T10" fmla="*/ 178 w 814"/>
                <a:gd name="T11" fmla="*/ 92 h 497"/>
                <a:gd name="T12" fmla="*/ 187 w 814"/>
                <a:gd name="T13" fmla="*/ 80 h 497"/>
                <a:gd name="T14" fmla="*/ 204 w 814"/>
                <a:gd name="T15" fmla="*/ 80 h 497"/>
                <a:gd name="T16" fmla="*/ 199 w 814"/>
                <a:gd name="T17" fmla="*/ 100 h 497"/>
                <a:gd name="T18" fmla="*/ 191 w 814"/>
                <a:gd name="T19" fmla="*/ 100 h 497"/>
                <a:gd name="T20" fmla="*/ 174 w 814"/>
                <a:gd name="T21" fmla="*/ 104 h 497"/>
                <a:gd name="T22" fmla="*/ 174 w 814"/>
                <a:gd name="T23" fmla="*/ 112 h 497"/>
                <a:gd name="T24" fmla="*/ 156 w 814"/>
                <a:gd name="T25" fmla="*/ 112 h 497"/>
                <a:gd name="T26" fmla="*/ 143 w 814"/>
                <a:gd name="T27" fmla="*/ 116 h 497"/>
                <a:gd name="T28" fmla="*/ 108 w 814"/>
                <a:gd name="T29" fmla="*/ 104 h 497"/>
                <a:gd name="T30" fmla="*/ 92 w 814"/>
                <a:gd name="T31" fmla="*/ 100 h 497"/>
                <a:gd name="T32" fmla="*/ 79 w 814"/>
                <a:gd name="T33" fmla="*/ 84 h 497"/>
                <a:gd name="T34" fmla="*/ 79 w 814"/>
                <a:gd name="T35" fmla="*/ 72 h 497"/>
                <a:gd name="T36" fmla="*/ 51 w 814"/>
                <a:gd name="T37" fmla="*/ 48 h 497"/>
                <a:gd name="T38" fmla="*/ 44 w 814"/>
                <a:gd name="T39" fmla="*/ 36 h 497"/>
                <a:gd name="T40" fmla="*/ 39 w 814"/>
                <a:gd name="T41" fmla="*/ 32 h 497"/>
                <a:gd name="T42" fmla="*/ 25 w 814"/>
                <a:gd name="T43" fmla="*/ 8 h 497"/>
                <a:gd name="T44" fmla="*/ 13 w 814"/>
                <a:gd name="T45" fmla="*/ 4 h 497"/>
                <a:gd name="T46" fmla="*/ 39 w 814"/>
                <a:gd name="T47" fmla="*/ 44 h 497"/>
                <a:gd name="T48" fmla="*/ 48 w 814"/>
                <a:gd name="T49" fmla="*/ 60 h 497"/>
                <a:gd name="T50" fmla="*/ 48 w 814"/>
                <a:gd name="T51" fmla="*/ 68 h 497"/>
                <a:gd name="T52" fmla="*/ 30 w 814"/>
                <a:gd name="T53" fmla="*/ 56 h 497"/>
                <a:gd name="T54" fmla="*/ 30 w 814"/>
                <a:gd name="T55" fmla="*/ 44 h 497"/>
                <a:gd name="T56" fmla="*/ 13 w 814"/>
                <a:gd name="T57" fmla="*/ 32 h 497"/>
                <a:gd name="T58" fmla="*/ 22 w 814"/>
                <a:gd name="T59" fmla="*/ 28 h 497"/>
                <a:gd name="T60" fmla="*/ 0 w 814"/>
                <a:gd name="T61" fmla="*/ 0 h 497"/>
                <a:gd name="T62" fmla="*/ 39 w 814"/>
                <a:gd name="T63" fmla="*/ 8 h 497"/>
                <a:gd name="T64" fmla="*/ 83 w 814"/>
                <a:gd name="T65" fmla="*/ 12 h 497"/>
                <a:gd name="T66" fmla="*/ 92 w 814"/>
                <a:gd name="T67" fmla="*/ 24 h 497"/>
                <a:gd name="T68" fmla="*/ 100 w 814"/>
                <a:gd name="T69" fmla="*/ 20 h 497"/>
                <a:gd name="T70" fmla="*/ 121 w 814"/>
                <a:gd name="T71" fmla="*/ 44 h 4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14"/>
                <a:gd name="T109" fmla="*/ 0 h 497"/>
                <a:gd name="T110" fmla="*/ 814 w 814"/>
                <a:gd name="T111" fmla="*/ 497 h 4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14" h="497">
                  <a:moveTo>
                    <a:pt x="537" y="192"/>
                  </a:moveTo>
                  <a:lnTo>
                    <a:pt x="537" y="192"/>
                  </a:lnTo>
                  <a:lnTo>
                    <a:pt x="520" y="224"/>
                  </a:lnTo>
                  <a:lnTo>
                    <a:pt x="520" y="288"/>
                  </a:lnTo>
                  <a:lnTo>
                    <a:pt x="537" y="305"/>
                  </a:lnTo>
                  <a:lnTo>
                    <a:pt x="537" y="320"/>
                  </a:lnTo>
                  <a:lnTo>
                    <a:pt x="572" y="384"/>
                  </a:lnTo>
                  <a:lnTo>
                    <a:pt x="624" y="401"/>
                  </a:lnTo>
                  <a:lnTo>
                    <a:pt x="676" y="384"/>
                  </a:lnTo>
                  <a:lnTo>
                    <a:pt x="710" y="384"/>
                  </a:lnTo>
                  <a:lnTo>
                    <a:pt x="693" y="384"/>
                  </a:lnTo>
                  <a:lnTo>
                    <a:pt x="710" y="368"/>
                  </a:lnTo>
                  <a:lnTo>
                    <a:pt x="727" y="320"/>
                  </a:lnTo>
                  <a:lnTo>
                    <a:pt x="745" y="320"/>
                  </a:lnTo>
                  <a:lnTo>
                    <a:pt x="796" y="305"/>
                  </a:lnTo>
                  <a:lnTo>
                    <a:pt x="814" y="320"/>
                  </a:lnTo>
                  <a:lnTo>
                    <a:pt x="796" y="384"/>
                  </a:lnTo>
                  <a:lnTo>
                    <a:pt x="796" y="401"/>
                  </a:lnTo>
                  <a:lnTo>
                    <a:pt x="779" y="384"/>
                  </a:lnTo>
                  <a:lnTo>
                    <a:pt x="762" y="401"/>
                  </a:lnTo>
                  <a:lnTo>
                    <a:pt x="710" y="401"/>
                  </a:lnTo>
                  <a:lnTo>
                    <a:pt x="693" y="416"/>
                  </a:lnTo>
                  <a:lnTo>
                    <a:pt x="727" y="449"/>
                  </a:lnTo>
                  <a:lnTo>
                    <a:pt x="693" y="449"/>
                  </a:lnTo>
                  <a:lnTo>
                    <a:pt x="676" y="497"/>
                  </a:lnTo>
                  <a:lnTo>
                    <a:pt x="624" y="449"/>
                  </a:lnTo>
                  <a:lnTo>
                    <a:pt x="589" y="449"/>
                  </a:lnTo>
                  <a:lnTo>
                    <a:pt x="572" y="464"/>
                  </a:lnTo>
                  <a:lnTo>
                    <a:pt x="520" y="449"/>
                  </a:lnTo>
                  <a:lnTo>
                    <a:pt x="434" y="416"/>
                  </a:lnTo>
                  <a:lnTo>
                    <a:pt x="416" y="401"/>
                  </a:lnTo>
                  <a:lnTo>
                    <a:pt x="365" y="401"/>
                  </a:lnTo>
                  <a:lnTo>
                    <a:pt x="330" y="368"/>
                  </a:lnTo>
                  <a:lnTo>
                    <a:pt x="313" y="336"/>
                  </a:lnTo>
                  <a:lnTo>
                    <a:pt x="330" y="320"/>
                  </a:lnTo>
                  <a:lnTo>
                    <a:pt x="313" y="288"/>
                  </a:lnTo>
                  <a:lnTo>
                    <a:pt x="244" y="209"/>
                  </a:lnTo>
                  <a:lnTo>
                    <a:pt x="207" y="192"/>
                  </a:lnTo>
                  <a:lnTo>
                    <a:pt x="207" y="176"/>
                  </a:lnTo>
                  <a:lnTo>
                    <a:pt x="173" y="144"/>
                  </a:lnTo>
                  <a:lnTo>
                    <a:pt x="173" y="128"/>
                  </a:lnTo>
                  <a:lnTo>
                    <a:pt x="155" y="128"/>
                  </a:lnTo>
                  <a:lnTo>
                    <a:pt x="138" y="96"/>
                  </a:lnTo>
                  <a:lnTo>
                    <a:pt x="103" y="32"/>
                  </a:lnTo>
                  <a:lnTo>
                    <a:pt x="86" y="32"/>
                  </a:lnTo>
                  <a:lnTo>
                    <a:pt x="52" y="17"/>
                  </a:lnTo>
                  <a:lnTo>
                    <a:pt x="69" y="65"/>
                  </a:lnTo>
                  <a:lnTo>
                    <a:pt x="155" y="176"/>
                  </a:lnTo>
                  <a:lnTo>
                    <a:pt x="173" y="240"/>
                  </a:lnTo>
                  <a:lnTo>
                    <a:pt x="190" y="240"/>
                  </a:lnTo>
                  <a:lnTo>
                    <a:pt x="207" y="257"/>
                  </a:lnTo>
                  <a:lnTo>
                    <a:pt x="190" y="272"/>
                  </a:lnTo>
                  <a:lnTo>
                    <a:pt x="173" y="257"/>
                  </a:lnTo>
                  <a:lnTo>
                    <a:pt x="121" y="224"/>
                  </a:lnTo>
                  <a:lnTo>
                    <a:pt x="138" y="209"/>
                  </a:lnTo>
                  <a:lnTo>
                    <a:pt x="121" y="176"/>
                  </a:lnTo>
                  <a:lnTo>
                    <a:pt x="69" y="161"/>
                  </a:lnTo>
                  <a:lnTo>
                    <a:pt x="52" y="128"/>
                  </a:lnTo>
                  <a:lnTo>
                    <a:pt x="69" y="144"/>
                  </a:lnTo>
                  <a:lnTo>
                    <a:pt x="86" y="113"/>
                  </a:lnTo>
                  <a:lnTo>
                    <a:pt x="34" y="80"/>
                  </a:lnTo>
                  <a:lnTo>
                    <a:pt x="0" y="0"/>
                  </a:lnTo>
                  <a:lnTo>
                    <a:pt x="52" y="0"/>
                  </a:lnTo>
                  <a:lnTo>
                    <a:pt x="155" y="32"/>
                  </a:lnTo>
                  <a:lnTo>
                    <a:pt x="295" y="17"/>
                  </a:lnTo>
                  <a:lnTo>
                    <a:pt x="330" y="48"/>
                  </a:lnTo>
                  <a:lnTo>
                    <a:pt x="330" y="80"/>
                  </a:lnTo>
                  <a:lnTo>
                    <a:pt x="365" y="96"/>
                  </a:lnTo>
                  <a:lnTo>
                    <a:pt x="382" y="96"/>
                  </a:lnTo>
                  <a:lnTo>
                    <a:pt x="399" y="80"/>
                  </a:lnTo>
                  <a:lnTo>
                    <a:pt x="416" y="80"/>
                  </a:lnTo>
                  <a:lnTo>
                    <a:pt x="485" y="176"/>
                  </a:lnTo>
                  <a:lnTo>
                    <a:pt x="537" y="19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1" name="Freeform 261"/>
            <p:cNvSpPr>
              <a:spLocks/>
            </p:cNvSpPr>
            <p:nvPr/>
          </p:nvSpPr>
          <p:spPr bwMode="auto">
            <a:xfrm>
              <a:off x="1649" y="2685"/>
              <a:ext cx="9" cy="32"/>
            </a:xfrm>
            <a:custGeom>
              <a:avLst/>
              <a:gdLst>
                <a:gd name="T0" fmla="*/ 0 w 17"/>
                <a:gd name="T1" fmla="*/ 16 h 65"/>
                <a:gd name="T2" fmla="*/ 0 w 17"/>
                <a:gd name="T3" fmla="*/ 16 h 65"/>
                <a:gd name="T4" fmla="*/ 5 w 17"/>
                <a:gd name="T5" fmla="*/ 16 h 65"/>
                <a:gd name="T6" fmla="*/ 5 w 17"/>
                <a:gd name="T7" fmla="*/ 0 h 65"/>
                <a:gd name="T8" fmla="*/ 0 w 17"/>
                <a:gd name="T9" fmla="*/ 4 h 65"/>
                <a:gd name="T10" fmla="*/ 0 w 17"/>
                <a:gd name="T11" fmla="*/ 16 h 65"/>
                <a:gd name="T12" fmla="*/ 0 60000 65536"/>
                <a:gd name="T13" fmla="*/ 0 60000 65536"/>
                <a:gd name="T14" fmla="*/ 0 60000 65536"/>
                <a:gd name="T15" fmla="*/ 0 60000 65536"/>
                <a:gd name="T16" fmla="*/ 0 60000 65536"/>
                <a:gd name="T17" fmla="*/ 0 60000 65536"/>
                <a:gd name="T18" fmla="*/ 0 w 17"/>
                <a:gd name="T19" fmla="*/ 0 h 65"/>
                <a:gd name="T20" fmla="*/ 17 w 17"/>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7" h="65">
                  <a:moveTo>
                    <a:pt x="0" y="65"/>
                  </a:moveTo>
                  <a:lnTo>
                    <a:pt x="0" y="65"/>
                  </a:lnTo>
                  <a:lnTo>
                    <a:pt x="17" y="65"/>
                  </a:lnTo>
                  <a:lnTo>
                    <a:pt x="17" y="0"/>
                  </a:lnTo>
                  <a:lnTo>
                    <a:pt x="0" y="17"/>
                  </a:lnTo>
                  <a:lnTo>
                    <a:pt x="0"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2" name="Freeform 262"/>
            <p:cNvSpPr>
              <a:spLocks/>
            </p:cNvSpPr>
            <p:nvPr/>
          </p:nvSpPr>
          <p:spPr bwMode="auto">
            <a:xfrm>
              <a:off x="1606" y="2693"/>
              <a:ext cx="52" cy="56"/>
            </a:xfrm>
            <a:custGeom>
              <a:avLst/>
              <a:gdLst>
                <a:gd name="T0" fmla="*/ 22 w 103"/>
                <a:gd name="T1" fmla="*/ 12 h 111"/>
                <a:gd name="T2" fmla="*/ 22 w 103"/>
                <a:gd name="T3" fmla="*/ 12 h 111"/>
                <a:gd name="T4" fmla="*/ 26 w 103"/>
                <a:gd name="T5" fmla="*/ 16 h 111"/>
                <a:gd name="T6" fmla="*/ 18 w 103"/>
                <a:gd name="T7" fmla="*/ 24 h 111"/>
                <a:gd name="T8" fmla="*/ 13 w 103"/>
                <a:gd name="T9" fmla="*/ 28 h 111"/>
                <a:gd name="T10" fmla="*/ 0 w 103"/>
                <a:gd name="T11" fmla="*/ 24 h 111"/>
                <a:gd name="T12" fmla="*/ 5 w 103"/>
                <a:gd name="T13" fmla="*/ 12 h 111"/>
                <a:gd name="T14" fmla="*/ 13 w 103"/>
                <a:gd name="T15" fmla="*/ 12 h 111"/>
                <a:gd name="T16" fmla="*/ 5 w 103"/>
                <a:gd name="T17" fmla="*/ 4 h 111"/>
                <a:gd name="T18" fmla="*/ 9 w 103"/>
                <a:gd name="T19" fmla="*/ 0 h 111"/>
                <a:gd name="T20" fmla="*/ 22 w 103"/>
                <a:gd name="T21" fmla="*/ 0 h 111"/>
                <a:gd name="T22" fmla="*/ 22 w 103"/>
                <a:gd name="T23" fmla="*/ 12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
                <a:gd name="T37" fmla="*/ 0 h 111"/>
                <a:gd name="T38" fmla="*/ 103 w 103"/>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 h="111">
                  <a:moveTo>
                    <a:pt x="86" y="48"/>
                  </a:moveTo>
                  <a:lnTo>
                    <a:pt x="86" y="48"/>
                  </a:lnTo>
                  <a:lnTo>
                    <a:pt x="103" y="63"/>
                  </a:lnTo>
                  <a:lnTo>
                    <a:pt x="69" y="96"/>
                  </a:lnTo>
                  <a:lnTo>
                    <a:pt x="51" y="111"/>
                  </a:lnTo>
                  <a:lnTo>
                    <a:pt x="0" y="96"/>
                  </a:lnTo>
                  <a:lnTo>
                    <a:pt x="17" y="48"/>
                  </a:lnTo>
                  <a:lnTo>
                    <a:pt x="51" y="48"/>
                  </a:lnTo>
                  <a:lnTo>
                    <a:pt x="17" y="15"/>
                  </a:lnTo>
                  <a:lnTo>
                    <a:pt x="34" y="0"/>
                  </a:lnTo>
                  <a:lnTo>
                    <a:pt x="86" y="0"/>
                  </a:lnTo>
                  <a:lnTo>
                    <a:pt x="86"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3" name="Freeform 263"/>
            <p:cNvSpPr>
              <a:spLocks/>
            </p:cNvSpPr>
            <p:nvPr/>
          </p:nvSpPr>
          <p:spPr bwMode="auto">
            <a:xfrm>
              <a:off x="1642" y="2725"/>
              <a:ext cx="85" cy="32"/>
            </a:xfrm>
            <a:custGeom>
              <a:avLst/>
              <a:gdLst>
                <a:gd name="T0" fmla="*/ 9 w 170"/>
                <a:gd name="T1" fmla="*/ 0 h 63"/>
                <a:gd name="T2" fmla="*/ 9 w 170"/>
                <a:gd name="T3" fmla="*/ 0 h 63"/>
                <a:gd name="T4" fmla="*/ 29 w 170"/>
                <a:gd name="T5" fmla="*/ 0 h 63"/>
                <a:gd name="T6" fmla="*/ 43 w 170"/>
                <a:gd name="T7" fmla="*/ 4 h 63"/>
                <a:gd name="T8" fmla="*/ 34 w 170"/>
                <a:gd name="T9" fmla="*/ 9 h 63"/>
                <a:gd name="T10" fmla="*/ 18 w 170"/>
                <a:gd name="T11" fmla="*/ 16 h 63"/>
                <a:gd name="T12" fmla="*/ 12 w 170"/>
                <a:gd name="T13" fmla="*/ 16 h 63"/>
                <a:gd name="T14" fmla="*/ 12 w 170"/>
                <a:gd name="T15" fmla="*/ 12 h 63"/>
                <a:gd name="T16" fmla="*/ 0 w 170"/>
                <a:gd name="T17" fmla="*/ 9 h 63"/>
                <a:gd name="T18" fmla="*/ 9 w 170"/>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63"/>
                <a:gd name="T32" fmla="*/ 170 w 170"/>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63">
                  <a:moveTo>
                    <a:pt x="34" y="0"/>
                  </a:moveTo>
                  <a:lnTo>
                    <a:pt x="34" y="0"/>
                  </a:lnTo>
                  <a:lnTo>
                    <a:pt x="119" y="0"/>
                  </a:lnTo>
                  <a:lnTo>
                    <a:pt x="170" y="15"/>
                  </a:lnTo>
                  <a:lnTo>
                    <a:pt x="136" y="33"/>
                  </a:lnTo>
                  <a:lnTo>
                    <a:pt x="69" y="63"/>
                  </a:lnTo>
                  <a:lnTo>
                    <a:pt x="51" y="63"/>
                  </a:lnTo>
                  <a:lnTo>
                    <a:pt x="51" y="48"/>
                  </a:lnTo>
                  <a:lnTo>
                    <a:pt x="0" y="33"/>
                  </a:lnTo>
                  <a:lnTo>
                    <a:pt x="34"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4" name="Freeform 264"/>
            <p:cNvSpPr>
              <a:spLocks/>
            </p:cNvSpPr>
            <p:nvPr/>
          </p:nvSpPr>
          <p:spPr bwMode="auto">
            <a:xfrm>
              <a:off x="1632" y="2741"/>
              <a:ext cx="36" cy="16"/>
            </a:xfrm>
            <a:custGeom>
              <a:avLst/>
              <a:gdLst>
                <a:gd name="T0" fmla="*/ 5 w 71"/>
                <a:gd name="T1" fmla="*/ 0 h 30"/>
                <a:gd name="T2" fmla="*/ 5 w 71"/>
                <a:gd name="T3" fmla="*/ 0 h 30"/>
                <a:gd name="T4" fmla="*/ 0 w 71"/>
                <a:gd name="T5" fmla="*/ 4 h 30"/>
                <a:gd name="T6" fmla="*/ 5 w 71"/>
                <a:gd name="T7" fmla="*/ 9 h 30"/>
                <a:gd name="T8" fmla="*/ 18 w 71"/>
                <a:gd name="T9" fmla="*/ 9 h 30"/>
                <a:gd name="T10" fmla="*/ 18 w 71"/>
                <a:gd name="T11" fmla="*/ 4 h 30"/>
                <a:gd name="T12" fmla="*/ 5 w 71"/>
                <a:gd name="T13" fmla="*/ 0 h 30"/>
                <a:gd name="T14" fmla="*/ 0 60000 65536"/>
                <a:gd name="T15" fmla="*/ 0 60000 65536"/>
                <a:gd name="T16" fmla="*/ 0 60000 65536"/>
                <a:gd name="T17" fmla="*/ 0 60000 65536"/>
                <a:gd name="T18" fmla="*/ 0 60000 65536"/>
                <a:gd name="T19" fmla="*/ 0 60000 65536"/>
                <a:gd name="T20" fmla="*/ 0 60000 65536"/>
                <a:gd name="T21" fmla="*/ 0 w 71"/>
                <a:gd name="T22" fmla="*/ 0 h 30"/>
                <a:gd name="T23" fmla="*/ 71 w 7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30">
                  <a:moveTo>
                    <a:pt x="20" y="0"/>
                  </a:moveTo>
                  <a:lnTo>
                    <a:pt x="20" y="0"/>
                  </a:lnTo>
                  <a:lnTo>
                    <a:pt x="0" y="15"/>
                  </a:lnTo>
                  <a:lnTo>
                    <a:pt x="20" y="30"/>
                  </a:lnTo>
                  <a:lnTo>
                    <a:pt x="71" y="30"/>
                  </a:lnTo>
                  <a:lnTo>
                    <a:pt x="71" y="15"/>
                  </a:lnTo>
                  <a:lnTo>
                    <a:pt x="2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5" name="Freeform 265"/>
            <p:cNvSpPr>
              <a:spLocks/>
            </p:cNvSpPr>
            <p:nvPr/>
          </p:nvSpPr>
          <p:spPr bwMode="auto">
            <a:xfrm>
              <a:off x="1675" y="2733"/>
              <a:ext cx="52" cy="56"/>
            </a:xfrm>
            <a:custGeom>
              <a:avLst/>
              <a:gdLst>
                <a:gd name="T0" fmla="*/ 26 w 103"/>
                <a:gd name="T1" fmla="*/ 0 h 114"/>
                <a:gd name="T2" fmla="*/ 26 w 103"/>
                <a:gd name="T3" fmla="*/ 0 h 114"/>
                <a:gd name="T4" fmla="*/ 26 w 103"/>
                <a:gd name="T5" fmla="*/ 4 h 114"/>
                <a:gd name="T6" fmla="*/ 22 w 103"/>
                <a:gd name="T7" fmla="*/ 23 h 114"/>
                <a:gd name="T8" fmla="*/ 26 w 103"/>
                <a:gd name="T9" fmla="*/ 28 h 114"/>
                <a:gd name="T10" fmla="*/ 22 w 103"/>
                <a:gd name="T11" fmla="*/ 28 h 114"/>
                <a:gd name="T12" fmla="*/ 9 w 103"/>
                <a:gd name="T13" fmla="*/ 23 h 114"/>
                <a:gd name="T14" fmla="*/ 0 w 103"/>
                <a:gd name="T15" fmla="*/ 16 h 114"/>
                <a:gd name="T16" fmla="*/ 0 w 103"/>
                <a:gd name="T17" fmla="*/ 12 h 114"/>
                <a:gd name="T18" fmla="*/ 18 w 103"/>
                <a:gd name="T19" fmla="*/ 4 h 114"/>
                <a:gd name="T20" fmla="*/ 26 w 103"/>
                <a:gd name="T21" fmla="*/ 0 h 1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114"/>
                <a:gd name="T35" fmla="*/ 103 w 103"/>
                <a:gd name="T36" fmla="*/ 114 h 1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114">
                  <a:moveTo>
                    <a:pt x="103" y="0"/>
                  </a:moveTo>
                  <a:lnTo>
                    <a:pt x="103" y="0"/>
                  </a:lnTo>
                  <a:lnTo>
                    <a:pt x="103" y="18"/>
                  </a:lnTo>
                  <a:lnTo>
                    <a:pt x="86" y="96"/>
                  </a:lnTo>
                  <a:lnTo>
                    <a:pt x="103" y="114"/>
                  </a:lnTo>
                  <a:lnTo>
                    <a:pt x="86" y="114"/>
                  </a:lnTo>
                  <a:lnTo>
                    <a:pt x="34" y="96"/>
                  </a:lnTo>
                  <a:lnTo>
                    <a:pt x="0" y="66"/>
                  </a:lnTo>
                  <a:lnTo>
                    <a:pt x="0" y="48"/>
                  </a:lnTo>
                  <a:lnTo>
                    <a:pt x="69" y="18"/>
                  </a:lnTo>
                  <a:lnTo>
                    <a:pt x="103"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6" name="Freeform 266"/>
            <p:cNvSpPr>
              <a:spLocks/>
            </p:cNvSpPr>
            <p:nvPr/>
          </p:nvSpPr>
          <p:spPr bwMode="auto">
            <a:xfrm>
              <a:off x="1694" y="2781"/>
              <a:ext cx="43" cy="40"/>
            </a:xfrm>
            <a:custGeom>
              <a:avLst/>
              <a:gdLst>
                <a:gd name="T0" fmla="*/ 21 w 87"/>
                <a:gd name="T1" fmla="*/ 20 h 81"/>
                <a:gd name="T2" fmla="*/ 21 w 87"/>
                <a:gd name="T3" fmla="*/ 20 h 81"/>
                <a:gd name="T4" fmla="*/ 21 w 87"/>
                <a:gd name="T5" fmla="*/ 12 h 81"/>
                <a:gd name="T6" fmla="*/ 17 w 87"/>
                <a:gd name="T7" fmla="*/ 8 h 81"/>
                <a:gd name="T8" fmla="*/ 17 w 87"/>
                <a:gd name="T9" fmla="*/ 4 h 81"/>
                <a:gd name="T10" fmla="*/ 13 w 87"/>
                <a:gd name="T11" fmla="*/ 4 h 81"/>
                <a:gd name="T12" fmla="*/ 0 w 87"/>
                <a:gd name="T13" fmla="*/ 0 h 81"/>
                <a:gd name="T14" fmla="*/ 0 w 87"/>
                <a:gd name="T15" fmla="*/ 8 h 81"/>
                <a:gd name="T16" fmla="*/ 4 w 87"/>
                <a:gd name="T17" fmla="*/ 12 h 81"/>
                <a:gd name="T18" fmla="*/ 8 w 87"/>
                <a:gd name="T19" fmla="*/ 8 h 81"/>
                <a:gd name="T20" fmla="*/ 13 w 87"/>
                <a:gd name="T21" fmla="*/ 16 h 81"/>
                <a:gd name="T22" fmla="*/ 21 w 87"/>
                <a:gd name="T23" fmla="*/ 20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
                <a:gd name="T37" fmla="*/ 0 h 81"/>
                <a:gd name="T38" fmla="*/ 87 w 87"/>
                <a:gd name="T39" fmla="*/ 81 h 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 h="81">
                  <a:moveTo>
                    <a:pt x="87" y="81"/>
                  </a:moveTo>
                  <a:lnTo>
                    <a:pt x="87" y="81"/>
                  </a:lnTo>
                  <a:lnTo>
                    <a:pt x="87" y="48"/>
                  </a:lnTo>
                  <a:lnTo>
                    <a:pt x="69" y="33"/>
                  </a:lnTo>
                  <a:lnTo>
                    <a:pt x="69" y="18"/>
                  </a:lnTo>
                  <a:lnTo>
                    <a:pt x="52" y="18"/>
                  </a:lnTo>
                  <a:lnTo>
                    <a:pt x="0" y="0"/>
                  </a:lnTo>
                  <a:lnTo>
                    <a:pt x="0" y="33"/>
                  </a:lnTo>
                  <a:lnTo>
                    <a:pt x="18" y="48"/>
                  </a:lnTo>
                  <a:lnTo>
                    <a:pt x="35" y="33"/>
                  </a:lnTo>
                  <a:lnTo>
                    <a:pt x="52" y="66"/>
                  </a:lnTo>
                  <a:lnTo>
                    <a:pt x="87"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7" name="Freeform 267"/>
            <p:cNvSpPr>
              <a:spLocks/>
            </p:cNvSpPr>
            <p:nvPr/>
          </p:nvSpPr>
          <p:spPr bwMode="auto">
            <a:xfrm>
              <a:off x="1737" y="2805"/>
              <a:ext cx="42" cy="32"/>
            </a:xfrm>
            <a:custGeom>
              <a:avLst/>
              <a:gdLst>
                <a:gd name="T0" fmla="*/ 0 w 84"/>
                <a:gd name="T1" fmla="*/ 8 h 66"/>
                <a:gd name="T2" fmla="*/ 0 w 84"/>
                <a:gd name="T3" fmla="*/ 8 h 66"/>
                <a:gd name="T4" fmla="*/ 12 w 84"/>
                <a:gd name="T5" fmla="*/ 11 h 66"/>
                <a:gd name="T6" fmla="*/ 12 w 84"/>
                <a:gd name="T7" fmla="*/ 16 h 66"/>
                <a:gd name="T8" fmla="*/ 18 w 84"/>
                <a:gd name="T9" fmla="*/ 11 h 66"/>
                <a:gd name="T10" fmla="*/ 12 w 84"/>
                <a:gd name="T11" fmla="*/ 8 h 66"/>
                <a:gd name="T12" fmla="*/ 21 w 84"/>
                <a:gd name="T13" fmla="*/ 4 h 66"/>
                <a:gd name="T14" fmla="*/ 18 w 84"/>
                <a:gd name="T15" fmla="*/ 0 h 66"/>
                <a:gd name="T16" fmla="*/ 9 w 84"/>
                <a:gd name="T17" fmla="*/ 4 h 66"/>
                <a:gd name="T18" fmla="*/ 5 w 84"/>
                <a:gd name="T19" fmla="*/ 4 h 66"/>
                <a:gd name="T20" fmla="*/ 0 w 84"/>
                <a:gd name="T21" fmla="*/ 0 h 66"/>
                <a:gd name="T22" fmla="*/ 0 w 84"/>
                <a:gd name="T23" fmla="*/ 8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
                <a:gd name="T37" fmla="*/ 0 h 66"/>
                <a:gd name="T38" fmla="*/ 84 w 84"/>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 h="66">
                  <a:moveTo>
                    <a:pt x="0" y="33"/>
                  </a:moveTo>
                  <a:lnTo>
                    <a:pt x="0" y="33"/>
                  </a:lnTo>
                  <a:lnTo>
                    <a:pt x="51" y="48"/>
                  </a:lnTo>
                  <a:lnTo>
                    <a:pt x="51" y="66"/>
                  </a:lnTo>
                  <a:lnTo>
                    <a:pt x="69" y="48"/>
                  </a:lnTo>
                  <a:lnTo>
                    <a:pt x="51" y="33"/>
                  </a:lnTo>
                  <a:lnTo>
                    <a:pt x="84" y="18"/>
                  </a:lnTo>
                  <a:lnTo>
                    <a:pt x="69" y="0"/>
                  </a:lnTo>
                  <a:lnTo>
                    <a:pt x="34" y="18"/>
                  </a:lnTo>
                  <a:lnTo>
                    <a:pt x="17" y="18"/>
                  </a:lnTo>
                  <a:lnTo>
                    <a:pt x="0"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8" name="Freeform 268"/>
            <p:cNvSpPr>
              <a:spLocks/>
            </p:cNvSpPr>
            <p:nvPr/>
          </p:nvSpPr>
          <p:spPr bwMode="auto">
            <a:xfrm>
              <a:off x="1780" y="2805"/>
              <a:ext cx="35" cy="32"/>
            </a:xfrm>
            <a:custGeom>
              <a:avLst/>
              <a:gdLst>
                <a:gd name="T0" fmla="*/ 13 w 69"/>
                <a:gd name="T1" fmla="*/ 4 h 66"/>
                <a:gd name="T2" fmla="*/ 13 w 69"/>
                <a:gd name="T3" fmla="*/ 4 h 66"/>
                <a:gd name="T4" fmla="*/ 18 w 69"/>
                <a:gd name="T5" fmla="*/ 8 h 66"/>
                <a:gd name="T6" fmla="*/ 13 w 69"/>
                <a:gd name="T7" fmla="*/ 11 h 66"/>
                <a:gd name="T8" fmla="*/ 13 w 69"/>
                <a:gd name="T9" fmla="*/ 16 h 66"/>
                <a:gd name="T10" fmla="*/ 9 w 69"/>
                <a:gd name="T11" fmla="*/ 8 h 66"/>
                <a:gd name="T12" fmla="*/ 0 w 69"/>
                <a:gd name="T13" fmla="*/ 4 h 66"/>
                <a:gd name="T14" fmla="*/ 0 w 69"/>
                <a:gd name="T15" fmla="*/ 0 h 66"/>
                <a:gd name="T16" fmla="*/ 5 w 69"/>
                <a:gd name="T17" fmla="*/ 0 h 66"/>
                <a:gd name="T18" fmla="*/ 9 w 69"/>
                <a:gd name="T19" fmla="*/ 0 h 66"/>
                <a:gd name="T20" fmla="*/ 13 w 69"/>
                <a:gd name="T21" fmla="*/ 4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66"/>
                <a:gd name="T35" fmla="*/ 69 w 69"/>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66">
                  <a:moveTo>
                    <a:pt x="52" y="18"/>
                  </a:moveTo>
                  <a:lnTo>
                    <a:pt x="52" y="18"/>
                  </a:lnTo>
                  <a:lnTo>
                    <a:pt x="69" y="33"/>
                  </a:lnTo>
                  <a:lnTo>
                    <a:pt x="52" y="48"/>
                  </a:lnTo>
                  <a:lnTo>
                    <a:pt x="52" y="66"/>
                  </a:lnTo>
                  <a:lnTo>
                    <a:pt x="35" y="33"/>
                  </a:lnTo>
                  <a:lnTo>
                    <a:pt x="0" y="18"/>
                  </a:lnTo>
                  <a:lnTo>
                    <a:pt x="0" y="0"/>
                  </a:lnTo>
                  <a:lnTo>
                    <a:pt x="17" y="0"/>
                  </a:lnTo>
                  <a:lnTo>
                    <a:pt x="35" y="0"/>
                  </a:lnTo>
                  <a:lnTo>
                    <a:pt x="52"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09" name="Freeform 269"/>
            <p:cNvSpPr>
              <a:spLocks/>
            </p:cNvSpPr>
            <p:nvPr/>
          </p:nvSpPr>
          <p:spPr bwMode="auto">
            <a:xfrm>
              <a:off x="1771" y="2805"/>
              <a:ext cx="9" cy="8"/>
            </a:xfrm>
            <a:custGeom>
              <a:avLst/>
              <a:gdLst>
                <a:gd name="T0" fmla="*/ 5 w 17"/>
                <a:gd name="T1" fmla="*/ 4 h 18"/>
                <a:gd name="T2" fmla="*/ 5 w 17"/>
                <a:gd name="T3" fmla="*/ 4 h 18"/>
                <a:gd name="T4" fmla="*/ 5 w 17"/>
                <a:gd name="T5" fmla="*/ 0 h 18"/>
                <a:gd name="T6" fmla="*/ 0 w 17"/>
                <a:gd name="T7" fmla="*/ 0 h 18"/>
                <a:gd name="T8" fmla="*/ 5 w 17"/>
                <a:gd name="T9" fmla="*/ 4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7" y="18"/>
                  </a:moveTo>
                  <a:lnTo>
                    <a:pt x="17" y="18"/>
                  </a:lnTo>
                  <a:lnTo>
                    <a:pt x="17" y="0"/>
                  </a:lnTo>
                  <a:lnTo>
                    <a:pt x="0" y="0"/>
                  </a:lnTo>
                  <a:lnTo>
                    <a:pt x="17"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0" name="Freeform 270"/>
            <p:cNvSpPr>
              <a:spLocks/>
            </p:cNvSpPr>
            <p:nvPr/>
          </p:nvSpPr>
          <p:spPr bwMode="auto">
            <a:xfrm>
              <a:off x="1771" y="2805"/>
              <a:ext cx="9" cy="8"/>
            </a:xfrm>
            <a:custGeom>
              <a:avLst/>
              <a:gdLst>
                <a:gd name="T0" fmla="*/ 5 w 17"/>
                <a:gd name="T1" fmla="*/ 4 h 18"/>
                <a:gd name="T2" fmla="*/ 5 w 17"/>
                <a:gd name="T3" fmla="*/ 4 h 18"/>
                <a:gd name="T4" fmla="*/ 5 w 17"/>
                <a:gd name="T5" fmla="*/ 0 h 18"/>
                <a:gd name="T6" fmla="*/ 0 w 17"/>
                <a:gd name="T7" fmla="*/ 0 h 18"/>
                <a:gd name="T8" fmla="*/ 5 w 17"/>
                <a:gd name="T9" fmla="*/ 4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7" y="18"/>
                  </a:moveTo>
                  <a:lnTo>
                    <a:pt x="17" y="18"/>
                  </a:lnTo>
                  <a:lnTo>
                    <a:pt x="17" y="0"/>
                  </a:lnTo>
                  <a:lnTo>
                    <a:pt x="0" y="0"/>
                  </a:lnTo>
                  <a:lnTo>
                    <a:pt x="17"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11" name="Freeform 271"/>
            <p:cNvSpPr>
              <a:spLocks/>
            </p:cNvSpPr>
            <p:nvPr/>
          </p:nvSpPr>
          <p:spPr bwMode="auto">
            <a:xfrm>
              <a:off x="1884" y="2669"/>
              <a:ext cx="52" cy="32"/>
            </a:xfrm>
            <a:custGeom>
              <a:avLst/>
              <a:gdLst>
                <a:gd name="T0" fmla="*/ 0 w 104"/>
                <a:gd name="T1" fmla="*/ 12 h 63"/>
                <a:gd name="T2" fmla="*/ 0 w 104"/>
                <a:gd name="T3" fmla="*/ 12 h 63"/>
                <a:gd name="T4" fmla="*/ 0 w 104"/>
                <a:gd name="T5" fmla="*/ 0 h 63"/>
                <a:gd name="T6" fmla="*/ 13 w 104"/>
                <a:gd name="T7" fmla="*/ 0 h 63"/>
                <a:gd name="T8" fmla="*/ 13 w 104"/>
                <a:gd name="T9" fmla="*/ 4 h 63"/>
                <a:gd name="T10" fmla="*/ 18 w 104"/>
                <a:gd name="T11" fmla="*/ 4 h 63"/>
                <a:gd name="T12" fmla="*/ 26 w 104"/>
                <a:gd name="T13" fmla="*/ 8 h 63"/>
                <a:gd name="T14" fmla="*/ 22 w 104"/>
                <a:gd name="T15" fmla="*/ 12 h 63"/>
                <a:gd name="T16" fmla="*/ 22 w 104"/>
                <a:gd name="T17" fmla="*/ 8 h 63"/>
                <a:gd name="T18" fmla="*/ 9 w 104"/>
                <a:gd name="T19" fmla="*/ 12 h 63"/>
                <a:gd name="T20" fmla="*/ 9 w 104"/>
                <a:gd name="T21" fmla="*/ 8 h 63"/>
                <a:gd name="T22" fmla="*/ 5 w 104"/>
                <a:gd name="T23" fmla="*/ 12 h 63"/>
                <a:gd name="T24" fmla="*/ 5 w 104"/>
                <a:gd name="T25" fmla="*/ 16 h 63"/>
                <a:gd name="T26" fmla="*/ 0 w 104"/>
                <a:gd name="T27" fmla="*/ 12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
                <a:gd name="T43" fmla="*/ 0 h 63"/>
                <a:gd name="T44" fmla="*/ 104 w 104"/>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 h="63">
                  <a:moveTo>
                    <a:pt x="0" y="48"/>
                  </a:moveTo>
                  <a:lnTo>
                    <a:pt x="0" y="48"/>
                  </a:lnTo>
                  <a:lnTo>
                    <a:pt x="0" y="0"/>
                  </a:lnTo>
                  <a:lnTo>
                    <a:pt x="52" y="0"/>
                  </a:lnTo>
                  <a:lnTo>
                    <a:pt x="52" y="15"/>
                  </a:lnTo>
                  <a:lnTo>
                    <a:pt x="69" y="15"/>
                  </a:lnTo>
                  <a:lnTo>
                    <a:pt x="104" y="31"/>
                  </a:lnTo>
                  <a:lnTo>
                    <a:pt x="87" y="48"/>
                  </a:lnTo>
                  <a:lnTo>
                    <a:pt x="87" y="31"/>
                  </a:lnTo>
                  <a:lnTo>
                    <a:pt x="35" y="48"/>
                  </a:lnTo>
                  <a:lnTo>
                    <a:pt x="35" y="31"/>
                  </a:lnTo>
                  <a:lnTo>
                    <a:pt x="18" y="48"/>
                  </a:lnTo>
                  <a:lnTo>
                    <a:pt x="18" y="63"/>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2" name="Freeform 272"/>
            <p:cNvSpPr>
              <a:spLocks/>
            </p:cNvSpPr>
            <p:nvPr/>
          </p:nvSpPr>
          <p:spPr bwMode="auto">
            <a:xfrm>
              <a:off x="1849" y="2669"/>
              <a:ext cx="35" cy="24"/>
            </a:xfrm>
            <a:custGeom>
              <a:avLst/>
              <a:gdLst>
                <a:gd name="T0" fmla="*/ 18 w 69"/>
                <a:gd name="T1" fmla="*/ 12 h 48"/>
                <a:gd name="T2" fmla="*/ 18 w 69"/>
                <a:gd name="T3" fmla="*/ 12 h 48"/>
                <a:gd name="T4" fmla="*/ 18 w 69"/>
                <a:gd name="T5" fmla="*/ 0 h 48"/>
                <a:gd name="T6" fmla="*/ 9 w 69"/>
                <a:gd name="T7" fmla="*/ 0 h 48"/>
                <a:gd name="T8" fmla="*/ 13 w 69"/>
                <a:gd name="T9" fmla="*/ 7 h 48"/>
                <a:gd name="T10" fmla="*/ 0 w 69"/>
                <a:gd name="T11" fmla="*/ 12 h 48"/>
                <a:gd name="T12" fmla="*/ 5 w 69"/>
                <a:gd name="T13" fmla="*/ 12 h 48"/>
                <a:gd name="T14" fmla="*/ 18 w 69"/>
                <a:gd name="T15" fmla="*/ 12 h 48"/>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48"/>
                <a:gd name="T26" fmla="*/ 69 w 6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48">
                  <a:moveTo>
                    <a:pt x="69" y="48"/>
                  </a:moveTo>
                  <a:lnTo>
                    <a:pt x="69" y="48"/>
                  </a:lnTo>
                  <a:lnTo>
                    <a:pt x="69" y="0"/>
                  </a:lnTo>
                  <a:lnTo>
                    <a:pt x="35" y="0"/>
                  </a:lnTo>
                  <a:lnTo>
                    <a:pt x="52" y="31"/>
                  </a:lnTo>
                  <a:lnTo>
                    <a:pt x="0" y="48"/>
                  </a:lnTo>
                  <a:lnTo>
                    <a:pt x="18" y="48"/>
                  </a:lnTo>
                  <a:lnTo>
                    <a:pt x="69"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3" name="Freeform 273"/>
            <p:cNvSpPr>
              <a:spLocks/>
            </p:cNvSpPr>
            <p:nvPr/>
          </p:nvSpPr>
          <p:spPr bwMode="auto">
            <a:xfrm>
              <a:off x="1789" y="2765"/>
              <a:ext cx="155" cy="208"/>
            </a:xfrm>
            <a:custGeom>
              <a:avLst/>
              <a:gdLst>
                <a:gd name="T0" fmla="*/ 60 w 311"/>
                <a:gd name="T1" fmla="*/ 105 h 414"/>
                <a:gd name="T2" fmla="*/ 60 w 311"/>
                <a:gd name="T3" fmla="*/ 105 h 414"/>
                <a:gd name="T4" fmla="*/ 64 w 311"/>
                <a:gd name="T5" fmla="*/ 88 h 414"/>
                <a:gd name="T6" fmla="*/ 60 w 311"/>
                <a:gd name="T7" fmla="*/ 76 h 414"/>
                <a:gd name="T8" fmla="*/ 64 w 311"/>
                <a:gd name="T9" fmla="*/ 76 h 414"/>
                <a:gd name="T10" fmla="*/ 60 w 311"/>
                <a:gd name="T11" fmla="*/ 73 h 414"/>
                <a:gd name="T12" fmla="*/ 60 w 311"/>
                <a:gd name="T13" fmla="*/ 68 h 414"/>
                <a:gd name="T14" fmla="*/ 77 w 311"/>
                <a:gd name="T15" fmla="*/ 68 h 414"/>
                <a:gd name="T16" fmla="*/ 77 w 311"/>
                <a:gd name="T17" fmla="*/ 61 h 414"/>
                <a:gd name="T18" fmla="*/ 73 w 311"/>
                <a:gd name="T19" fmla="*/ 52 h 414"/>
                <a:gd name="T20" fmla="*/ 77 w 311"/>
                <a:gd name="T21" fmla="*/ 40 h 414"/>
                <a:gd name="T22" fmla="*/ 64 w 311"/>
                <a:gd name="T23" fmla="*/ 40 h 414"/>
                <a:gd name="T24" fmla="*/ 60 w 311"/>
                <a:gd name="T25" fmla="*/ 36 h 414"/>
                <a:gd name="T26" fmla="*/ 47 w 311"/>
                <a:gd name="T27" fmla="*/ 36 h 414"/>
                <a:gd name="T28" fmla="*/ 43 w 311"/>
                <a:gd name="T29" fmla="*/ 32 h 414"/>
                <a:gd name="T30" fmla="*/ 43 w 311"/>
                <a:gd name="T31" fmla="*/ 28 h 414"/>
                <a:gd name="T32" fmla="*/ 39 w 311"/>
                <a:gd name="T33" fmla="*/ 20 h 414"/>
                <a:gd name="T34" fmla="*/ 43 w 311"/>
                <a:gd name="T35" fmla="*/ 12 h 414"/>
                <a:gd name="T36" fmla="*/ 47 w 311"/>
                <a:gd name="T37" fmla="*/ 8 h 414"/>
                <a:gd name="T38" fmla="*/ 52 w 311"/>
                <a:gd name="T39" fmla="*/ 4 h 414"/>
                <a:gd name="T40" fmla="*/ 47 w 311"/>
                <a:gd name="T41" fmla="*/ 0 h 414"/>
                <a:gd name="T42" fmla="*/ 39 w 311"/>
                <a:gd name="T43" fmla="*/ 8 h 414"/>
                <a:gd name="T44" fmla="*/ 26 w 311"/>
                <a:gd name="T45" fmla="*/ 12 h 414"/>
                <a:gd name="T46" fmla="*/ 21 w 311"/>
                <a:gd name="T47" fmla="*/ 20 h 414"/>
                <a:gd name="T48" fmla="*/ 13 w 311"/>
                <a:gd name="T49" fmla="*/ 24 h 414"/>
                <a:gd name="T50" fmla="*/ 13 w 311"/>
                <a:gd name="T51" fmla="*/ 32 h 414"/>
                <a:gd name="T52" fmla="*/ 8 w 311"/>
                <a:gd name="T53" fmla="*/ 24 h 414"/>
                <a:gd name="T54" fmla="*/ 13 w 311"/>
                <a:gd name="T55" fmla="*/ 28 h 414"/>
                <a:gd name="T56" fmla="*/ 8 w 311"/>
                <a:gd name="T57" fmla="*/ 32 h 414"/>
                <a:gd name="T58" fmla="*/ 8 w 311"/>
                <a:gd name="T59" fmla="*/ 36 h 414"/>
                <a:gd name="T60" fmla="*/ 8 w 311"/>
                <a:gd name="T61" fmla="*/ 40 h 414"/>
                <a:gd name="T62" fmla="*/ 8 w 311"/>
                <a:gd name="T63" fmla="*/ 56 h 414"/>
                <a:gd name="T64" fmla="*/ 13 w 311"/>
                <a:gd name="T65" fmla="*/ 56 h 414"/>
                <a:gd name="T66" fmla="*/ 8 w 311"/>
                <a:gd name="T67" fmla="*/ 64 h 414"/>
                <a:gd name="T68" fmla="*/ 4 w 311"/>
                <a:gd name="T69" fmla="*/ 64 h 414"/>
                <a:gd name="T70" fmla="*/ 4 w 311"/>
                <a:gd name="T71" fmla="*/ 68 h 414"/>
                <a:gd name="T72" fmla="*/ 0 w 311"/>
                <a:gd name="T73" fmla="*/ 68 h 414"/>
                <a:gd name="T74" fmla="*/ 0 w 311"/>
                <a:gd name="T75" fmla="*/ 73 h 414"/>
                <a:gd name="T76" fmla="*/ 13 w 311"/>
                <a:gd name="T77" fmla="*/ 80 h 414"/>
                <a:gd name="T78" fmla="*/ 21 w 311"/>
                <a:gd name="T79" fmla="*/ 76 h 414"/>
                <a:gd name="T80" fmla="*/ 26 w 311"/>
                <a:gd name="T81" fmla="*/ 80 h 414"/>
                <a:gd name="T82" fmla="*/ 34 w 311"/>
                <a:gd name="T83" fmla="*/ 88 h 414"/>
                <a:gd name="T84" fmla="*/ 39 w 311"/>
                <a:gd name="T85" fmla="*/ 96 h 414"/>
                <a:gd name="T86" fmla="*/ 56 w 311"/>
                <a:gd name="T87" fmla="*/ 92 h 414"/>
                <a:gd name="T88" fmla="*/ 60 w 311"/>
                <a:gd name="T89" fmla="*/ 96 h 414"/>
                <a:gd name="T90" fmla="*/ 60 w 311"/>
                <a:gd name="T91" fmla="*/ 100 h 414"/>
                <a:gd name="T92" fmla="*/ 56 w 311"/>
                <a:gd name="T93" fmla="*/ 100 h 414"/>
                <a:gd name="T94" fmla="*/ 60 w 311"/>
                <a:gd name="T95" fmla="*/ 105 h 4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1"/>
                <a:gd name="T145" fmla="*/ 0 h 414"/>
                <a:gd name="T146" fmla="*/ 311 w 311"/>
                <a:gd name="T147" fmla="*/ 414 h 4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1" h="414">
                  <a:moveTo>
                    <a:pt x="242" y="414"/>
                  </a:moveTo>
                  <a:lnTo>
                    <a:pt x="242" y="414"/>
                  </a:lnTo>
                  <a:lnTo>
                    <a:pt x="259" y="351"/>
                  </a:lnTo>
                  <a:lnTo>
                    <a:pt x="242" y="303"/>
                  </a:lnTo>
                  <a:lnTo>
                    <a:pt x="259" y="303"/>
                  </a:lnTo>
                  <a:lnTo>
                    <a:pt x="242" y="288"/>
                  </a:lnTo>
                  <a:lnTo>
                    <a:pt x="242" y="270"/>
                  </a:lnTo>
                  <a:lnTo>
                    <a:pt x="311" y="270"/>
                  </a:lnTo>
                  <a:lnTo>
                    <a:pt x="311" y="240"/>
                  </a:lnTo>
                  <a:lnTo>
                    <a:pt x="294" y="207"/>
                  </a:lnTo>
                  <a:lnTo>
                    <a:pt x="311" y="159"/>
                  </a:lnTo>
                  <a:lnTo>
                    <a:pt x="259" y="159"/>
                  </a:lnTo>
                  <a:lnTo>
                    <a:pt x="242" y="144"/>
                  </a:lnTo>
                  <a:lnTo>
                    <a:pt x="190" y="144"/>
                  </a:lnTo>
                  <a:lnTo>
                    <a:pt x="173" y="126"/>
                  </a:lnTo>
                  <a:lnTo>
                    <a:pt x="173" y="111"/>
                  </a:lnTo>
                  <a:lnTo>
                    <a:pt x="156" y="78"/>
                  </a:lnTo>
                  <a:lnTo>
                    <a:pt x="173" y="48"/>
                  </a:lnTo>
                  <a:lnTo>
                    <a:pt x="190" y="30"/>
                  </a:lnTo>
                  <a:lnTo>
                    <a:pt x="208" y="15"/>
                  </a:lnTo>
                  <a:lnTo>
                    <a:pt x="190" y="0"/>
                  </a:lnTo>
                  <a:lnTo>
                    <a:pt x="156" y="30"/>
                  </a:lnTo>
                  <a:lnTo>
                    <a:pt x="104" y="48"/>
                  </a:lnTo>
                  <a:lnTo>
                    <a:pt x="87" y="78"/>
                  </a:lnTo>
                  <a:lnTo>
                    <a:pt x="52" y="96"/>
                  </a:lnTo>
                  <a:lnTo>
                    <a:pt x="52" y="126"/>
                  </a:lnTo>
                  <a:lnTo>
                    <a:pt x="35" y="96"/>
                  </a:lnTo>
                  <a:lnTo>
                    <a:pt x="52" y="111"/>
                  </a:lnTo>
                  <a:lnTo>
                    <a:pt x="35" y="126"/>
                  </a:lnTo>
                  <a:lnTo>
                    <a:pt x="35" y="144"/>
                  </a:lnTo>
                  <a:lnTo>
                    <a:pt x="35" y="159"/>
                  </a:lnTo>
                  <a:lnTo>
                    <a:pt x="35" y="222"/>
                  </a:lnTo>
                  <a:lnTo>
                    <a:pt x="52" y="222"/>
                  </a:lnTo>
                  <a:lnTo>
                    <a:pt x="35" y="255"/>
                  </a:lnTo>
                  <a:lnTo>
                    <a:pt x="18" y="255"/>
                  </a:lnTo>
                  <a:lnTo>
                    <a:pt x="18" y="270"/>
                  </a:lnTo>
                  <a:lnTo>
                    <a:pt x="0" y="270"/>
                  </a:lnTo>
                  <a:lnTo>
                    <a:pt x="0" y="288"/>
                  </a:lnTo>
                  <a:lnTo>
                    <a:pt x="52" y="318"/>
                  </a:lnTo>
                  <a:lnTo>
                    <a:pt x="87" y="303"/>
                  </a:lnTo>
                  <a:lnTo>
                    <a:pt x="104" y="318"/>
                  </a:lnTo>
                  <a:lnTo>
                    <a:pt x="139" y="351"/>
                  </a:lnTo>
                  <a:lnTo>
                    <a:pt x="156" y="383"/>
                  </a:lnTo>
                  <a:lnTo>
                    <a:pt x="225" y="366"/>
                  </a:lnTo>
                  <a:lnTo>
                    <a:pt x="242" y="383"/>
                  </a:lnTo>
                  <a:lnTo>
                    <a:pt x="242" y="399"/>
                  </a:lnTo>
                  <a:lnTo>
                    <a:pt x="225" y="399"/>
                  </a:lnTo>
                  <a:lnTo>
                    <a:pt x="242" y="41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4" name="Freeform 274"/>
            <p:cNvSpPr>
              <a:spLocks/>
            </p:cNvSpPr>
            <p:nvPr/>
          </p:nvSpPr>
          <p:spPr bwMode="auto">
            <a:xfrm>
              <a:off x="1763" y="2909"/>
              <a:ext cx="77" cy="80"/>
            </a:xfrm>
            <a:custGeom>
              <a:avLst/>
              <a:gdLst>
                <a:gd name="T0" fmla="*/ 38 w 156"/>
                <a:gd name="T1" fmla="*/ 8 h 159"/>
                <a:gd name="T2" fmla="*/ 38 w 156"/>
                <a:gd name="T3" fmla="*/ 8 h 159"/>
                <a:gd name="T4" fmla="*/ 34 w 156"/>
                <a:gd name="T5" fmla="*/ 4 h 159"/>
                <a:gd name="T6" fmla="*/ 25 w 156"/>
                <a:gd name="T7" fmla="*/ 8 h 159"/>
                <a:gd name="T8" fmla="*/ 13 w 156"/>
                <a:gd name="T9" fmla="*/ 0 h 159"/>
                <a:gd name="T10" fmla="*/ 4 w 156"/>
                <a:gd name="T11" fmla="*/ 4 h 159"/>
                <a:gd name="T12" fmla="*/ 4 w 156"/>
                <a:gd name="T13" fmla="*/ 8 h 159"/>
                <a:gd name="T14" fmla="*/ 0 w 156"/>
                <a:gd name="T15" fmla="*/ 12 h 159"/>
                <a:gd name="T16" fmla="*/ 0 w 156"/>
                <a:gd name="T17" fmla="*/ 20 h 159"/>
                <a:gd name="T18" fmla="*/ 4 w 156"/>
                <a:gd name="T19" fmla="*/ 28 h 159"/>
                <a:gd name="T20" fmla="*/ 4 w 156"/>
                <a:gd name="T21" fmla="*/ 24 h 159"/>
                <a:gd name="T22" fmla="*/ 8 w 156"/>
                <a:gd name="T23" fmla="*/ 24 h 159"/>
                <a:gd name="T24" fmla="*/ 4 w 156"/>
                <a:gd name="T25" fmla="*/ 28 h 159"/>
                <a:gd name="T26" fmla="*/ 0 w 156"/>
                <a:gd name="T27" fmla="*/ 36 h 159"/>
                <a:gd name="T28" fmla="*/ 8 w 156"/>
                <a:gd name="T29" fmla="*/ 40 h 159"/>
                <a:gd name="T30" fmla="*/ 21 w 156"/>
                <a:gd name="T31" fmla="*/ 28 h 159"/>
                <a:gd name="T32" fmla="*/ 30 w 156"/>
                <a:gd name="T33" fmla="*/ 24 h 159"/>
                <a:gd name="T34" fmla="*/ 34 w 156"/>
                <a:gd name="T35" fmla="*/ 20 h 159"/>
                <a:gd name="T36" fmla="*/ 38 w 156"/>
                <a:gd name="T37" fmla="*/ 12 h 159"/>
                <a:gd name="T38" fmla="*/ 34 w 156"/>
                <a:gd name="T39" fmla="*/ 8 h 159"/>
                <a:gd name="T40" fmla="*/ 38 w 156"/>
                <a:gd name="T41" fmla="*/ 8 h 1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6"/>
                <a:gd name="T64" fmla="*/ 0 h 159"/>
                <a:gd name="T65" fmla="*/ 156 w 156"/>
                <a:gd name="T66" fmla="*/ 159 h 1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6" h="159">
                  <a:moveTo>
                    <a:pt x="156" y="30"/>
                  </a:moveTo>
                  <a:lnTo>
                    <a:pt x="156" y="30"/>
                  </a:lnTo>
                  <a:lnTo>
                    <a:pt x="139" y="15"/>
                  </a:lnTo>
                  <a:lnTo>
                    <a:pt x="104" y="30"/>
                  </a:lnTo>
                  <a:lnTo>
                    <a:pt x="52" y="0"/>
                  </a:lnTo>
                  <a:lnTo>
                    <a:pt x="18" y="15"/>
                  </a:lnTo>
                  <a:lnTo>
                    <a:pt x="18" y="30"/>
                  </a:lnTo>
                  <a:lnTo>
                    <a:pt x="0" y="48"/>
                  </a:lnTo>
                  <a:lnTo>
                    <a:pt x="0" y="78"/>
                  </a:lnTo>
                  <a:lnTo>
                    <a:pt x="18" y="111"/>
                  </a:lnTo>
                  <a:lnTo>
                    <a:pt x="18" y="95"/>
                  </a:lnTo>
                  <a:lnTo>
                    <a:pt x="35" y="95"/>
                  </a:lnTo>
                  <a:lnTo>
                    <a:pt x="18" y="111"/>
                  </a:lnTo>
                  <a:lnTo>
                    <a:pt x="0" y="143"/>
                  </a:lnTo>
                  <a:lnTo>
                    <a:pt x="35" y="159"/>
                  </a:lnTo>
                  <a:lnTo>
                    <a:pt x="87" y="111"/>
                  </a:lnTo>
                  <a:lnTo>
                    <a:pt x="121" y="95"/>
                  </a:lnTo>
                  <a:lnTo>
                    <a:pt x="139" y="78"/>
                  </a:lnTo>
                  <a:lnTo>
                    <a:pt x="156" y="48"/>
                  </a:lnTo>
                  <a:lnTo>
                    <a:pt x="139" y="30"/>
                  </a:lnTo>
                  <a:lnTo>
                    <a:pt x="156" y="3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5" name="Freeform 275"/>
            <p:cNvSpPr>
              <a:spLocks/>
            </p:cNvSpPr>
            <p:nvPr/>
          </p:nvSpPr>
          <p:spPr bwMode="auto">
            <a:xfrm>
              <a:off x="1753" y="2925"/>
              <a:ext cx="175" cy="232"/>
            </a:xfrm>
            <a:custGeom>
              <a:avLst/>
              <a:gdLst>
                <a:gd name="T0" fmla="*/ 83 w 350"/>
                <a:gd name="T1" fmla="*/ 68 h 465"/>
                <a:gd name="T2" fmla="*/ 83 w 350"/>
                <a:gd name="T3" fmla="*/ 68 h 465"/>
                <a:gd name="T4" fmla="*/ 74 w 350"/>
                <a:gd name="T5" fmla="*/ 68 h 465"/>
                <a:gd name="T6" fmla="*/ 74 w 350"/>
                <a:gd name="T7" fmla="*/ 60 h 465"/>
                <a:gd name="T8" fmla="*/ 66 w 350"/>
                <a:gd name="T9" fmla="*/ 64 h 465"/>
                <a:gd name="T10" fmla="*/ 56 w 350"/>
                <a:gd name="T11" fmla="*/ 60 h 465"/>
                <a:gd name="T12" fmla="*/ 52 w 350"/>
                <a:gd name="T13" fmla="*/ 48 h 465"/>
                <a:gd name="T14" fmla="*/ 61 w 350"/>
                <a:gd name="T15" fmla="*/ 32 h 465"/>
                <a:gd name="T16" fmla="*/ 79 w 350"/>
                <a:gd name="T17" fmla="*/ 24 h 465"/>
                <a:gd name="T18" fmla="*/ 74 w 350"/>
                <a:gd name="T19" fmla="*/ 20 h 465"/>
                <a:gd name="T20" fmla="*/ 79 w 350"/>
                <a:gd name="T21" fmla="*/ 20 h 465"/>
                <a:gd name="T22" fmla="*/ 79 w 350"/>
                <a:gd name="T23" fmla="*/ 16 h 465"/>
                <a:gd name="T24" fmla="*/ 74 w 350"/>
                <a:gd name="T25" fmla="*/ 12 h 465"/>
                <a:gd name="T26" fmla="*/ 56 w 350"/>
                <a:gd name="T27" fmla="*/ 16 h 465"/>
                <a:gd name="T28" fmla="*/ 52 w 350"/>
                <a:gd name="T29" fmla="*/ 8 h 465"/>
                <a:gd name="T30" fmla="*/ 44 w 350"/>
                <a:gd name="T31" fmla="*/ 0 h 465"/>
                <a:gd name="T32" fmla="*/ 40 w 350"/>
                <a:gd name="T33" fmla="*/ 0 h 465"/>
                <a:gd name="T34" fmla="*/ 44 w 350"/>
                <a:gd name="T35" fmla="*/ 4 h 465"/>
                <a:gd name="T36" fmla="*/ 40 w 350"/>
                <a:gd name="T37" fmla="*/ 12 h 465"/>
                <a:gd name="T38" fmla="*/ 35 w 350"/>
                <a:gd name="T39" fmla="*/ 16 h 465"/>
                <a:gd name="T40" fmla="*/ 26 w 350"/>
                <a:gd name="T41" fmla="*/ 20 h 465"/>
                <a:gd name="T42" fmla="*/ 13 w 350"/>
                <a:gd name="T43" fmla="*/ 32 h 465"/>
                <a:gd name="T44" fmla="*/ 5 w 350"/>
                <a:gd name="T45" fmla="*/ 28 h 465"/>
                <a:gd name="T46" fmla="*/ 10 w 350"/>
                <a:gd name="T47" fmla="*/ 20 h 465"/>
                <a:gd name="T48" fmla="*/ 0 w 350"/>
                <a:gd name="T49" fmla="*/ 28 h 465"/>
                <a:gd name="T50" fmla="*/ 5 w 350"/>
                <a:gd name="T51" fmla="*/ 36 h 465"/>
                <a:gd name="T52" fmla="*/ 0 w 350"/>
                <a:gd name="T53" fmla="*/ 36 h 465"/>
                <a:gd name="T54" fmla="*/ 10 w 350"/>
                <a:gd name="T55" fmla="*/ 44 h 465"/>
                <a:gd name="T56" fmla="*/ 18 w 350"/>
                <a:gd name="T57" fmla="*/ 52 h 465"/>
                <a:gd name="T58" fmla="*/ 40 w 350"/>
                <a:gd name="T59" fmla="*/ 92 h 465"/>
                <a:gd name="T60" fmla="*/ 74 w 350"/>
                <a:gd name="T61" fmla="*/ 116 h 465"/>
                <a:gd name="T62" fmla="*/ 83 w 350"/>
                <a:gd name="T63" fmla="*/ 112 h 465"/>
                <a:gd name="T64" fmla="*/ 88 w 350"/>
                <a:gd name="T65" fmla="*/ 104 h 465"/>
                <a:gd name="T66" fmla="*/ 83 w 350"/>
                <a:gd name="T67" fmla="*/ 100 h 465"/>
                <a:gd name="T68" fmla="*/ 88 w 350"/>
                <a:gd name="T69" fmla="*/ 76 h 465"/>
                <a:gd name="T70" fmla="*/ 83 w 350"/>
                <a:gd name="T71" fmla="*/ 68 h 4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50"/>
                <a:gd name="T109" fmla="*/ 0 h 465"/>
                <a:gd name="T110" fmla="*/ 350 w 350"/>
                <a:gd name="T111" fmla="*/ 465 h 4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50" h="465">
                  <a:moveTo>
                    <a:pt x="332" y="273"/>
                  </a:moveTo>
                  <a:lnTo>
                    <a:pt x="332" y="273"/>
                  </a:lnTo>
                  <a:lnTo>
                    <a:pt x="296" y="273"/>
                  </a:lnTo>
                  <a:lnTo>
                    <a:pt x="296" y="240"/>
                  </a:lnTo>
                  <a:lnTo>
                    <a:pt x="261" y="257"/>
                  </a:lnTo>
                  <a:lnTo>
                    <a:pt x="227" y="240"/>
                  </a:lnTo>
                  <a:lnTo>
                    <a:pt x="210" y="192"/>
                  </a:lnTo>
                  <a:lnTo>
                    <a:pt x="244" y="129"/>
                  </a:lnTo>
                  <a:lnTo>
                    <a:pt x="313" y="96"/>
                  </a:lnTo>
                  <a:lnTo>
                    <a:pt x="296" y="81"/>
                  </a:lnTo>
                  <a:lnTo>
                    <a:pt x="313" y="81"/>
                  </a:lnTo>
                  <a:lnTo>
                    <a:pt x="313" y="65"/>
                  </a:lnTo>
                  <a:lnTo>
                    <a:pt x="296" y="48"/>
                  </a:lnTo>
                  <a:lnTo>
                    <a:pt x="227" y="65"/>
                  </a:lnTo>
                  <a:lnTo>
                    <a:pt x="210" y="33"/>
                  </a:lnTo>
                  <a:lnTo>
                    <a:pt x="175" y="0"/>
                  </a:lnTo>
                  <a:lnTo>
                    <a:pt x="158" y="0"/>
                  </a:lnTo>
                  <a:lnTo>
                    <a:pt x="175" y="18"/>
                  </a:lnTo>
                  <a:lnTo>
                    <a:pt x="158" y="48"/>
                  </a:lnTo>
                  <a:lnTo>
                    <a:pt x="140" y="65"/>
                  </a:lnTo>
                  <a:lnTo>
                    <a:pt x="106" y="81"/>
                  </a:lnTo>
                  <a:lnTo>
                    <a:pt x="54" y="129"/>
                  </a:lnTo>
                  <a:lnTo>
                    <a:pt x="19" y="113"/>
                  </a:lnTo>
                  <a:lnTo>
                    <a:pt x="37" y="81"/>
                  </a:lnTo>
                  <a:lnTo>
                    <a:pt x="0" y="113"/>
                  </a:lnTo>
                  <a:lnTo>
                    <a:pt x="19" y="144"/>
                  </a:lnTo>
                  <a:lnTo>
                    <a:pt x="0" y="144"/>
                  </a:lnTo>
                  <a:lnTo>
                    <a:pt x="37" y="177"/>
                  </a:lnTo>
                  <a:lnTo>
                    <a:pt x="71" y="209"/>
                  </a:lnTo>
                  <a:lnTo>
                    <a:pt x="158" y="369"/>
                  </a:lnTo>
                  <a:lnTo>
                    <a:pt x="296" y="465"/>
                  </a:lnTo>
                  <a:lnTo>
                    <a:pt x="332" y="449"/>
                  </a:lnTo>
                  <a:lnTo>
                    <a:pt x="350" y="417"/>
                  </a:lnTo>
                  <a:lnTo>
                    <a:pt x="332" y="401"/>
                  </a:lnTo>
                  <a:lnTo>
                    <a:pt x="350" y="305"/>
                  </a:lnTo>
                  <a:lnTo>
                    <a:pt x="332" y="2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6" name="Freeform 276"/>
            <p:cNvSpPr>
              <a:spLocks/>
            </p:cNvSpPr>
            <p:nvPr/>
          </p:nvSpPr>
          <p:spPr bwMode="auto">
            <a:xfrm>
              <a:off x="1918" y="3045"/>
              <a:ext cx="157" cy="176"/>
            </a:xfrm>
            <a:custGeom>
              <a:avLst/>
              <a:gdLst>
                <a:gd name="T0" fmla="*/ 79 w 313"/>
                <a:gd name="T1" fmla="*/ 68 h 353"/>
                <a:gd name="T2" fmla="*/ 79 w 313"/>
                <a:gd name="T3" fmla="*/ 68 h 353"/>
                <a:gd name="T4" fmla="*/ 79 w 313"/>
                <a:gd name="T5" fmla="*/ 56 h 353"/>
                <a:gd name="T6" fmla="*/ 74 w 313"/>
                <a:gd name="T7" fmla="*/ 48 h 353"/>
                <a:gd name="T8" fmla="*/ 74 w 313"/>
                <a:gd name="T9" fmla="*/ 44 h 353"/>
                <a:gd name="T10" fmla="*/ 66 w 313"/>
                <a:gd name="T11" fmla="*/ 44 h 353"/>
                <a:gd name="T12" fmla="*/ 61 w 313"/>
                <a:gd name="T13" fmla="*/ 36 h 353"/>
                <a:gd name="T14" fmla="*/ 61 w 313"/>
                <a:gd name="T15" fmla="*/ 32 h 353"/>
                <a:gd name="T16" fmla="*/ 57 w 313"/>
                <a:gd name="T17" fmla="*/ 24 h 353"/>
                <a:gd name="T18" fmla="*/ 31 w 313"/>
                <a:gd name="T19" fmla="*/ 16 h 353"/>
                <a:gd name="T20" fmla="*/ 26 w 313"/>
                <a:gd name="T21" fmla="*/ 12 h 353"/>
                <a:gd name="T22" fmla="*/ 26 w 313"/>
                <a:gd name="T23" fmla="*/ 0 h 353"/>
                <a:gd name="T24" fmla="*/ 18 w 313"/>
                <a:gd name="T25" fmla="*/ 0 h 353"/>
                <a:gd name="T26" fmla="*/ 9 w 313"/>
                <a:gd name="T27" fmla="*/ 8 h 353"/>
                <a:gd name="T28" fmla="*/ 0 w 313"/>
                <a:gd name="T29" fmla="*/ 8 h 353"/>
                <a:gd name="T30" fmla="*/ 5 w 313"/>
                <a:gd name="T31" fmla="*/ 16 h 353"/>
                <a:gd name="T32" fmla="*/ 0 w 313"/>
                <a:gd name="T33" fmla="*/ 40 h 353"/>
                <a:gd name="T34" fmla="*/ 5 w 313"/>
                <a:gd name="T35" fmla="*/ 44 h 353"/>
                <a:gd name="T36" fmla="*/ 0 w 313"/>
                <a:gd name="T37" fmla="*/ 52 h 353"/>
                <a:gd name="T38" fmla="*/ 5 w 313"/>
                <a:gd name="T39" fmla="*/ 64 h 353"/>
                <a:gd name="T40" fmla="*/ 5 w 313"/>
                <a:gd name="T41" fmla="*/ 68 h 353"/>
                <a:gd name="T42" fmla="*/ 9 w 313"/>
                <a:gd name="T43" fmla="*/ 88 h 353"/>
                <a:gd name="T44" fmla="*/ 13 w 313"/>
                <a:gd name="T45" fmla="*/ 88 h 353"/>
                <a:gd name="T46" fmla="*/ 22 w 313"/>
                <a:gd name="T47" fmla="*/ 80 h 353"/>
                <a:gd name="T48" fmla="*/ 36 w 313"/>
                <a:gd name="T49" fmla="*/ 84 h 353"/>
                <a:gd name="T50" fmla="*/ 40 w 313"/>
                <a:gd name="T51" fmla="*/ 80 h 353"/>
                <a:gd name="T52" fmla="*/ 48 w 313"/>
                <a:gd name="T53" fmla="*/ 84 h 353"/>
                <a:gd name="T54" fmla="*/ 53 w 313"/>
                <a:gd name="T55" fmla="*/ 64 h 353"/>
                <a:gd name="T56" fmla="*/ 70 w 313"/>
                <a:gd name="T57" fmla="*/ 64 h 353"/>
                <a:gd name="T58" fmla="*/ 79 w 313"/>
                <a:gd name="T59" fmla="*/ 68 h 3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3"/>
                <a:gd name="T91" fmla="*/ 0 h 353"/>
                <a:gd name="T92" fmla="*/ 313 w 313"/>
                <a:gd name="T93" fmla="*/ 353 h 35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3" h="353">
                  <a:moveTo>
                    <a:pt x="313" y="273"/>
                  </a:moveTo>
                  <a:lnTo>
                    <a:pt x="313" y="273"/>
                  </a:lnTo>
                  <a:lnTo>
                    <a:pt x="313" y="225"/>
                  </a:lnTo>
                  <a:lnTo>
                    <a:pt x="296" y="192"/>
                  </a:lnTo>
                  <a:lnTo>
                    <a:pt x="296" y="177"/>
                  </a:lnTo>
                  <a:lnTo>
                    <a:pt x="262" y="177"/>
                  </a:lnTo>
                  <a:lnTo>
                    <a:pt x="244" y="144"/>
                  </a:lnTo>
                  <a:lnTo>
                    <a:pt x="244" y="129"/>
                  </a:lnTo>
                  <a:lnTo>
                    <a:pt x="227" y="96"/>
                  </a:lnTo>
                  <a:lnTo>
                    <a:pt x="121" y="65"/>
                  </a:lnTo>
                  <a:lnTo>
                    <a:pt x="104" y="48"/>
                  </a:lnTo>
                  <a:lnTo>
                    <a:pt x="104" y="0"/>
                  </a:lnTo>
                  <a:lnTo>
                    <a:pt x="70" y="0"/>
                  </a:lnTo>
                  <a:lnTo>
                    <a:pt x="35" y="33"/>
                  </a:lnTo>
                  <a:lnTo>
                    <a:pt x="0" y="33"/>
                  </a:lnTo>
                  <a:lnTo>
                    <a:pt x="18" y="65"/>
                  </a:lnTo>
                  <a:lnTo>
                    <a:pt x="0" y="161"/>
                  </a:lnTo>
                  <a:lnTo>
                    <a:pt x="18" y="177"/>
                  </a:lnTo>
                  <a:lnTo>
                    <a:pt x="0" y="209"/>
                  </a:lnTo>
                  <a:lnTo>
                    <a:pt x="18" y="257"/>
                  </a:lnTo>
                  <a:lnTo>
                    <a:pt x="18" y="273"/>
                  </a:lnTo>
                  <a:lnTo>
                    <a:pt x="35" y="353"/>
                  </a:lnTo>
                  <a:lnTo>
                    <a:pt x="52" y="353"/>
                  </a:lnTo>
                  <a:lnTo>
                    <a:pt x="87" y="321"/>
                  </a:lnTo>
                  <a:lnTo>
                    <a:pt x="141" y="336"/>
                  </a:lnTo>
                  <a:lnTo>
                    <a:pt x="158" y="321"/>
                  </a:lnTo>
                  <a:lnTo>
                    <a:pt x="192" y="336"/>
                  </a:lnTo>
                  <a:lnTo>
                    <a:pt x="210" y="257"/>
                  </a:lnTo>
                  <a:lnTo>
                    <a:pt x="279" y="257"/>
                  </a:lnTo>
                  <a:lnTo>
                    <a:pt x="313" y="2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7" name="Freeform 277"/>
            <p:cNvSpPr>
              <a:spLocks/>
            </p:cNvSpPr>
            <p:nvPr/>
          </p:nvSpPr>
          <p:spPr bwMode="auto">
            <a:xfrm>
              <a:off x="2013" y="3173"/>
              <a:ext cx="114" cy="111"/>
            </a:xfrm>
            <a:custGeom>
              <a:avLst/>
              <a:gdLst>
                <a:gd name="T0" fmla="*/ 53 w 226"/>
                <a:gd name="T1" fmla="*/ 40 h 223"/>
                <a:gd name="T2" fmla="*/ 53 w 226"/>
                <a:gd name="T3" fmla="*/ 40 h 223"/>
                <a:gd name="T4" fmla="*/ 58 w 226"/>
                <a:gd name="T5" fmla="*/ 31 h 223"/>
                <a:gd name="T6" fmla="*/ 48 w 226"/>
                <a:gd name="T7" fmla="*/ 28 h 223"/>
                <a:gd name="T8" fmla="*/ 48 w 226"/>
                <a:gd name="T9" fmla="*/ 19 h 223"/>
                <a:gd name="T10" fmla="*/ 44 w 226"/>
                <a:gd name="T11" fmla="*/ 19 h 223"/>
                <a:gd name="T12" fmla="*/ 31 w 226"/>
                <a:gd name="T13" fmla="*/ 16 h 223"/>
                <a:gd name="T14" fmla="*/ 31 w 226"/>
                <a:gd name="T15" fmla="*/ 4 h 223"/>
                <a:gd name="T16" fmla="*/ 22 w 226"/>
                <a:gd name="T17" fmla="*/ 0 h 223"/>
                <a:gd name="T18" fmla="*/ 5 w 226"/>
                <a:gd name="T19" fmla="*/ 0 h 223"/>
                <a:gd name="T20" fmla="*/ 0 w 226"/>
                <a:gd name="T21" fmla="*/ 19 h 223"/>
                <a:gd name="T22" fmla="*/ 9 w 226"/>
                <a:gd name="T23" fmla="*/ 31 h 223"/>
                <a:gd name="T24" fmla="*/ 22 w 226"/>
                <a:gd name="T25" fmla="*/ 31 h 223"/>
                <a:gd name="T26" fmla="*/ 31 w 226"/>
                <a:gd name="T27" fmla="*/ 40 h 223"/>
                <a:gd name="T28" fmla="*/ 31 w 226"/>
                <a:gd name="T29" fmla="*/ 43 h 223"/>
                <a:gd name="T30" fmla="*/ 27 w 226"/>
                <a:gd name="T31" fmla="*/ 51 h 223"/>
                <a:gd name="T32" fmla="*/ 40 w 226"/>
                <a:gd name="T33" fmla="*/ 55 h 223"/>
                <a:gd name="T34" fmla="*/ 44 w 226"/>
                <a:gd name="T35" fmla="*/ 51 h 223"/>
                <a:gd name="T36" fmla="*/ 53 w 226"/>
                <a:gd name="T37" fmla="*/ 48 h 223"/>
                <a:gd name="T38" fmla="*/ 53 w 226"/>
                <a:gd name="T39" fmla="*/ 40 h 2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
                <a:gd name="T61" fmla="*/ 0 h 223"/>
                <a:gd name="T62" fmla="*/ 226 w 226"/>
                <a:gd name="T63" fmla="*/ 223 h 2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 h="223">
                  <a:moveTo>
                    <a:pt x="209" y="160"/>
                  </a:moveTo>
                  <a:lnTo>
                    <a:pt x="209" y="160"/>
                  </a:lnTo>
                  <a:lnTo>
                    <a:pt x="226" y="127"/>
                  </a:lnTo>
                  <a:lnTo>
                    <a:pt x="191" y="112"/>
                  </a:lnTo>
                  <a:lnTo>
                    <a:pt x="191" y="79"/>
                  </a:lnTo>
                  <a:lnTo>
                    <a:pt x="174" y="79"/>
                  </a:lnTo>
                  <a:lnTo>
                    <a:pt x="122" y="64"/>
                  </a:lnTo>
                  <a:lnTo>
                    <a:pt x="122" y="16"/>
                  </a:lnTo>
                  <a:lnTo>
                    <a:pt x="88" y="0"/>
                  </a:lnTo>
                  <a:lnTo>
                    <a:pt x="17" y="0"/>
                  </a:lnTo>
                  <a:lnTo>
                    <a:pt x="0" y="79"/>
                  </a:lnTo>
                  <a:lnTo>
                    <a:pt x="34" y="127"/>
                  </a:lnTo>
                  <a:lnTo>
                    <a:pt x="88" y="127"/>
                  </a:lnTo>
                  <a:lnTo>
                    <a:pt x="122" y="160"/>
                  </a:lnTo>
                  <a:lnTo>
                    <a:pt x="122" y="175"/>
                  </a:lnTo>
                  <a:lnTo>
                    <a:pt x="105" y="207"/>
                  </a:lnTo>
                  <a:lnTo>
                    <a:pt x="157" y="223"/>
                  </a:lnTo>
                  <a:lnTo>
                    <a:pt x="174" y="207"/>
                  </a:lnTo>
                  <a:lnTo>
                    <a:pt x="209" y="192"/>
                  </a:lnTo>
                  <a:lnTo>
                    <a:pt x="209" y="16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8" name="Freeform 278"/>
            <p:cNvSpPr>
              <a:spLocks/>
            </p:cNvSpPr>
            <p:nvPr/>
          </p:nvSpPr>
          <p:spPr bwMode="auto">
            <a:xfrm>
              <a:off x="1858" y="3701"/>
              <a:ext cx="70" cy="63"/>
            </a:xfrm>
            <a:custGeom>
              <a:avLst/>
              <a:gdLst>
                <a:gd name="T0" fmla="*/ 35 w 140"/>
                <a:gd name="T1" fmla="*/ 24 h 126"/>
                <a:gd name="T2" fmla="*/ 35 w 140"/>
                <a:gd name="T3" fmla="*/ 24 h 126"/>
                <a:gd name="T4" fmla="*/ 35 w 140"/>
                <a:gd name="T5" fmla="*/ 0 h 126"/>
                <a:gd name="T6" fmla="*/ 25 w 140"/>
                <a:gd name="T7" fmla="*/ 4 h 126"/>
                <a:gd name="T8" fmla="*/ 21 w 140"/>
                <a:gd name="T9" fmla="*/ 8 h 126"/>
                <a:gd name="T10" fmla="*/ 25 w 140"/>
                <a:gd name="T11" fmla="*/ 12 h 126"/>
                <a:gd name="T12" fmla="*/ 30 w 140"/>
                <a:gd name="T13" fmla="*/ 8 h 126"/>
                <a:gd name="T14" fmla="*/ 30 w 140"/>
                <a:gd name="T15" fmla="*/ 12 h 126"/>
                <a:gd name="T16" fmla="*/ 25 w 140"/>
                <a:gd name="T17" fmla="*/ 12 h 126"/>
                <a:gd name="T18" fmla="*/ 25 w 140"/>
                <a:gd name="T19" fmla="*/ 20 h 126"/>
                <a:gd name="T20" fmla="*/ 25 w 140"/>
                <a:gd name="T21" fmla="*/ 16 h 126"/>
                <a:gd name="T22" fmla="*/ 21 w 140"/>
                <a:gd name="T23" fmla="*/ 16 h 126"/>
                <a:gd name="T24" fmla="*/ 18 w 140"/>
                <a:gd name="T25" fmla="*/ 16 h 126"/>
                <a:gd name="T26" fmla="*/ 4 w 140"/>
                <a:gd name="T27" fmla="*/ 8 h 126"/>
                <a:gd name="T28" fmla="*/ 0 w 140"/>
                <a:gd name="T29" fmla="*/ 12 h 126"/>
                <a:gd name="T30" fmla="*/ 4 w 140"/>
                <a:gd name="T31" fmla="*/ 16 h 126"/>
                <a:gd name="T32" fmla="*/ 9 w 140"/>
                <a:gd name="T33" fmla="*/ 16 h 126"/>
                <a:gd name="T34" fmla="*/ 9 w 140"/>
                <a:gd name="T35" fmla="*/ 20 h 126"/>
                <a:gd name="T36" fmla="*/ 12 w 140"/>
                <a:gd name="T37" fmla="*/ 20 h 126"/>
                <a:gd name="T38" fmla="*/ 12 w 140"/>
                <a:gd name="T39" fmla="*/ 24 h 126"/>
                <a:gd name="T40" fmla="*/ 21 w 140"/>
                <a:gd name="T41" fmla="*/ 28 h 126"/>
                <a:gd name="T42" fmla="*/ 25 w 140"/>
                <a:gd name="T43" fmla="*/ 28 h 126"/>
                <a:gd name="T44" fmla="*/ 30 w 140"/>
                <a:gd name="T45" fmla="*/ 32 h 126"/>
                <a:gd name="T46" fmla="*/ 35 w 140"/>
                <a:gd name="T47" fmla="*/ 24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0"/>
                <a:gd name="T73" fmla="*/ 0 h 126"/>
                <a:gd name="T74" fmla="*/ 140 w 140"/>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0" h="126">
                  <a:moveTo>
                    <a:pt x="140" y="96"/>
                  </a:moveTo>
                  <a:lnTo>
                    <a:pt x="140" y="96"/>
                  </a:lnTo>
                  <a:lnTo>
                    <a:pt x="140" y="0"/>
                  </a:lnTo>
                  <a:lnTo>
                    <a:pt x="103" y="15"/>
                  </a:lnTo>
                  <a:lnTo>
                    <a:pt x="86" y="30"/>
                  </a:lnTo>
                  <a:lnTo>
                    <a:pt x="103" y="48"/>
                  </a:lnTo>
                  <a:lnTo>
                    <a:pt x="122" y="30"/>
                  </a:lnTo>
                  <a:lnTo>
                    <a:pt x="122" y="48"/>
                  </a:lnTo>
                  <a:lnTo>
                    <a:pt x="103" y="48"/>
                  </a:lnTo>
                  <a:lnTo>
                    <a:pt x="103" y="78"/>
                  </a:lnTo>
                  <a:lnTo>
                    <a:pt x="103" y="63"/>
                  </a:lnTo>
                  <a:lnTo>
                    <a:pt x="86" y="63"/>
                  </a:lnTo>
                  <a:lnTo>
                    <a:pt x="69" y="63"/>
                  </a:lnTo>
                  <a:lnTo>
                    <a:pt x="17" y="30"/>
                  </a:lnTo>
                  <a:lnTo>
                    <a:pt x="0" y="48"/>
                  </a:lnTo>
                  <a:lnTo>
                    <a:pt x="17" y="63"/>
                  </a:lnTo>
                  <a:lnTo>
                    <a:pt x="34" y="63"/>
                  </a:lnTo>
                  <a:lnTo>
                    <a:pt x="34" y="78"/>
                  </a:lnTo>
                  <a:lnTo>
                    <a:pt x="51" y="78"/>
                  </a:lnTo>
                  <a:lnTo>
                    <a:pt x="51" y="96"/>
                  </a:lnTo>
                  <a:lnTo>
                    <a:pt x="86" y="111"/>
                  </a:lnTo>
                  <a:lnTo>
                    <a:pt x="103" y="111"/>
                  </a:lnTo>
                  <a:lnTo>
                    <a:pt x="122" y="126"/>
                  </a:lnTo>
                  <a:lnTo>
                    <a:pt x="140"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19" name="Freeform 279"/>
            <p:cNvSpPr>
              <a:spLocks/>
            </p:cNvSpPr>
            <p:nvPr/>
          </p:nvSpPr>
          <p:spPr bwMode="auto">
            <a:xfrm>
              <a:off x="1928" y="3701"/>
              <a:ext cx="52" cy="72"/>
            </a:xfrm>
            <a:custGeom>
              <a:avLst/>
              <a:gdLst>
                <a:gd name="T0" fmla="*/ 0 w 103"/>
                <a:gd name="T1" fmla="*/ 24 h 144"/>
                <a:gd name="T2" fmla="*/ 0 w 103"/>
                <a:gd name="T3" fmla="*/ 24 h 144"/>
                <a:gd name="T4" fmla="*/ 0 w 103"/>
                <a:gd name="T5" fmla="*/ 0 h 144"/>
                <a:gd name="T6" fmla="*/ 5 w 103"/>
                <a:gd name="T7" fmla="*/ 12 h 144"/>
                <a:gd name="T8" fmla="*/ 18 w 103"/>
                <a:gd name="T9" fmla="*/ 19 h 144"/>
                <a:gd name="T10" fmla="*/ 26 w 103"/>
                <a:gd name="T11" fmla="*/ 24 h 144"/>
                <a:gd name="T12" fmla="*/ 22 w 103"/>
                <a:gd name="T13" fmla="*/ 27 h 144"/>
                <a:gd name="T14" fmla="*/ 9 w 103"/>
                <a:gd name="T15" fmla="*/ 31 h 144"/>
                <a:gd name="T16" fmla="*/ 5 w 103"/>
                <a:gd name="T17" fmla="*/ 36 h 144"/>
                <a:gd name="T18" fmla="*/ 0 w 103"/>
                <a:gd name="T19" fmla="*/ 24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144"/>
                <a:gd name="T32" fmla="*/ 103 w 103"/>
                <a:gd name="T33" fmla="*/ 144 h 1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144">
                  <a:moveTo>
                    <a:pt x="0" y="96"/>
                  </a:moveTo>
                  <a:lnTo>
                    <a:pt x="0" y="96"/>
                  </a:lnTo>
                  <a:lnTo>
                    <a:pt x="0" y="0"/>
                  </a:lnTo>
                  <a:lnTo>
                    <a:pt x="17" y="48"/>
                  </a:lnTo>
                  <a:lnTo>
                    <a:pt x="69" y="78"/>
                  </a:lnTo>
                  <a:lnTo>
                    <a:pt x="103" y="96"/>
                  </a:lnTo>
                  <a:lnTo>
                    <a:pt x="86" y="111"/>
                  </a:lnTo>
                  <a:lnTo>
                    <a:pt x="34" y="126"/>
                  </a:lnTo>
                  <a:lnTo>
                    <a:pt x="17" y="144"/>
                  </a:lnTo>
                  <a:lnTo>
                    <a:pt x="0"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0" name="Freeform 280"/>
            <p:cNvSpPr>
              <a:spLocks/>
            </p:cNvSpPr>
            <p:nvPr/>
          </p:nvSpPr>
          <p:spPr bwMode="auto">
            <a:xfrm>
              <a:off x="1866" y="3205"/>
              <a:ext cx="269" cy="496"/>
            </a:xfrm>
            <a:custGeom>
              <a:avLst/>
              <a:gdLst>
                <a:gd name="T0" fmla="*/ 100 w 537"/>
                <a:gd name="T1" fmla="*/ 88 h 992"/>
                <a:gd name="T2" fmla="*/ 126 w 537"/>
                <a:gd name="T3" fmla="*/ 40 h 992"/>
                <a:gd name="T4" fmla="*/ 130 w 537"/>
                <a:gd name="T5" fmla="*/ 24 h 992"/>
                <a:gd name="T6" fmla="*/ 126 w 537"/>
                <a:gd name="T7" fmla="*/ 32 h 992"/>
                <a:gd name="T8" fmla="*/ 113 w 537"/>
                <a:gd name="T9" fmla="*/ 40 h 992"/>
                <a:gd name="T10" fmla="*/ 104 w 537"/>
                <a:gd name="T11" fmla="*/ 28 h 992"/>
                <a:gd name="T12" fmla="*/ 96 w 537"/>
                <a:gd name="T13" fmla="*/ 16 h 992"/>
                <a:gd name="T14" fmla="*/ 74 w 537"/>
                <a:gd name="T15" fmla="*/ 4 h 992"/>
                <a:gd name="T16" fmla="*/ 61 w 537"/>
                <a:gd name="T17" fmla="*/ 4 h 992"/>
                <a:gd name="T18" fmla="*/ 39 w 537"/>
                <a:gd name="T19" fmla="*/ 8 h 992"/>
                <a:gd name="T20" fmla="*/ 31 w 537"/>
                <a:gd name="T21" fmla="*/ 20 h 992"/>
                <a:gd name="T22" fmla="*/ 26 w 537"/>
                <a:gd name="T23" fmla="*/ 44 h 992"/>
                <a:gd name="T24" fmla="*/ 22 w 537"/>
                <a:gd name="T25" fmla="*/ 84 h 992"/>
                <a:gd name="T26" fmla="*/ 18 w 537"/>
                <a:gd name="T27" fmla="*/ 104 h 992"/>
                <a:gd name="T28" fmla="*/ 13 w 537"/>
                <a:gd name="T29" fmla="*/ 124 h 992"/>
                <a:gd name="T30" fmla="*/ 9 w 537"/>
                <a:gd name="T31" fmla="*/ 148 h 992"/>
                <a:gd name="T32" fmla="*/ 9 w 537"/>
                <a:gd name="T33" fmla="*/ 172 h 992"/>
                <a:gd name="T34" fmla="*/ 13 w 537"/>
                <a:gd name="T35" fmla="*/ 176 h 992"/>
                <a:gd name="T36" fmla="*/ 13 w 537"/>
                <a:gd name="T37" fmla="*/ 176 h 992"/>
                <a:gd name="T38" fmla="*/ 5 w 537"/>
                <a:gd name="T39" fmla="*/ 200 h 992"/>
                <a:gd name="T40" fmla="*/ 0 w 537"/>
                <a:gd name="T41" fmla="*/ 220 h 992"/>
                <a:gd name="T42" fmla="*/ 0 w 537"/>
                <a:gd name="T43" fmla="*/ 232 h 992"/>
                <a:gd name="T44" fmla="*/ 5 w 537"/>
                <a:gd name="T45" fmla="*/ 240 h 992"/>
                <a:gd name="T46" fmla="*/ 22 w 537"/>
                <a:gd name="T47" fmla="*/ 244 h 992"/>
                <a:gd name="T48" fmla="*/ 31 w 537"/>
                <a:gd name="T49" fmla="*/ 248 h 992"/>
                <a:gd name="T50" fmla="*/ 31 w 537"/>
                <a:gd name="T51" fmla="*/ 228 h 992"/>
                <a:gd name="T52" fmla="*/ 39 w 537"/>
                <a:gd name="T53" fmla="*/ 212 h 992"/>
                <a:gd name="T54" fmla="*/ 53 w 537"/>
                <a:gd name="T55" fmla="*/ 196 h 992"/>
                <a:gd name="T56" fmla="*/ 39 w 537"/>
                <a:gd name="T57" fmla="*/ 188 h 992"/>
                <a:gd name="T58" fmla="*/ 44 w 537"/>
                <a:gd name="T59" fmla="*/ 180 h 992"/>
                <a:gd name="T60" fmla="*/ 53 w 537"/>
                <a:gd name="T61" fmla="*/ 172 h 992"/>
                <a:gd name="T62" fmla="*/ 57 w 537"/>
                <a:gd name="T63" fmla="*/ 164 h 992"/>
                <a:gd name="T64" fmla="*/ 57 w 537"/>
                <a:gd name="T65" fmla="*/ 156 h 992"/>
                <a:gd name="T66" fmla="*/ 66 w 537"/>
                <a:gd name="T67" fmla="*/ 156 h 992"/>
                <a:gd name="T68" fmla="*/ 61 w 537"/>
                <a:gd name="T69" fmla="*/ 152 h 992"/>
                <a:gd name="T70" fmla="*/ 57 w 537"/>
                <a:gd name="T71" fmla="*/ 140 h 992"/>
                <a:gd name="T72" fmla="*/ 74 w 537"/>
                <a:gd name="T73" fmla="*/ 140 h 992"/>
                <a:gd name="T74" fmla="*/ 74 w 537"/>
                <a:gd name="T75" fmla="*/ 124 h 992"/>
                <a:gd name="T76" fmla="*/ 87 w 537"/>
                <a:gd name="T77" fmla="*/ 124 h 992"/>
                <a:gd name="T78" fmla="*/ 113 w 537"/>
                <a:gd name="T79" fmla="*/ 108 h 992"/>
                <a:gd name="T80" fmla="*/ 109 w 537"/>
                <a:gd name="T81" fmla="*/ 100 h 992"/>
                <a:gd name="T82" fmla="*/ 100 w 537"/>
                <a:gd name="T83" fmla="*/ 92 h 9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7"/>
                <a:gd name="T127" fmla="*/ 0 h 992"/>
                <a:gd name="T128" fmla="*/ 537 w 537"/>
                <a:gd name="T129" fmla="*/ 992 h 9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7" h="992">
                  <a:moveTo>
                    <a:pt x="399" y="351"/>
                  </a:moveTo>
                  <a:lnTo>
                    <a:pt x="399" y="351"/>
                  </a:lnTo>
                  <a:lnTo>
                    <a:pt x="434" y="239"/>
                  </a:lnTo>
                  <a:lnTo>
                    <a:pt x="503" y="159"/>
                  </a:lnTo>
                  <a:lnTo>
                    <a:pt x="537" y="143"/>
                  </a:lnTo>
                  <a:lnTo>
                    <a:pt x="520" y="96"/>
                  </a:lnTo>
                  <a:lnTo>
                    <a:pt x="503" y="96"/>
                  </a:lnTo>
                  <a:lnTo>
                    <a:pt x="503" y="128"/>
                  </a:lnTo>
                  <a:lnTo>
                    <a:pt x="468" y="143"/>
                  </a:lnTo>
                  <a:lnTo>
                    <a:pt x="451" y="159"/>
                  </a:lnTo>
                  <a:lnTo>
                    <a:pt x="399" y="143"/>
                  </a:lnTo>
                  <a:lnTo>
                    <a:pt x="416" y="111"/>
                  </a:lnTo>
                  <a:lnTo>
                    <a:pt x="416" y="96"/>
                  </a:lnTo>
                  <a:lnTo>
                    <a:pt x="382" y="63"/>
                  </a:lnTo>
                  <a:lnTo>
                    <a:pt x="330" y="63"/>
                  </a:lnTo>
                  <a:lnTo>
                    <a:pt x="295" y="15"/>
                  </a:lnTo>
                  <a:lnTo>
                    <a:pt x="261" y="0"/>
                  </a:lnTo>
                  <a:lnTo>
                    <a:pt x="244" y="15"/>
                  </a:lnTo>
                  <a:lnTo>
                    <a:pt x="192" y="0"/>
                  </a:lnTo>
                  <a:lnTo>
                    <a:pt x="155" y="32"/>
                  </a:lnTo>
                  <a:lnTo>
                    <a:pt x="155" y="63"/>
                  </a:lnTo>
                  <a:lnTo>
                    <a:pt x="121" y="80"/>
                  </a:lnTo>
                  <a:lnTo>
                    <a:pt x="138" y="128"/>
                  </a:lnTo>
                  <a:lnTo>
                    <a:pt x="103" y="176"/>
                  </a:lnTo>
                  <a:lnTo>
                    <a:pt x="69" y="272"/>
                  </a:lnTo>
                  <a:lnTo>
                    <a:pt x="86" y="335"/>
                  </a:lnTo>
                  <a:lnTo>
                    <a:pt x="69" y="383"/>
                  </a:lnTo>
                  <a:lnTo>
                    <a:pt x="69" y="416"/>
                  </a:lnTo>
                  <a:lnTo>
                    <a:pt x="52" y="431"/>
                  </a:lnTo>
                  <a:lnTo>
                    <a:pt x="52" y="495"/>
                  </a:lnTo>
                  <a:lnTo>
                    <a:pt x="34" y="527"/>
                  </a:lnTo>
                  <a:lnTo>
                    <a:pt x="34" y="591"/>
                  </a:lnTo>
                  <a:lnTo>
                    <a:pt x="34" y="623"/>
                  </a:lnTo>
                  <a:lnTo>
                    <a:pt x="34" y="687"/>
                  </a:lnTo>
                  <a:lnTo>
                    <a:pt x="52" y="687"/>
                  </a:lnTo>
                  <a:lnTo>
                    <a:pt x="52" y="704"/>
                  </a:lnTo>
                  <a:lnTo>
                    <a:pt x="34" y="704"/>
                  </a:lnTo>
                  <a:lnTo>
                    <a:pt x="52" y="704"/>
                  </a:lnTo>
                  <a:lnTo>
                    <a:pt x="34" y="767"/>
                  </a:lnTo>
                  <a:lnTo>
                    <a:pt x="17" y="800"/>
                  </a:lnTo>
                  <a:lnTo>
                    <a:pt x="17" y="830"/>
                  </a:lnTo>
                  <a:lnTo>
                    <a:pt x="0" y="878"/>
                  </a:lnTo>
                  <a:lnTo>
                    <a:pt x="0" y="911"/>
                  </a:lnTo>
                  <a:lnTo>
                    <a:pt x="0" y="926"/>
                  </a:lnTo>
                  <a:lnTo>
                    <a:pt x="17" y="911"/>
                  </a:lnTo>
                  <a:lnTo>
                    <a:pt x="17" y="959"/>
                  </a:lnTo>
                  <a:lnTo>
                    <a:pt x="34" y="974"/>
                  </a:lnTo>
                  <a:lnTo>
                    <a:pt x="86" y="974"/>
                  </a:lnTo>
                  <a:lnTo>
                    <a:pt x="121" y="974"/>
                  </a:lnTo>
                  <a:lnTo>
                    <a:pt x="121" y="992"/>
                  </a:lnTo>
                  <a:lnTo>
                    <a:pt x="103" y="926"/>
                  </a:lnTo>
                  <a:lnTo>
                    <a:pt x="121" y="911"/>
                  </a:lnTo>
                  <a:lnTo>
                    <a:pt x="138" y="896"/>
                  </a:lnTo>
                  <a:lnTo>
                    <a:pt x="155" y="848"/>
                  </a:lnTo>
                  <a:lnTo>
                    <a:pt x="209" y="815"/>
                  </a:lnTo>
                  <a:lnTo>
                    <a:pt x="209" y="782"/>
                  </a:lnTo>
                  <a:lnTo>
                    <a:pt x="192" y="782"/>
                  </a:lnTo>
                  <a:lnTo>
                    <a:pt x="155" y="752"/>
                  </a:lnTo>
                  <a:lnTo>
                    <a:pt x="155" y="734"/>
                  </a:lnTo>
                  <a:lnTo>
                    <a:pt x="174" y="719"/>
                  </a:lnTo>
                  <a:lnTo>
                    <a:pt x="209" y="704"/>
                  </a:lnTo>
                  <a:lnTo>
                    <a:pt x="209" y="687"/>
                  </a:lnTo>
                  <a:lnTo>
                    <a:pt x="226" y="687"/>
                  </a:lnTo>
                  <a:lnTo>
                    <a:pt x="226" y="656"/>
                  </a:lnTo>
                  <a:lnTo>
                    <a:pt x="244" y="639"/>
                  </a:lnTo>
                  <a:lnTo>
                    <a:pt x="226" y="623"/>
                  </a:lnTo>
                  <a:lnTo>
                    <a:pt x="244" y="623"/>
                  </a:lnTo>
                  <a:lnTo>
                    <a:pt x="261" y="623"/>
                  </a:lnTo>
                  <a:lnTo>
                    <a:pt x="261" y="608"/>
                  </a:lnTo>
                  <a:lnTo>
                    <a:pt x="244" y="608"/>
                  </a:lnTo>
                  <a:lnTo>
                    <a:pt x="226" y="608"/>
                  </a:lnTo>
                  <a:lnTo>
                    <a:pt x="226" y="560"/>
                  </a:lnTo>
                  <a:lnTo>
                    <a:pt x="261" y="575"/>
                  </a:lnTo>
                  <a:lnTo>
                    <a:pt x="295" y="560"/>
                  </a:lnTo>
                  <a:lnTo>
                    <a:pt x="313" y="512"/>
                  </a:lnTo>
                  <a:lnTo>
                    <a:pt x="295" y="495"/>
                  </a:lnTo>
                  <a:lnTo>
                    <a:pt x="313" y="495"/>
                  </a:lnTo>
                  <a:lnTo>
                    <a:pt x="347" y="495"/>
                  </a:lnTo>
                  <a:lnTo>
                    <a:pt x="434" y="479"/>
                  </a:lnTo>
                  <a:lnTo>
                    <a:pt x="451" y="431"/>
                  </a:lnTo>
                  <a:lnTo>
                    <a:pt x="451" y="416"/>
                  </a:lnTo>
                  <a:lnTo>
                    <a:pt x="434" y="399"/>
                  </a:lnTo>
                  <a:lnTo>
                    <a:pt x="434" y="383"/>
                  </a:lnTo>
                  <a:lnTo>
                    <a:pt x="399" y="368"/>
                  </a:lnTo>
                  <a:lnTo>
                    <a:pt x="399" y="35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1" name="Freeform 281"/>
            <p:cNvSpPr>
              <a:spLocks/>
            </p:cNvSpPr>
            <p:nvPr/>
          </p:nvSpPr>
          <p:spPr bwMode="auto">
            <a:xfrm>
              <a:off x="2065" y="3325"/>
              <a:ext cx="79" cy="64"/>
            </a:xfrm>
            <a:custGeom>
              <a:avLst/>
              <a:gdLst>
                <a:gd name="T0" fmla="*/ 35 w 158"/>
                <a:gd name="T1" fmla="*/ 24 h 129"/>
                <a:gd name="T2" fmla="*/ 35 w 158"/>
                <a:gd name="T3" fmla="*/ 24 h 129"/>
                <a:gd name="T4" fmla="*/ 40 w 158"/>
                <a:gd name="T5" fmla="*/ 16 h 129"/>
                <a:gd name="T6" fmla="*/ 35 w 158"/>
                <a:gd name="T7" fmla="*/ 12 h 129"/>
                <a:gd name="T8" fmla="*/ 22 w 158"/>
                <a:gd name="T9" fmla="*/ 4 h 129"/>
                <a:gd name="T10" fmla="*/ 18 w 158"/>
                <a:gd name="T11" fmla="*/ 4 h 129"/>
                <a:gd name="T12" fmla="*/ 13 w 158"/>
                <a:gd name="T13" fmla="*/ 0 h 129"/>
                <a:gd name="T14" fmla="*/ 9 w 158"/>
                <a:gd name="T15" fmla="*/ 0 h 129"/>
                <a:gd name="T16" fmla="*/ 0 w 158"/>
                <a:gd name="T17" fmla="*/ 28 h 129"/>
                <a:gd name="T18" fmla="*/ 5 w 158"/>
                <a:gd name="T19" fmla="*/ 28 h 129"/>
                <a:gd name="T20" fmla="*/ 18 w 158"/>
                <a:gd name="T21" fmla="*/ 32 h 129"/>
                <a:gd name="T22" fmla="*/ 30 w 158"/>
                <a:gd name="T23" fmla="*/ 32 h 129"/>
                <a:gd name="T24" fmla="*/ 35 w 158"/>
                <a:gd name="T25" fmla="*/ 24 h 1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
                <a:gd name="T40" fmla="*/ 0 h 129"/>
                <a:gd name="T41" fmla="*/ 158 w 158"/>
                <a:gd name="T42" fmla="*/ 129 h 1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 h="129">
                  <a:moveTo>
                    <a:pt x="140" y="96"/>
                  </a:moveTo>
                  <a:lnTo>
                    <a:pt x="140" y="96"/>
                  </a:lnTo>
                  <a:lnTo>
                    <a:pt x="158" y="64"/>
                  </a:lnTo>
                  <a:lnTo>
                    <a:pt x="140" y="48"/>
                  </a:lnTo>
                  <a:lnTo>
                    <a:pt x="88" y="16"/>
                  </a:lnTo>
                  <a:lnTo>
                    <a:pt x="71" y="16"/>
                  </a:lnTo>
                  <a:lnTo>
                    <a:pt x="54" y="0"/>
                  </a:lnTo>
                  <a:lnTo>
                    <a:pt x="35" y="0"/>
                  </a:lnTo>
                  <a:lnTo>
                    <a:pt x="0" y="112"/>
                  </a:lnTo>
                  <a:lnTo>
                    <a:pt x="17" y="112"/>
                  </a:lnTo>
                  <a:lnTo>
                    <a:pt x="71" y="129"/>
                  </a:lnTo>
                  <a:lnTo>
                    <a:pt x="123" y="129"/>
                  </a:lnTo>
                  <a:lnTo>
                    <a:pt x="140"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2" name="Freeform 282"/>
            <p:cNvSpPr>
              <a:spLocks/>
            </p:cNvSpPr>
            <p:nvPr/>
          </p:nvSpPr>
          <p:spPr bwMode="auto">
            <a:xfrm>
              <a:off x="1858" y="2861"/>
              <a:ext cx="536" cy="512"/>
            </a:xfrm>
            <a:custGeom>
              <a:avLst/>
              <a:gdLst>
                <a:gd name="T0" fmla="*/ 155 w 1073"/>
                <a:gd name="T1" fmla="*/ 8 h 1022"/>
                <a:gd name="T2" fmla="*/ 142 w 1073"/>
                <a:gd name="T3" fmla="*/ 16 h 1022"/>
                <a:gd name="T4" fmla="*/ 133 w 1073"/>
                <a:gd name="T5" fmla="*/ 16 h 1022"/>
                <a:gd name="T6" fmla="*/ 120 w 1073"/>
                <a:gd name="T7" fmla="*/ 20 h 1022"/>
                <a:gd name="T8" fmla="*/ 103 w 1073"/>
                <a:gd name="T9" fmla="*/ 24 h 1022"/>
                <a:gd name="T10" fmla="*/ 95 w 1073"/>
                <a:gd name="T11" fmla="*/ 16 h 1022"/>
                <a:gd name="T12" fmla="*/ 95 w 1073"/>
                <a:gd name="T13" fmla="*/ 0 h 1022"/>
                <a:gd name="T14" fmla="*/ 86 w 1073"/>
                <a:gd name="T15" fmla="*/ 4 h 1022"/>
                <a:gd name="T16" fmla="*/ 60 w 1073"/>
                <a:gd name="T17" fmla="*/ 4 h 1022"/>
                <a:gd name="T18" fmla="*/ 64 w 1073"/>
                <a:gd name="T19" fmla="*/ 16 h 1022"/>
                <a:gd name="T20" fmla="*/ 56 w 1073"/>
                <a:gd name="T21" fmla="*/ 28 h 1022"/>
                <a:gd name="T22" fmla="*/ 47 w 1073"/>
                <a:gd name="T23" fmla="*/ 24 h 1022"/>
                <a:gd name="T24" fmla="*/ 25 w 1073"/>
                <a:gd name="T25" fmla="*/ 20 h 1022"/>
                <a:gd name="T26" fmla="*/ 30 w 1073"/>
                <a:gd name="T27" fmla="*/ 28 h 1022"/>
                <a:gd name="T28" fmla="*/ 30 w 1073"/>
                <a:gd name="T29" fmla="*/ 40 h 1022"/>
                <a:gd name="T30" fmla="*/ 8 w 1073"/>
                <a:gd name="T31" fmla="*/ 64 h 1022"/>
                <a:gd name="T32" fmla="*/ 4 w 1073"/>
                <a:gd name="T33" fmla="*/ 92 h 1022"/>
                <a:gd name="T34" fmla="*/ 21 w 1073"/>
                <a:gd name="T35" fmla="*/ 92 h 1022"/>
                <a:gd name="T36" fmla="*/ 30 w 1073"/>
                <a:gd name="T37" fmla="*/ 100 h 1022"/>
                <a:gd name="T38" fmla="*/ 47 w 1073"/>
                <a:gd name="T39" fmla="*/ 92 h 1022"/>
                <a:gd name="T40" fmla="*/ 56 w 1073"/>
                <a:gd name="T41" fmla="*/ 104 h 1022"/>
                <a:gd name="T42" fmla="*/ 86 w 1073"/>
                <a:gd name="T43" fmla="*/ 116 h 1022"/>
                <a:gd name="T44" fmla="*/ 90 w 1073"/>
                <a:gd name="T45" fmla="*/ 128 h 1022"/>
                <a:gd name="T46" fmla="*/ 103 w 1073"/>
                <a:gd name="T47" fmla="*/ 136 h 1022"/>
                <a:gd name="T48" fmla="*/ 107 w 1073"/>
                <a:gd name="T49" fmla="*/ 148 h 1022"/>
                <a:gd name="T50" fmla="*/ 107 w 1073"/>
                <a:gd name="T51" fmla="*/ 172 h 1022"/>
                <a:gd name="T52" fmla="*/ 125 w 1073"/>
                <a:gd name="T53" fmla="*/ 176 h 1022"/>
                <a:gd name="T54" fmla="*/ 133 w 1073"/>
                <a:gd name="T55" fmla="*/ 188 h 1022"/>
                <a:gd name="T56" fmla="*/ 133 w 1073"/>
                <a:gd name="T57" fmla="*/ 196 h 1022"/>
                <a:gd name="T58" fmla="*/ 129 w 1073"/>
                <a:gd name="T59" fmla="*/ 212 h 1022"/>
                <a:gd name="T60" fmla="*/ 116 w 1073"/>
                <a:gd name="T61" fmla="*/ 232 h 1022"/>
                <a:gd name="T62" fmla="*/ 125 w 1073"/>
                <a:gd name="T63" fmla="*/ 236 h 1022"/>
                <a:gd name="T64" fmla="*/ 142 w 1073"/>
                <a:gd name="T65" fmla="*/ 248 h 1022"/>
                <a:gd name="T66" fmla="*/ 146 w 1073"/>
                <a:gd name="T67" fmla="*/ 248 h 1022"/>
                <a:gd name="T68" fmla="*/ 164 w 1073"/>
                <a:gd name="T69" fmla="*/ 224 h 1022"/>
                <a:gd name="T70" fmla="*/ 173 w 1073"/>
                <a:gd name="T71" fmla="*/ 200 h 1022"/>
                <a:gd name="T72" fmla="*/ 186 w 1073"/>
                <a:gd name="T73" fmla="*/ 188 h 1022"/>
                <a:gd name="T74" fmla="*/ 216 w 1073"/>
                <a:gd name="T75" fmla="*/ 180 h 1022"/>
                <a:gd name="T76" fmla="*/ 225 w 1073"/>
                <a:gd name="T77" fmla="*/ 172 h 1022"/>
                <a:gd name="T78" fmla="*/ 233 w 1073"/>
                <a:gd name="T79" fmla="*/ 156 h 1022"/>
                <a:gd name="T80" fmla="*/ 238 w 1073"/>
                <a:gd name="T81" fmla="*/ 144 h 1022"/>
                <a:gd name="T82" fmla="*/ 259 w 1073"/>
                <a:gd name="T83" fmla="*/ 92 h 1022"/>
                <a:gd name="T84" fmla="*/ 263 w 1073"/>
                <a:gd name="T85" fmla="*/ 64 h 1022"/>
                <a:gd name="T86" fmla="*/ 229 w 1073"/>
                <a:gd name="T87" fmla="*/ 48 h 1022"/>
                <a:gd name="T88" fmla="*/ 207 w 1073"/>
                <a:gd name="T89" fmla="*/ 48 h 1022"/>
                <a:gd name="T90" fmla="*/ 199 w 1073"/>
                <a:gd name="T91" fmla="*/ 44 h 1022"/>
                <a:gd name="T92" fmla="*/ 194 w 1073"/>
                <a:gd name="T93" fmla="*/ 40 h 1022"/>
                <a:gd name="T94" fmla="*/ 173 w 1073"/>
                <a:gd name="T95" fmla="*/ 40 h 1022"/>
                <a:gd name="T96" fmla="*/ 168 w 1073"/>
                <a:gd name="T97" fmla="*/ 32 h 1022"/>
                <a:gd name="T98" fmla="*/ 160 w 1073"/>
                <a:gd name="T99" fmla="*/ 40 h 1022"/>
                <a:gd name="T100" fmla="*/ 151 w 1073"/>
                <a:gd name="T101" fmla="*/ 40 h 1022"/>
                <a:gd name="T102" fmla="*/ 164 w 1073"/>
                <a:gd name="T103" fmla="*/ 24 h 1022"/>
                <a:gd name="T104" fmla="*/ 160 w 1073"/>
                <a:gd name="T105" fmla="*/ 20 h 10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73"/>
                <a:gd name="T160" fmla="*/ 0 h 1022"/>
                <a:gd name="T161" fmla="*/ 1073 w 1073"/>
                <a:gd name="T162" fmla="*/ 1022 h 10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73" h="1022">
                  <a:moveTo>
                    <a:pt x="623" y="30"/>
                  </a:moveTo>
                  <a:lnTo>
                    <a:pt x="623" y="30"/>
                  </a:lnTo>
                  <a:lnTo>
                    <a:pt x="606" y="30"/>
                  </a:lnTo>
                  <a:lnTo>
                    <a:pt x="570" y="63"/>
                  </a:lnTo>
                  <a:lnTo>
                    <a:pt x="552" y="78"/>
                  </a:lnTo>
                  <a:lnTo>
                    <a:pt x="535" y="63"/>
                  </a:lnTo>
                  <a:lnTo>
                    <a:pt x="501" y="63"/>
                  </a:lnTo>
                  <a:lnTo>
                    <a:pt x="483" y="78"/>
                  </a:lnTo>
                  <a:lnTo>
                    <a:pt x="466" y="78"/>
                  </a:lnTo>
                  <a:lnTo>
                    <a:pt x="414" y="96"/>
                  </a:lnTo>
                  <a:lnTo>
                    <a:pt x="397" y="96"/>
                  </a:lnTo>
                  <a:lnTo>
                    <a:pt x="380" y="63"/>
                  </a:lnTo>
                  <a:lnTo>
                    <a:pt x="380" y="15"/>
                  </a:lnTo>
                  <a:lnTo>
                    <a:pt x="380" y="0"/>
                  </a:lnTo>
                  <a:lnTo>
                    <a:pt x="362" y="0"/>
                  </a:lnTo>
                  <a:lnTo>
                    <a:pt x="345" y="15"/>
                  </a:lnTo>
                  <a:lnTo>
                    <a:pt x="293" y="30"/>
                  </a:lnTo>
                  <a:lnTo>
                    <a:pt x="241" y="15"/>
                  </a:lnTo>
                  <a:lnTo>
                    <a:pt x="259" y="30"/>
                  </a:lnTo>
                  <a:lnTo>
                    <a:pt x="259" y="63"/>
                  </a:lnTo>
                  <a:lnTo>
                    <a:pt x="276" y="78"/>
                  </a:lnTo>
                  <a:lnTo>
                    <a:pt x="224" y="111"/>
                  </a:lnTo>
                  <a:lnTo>
                    <a:pt x="207" y="111"/>
                  </a:lnTo>
                  <a:lnTo>
                    <a:pt x="190" y="96"/>
                  </a:lnTo>
                  <a:lnTo>
                    <a:pt x="172" y="78"/>
                  </a:lnTo>
                  <a:lnTo>
                    <a:pt x="103" y="78"/>
                  </a:lnTo>
                  <a:lnTo>
                    <a:pt x="103" y="96"/>
                  </a:lnTo>
                  <a:lnTo>
                    <a:pt x="120" y="111"/>
                  </a:lnTo>
                  <a:lnTo>
                    <a:pt x="103" y="111"/>
                  </a:lnTo>
                  <a:lnTo>
                    <a:pt x="120" y="159"/>
                  </a:lnTo>
                  <a:lnTo>
                    <a:pt x="103" y="222"/>
                  </a:lnTo>
                  <a:lnTo>
                    <a:pt x="34" y="255"/>
                  </a:lnTo>
                  <a:lnTo>
                    <a:pt x="0" y="318"/>
                  </a:lnTo>
                  <a:lnTo>
                    <a:pt x="17" y="366"/>
                  </a:lnTo>
                  <a:lnTo>
                    <a:pt x="51" y="383"/>
                  </a:lnTo>
                  <a:lnTo>
                    <a:pt x="86" y="366"/>
                  </a:lnTo>
                  <a:lnTo>
                    <a:pt x="86" y="399"/>
                  </a:lnTo>
                  <a:lnTo>
                    <a:pt x="120" y="399"/>
                  </a:lnTo>
                  <a:lnTo>
                    <a:pt x="155" y="399"/>
                  </a:lnTo>
                  <a:lnTo>
                    <a:pt x="190" y="366"/>
                  </a:lnTo>
                  <a:lnTo>
                    <a:pt x="224" y="366"/>
                  </a:lnTo>
                  <a:lnTo>
                    <a:pt x="224" y="414"/>
                  </a:lnTo>
                  <a:lnTo>
                    <a:pt x="241" y="431"/>
                  </a:lnTo>
                  <a:lnTo>
                    <a:pt x="345" y="462"/>
                  </a:lnTo>
                  <a:lnTo>
                    <a:pt x="362" y="495"/>
                  </a:lnTo>
                  <a:lnTo>
                    <a:pt x="362" y="510"/>
                  </a:lnTo>
                  <a:lnTo>
                    <a:pt x="380" y="543"/>
                  </a:lnTo>
                  <a:lnTo>
                    <a:pt x="414" y="543"/>
                  </a:lnTo>
                  <a:lnTo>
                    <a:pt x="414" y="558"/>
                  </a:lnTo>
                  <a:lnTo>
                    <a:pt x="431" y="591"/>
                  </a:lnTo>
                  <a:lnTo>
                    <a:pt x="431" y="639"/>
                  </a:lnTo>
                  <a:lnTo>
                    <a:pt x="431" y="687"/>
                  </a:lnTo>
                  <a:lnTo>
                    <a:pt x="483" y="702"/>
                  </a:lnTo>
                  <a:lnTo>
                    <a:pt x="501" y="702"/>
                  </a:lnTo>
                  <a:lnTo>
                    <a:pt x="501" y="735"/>
                  </a:lnTo>
                  <a:lnTo>
                    <a:pt x="535" y="750"/>
                  </a:lnTo>
                  <a:lnTo>
                    <a:pt x="518" y="783"/>
                  </a:lnTo>
                  <a:lnTo>
                    <a:pt x="535" y="783"/>
                  </a:lnTo>
                  <a:lnTo>
                    <a:pt x="552" y="830"/>
                  </a:lnTo>
                  <a:lnTo>
                    <a:pt x="518" y="846"/>
                  </a:lnTo>
                  <a:lnTo>
                    <a:pt x="449" y="926"/>
                  </a:lnTo>
                  <a:lnTo>
                    <a:pt x="466" y="926"/>
                  </a:lnTo>
                  <a:lnTo>
                    <a:pt x="483" y="942"/>
                  </a:lnTo>
                  <a:lnTo>
                    <a:pt x="501" y="942"/>
                  </a:lnTo>
                  <a:lnTo>
                    <a:pt x="552" y="974"/>
                  </a:lnTo>
                  <a:lnTo>
                    <a:pt x="570" y="990"/>
                  </a:lnTo>
                  <a:lnTo>
                    <a:pt x="552" y="1022"/>
                  </a:lnTo>
                  <a:lnTo>
                    <a:pt x="587" y="990"/>
                  </a:lnTo>
                  <a:lnTo>
                    <a:pt x="623" y="959"/>
                  </a:lnTo>
                  <a:lnTo>
                    <a:pt x="658" y="894"/>
                  </a:lnTo>
                  <a:lnTo>
                    <a:pt x="693" y="863"/>
                  </a:lnTo>
                  <a:lnTo>
                    <a:pt x="693" y="798"/>
                  </a:lnTo>
                  <a:lnTo>
                    <a:pt x="710" y="767"/>
                  </a:lnTo>
                  <a:lnTo>
                    <a:pt x="744" y="750"/>
                  </a:lnTo>
                  <a:lnTo>
                    <a:pt x="796" y="719"/>
                  </a:lnTo>
                  <a:lnTo>
                    <a:pt x="865" y="719"/>
                  </a:lnTo>
                  <a:lnTo>
                    <a:pt x="865" y="702"/>
                  </a:lnTo>
                  <a:lnTo>
                    <a:pt x="900" y="687"/>
                  </a:lnTo>
                  <a:lnTo>
                    <a:pt x="900" y="671"/>
                  </a:lnTo>
                  <a:lnTo>
                    <a:pt x="934" y="623"/>
                  </a:lnTo>
                  <a:lnTo>
                    <a:pt x="934" y="591"/>
                  </a:lnTo>
                  <a:lnTo>
                    <a:pt x="952" y="575"/>
                  </a:lnTo>
                  <a:lnTo>
                    <a:pt x="952" y="462"/>
                  </a:lnTo>
                  <a:lnTo>
                    <a:pt x="1038" y="366"/>
                  </a:lnTo>
                  <a:lnTo>
                    <a:pt x="1073" y="318"/>
                  </a:lnTo>
                  <a:lnTo>
                    <a:pt x="1055" y="255"/>
                  </a:lnTo>
                  <a:lnTo>
                    <a:pt x="1004" y="255"/>
                  </a:lnTo>
                  <a:lnTo>
                    <a:pt x="917" y="191"/>
                  </a:lnTo>
                  <a:lnTo>
                    <a:pt x="883" y="207"/>
                  </a:lnTo>
                  <a:lnTo>
                    <a:pt x="831" y="191"/>
                  </a:lnTo>
                  <a:lnTo>
                    <a:pt x="796" y="191"/>
                  </a:lnTo>
                  <a:lnTo>
                    <a:pt x="796" y="174"/>
                  </a:lnTo>
                  <a:lnTo>
                    <a:pt x="796" y="159"/>
                  </a:lnTo>
                  <a:lnTo>
                    <a:pt x="779" y="159"/>
                  </a:lnTo>
                  <a:lnTo>
                    <a:pt x="710" y="144"/>
                  </a:lnTo>
                  <a:lnTo>
                    <a:pt x="693" y="159"/>
                  </a:lnTo>
                  <a:lnTo>
                    <a:pt x="693" y="126"/>
                  </a:lnTo>
                  <a:lnTo>
                    <a:pt x="675" y="126"/>
                  </a:lnTo>
                  <a:lnTo>
                    <a:pt x="641" y="126"/>
                  </a:lnTo>
                  <a:lnTo>
                    <a:pt x="641" y="159"/>
                  </a:lnTo>
                  <a:lnTo>
                    <a:pt x="623" y="144"/>
                  </a:lnTo>
                  <a:lnTo>
                    <a:pt x="606" y="159"/>
                  </a:lnTo>
                  <a:lnTo>
                    <a:pt x="623" y="126"/>
                  </a:lnTo>
                  <a:lnTo>
                    <a:pt x="658" y="96"/>
                  </a:lnTo>
                  <a:lnTo>
                    <a:pt x="658" y="78"/>
                  </a:lnTo>
                  <a:lnTo>
                    <a:pt x="641" y="78"/>
                  </a:lnTo>
                  <a:lnTo>
                    <a:pt x="623" y="3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3" name="Freeform 283"/>
            <p:cNvSpPr>
              <a:spLocks/>
            </p:cNvSpPr>
            <p:nvPr/>
          </p:nvSpPr>
          <p:spPr bwMode="auto">
            <a:xfrm>
              <a:off x="2127" y="2853"/>
              <a:ext cx="34" cy="48"/>
            </a:xfrm>
            <a:custGeom>
              <a:avLst/>
              <a:gdLst>
                <a:gd name="T0" fmla="*/ 0 w 69"/>
                <a:gd name="T1" fmla="*/ 21 h 96"/>
                <a:gd name="T2" fmla="*/ 0 w 69"/>
                <a:gd name="T3" fmla="*/ 21 h 96"/>
                <a:gd name="T4" fmla="*/ 4 w 69"/>
                <a:gd name="T5" fmla="*/ 24 h 96"/>
                <a:gd name="T6" fmla="*/ 8 w 69"/>
                <a:gd name="T7" fmla="*/ 21 h 96"/>
                <a:gd name="T8" fmla="*/ 17 w 69"/>
                <a:gd name="T9" fmla="*/ 12 h 96"/>
                <a:gd name="T10" fmla="*/ 0 w 69"/>
                <a:gd name="T11" fmla="*/ 0 h 96"/>
                <a:gd name="T12" fmla="*/ 0 w 69"/>
                <a:gd name="T13" fmla="*/ 5 h 96"/>
                <a:gd name="T14" fmla="*/ 0 w 69"/>
                <a:gd name="T15" fmla="*/ 12 h 96"/>
                <a:gd name="T16" fmla="*/ 0 w 69"/>
                <a:gd name="T17" fmla="*/ 21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96"/>
                <a:gd name="T29" fmla="*/ 69 w 69"/>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96">
                  <a:moveTo>
                    <a:pt x="0" y="81"/>
                  </a:moveTo>
                  <a:lnTo>
                    <a:pt x="0" y="81"/>
                  </a:lnTo>
                  <a:lnTo>
                    <a:pt x="17" y="96"/>
                  </a:lnTo>
                  <a:lnTo>
                    <a:pt x="35" y="81"/>
                  </a:lnTo>
                  <a:lnTo>
                    <a:pt x="69" y="48"/>
                  </a:lnTo>
                  <a:lnTo>
                    <a:pt x="0" y="0"/>
                  </a:lnTo>
                  <a:lnTo>
                    <a:pt x="0" y="18"/>
                  </a:lnTo>
                  <a:lnTo>
                    <a:pt x="0" y="48"/>
                  </a:lnTo>
                  <a:lnTo>
                    <a:pt x="0"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4" name="Freeform 284"/>
            <p:cNvSpPr>
              <a:spLocks/>
            </p:cNvSpPr>
            <p:nvPr/>
          </p:nvSpPr>
          <p:spPr bwMode="auto">
            <a:xfrm>
              <a:off x="2075" y="2853"/>
              <a:ext cx="52" cy="48"/>
            </a:xfrm>
            <a:custGeom>
              <a:avLst/>
              <a:gdLst>
                <a:gd name="T0" fmla="*/ 26 w 104"/>
                <a:gd name="T1" fmla="*/ 21 h 96"/>
                <a:gd name="T2" fmla="*/ 26 w 104"/>
                <a:gd name="T3" fmla="*/ 21 h 96"/>
                <a:gd name="T4" fmla="*/ 26 w 104"/>
                <a:gd name="T5" fmla="*/ 12 h 96"/>
                <a:gd name="T6" fmla="*/ 26 w 104"/>
                <a:gd name="T7" fmla="*/ 5 h 96"/>
                <a:gd name="T8" fmla="*/ 26 w 104"/>
                <a:gd name="T9" fmla="*/ 0 h 96"/>
                <a:gd name="T10" fmla="*/ 9 w 104"/>
                <a:gd name="T11" fmla="*/ 0 h 96"/>
                <a:gd name="T12" fmla="*/ 0 w 104"/>
                <a:gd name="T13" fmla="*/ 9 h 96"/>
                <a:gd name="T14" fmla="*/ 9 w 104"/>
                <a:gd name="T15" fmla="*/ 24 h 96"/>
                <a:gd name="T16" fmla="*/ 13 w 104"/>
                <a:gd name="T17" fmla="*/ 24 h 96"/>
                <a:gd name="T18" fmla="*/ 18 w 104"/>
                <a:gd name="T19" fmla="*/ 21 h 96"/>
                <a:gd name="T20" fmla="*/ 26 w 104"/>
                <a:gd name="T21" fmla="*/ 21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96"/>
                <a:gd name="T35" fmla="*/ 104 w 104"/>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96">
                  <a:moveTo>
                    <a:pt x="104" y="81"/>
                  </a:moveTo>
                  <a:lnTo>
                    <a:pt x="104" y="81"/>
                  </a:lnTo>
                  <a:lnTo>
                    <a:pt x="104" y="48"/>
                  </a:lnTo>
                  <a:lnTo>
                    <a:pt x="104" y="18"/>
                  </a:lnTo>
                  <a:lnTo>
                    <a:pt x="104" y="0"/>
                  </a:lnTo>
                  <a:lnTo>
                    <a:pt x="35" y="0"/>
                  </a:lnTo>
                  <a:lnTo>
                    <a:pt x="0" y="33"/>
                  </a:lnTo>
                  <a:lnTo>
                    <a:pt x="35" y="96"/>
                  </a:lnTo>
                  <a:lnTo>
                    <a:pt x="52" y="96"/>
                  </a:lnTo>
                  <a:lnTo>
                    <a:pt x="69" y="81"/>
                  </a:lnTo>
                  <a:lnTo>
                    <a:pt x="104" y="8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5" name="Freeform 285"/>
            <p:cNvSpPr>
              <a:spLocks/>
            </p:cNvSpPr>
            <p:nvPr/>
          </p:nvSpPr>
          <p:spPr bwMode="auto">
            <a:xfrm>
              <a:off x="2031" y="2821"/>
              <a:ext cx="60" cy="88"/>
            </a:xfrm>
            <a:custGeom>
              <a:avLst/>
              <a:gdLst>
                <a:gd name="T0" fmla="*/ 8 w 121"/>
                <a:gd name="T1" fmla="*/ 0 h 177"/>
                <a:gd name="T2" fmla="*/ 8 w 121"/>
                <a:gd name="T3" fmla="*/ 0 h 177"/>
                <a:gd name="T4" fmla="*/ 17 w 121"/>
                <a:gd name="T5" fmla="*/ 3 h 177"/>
                <a:gd name="T6" fmla="*/ 17 w 121"/>
                <a:gd name="T7" fmla="*/ 8 h 177"/>
                <a:gd name="T8" fmla="*/ 21 w 121"/>
                <a:gd name="T9" fmla="*/ 8 h 177"/>
                <a:gd name="T10" fmla="*/ 30 w 121"/>
                <a:gd name="T11" fmla="*/ 15 h 177"/>
                <a:gd name="T12" fmla="*/ 21 w 121"/>
                <a:gd name="T13" fmla="*/ 24 h 177"/>
                <a:gd name="T14" fmla="*/ 30 w 121"/>
                <a:gd name="T15" fmla="*/ 39 h 177"/>
                <a:gd name="T16" fmla="*/ 17 w 121"/>
                <a:gd name="T17" fmla="*/ 44 h 177"/>
                <a:gd name="T18" fmla="*/ 13 w 121"/>
                <a:gd name="T19" fmla="*/ 44 h 177"/>
                <a:gd name="T20" fmla="*/ 8 w 121"/>
                <a:gd name="T21" fmla="*/ 36 h 177"/>
                <a:gd name="T22" fmla="*/ 8 w 121"/>
                <a:gd name="T23" fmla="*/ 24 h 177"/>
                <a:gd name="T24" fmla="*/ 8 w 121"/>
                <a:gd name="T25" fmla="*/ 20 h 177"/>
                <a:gd name="T26" fmla="*/ 4 w 121"/>
                <a:gd name="T27" fmla="*/ 20 h 177"/>
                <a:gd name="T28" fmla="*/ 0 w 121"/>
                <a:gd name="T29" fmla="*/ 15 h 177"/>
                <a:gd name="T30" fmla="*/ 0 w 121"/>
                <a:gd name="T31" fmla="*/ 8 h 177"/>
                <a:gd name="T32" fmla="*/ 4 w 121"/>
                <a:gd name="T33" fmla="*/ 8 h 177"/>
                <a:gd name="T34" fmla="*/ 4 w 121"/>
                <a:gd name="T35" fmla="*/ 3 h 177"/>
                <a:gd name="T36" fmla="*/ 8 w 121"/>
                <a:gd name="T37" fmla="*/ 0 h 1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1"/>
                <a:gd name="T58" fmla="*/ 0 h 177"/>
                <a:gd name="T59" fmla="*/ 121 w 121"/>
                <a:gd name="T60" fmla="*/ 177 h 1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1" h="177">
                  <a:moveTo>
                    <a:pt x="35" y="0"/>
                  </a:moveTo>
                  <a:lnTo>
                    <a:pt x="35" y="0"/>
                  </a:lnTo>
                  <a:lnTo>
                    <a:pt x="69" y="15"/>
                  </a:lnTo>
                  <a:lnTo>
                    <a:pt x="69" y="33"/>
                  </a:lnTo>
                  <a:lnTo>
                    <a:pt x="86" y="33"/>
                  </a:lnTo>
                  <a:lnTo>
                    <a:pt x="121" y="63"/>
                  </a:lnTo>
                  <a:lnTo>
                    <a:pt x="86" y="96"/>
                  </a:lnTo>
                  <a:lnTo>
                    <a:pt x="121" y="159"/>
                  </a:lnTo>
                  <a:lnTo>
                    <a:pt x="69" y="177"/>
                  </a:lnTo>
                  <a:lnTo>
                    <a:pt x="52" y="177"/>
                  </a:lnTo>
                  <a:lnTo>
                    <a:pt x="35" y="144"/>
                  </a:lnTo>
                  <a:lnTo>
                    <a:pt x="35" y="96"/>
                  </a:lnTo>
                  <a:lnTo>
                    <a:pt x="35" y="81"/>
                  </a:lnTo>
                  <a:lnTo>
                    <a:pt x="17" y="81"/>
                  </a:lnTo>
                  <a:lnTo>
                    <a:pt x="0" y="63"/>
                  </a:lnTo>
                  <a:lnTo>
                    <a:pt x="0" y="33"/>
                  </a:lnTo>
                  <a:lnTo>
                    <a:pt x="17" y="33"/>
                  </a:lnTo>
                  <a:lnTo>
                    <a:pt x="17" y="15"/>
                  </a:lnTo>
                  <a:lnTo>
                    <a:pt x="35"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6" name="Freeform 286"/>
            <p:cNvSpPr>
              <a:spLocks/>
            </p:cNvSpPr>
            <p:nvPr/>
          </p:nvSpPr>
          <p:spPr bwMode="auto">
            <a:xfrm>
              <a:off x="1866" y="2773"/>
              <a:ext cx="183" cy="144"/>
            </a:xfrm>
            <a:custGeom>
              <a:avLst/>
              <a:gdLst>
                <a:gd name="T0" fmla="*/ 92 w 365"/>
                <a:gd name="T1" fmla="*/ 24 h 288"/>
                <a:gd name="T2" fmla="*/ 92 w 365"/>
                <a:gd name="T3" fmla="*/ 24 h 288"/>
                <a:gd name="T4" fmla="*/ 87 w 365"/>
                <a:gd name="T5" fmla="*/ 27 h 288"/>
                <a:gd name="T6" fmla="*/ 87 w 365"/>
                <a:gd name="T7" fmla="*/ 33 h 288"/>
                <a:gd name="T8" fmla="*/ 83 w 365"/>
                <a:gd name="T9" fmla="*/ 33 h 288"/>
                <a:gd name="T10" fmla="*/ 83 w 365"/>
                <a:gd name="T11" fmla="*/ 39 h 288"/>
                <a:gd name="T12" fmla="*/ 87 w 365"/>
                <a:gd name="T13" fmla="*/ 44 h 288"/>
                <a:gd name="T14" fmla="*/ 83 w 365"/>
                <a:gd name="T15" fmla="*/ 48 h 288"/>
                <a:gd name="T16" fmla="*/ 70 w 365"/>
                <a:gd name="T17" fmla="*/ 51 h 288"/>
                <a:gd name="T18" fmla="*/ 56 w 365"/>
                <a:gd name="T19" fmla="*/ 48 h 288"/>
                <a:gd name="T20" fmla="*/ 61 w 365"/>
                <a:gd name="T21" fmla="*/ 51 h 288"/>
                <a:gd name="T22" fmla="*/ 61 w 365"/>
                <a:gd name="T23" fmla="*/ 60 h 288"/>
                <a:gd name="T24" fmla="*/ 66 w 365"/>
                <a:gd name="T25" fmla="*/ 63 h 288"/>
                <a:gd name="T26" fmla="*/ 52 w 365"/>
                <a:gd name="T27" fmla="*/ 72 h 288"/>
                <a:gd name="T28" fmla="*/ 48 w 365"/>
                <a:gd name="T29" fmla="*/ 72 h 288"/>
                <a:gd name="T30" fmla="*/ 44 w 365"/>
                <a:gd name="T31" fmla="*/ 69 h 288"/>
                <a:gd name="T32" fmla="*/ 39 w 365"/>
                <a:gd name="T33" fmla="*/ 63 h 288"/>
                <a:gd name="T34" fmla="*/ 39 w 365"/>
                <a:gd name="T35" fmla="*/ 56 h 288"/>
                <a:gd name="T36" fmla="*/ 35 w 365"/>
                <a:gd name="T37" fmla="*/ 48 h 288"/>
                <a:gd name="T38" fmla="*/ 39 w 365"/>
                <a:gd name="T39" fmla="*/ 36 h 288"/>
                <a:gd name="T40" fmla="*/ 26 w 365"/>
                <a:gd name="T41" fmla="*/ 36 h 288"/>
                <a:gd name="T42" fmla="*/ 22 w 365"/>
                <a:gd name="T43" fmla="*/ 33 h 288"/>
                <a:gd name="T44" fmla="*/ 9 w 365"/>
                <a:gd name="T45" fmla="*/ 33 h 288"/>
                <a:gd name="T46" fmla="*/ 5 w 365"/>
                <a:gd name="T47" fmla="*/ 27 h 288"/>
                <a:gd name="T48" fmla="*/ 5 w 365"/>
                <a:gd name="T49" fmla="*/ 24 h 288"/>
                <a:gd name="T50" fmla="*/ 0 w 365"/>
                <a:gd name="T51" fmla="*/ 15 h 288"/>
                <a:gd name="T52" fmla="*/ 5 w 365"/>
                <a:gd name="T53" fmla="*/ 9 h 288"/>
                <a:gd name="T54" fmla="*/ 9 w 365"/>
                <a:gd name="T55" fmla="*/ 3 h 288"/>
                <a:gd name="T56" fmla="*/ 13 w 365"/>
                <a:gd name="T57" fmla="*/ 9 h 288"/>
                <a:gd name="T58" fmla="*/ 9 w 365"/>
                <a:gd name="T59" fmla="*/ 12 h 288"/>
                <a:gd name="T60" fmla="*/ 9 w 365"/>
                <a:gd name="T61" fmla="*/ 20 h 288"/>
                <a:gd name="T62" fmla="*/ 13 w 365"/>
                <a:gd name="T63" fmla="*/ 15 h 288"/>
                <a:gd name="T64" fmla="*/ 13 w 365"/>
                <a:gd name="T65" fmla="*/ 9 h 288"/>
                <a:gd name="T66" fmla="*/ 22 w 365"/>
                <a:gd name="T67" fmla="*/ 3 h 288"/>
                <a:gd name="T68" fmla="*/ 22 w 365"/>
                <a:gd name="T69" fmla="*/ 0 h 288"/>
                <a:gd name="T70" fmla="*/ 22 w 365"/>
                <a:gd name="T71" fmla="*/ 3 h 288"/>
                <a:gd name="T72" fmla="*/ 35 w 365"/>
                <a:gd name="T73" fmla="*/ 3 h 288"/>
                <a:gd name="T74" fmla="*/ 35 w 365"/>
                <a:gd name="T75" fmla="*/ 9 h 288"/>
                <a:gd name="T76" fmla="*/ 48 w 365"/>
                <a:gd name="T77" fmla="*/ 9 h 288"/>
                <a:gd name="T78" fmla="*/ 56 w 365"/>
                <a:gd name="T79" fmla="*/ 12 h 288"/>
                <a:gd name="T80" fmla="*/ 66 w 365"/>
                <a:gd name="T81" fmla="*/ 9 h 288"/>
                <a:gd name="T82" fmla="*/ 74 w 365"/>
                <a:gd name="T83" fmla="*/ 9 h 288"/>
                <a:gd name="T84" fmla="*/ 70 w 365"/>
                <a:gd name="T85" fmla="*/ 9 h 288"/>
                <a:gd name="T86" fmla="*/ 74 w 365"/>
                <a:gd name="T87" fmla="*/ 12 h 288"/>
                <a:gd name="T88" fmla="*/ 83 w 365"/>
                <a:gd name="T89" fmla="*/ 15 h 288"/>
                <a:gd name="T90" fmla="*/ 83 w 365"/>
                <a:gd name="T91" fmla="*/ 24 h 288"/>
                <a:gd name="T92" fmla="*/ 87 w 365"/>
                <a:gd name="T93" fmla="*/ 20 h 288"/>
                <a:gd name="T94" fmla="*/ 92 w 365"/>
                <a:gd name="T95" fmla="*/ 24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5"/>
                <a:gd name="T145" fmla="*/ 0 h 288"/>
                <a:gd name="T146" fmla="*/ 365 w 365"/>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5" h="288">
                  <a:moveTo>
                    <a:pt x="365" y="96"/>
                  </a:moveTo>
                  <a:lnTo>
                    <a:pt x="365" y="96"/>
                  </a:lnTo>
                  <a:lnTo>
                    <a:pt x="347" y="111"/>
                  </a:lnTo>
                  <a:lnTo>
                    <a:pt x="347" y="129"/>
                  </a:lnTo>
                  <a:lnTo>
                    <a:pt x="330" y="129"/>
                  </a:lnTo>
                  <a:lnTo>
                    <a:pt x="330" y="159"/>
                  </a:lnTo>
                  <a:lnTo>
                    <a:pt x="347" y="177"/>
                  </a:lnTo>
                  <a:lnTo>
                    <a:pt x="330" y="192"/>
                  </a:lnTo>
                  <a:lnTo>
                    <a:pt x="278" y="207"/>
                  </a:lnTo>
                  <a:lnTo>
                    <a:pt x="224" y="192"/>
                  </a:lnTo>
                  <a:lnTo>
                    <a:pt x="242" y="207"/>
                  </a:lnTo>
                  <a:lnTo>
                    <a:pt x="242" y="240"/>
                  </a:lnTo>
                  <a:lnTo>
                    <a:pt x="261" y="255"/>
                  </a:lnTo>
                  <a:lnTo>
                    <a:pt x="207" y="288"/>
                  </a:lnTo>
                  <a:lnTo>
                    <a:pt x="190" y="288"/>
                  </a:lnTo>
                  <a:lnTo>
                    <a:pt x="173" y="273"/>
                  </a:lnTo>
                  <a:lnTo>
                    <a:pt x="155" y="255"/>
                  </a:lnTo>
                  <a:lnTo>
                    <a:pt x="155" y="225"/>
                  </a:lnTo>
                  <a:lnTo>
                    <a:pt x="138" y="192"/>
                  </a:lnTo>
                  <a:lnTo>
                    <a:pt x="155" y="144"/>
                  </a:lnTo>
                  <a:lnTo>
                    <a:pt x="103" y="144"/>
                  </a:lnTo>
                  <a:lnTo>
                    <a:pt x="86" y="129"/>
                  </a:lnTo>
                  <a:lnTo>
                    <a:pt x="34" y="129"/>
                  </a:lnTo>
                  <a:lnTo>
                    <a:pt x="17" y="111"/>
                  </a:lnTo>
                  <a:lnTo>
                    <a:pt x="17" y="96"/>
                  </a:lnTo>
                  <a:lnTo>
                    <a:pt x="0" y="63"/>
                  </a:lnTo>
                  <a:lnTo>
                    <a:pt x="17" y="33"/>
                  </a:lnTo>
                  <a:lnTo>
                    <a:pt x="34" y="15"/>
                  </a:lnTo>
                  <a:lnTo>
                    <a:pt x="52" y="33"/>
                  </a:lnTo>
                  <a:lnTo>
                    <a:pt x="34" y="48"/>
                  </a:lnTo>
                  <a:lnTo>
                    <a:pt x="34" y="81"/>
                  </a:lnTo>
                  <a:lnTo>
                    <a:pt x="52" y="63"/>
                  </a:lnTo>
                  <a:lnTo>
                    <a:pt x="52" y="33"/>
                  </a:lnTo>
                  <a:lnTo>
                    <a:pt x="86" y="15"/>
                  </a:lnTo>
                  <a:lnTo>
                    <a:pt x="86" y="0"/>
                  </a:lnTo>
                  <a:lnTo>
                    <a:pt x="86" y="15"/>
                  </a:lnTo>
                  <a:lnTo>
                    <a:pt x="138" y="15"/>
                  </a:lnTo>
                  <a:lnTo>
                    <a:pt x="138" y="33"/>
                  </a:lnTo>
                  <a:lnTo>
                    <a:pt x="190" y="33"/>
                  </a:lnTo>
                  <a:lnTo>
                    <a:pt x="224" y="48"/>
                  </a:lnTo>
                  <a:lnTo>
                    <a:pt x="261" y="33"/>
                  </a:lnTo>
                  <a:lnTo>
                    <a:pt x="295" y="33"/>
                  </a:lnTo>
                  <a:lnTo>
                    <a:pt x="278" y="33"/>
                  </a:lnTo>
                  <a:lnTo>
                    <a:pt x="295" y="48"/>
                  </a:lnTo>
                  <a:lnTo>
                    <a:pt x="330" y="63"/>
                  </a:lnTo>
                  <a:lnTo>
                    <a:pt x="330" y="96"/>
                  </a:lnTo>
                  <a:lnTo>
                    <a:pt x="347" y="81"/>
                  </a:lnTo>
                  <a:lnTo>
                    <a:pt x="365" y="9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7" name="Freeform 287"/>
            <p:cNvSpPr>
              <a:spLocks/>
            </p:cNvSpPr>
            <p:nvPr/>
          </p:nvSpPr>
          <p:spPr bwMode="auto">
            <a:xfrm>
              <a:off x="1616" y="2925"/>
              <a:ext cx="8" cy="16"/>
            </a:xfrm>
            <a:custGeom>
              <a:avLst/>
              <a:gdLst>
                <a:gd name="T0" fmla="*/ 0 w 15"/>
                <a:gd name="T1" fmla="*/ 0 h 33"/>
                <a:gd name="T2" fmla="*/ 0 w 15"/>
                <a:gd name="T3" fmla="*/ 0 h 33"/>
                <a:gd name="T4" fmla="*/ 4 w 15"/>
                <a:gd name="T5" fmla="*/ 4 h 33"/>
                <a:gd name="T6" fmla="*/ 0 w 15"/>
                <a:gd name="T7" fmla="*/ 4 h 33"/>
                <a:gd name="T8" fmla="*/ 4 w 15"/>
                <a:gd name="T9" fmla="*/ 8 h 33"/>
                <a:gd name="T10" fmla="*/ 4 w 15"/>
                <a:gd name="T11" fmla="*/ 4 h 33"/>
                <a:gd name="T12" fmla="*/ 0 w 15"/>
                <a:gd name="T13" fmla="*/ 0 h 33"/>
                <a:gd name="T14" fmla="*/ 0 60000 65536"/>
                <a:gd name="T15" fmla="*/ 0 60000 65536"/>
                <a:gd name="T16" fmla="*/ 0 60000 65536"/>
                <a:gd name="T17" fmla="*/ 0 60000 65536"/>
                <a:gd name="T18" fmla="*/ 0 60000 65536"/>
                <a:gd name="T19" fmla="*/ 0 60000 65536"/>
                <a:gd name="T20" fmla="*/ 0 60000 65536"/>
                <a:gd name="T21" fmla="*/ 0 w 15"/>
                <a:gd name="T22" fmla="*/ 0 h 33"/>
                <a:gd name="T23" fmla="*/ 15 w 15"/>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3">
                  <a:moveTo>
                    <a:pt x="0" y="0"/>
                  </a:moveTo>
                  <a:lnTo>
                    <a:pt x="0" y="0"/>
                  </a:lnTo>
                  <a:lnTo>
                    <a:pt x="15" y="18"/>
                  </a:lnTo>
                  <a:lnTo>
                    <a:pt x="0" y="18"/>
                  </a:lnTo>
                  <a:lnTo>
                    <a:pt x="15" y="33"/>
                  </a:lnTo>
                  <a:lnTo>
                    <a:pt x="15" y="18"/>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28" name="Freeform 288"/>
            <p:cNvSpPr>
              <a:spLocks/>
            </p:cNvSpPr>
            <p:nvPr/>
          </p:nvSpPr>
          <p:spPr bwMode="auto">
            <a:xfrm>
              <a:off x="1616" y="2925"/>
              <a:ext cx="8" cy="16"/>
            </a:xfrm>
            <a:custGeom>
              <a:avLst/>
              <a:gdLst>
                <a:gd name="T0" fmla="*/ 0 w 15"/>
                <a:gd name="T1" fmla="*/ 0 h 33"/>
                <a:gd name="T2" fmla="*/ 0 w 15"/>
                <a:gd name="T3" fmla="*/ 0 h 33"/>
                <a:gd name="T4" fmla="*/ 4 w 15"/>
                <a:gd name="T5" fmla="*/ 4 h 33"/>
                <a:gd name="T6" fmla="*/ 0 w 15"/>
                <a:gd name="T7" fmla="*/ 4 h 33"/>
                <a:gd name="T8" fmla="*/ 4 w 15"/>
                <a:gd name="T9" fmla="*/ 8 h 33"/>
                <a:gd name="T10" fmla="*/ 4 w 15"/>
                <a:gd name="T11" fmla="*/ 4 h 33"/>
                <a:gd name="T12" fmla="*/ 0 w 15"/>
                <a:gd name="T13" fmla="*/ 0 h 33"/>
                <a:gd name="T14" fmla="*/ 0 60000 65536"/>
                <a:gd name="T15" fmla="*/ 0 60000 65536"/>
                <a:gd name="T16" fmla="*/ 0 60000 65536"/>
                <a:gd name="T17" fmla="*/ 0 60000 65536"/>
                <a:gd name="T18" fmla="*/ 0 60000 65536"/>
                <a:gd name="T19" fmla="*/ 0 60000 65536"/>
                <a:gd name="T20" fmla="*/ 0 60000 65536"/>
                <a:gd name="T21" fmla="*/ 0 w 15"/>
                <a:gd name="T22" fmla="*/ 0 h 33"/>
                <a:gd name="T23" fmla="*/ 15 w 15"/>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3">
                  <a:moveTo>
                    <a:pt x="0" y="0"/>
                  </a:moveTo>
                  <a:lnTo>
                    <a:pt x="0" y="0"/>
                  </a:lnTo>
                  <a:lnTo>
                    <a:pt x="15" y="18"/>
                  </a:lnTo>
                  <a:lnTo>
                    <a:pt x="0" y="18"/>
                  </a:lnTo>
                  <a:lnTo>
                    <a:pt x="15" y="33"/>
                  </a:lnTo>
                  <a:lnTo>
                    <a:pt x="15" y="18"/>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29" name="Freeform 289"/>
            <p:cNvSpPr>
              <a:spLocks/>
            </p:cNvSpPr>
            <p:nvPr/>
          </p:nvSpPr>
          <p:spPr bwMode="auto">
            <a:xfrm>
              <a:off x="1849" y="3500"/>
              <a:ext cx="17" cy="33"/>
            </a:xfrm>
            <a:custGeom>
              <a:avLst/>
              <a:gdLst>
                <a:gd name="T0" fmla="*/ 4 w 35"/>
                <a:gd name="T1" fmla="*/ 0 h 65"/>
                <a:gd name="T2" fmla="*/ 4 w 35"/>
                <a:gd name="T3" fmla="*/ 0 h 65"/>
                <a:gd name="T4" fmla="*/ 0 w 35"/>
                <a:gd name="T5" fmla="*/ 12 h 65"/>
                <a:gd name="T6" fmla="*/ 4 w 35"/>
                <a:gd name="T7" fmla="*/ 17 h 65"/>
                <a:gd name="T8" fmla="*/ 8 w 35"/>
                <a:gd name="T9" fmla="*/ 5 h 65"/>
                <a:gd name="T10" fmla="*/ 4 w 35"/>
                <a:gd name="T11" fmla="*/ 0 h 65"/>
                <a:gd name="T12" fmla="*/ 0 60000 65536"/>
                <a:gd name="T13" fmla="*/ 0 60000 65536"/>
                <a:gd name="T14" fmla="*/ 0 60000 65536"/>
                <a:gd name="T15" fmla="*/ 0 60000 65536"/>
                <a:gd name="T16" fmla="*/ 0 60000 65536"/>
                <a:gd name="T17" fmla="*/ 0 60000 65536"/>
                <a:gd name="T18" fmla="*/ 0 w 35"/>
                <a:gd name="T19" fmla="*/ 0 h 65"/>
                <a:gd name="T20" fmla="*/ 35 w 35"/>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35" h="65">
                  <a:moveTo>
                    <a:pt x="18" y="0"/>
                  </a:moveTo>
                  <a:lnTo>
                    <a:pt x="18" y="0"/>
                  </a:lnTo>
                  <a:lnTo>
                    <a:pt x="0" y="48"/>
                  </a:lnTo>
                  <a:lnTo>
                    <a:pt x="18" y="65"/>
                  </a:lnTo>
                  <a:lnTo>
                    <a:pt x="35" y="17"/>
                  </a:lnTo>
                  <a:lnTo>
                    <a:pt x="18"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0" name="Freeform 290"/>
            <p:cNvSpPr>
              <a:spLocks/>
            </p:cNvSpPr>
            <p:nvPr/>
          </p:nvSpPr>
          <p:spPr bwMode="auto">
            <a:xfrm>
              <a:off x="2031" y="3677"/>
              <a:ext cx="44" cy="24"/>
            </a:xfrm>
            <a:custGeom>
              <a:avLst/>
              <a:gdLst>
                <a:gd name="T0" fmla="*/ 0 w 88"/>
                <a:gd name="T1" fmla="*/ 3 h 48"/>
                <a:gd name="T2" fmla="*/ 0 w 88"/>
                <a:gd name="T3" fmla="*/ 3 h 48"/>
                <a:gd name="T4" fmla="*/ 5 w 88"/>
                <a:gd name="T5" fmla="*/ 7 h 48"/>
                <a:gd name="T6" fmla="*/ 9 w 88"/>
                <a:gd name="T7" fmla="*/ 7 h 48"/>
                <a:gd name="T8" fmla="*/ 13 w 88"/>
                <a:gd name="T9" fmla="*/ 12 h 48"/>
                <a:gd name="T10" fmla="*/ 22 w 88"/>
                <a:gd name="T11" fmla="*/ 3 h 48"/>
                <a:gd name="T12" fmla="*/ 22 w 88"/>
                <a:gd name="T13" fmla="*/ 0 h 48"/>
                <a:gd name="T14" fmla="*/ 9 w 88"/>
                <a:gd name="T15" fmla="*/ 0 h 48"/>
                <a:gd name="T16" fmla="*/ 5 w 88"/>
                <a:gd name="T17" fmla="*/ 0 h 48"/>
                <a:gd name="T18" fmla="*/ 9 w 88"/>
                <a:gd name="T19" fmla="*/ 3 h 48"/>
                <a:gd name="T20" fmla="*/ 5 w 88"/>
                <a:gd name="T21" fmla="*/ 7 h 48"/>
                <a:gd name="T22" fmla="*/ 0 w 88"/>
                <a:gd name="T23" fmla="*/ 3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8"/>
                <a:gd name="T37" fmla="*/ 0 h 48"/>
                <a:gd name="T38" fmla="*/ 88 w 88"/>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8" h="48">
                  <a:moveTo>
                    <a:pt x="0" y="15"/>
                  </a:moveTo>
                  <a:lnTo>
                    <a:pt x="0" y="15"/>
                  </a:lnTo>
                  <a:lnTo>
                    <a:pt x="17" y="30"/>
                  </a:lnTo>
                  <a:lnTo>
                    <a:pt x="35" y="30"/>
                  </a:lnTo>
                  <a:lnTo>
                    <a:pt x="52" y="48"/>
                  </a:lnTo>
                  <a:lnTo>
                    <a:pt x="88" y="15"/>
                  </a:lnTo>
                  <a:lnTo>
                    <a:pt x="88" y="0"/>
                  </a:lnTo>
                  <a:lnTo>
                    <a:pt x="35" y="0"/>
                  </a:lnTo>
                  <a:lnTo>
                    <a:pt x="17" y="0"/>
                  </a:lnTo>
                  <a:lnTo>
                    <a:pt x="35" y="15"/>
                  </a:lnTo>
                  <a:lnTo>
                    <a:pt x="17" y="3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1" name="Freeform 291"/>
            <p:cNvSpPr>
              <a:spLocks/>
            </p:cNvSpPr>
            <p:nvPr/>
          </p:nvSpPr>
          <p:spPr bwMode="auto">
            <a:xfrm>
              <a:off x="2023" y="2789"/>
              <a:ext cx="8" cy="8"/>
            </a:xfrm>
            <a:custGeom>
              <a:avLst/>
              <a:gdLst>
                <a:gd name="T0" fmla="*/ 0 w 17"/>
                <a:gd name="T1" fmla="*/ 4 h 15"/>
                <a:gd name="T2" fmla="*/ 0 w 17"/>
                <a:gd name="T3" fmla="*/ 4 h 15"/>
                <a:gd name="T4" fmla="*/ 4 w 17"/>
                <a:gd name="T5" fmla="*/ 4 h 15"/>
                <a:gd name="T6" fmla="*/ 4 w 17"/>
                <a:gd name="T7" fmla="*/ 0 h 15"/>
                <a:gd name="T8" fmla="*/ 0 w 17"/>
                <a:gd name="T9" fmla="*/ 0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17" y="15"/>
                  </a:lnTo>
                  <a:lnTo>
                    <a:pt x="17" y="0"/>
                  </a:lnTo>
                  <a:lnTo>
                    <a:pt x="0"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2" name="Freeform 292"/>
            <p:cNvSpPr>
              <a:spLocks/>
            </p:cNvSpPr>
            <p:nvPr/>
          </p:nvSpPr>
          <p:spPr bwMode="auto">
            <a:xfrm>
              <a:off x="2023" y="2789"/>
              <a:ext cx="8" cy="8"/>
            </a:xfrm>
            <a:custGeom>
              <a:avLst/>
              <a:gdLst>
                <a:gd name="T0" fmla="*/ 0 w 17"/>
                <a:gd name="T1" fmla="*/ 4 h 15"/>
                <a:gd name="T2" fmla="*/ 0 w 17"/>
                <a:gd name="T3" fmla="*/ 4 h 15"/>
                <a:gd name="T4" fmla="*/ 4 w 17"/>
                <a:gd name="T5" fmla="*/ 4 h 15"/>
                <a:gd name="T6" fmla="*/ 4 w 17"/>
                <a:gd name="T7" fmla="*/ 0 h 15"/>
                <a:gd name="T8" fmla="*/ 0 w 17"/>
                <a:gd name="T9" fmla="*/ 0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17" y="15"/>
                  </a:lnTo>
                  <a:lnTo>
                    <a:pt x="17" y="0"/>
                  </a:lnTo>
                  <a:lnTo>
                    <a:pt x="0"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33" name="Freeform 293"/>
            <p:cNvSpPr>
              <a:spLocks/>
            </p:cNvSpPr>
            <p:nvPr/>
          </p:nvSpPr>
          <p:spPr bwMode="auto">
            <a:xfrm>
              <a:off x="1797" y="2685"/>
              <a:ext cx="26" cy="16"/>
            </a:xfrm>
            <a:custGeom>
              <a:avLst/>
              <a:gdLst>
                <a:gd name="T0" fmla="*/ 0 w 51"/>
                <a:gd name="T1" fmla="*/ 4 h 32"/>
                <a:gd name="T2" fmla="*/ 0 w 51"/>
                <a:gd name="T3" fmla="*/ 4 h 32"/>
                <a:gd name="T4" fmla="*/ 9 w 51"/>
                <a:gd name="T5" fmla="*/ 8 h 32"/>
                <a:gd name="T6" fmla="*/ 13 w 51"/>
                <a:gd name="T7" fmla="*/ 4 h 32"/>
                <a:gd name="T8" fmla="*/ 5 w 51"/>
                <a:gd name="T9" fmla="*/ 0 h 32"/>
                <a:gd name="T10" fmla="*/ 0 w 51"/>
                <a:gd name="T11" fmla="*/ 4 h 32"/>
                <a:gd name="T12" fmla="*/ 0 60000 65536"/>
                <a:gd name="T13" fmla="*/ 0 60000 65536"/>
                <a:gd name="T14" fmla="*/ 0 60000 65536"/>
                <a:gd name="T15" fmla="*/ 0 60000 65536"/>
                <a:gd name="T16" fmla="*/ 0 60000 65536"/>
                <a:gd name="T17" fmla="*/ 0 60000 65536"/>
                <a:gd name="T18" fmla="*/ 0 w 51"/>
                <a:gd name="T19" fmla="*/ 0 h 32"/>
                <a:gd name="T20" fmla="*/ 51 w 5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1" h="32">
                  <a:moveTo>
                    <a:pt x="0" y="17"/>
                  </a:moveTo>
                  <a:lnTo>
                    <a:pt x="0" y="17"/>
                  </a:lnTo>
                  <a:lnTo>
                    <a:pt x="34" y="32"/>
                  </a:lnTo>
                  <a:lnTo>
                    <a:pt x="51" y="17"/>
                  </a:lnTo>
                  <a:lnTo>
                    <a:pt x="17"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4" name="Freeform 294"/>
            <p:cNvSpPr>
              <a:spLocks/>
            </p:cNvSpPr>
            <p:nvPr/>
          </p:nvSpPr>
          <p:spPr bwMode="auto">
            <a:xfrm>
              <a:off x="1711" y="2621"/>
              <a:ext cx="138" cy="48"/>
            </a:xfrm>
            <a:custGeom>
              <a:avLst/>
              <a:gdLst>
                <a:gd name="T0" fmla="*/ 0 w 276"/>
                <a:gd name="T1" fmla="*/ 12 h 96"/>
                <a:gd name="T2" fmla="*/ 0 w 276"/>
                <a:gd name="T3" fmla="*/ 12 h 96"/>
                <a:gd name="T4" fmla="*/ 4 w 276"/>
                <a:gd name="T5" fmla="*/ 12 h 96"/>
                <a:gd name="T6" fmla="*/ 13 w 276"/>
                <a:gd name="T7" fmla="*/ 3 h 96"/>
                <a:gd name="T8" fmla="*/ 21 w 276"/>
                <a:gd name="T9" fmla="*/ 7 h 96"/>
                <a:gd name="T10" fmla="*/ 17 w 276"/>
                <a:gd name="T11" fmla="*/ 7 h 96"/>
                <a:gd name="T12" fmla="*/ 21 w 276"/>
                <a:gd name="T13" fmla="*/ 7 h 96"/>
                <a:gd name="T14" fmla="*/ 38 w 276"/>
                <a:gd name="T15" fmla="*/ 12 h 96"/>
                <a:gd name="T16" fmla="*/ 43 w 276"/>
                <a:gd name="T17" fmla="*/ 20 h 96"/>
                <a:gd name="T18" fmla="*/ 51 w 276"/>
                <a:gd name="T19" fmla="*/ 20 h 96"/>
                <a:gd name="T20" fmla="*/ 47 w 276"/>
                <a:gd name="T21" fmla="*/ 24 h 96"/>
                <a:gd name="T22" fmla="*/ 69 w 276"/>
                <a:gd name="T23" fmla="*/ 24 h 96"/>
                <a:gd name="T24" fmla="*/ 65 w 276"/>
                <a:gd name="T25" fmla="*/ 20 h 96"/>
                <a:gd name="T26" fmla="*/ 60 w 276"/>
                <a:gd name="T27" fmla="*/ 20 h 96"/>
                <a:gd name="T28" fmla="*/ 60 w 276"/>
                <a:gd name="T29" fmla="*/ 15 h 96"/>
                <a:gd name="T30" fmla="*/ 43 w 276"/>
                <a:gd name="T31" fmla="*/ 7 h 96"/>
                <a:gd name="T32" fmla="*/ 21 w 276"/>
                <a:gd name="T33" fmla="*/ 0 h 96"/>
                <a:gd name="T34" fmla="*/ 9 w 276"/>
                <a:gd name="T35" fmla="*/ 3 h 96"/>
                <a:gd name="T36" fmla="*/ 0 w 276"/>
                <a:gd name="T37" fmla="*/ 12 h 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6"/>
                <a:gd name="T58" fmla="*/ 0 h 96"/>
                <a:gd name="T59" fmla="*/ 276 w 276"/>
                <a:gd name="T60" fmla="*/ 96 h 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6" h="96">
                  <a:moveTo>
                    <a:pt x="0" y="48"/>
                  </a:moveTo>
                  <a:lnTo>
                    <a:pt x="0" y="48"/>
                  </a:lnTo>
                  <a:lnTo>
                    <a:pt x="17" y="48"/>
                  </a:lnTo>
                  <a:lnTo>
                    <a:pt x="52" y="15"/>
                  </a:lnTo>
                  <a:lnTo>
                    <a:pt x="86" y="31"/>
                  </a:lnTo>
                  <a:lnTo>
                    <a:pt x="69" y="31"/>
                  </a:lnTo>
                  <a:lnTo>
                    <a:pt x="86" y="31"/>
                  </a:lnTo>
                  <a:lnTo>
                    <a:pt x="155" y="48"/>
                  </a:lnTo>
                  <a:lnTo>
                    <a:pt x="173" y="79"/>
                  </a:lnTo>
                  <a:lnTo>
                    <a:pt x="207" y="79"/>
                  </a:lnTo>
                  <a:lnTo>
                    <a:pt x="190" y="96"/>
                  </a:lnTo>
                  <a:lnTo>
                    <a:pt x="276" y="96"/>
                  </a:lnTo>
                  <a:lnTo>
                    <a:pt x="259" y="79"/>
                  </a:lnTo>
                  <a:lnTo>
                    <a:pt x="242" y="79"/>
                  </a:lnTo>
                  <a:lnTo>
                    <a:pt x="242" y="63"/>
                  </a:lnTo>
                  <a:lnTo>
                    <a:pt x="173" y="31"/>
                  </a:lnTo>
                  <a:lnTo>
                    <a:pt x="86" y="0"/>
                  </a:lnTo>
                  <a:lnTo>
                    <a:pt x="34" y="15"/>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5" name="Freeform 295"/>
            <p:cNvSpPr>
              <a:spLocks/>
            </p:cNvSpPr>
            <p:nvPr/>
          </p:nvSpPr>
          <p:spPr bwMode="auto">
            <a:xfrm>
              <a:off x="1954" y="2685"/>
              <a:ext cx="16" cy="8"/>
            </a:xfrm>
            <a:custGeom>
              <a:avLst/>
              <a:gdLst>
                <a:gd name="T0" fmla="*/ 0 w 33"/>
                <a:gd name="T1" fmla="*/ 4 h 17"/>
                <a:gd name="T2" fmla="*/ 0 w 33"/>
                <a:gd name="T3" fmla="*/ 4 h 17"/>
                <a:gd name="T4" fmla="*/ 8 w 33"/>
                <a:gd name="T5" fmla="*/ 4 h 17"/>
                <a:gd name="T6" fmla="*/ 0 w 33"/>
                <a:gd name="T7" fmla="*/ 0 h 17"/>
                <a:gd name="T8" fmla="*/ 0 w 33"/>
                <a:gd name="T9" fmla="*/ 4 h 17"/>
                <a:gd name="T10" fmla="*/ 0 60000 65536"/>
                <a:gd name="T11" fmla="*/ 0 60000 65536"/>
                <a:gd name="T12" fmla="*/ 0 60000 65536"/>
                <a:gd name="T13" fmla="*/ 0 60000 65536"/>
                <a:gd name="T14" fmla="*/ 0 60000 65536"/>
                <a:gd name="T15" fmla="*/ 0 w 33"/>
                <a:gd name="T16" fmla="*/ 0 h 17"/>
                <a:gd name="T17" fmla="*/ 33 w 33"/>
                <a:gd name="T18" fmla="*/ 17 h 17"/>
              </a:gdLst>
              <a:ahLst/>
              <a:cxnLst>
                <a:cxn ang="T10">
                  <a:pos x="T0" y="T1"/>
                </a:cxn>
                <a:cxn ang="T11">
                  <a:pos x="T2" y="T3"/>
                </a:cxn>
                <a:cxn ang="T12">
                  <a:pos x="T4" y="T5"/>
                </a:cxn>
                <a:cxn ang="T13">
                  <a:pos x="T6" y="T7"/>
                </a:cxn>
                <a:cxn ang="T14">
                  <a:pos x="T8" y="T9"/>
                </a:cxn>
              </a:cxnLst>
              <a:rect l="T15" t="T16" r="T17" b="T18"/>
              <a:pathLst>
                <a:path w="33" h="17">
                  <a:moveTo>
                    <a:pt x="0" y="17"/>
                  </a:moveTo>
                  <a:lnTo>
                    <a:pt x="0" y="17"/>
                  </a:lnTo>
                  <a:lnTo>
                    <a:pt x="33" y="17"/>
                  </a:lnTo>
                  <a:lnTo>
                    <a:pt x="0"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6" name="Freeform 296"/>
            <p:cNvSpPr>
              <a:spLocks/>
            </p:cNvSpPr>
            <p:nvPr/>
          </p:nvSpPr>
          <p:spPr bwMode="auto">
            <a:xfrm>
              <a:off x="1954" y="2685"/>
              <a:ext cx="16" cy="8"/>
            </a:xfrm>
            <a:custGeom>
              <a:avLst/>
              <a:gdLst>
                <a:gd name="T0" fmla="*/ 0 w 33"/>
                <a:gd name="T1" fmla="*/ 4 h 17"/>
                <a:gd name="T2" fmla="*/ 0 w 33"/>
                <a:gd name="T3" fmla="*/ 4 h 17"/>
                <a:gd name="T4" fmla="*/ 8 w 33"/>
                <a:gd name="T5" fmla="*/ 4 h 17"/>
                <a:gd name="T6" fmla="*/ 0 w 33"/>
                <a:gd name="T7" fmla="*/ 0 h 17"/>
                <a:gd name="T8" fmla="*/ 0 w 33"/>
                <a:gd name="T9" fmla="*/ 4 h 17"/>
                <a:gd name="T10" fmla="*/ 0 60000 65536"/>
                <a:gd name="T11" fmla="*/ 0 60000 65536"/>
                <a:gd name="T12" fmla="*/ 0 60000 65536"/>
                <a:gd name="T13" fmla="*/ 0 60000 65536"/>
                <a:gd name="T14" fmla="*/ 0 60000 65536"/>
                <a:gd name="T15" fmla="*/ 0 w 33"/>
                <a:gd name="T16" fmla="*/ 0 h 17"/>
                <a:gd name="T17" fmla="*/ 33 w 33"/>
                <a:gd name="T18" fmla="*/ 17 h 17"/>
              </a:gdLst>
              <a:ahLst/>
              <a:cxnLst>
                <a:cxn ang="T10">
                  <a:pos x="T0" y="T1"/>
                </a:cxn>
                <a:cxn ang="T11">
                  <a:pos x="T2" y="T3"/>
                </a:cxn>
                <a:cxn ang="T12">
                  <a:pos x="T4" y="T5"/>
                </a:cxn>
                <a:cxn ang="T13">
                  <a:pos x="T6" y="T7"/>
                </a:cxn>
                <a:cxn ang="T14">
                  <a:pos x="T8" y="T9"/>
                </a:cxn>
              </a:cxnLst>
              <a:rect l="T15" t="T16" r="T17" b="T18"/>
              <a:pathLst>
                <a:path w="33" h="17">
                  <a:moveTo>
                    <a:pt x="0" y="17"/>
                  </a:moveTo>
                  <a:lnTo>
                    <a:pt x="0" y="17"/>
                  </a:lnTo>
                  <a:lnTo>
                    <a:pt x="33" y="17"/>
                  </a:lnTo>
                  <a:lnTo>
                    <a:pt x="0" y="0"/>
                  </a:lnTo>
                  <a:lnTo>
                    <a:pt x="0" y="17"/>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37" name="Freeform 297"/>
            <p:cNvSpPr>
              <a:spLocks/>
            </p:cNvSpPr>
            <p:nvPr/>
          </p:nvSpPr>
          <p:spPr bwMode="auto">
            <a:xfrm>
              <a:off x="2023" y="2717"/>
              <a:ext cx="8" cy="8"/>
            </a:xfrm>
            <a:custGeom>
              <a:avLst/>
              <a:gdLst>
                <a:gd name="T0" fmla="*/ 0 w 17"/>
                <a:gd name="T1" fmla="*/ 0 h 15"/>
                <a:gd name="T2" fmla="*/ 0 w 17"/>
                <a:gd name="T3" fmla="*/ 0 h 15"/>
                <a:gd name="T4" fmla="*/ 0 w 17"/>
                <a:gd name="T5" fmla="*/ 4 h 15"/>
                <a:gd name="T6" fmla="*/ 4 w 17"/>
                <a:gd name="T7" fmla="*/ 0 h 15"/>
                <a:gd name="T8" fmla="*/ 0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0" y="0"/>
                  </a:moveTo>
                  <a:lnTo>
                    <a:pt x="0" y="0"/>
                  </a:lnTo>
                  <a:lnTo>
                    <a:pt x="0" y="15"/>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38" name="Freeform 298"/>
            <p:cNvSpPr>
              <a:spLocks/>
            </p:cNvSpPr>
            <p:nvPr/>
          </p:nvSpPr>
          <p:spPr bwMode="auto">
            <a:xfrm>
              <a:off x="2023" y="2717"/>
              <a:ext cx="8" cy="8"/>
            </a:xfrm>
            <a:custGeom>
              <a:avLst/>
              <a:gdLst>
                <a:gd name="T0" fmla="*/ 0 w 17"/>
                <a:gd name="T1" fmla="*/ 0 h 15"/>
                <a:gd name="T2" fmla="*/ 0 w 17"/>
                <a:gd name="T3" fmla="*/ 0 h 15"/>
                <a:gd name="T4" fmla="*/ 0 w 17"/>
                <a:gd name="T5" fmla="*/ 4 h 15"/>
                <a:gd name="T6" fmla="*/ 4 w 17"/>
                <a:gd name="T7" fmla="*/ 0 h 15"/>
                <a:gd name="T8" fmla="*/ 0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0" y="0"/>
                  </a:moveTo>
                  <a:lnTo>
                    <a:pt x="0" y="0"/>
                  </a:lnTo>
                  <a:lnTo>
                    <a:pt x="0" y="15"/>
                  </a:lnTo>
                  <a:lnTo>
                    <a:pt x="1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39" name="Freeform 299"/>
            <p:cNvSpPr>
              <a:spLocks/>
            </p:cNvSpPr>
            <p:nvPr/>
          </p:nvSpPr>
          <p:spPr bwMode="auto">
            <a:xfrm>
              <a:off x="1797" y="2597"/>
              <a:ext cx="9" cy="24"/>
            </a:xfrm>
            <a:custGeom>
              <a:avLst/>
              <a:gdLst>
                <a:gd name="T0" fmla="*/ 0 w 17"/>
                <a:gd name="T1" fmla="*/ 0 h 48"/>
                <a:gd name="T2" fmla="*/ 0 w 17"/>
                <a:gd name="T3" fmla="*/ 0 h 48"/>
                <a:gd name="T4" fmla="*/ 0 w 17"/>
                <a:gd name="T5" fmla="*/ 3 h 48"/>
                <a:gd name="T6" fmla="*/ 5 w 17"/>
                <a:gd name="T7" fmla="*/ 12 h 48"/>
                <a:gd name="T8" fmla="*/ 5 w 17"/>
                <a:gd name="T9" fmla="*/ 3 h 48"/>
                <a:gd name="T10" fmla="*/ 0 w 17"/>
                <a:gd name="T11" fmla="*/ 0 h 48"/>
                <a:gd name="T12" fmla="*/ 0 60000 65536"/>
                <a:gd name="T13" fmla="*/ 0 60000 65536"/>
                <a:gd name="T14" fmla="*/ 0 60000 65536"/>
                <a:gd name="T15" fmla="*/ 0 60000 65536"/>
                <a:gd name="T16" fmla="*/ 0 60000 65536"/>
                <a:gd name="T17" fmla="*/ 0 60000 65536"/>
                <a:gd name="T18" fmla="*/ 0 w 17"/>
                <a:gd name="T19" fmla="*/ 0 h 48"/>
                <a:gd name="T20" fmla="*/ 17 w 17"/>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7" h="48">
                  <a:moveTo>
                    <a:pt x="0" y="0"/>
                  </a:moveTo>
                  <a:lnTo>
                    <a:pt x="0" y="0"/>
                  </a:lnTo>
                  <a:lnTo>
                    <a:pt x="0" y="15"/>
                  </a:lnTo>
                  <a:lnTo>
                    <a:pt x="17" y="48"/>
                  </a:lnTo>
                  <a:lnTo>
                    <a:pt x="17"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0" name="Freeform 300"/>
            <p:cNvSpPr>
              <a:spLocks/>
            </p:cNvSpPr>
            <p:nvPr/>
          </p:nvSpPr>
          <p:spPr bwMode="auto">
            <a:xfrm>
              <a:off x="1797" y="2597"/>
              <a:ext cx="9" cy="24"/>
            </a:xfrm>
            <a:custGeom>
              <a:avLst/>
              <a:gdLst>
                <a:gd name="T0" fmla="*/ 0 w 17"/>
                <a:gd name="T1" fmla="*/ 0 h 48"/>
                <a:gd name="T2" fmla="*/ 0 w 17"/>
                <a:gd name="T3" fmla="*/ 0 h 48"/>
                <a:gd name="T4" fmla="*/ 0 w 17"/>
                <a:gd name="T5" fmla="*/ 3 h 48"/>
                <a:gd name="T6" fmla="*/ 5 w 17"/>
                <a:gd name="T7" fmla="*/ 12 h 48"/>
                <a:gd name="T8" fmla="*/ 5 w 17"/>
                <a:gd name="T9" fmla="*/ 3 h 48"/>
                <a:gd name="T10" fmla="*/ 0 w 17"/>
                <a:gd name="T11" fmla="*/ 0 h 48"/>
                <a:gd name="T12" fmla="*/ 0 60000 65536"/>
                <a:gd name="T13" fmla="*/ 0 60000 65536"/>
                <a:gd name="T14" fmla="*/ 0 60000 65536"/>
                <a:gd name="T15" fmla="*/ 0 60000 65536"/>
                <a:gd name="T16" fmla="*/ 0 60000 65536"/>
                <a:gd name="T17" fmla="*/ 0 60000 65536"/>
                <a:gd name="T18" fmla="*/ 0 w 17"/>
                <a:gd name="T19" fmla="*/ 0 h 48"/>
                <a:gd name="T20" fmla="*/ 17 w 17"/>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7" h="48">
                  <a:moveTo>
                    <a:pt x="0" y="0"/>
                  </a:moveTo>
                  <a:lnTo>
                    <a:pt x="0" y="0"/>
                  </a:lnTo>
                  <a:lnTo>
                    <a:pt x="0" y="15"/>
                  </a:lnTo>
                  <a:lnTo>
                    <a:pt x="17" y="48"/>
                  </a:lnTo>
                  <a:lnTo>
                    <a:pt x="17" y="15"/>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41" name="Freeform 301"/>
            <p:cNvSpPr>
              <a:spLocks/>
            </p:cNvSpPr>
            <p:nvPr/>
          </p:nvSpPr>
          <p:spPr bwMode="auto">
            <a:xfrm>
              <a:off x="1858" y="2358"/>
              <a:ext cx="26" cy="7"/>
            </a:xfrm>
            <a:custGeom>
              <a:avLst/>
              <a:gdLst>
                <a:gd name="T0" fmla="*/ 0 w 51"/>
                <a:gd name="T1" fmla="*/ 3 h 16"/>
                <a:gd name="T2" fmla="*/ 0 w 51"/>
                <a:gd name="T3" fmla="*/ 3 h 16"/>
                <a:gd name="T4" fmla="*/ 13 w 51"/>
                <a:gd name="T5" fmla="*/ 0 h 16"/>
                <a:gd name="T6" fmla="*/ 9 w 51"/>
                <a:gd name="T7" fmla="*/ 0 h 16"/>
                <a:gd name="T8" fmla="*/ 0 w 51"/>
                <a:gd name="T9" fmla="*/ 3 h 16"/>
                <a:gd name="T10" fmla="*/ 0 60000 65536"/>
                <a:gd name="T11" fmla="*/ 0 60000 65536"/>
                <a:gd name="T12" fmla="*/ 0 60000 65536"/>
                <a:gd name="T13" fmla="*/ 0 60000 65536"/>
                <a:gd name="T14" fmla="*/ 0 60000 65536"/>
                <a:gd name="T15" fmla="*/ 0 w 51"/>
                <a:gd name="T16" fmla="*/ 0 h 16"/>
                <a:gd name="T17" fmla="*/ 51 w 51"/>
                <a:gd name="T18" fmla="*/ 16 h 16"/>
              </a:gdLst>
              <a:ahLst/>
              <a:cxnLst>
                <a:cxn ang="T10">
                  <a:pos x="T0" y="T1"/>
                </a:cxn>
                <a:cxn ang="T11">
                  <a:pos x="T2" y="T3"/>
                </a:cxn>
                <a:cxn ang="T12">
                  <a:pos x="T4" y="T5"/>
                </a:cxn>
                <a:cxn ang="T13">
                  <a:pos x="T6" y="T7"/>
                </a:cxn>
                <a:cxn ang="T14">
                  <a:pos x="T8" y="T9"/>
                </a:cxn>
              </a:cxnLst>
              <a:rect l="T15" t="T16" r="T17" b="T18"/>
              <a:pathLst>
                <a:path w="51" h="16">
                  <a:moveTo>
                    <a:pt x="0" y="16"/>
                  </a:moveTo>
                  <a:lnTo>
                    <a:pt x="0" y="16"/>
                  </a:lnTo>
                  <a:lnTo>
                    <a:pt x="51" y="0"/>
                  </a:lnTo>
                  <a:lnTo>
                    <a:pt x="34"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2" name="Freeform 302"/>
            <p:cNvSpPr>
              <a:spLocks/>
            </p:cNvSpPr>
            <p:nvPr/>
          </p:nvSpPr>
          <p:spPr bwMode="auto">
            <a:xfrm>
              <a:off x="1858" y="2358"/>
              <a:ext cx="26" cy="7"/>
            </a:xfrm>
            <a:custGeom>
              <a:avLst/>
              <a:gdLst>
                <a:gd name="T0" fmla="*/ 0 w 51"/>
                <a:gd name="T1" fmla="*/ 3 h 16"/>
                <a:gd name="T2" fmla="*/ 0 w 51"/>
                <a:gd name="T3" fmla="*/ 3 h 16"/>
                <a:gd name="T4" fmla="*/ 13 w 51"/>
                <a:gd name="T5" fmla="*/ 0 h 16"/>
                <a:gd name="T6" fmla="*/ 9 w 51"/>
                <a:gd name="T7" fmla="*/ 0 h 16"/>
                <a:gd name="T8" fmla="*/ 0 w 51"/>
                <a:gd name="T9" fmla="*/ 3 h 16"/>
                <a:gd name="T10" fmla="*/ 0 60000 65536"/>
                <a:gd name="T11" fmla="*/ 0 60000 65536"/>
                <a:gd name="T12" fmla="*/ 0 60000 65536"/>
                <a:gd name="T13" fmla="*/ 0 60000 65536"/>
                <a:gd name="T14" fmla="*/ 0 60000 65536"/>
                <a:gd name="T15" fmla="*/ 0 w 51"/>
                <a:gd name="T16" fmla="*/ 0 h 16"/>
                <a:gd name="T17" fmla="*/ 51 w 51"/>
                <a:gd name="T18" fmla="*/ 16 h 16"/>
              </a:gdLst>
              <a:ahLst/>
              <a:cxnLst>
                <a:cxn ang="T10">
                  <a:pos x="T0" y="T1"/>
                </a:cxn>
                <a:cxn ang="T11">
                  <a:pos x="T2" y="T3"/>
                </a:cxn>
                <a:cxn ang="T12">
                  <a:pos x="T4" y="T5"/>
                </a:cxn>
                <a:cxn ang="T13">
                  <a:pos x="T6" y="T7"/>
                </a:cxn>
                <a:cxn ang="T14">
                  <a:pos x="T8" y="T9"/>
                </a:cxn>
              </a:cxnLst>
              <a:rect l="T15" t="T16" r="T17" b="T18"/>
              <a:pathLst>
                <a:path w="51" h="16">
                  <a:moveTo>
                    <a:pt x="0" y="16"/>
                  </a:moveTo>
                  <a:lnTo>
                    <a:pt x="0" y="16"/>
                  </a:lnTo>
                  <a:lnTo>
                    <a:pt x="51" y="0"/>
                  </a:lnTo>
                  <a:lnTo>
                    <a:pt x="34" y="0"/>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43" name="Freeform 303"/>
            <p:cNvSpPr>
              <a:spLocks/>
            </p:cNvSpPr>
            <p:nvPr/>
          </p:nvSpPr>
          <p:spPr bwMode="auto">
            <a:xfrm>
              <a:off x="1858" y="2358"/>
              <a:ext cx="26" cy="7"/>
            </a:xfrm>
            <a:custGeom>
              <a:avLst/>
              <a:gdLst>
                <a:gd name="T0" fmla="*/ 0 w 51"/>
                <a:gd name="T1" fmla="*/ 3 h 16"/>
                <a:gd name="T2" fmla="*/ 13 w 51"/>
                <a:gd name="T3" fmla="*/ 0 h 16"/>
                <a:gd name="T4" fmla="*/ 9 w 51"/>
                <a:gd name="T5" fmla="*/ 0 h 16"/>
                <a:gd name="T6" fmla="*/ 0 w 51"/>
                <a:gd name="T7" fmla="*/ 3 h 16"/>
                <a:gd name="T8" fmla="*/ 0 60000 65536"/>
                <a:gd name="T9" fmla="*/ 0 60000 65536"/>
                <a:gd name="T10" fmla="*/ 0 60000 65536"/>
                <a:gd name="T11" fmla="*/ 0 60000 65536"/>
                <a:gd name="T12" fmla="*/ 0 w 51"/>
                <a:gd name="T13" fmla="*/ 0 h 16"/>
                <a:gd name="T14" fmla="*/ 51 w 51"/>
                <a:gd name="T15" fmla="*/ 16 h 16"/>
              </a:gdLst>
              <a:ahLst/>
              <a:cxnLst>
                <a:cxn ang="T8">
                  <a:pos x="T0" y="T1"/>
                </a:cxn>
                <a:cxn ang="T9">
                  <a:pos x="T2" y="T3"/>
                </a:cxn>
                <a:cxn ang="T10">
                  <a:pos x="T4" y="T5"/>
                </a:cxn>
                <a:cxn ang="T11">
                  <a:pos x="T6" y="T7"/>
                </a:cxn>
              </a:cxnLst>
              <a:rect l="T12" t="T13" r="T14" b="T15"/>
              <a:pathLst>
                <a:path w="51" h="16">
                  <a:moveTo>
                    <a:pt x="0" y="16"/>
                  </a:moveTo>
                  <a:lnTo>
                    <a:pt x="51" y="0"/>
                  </a:lnTo>
                  <a:lnTo>
                    <a:pt x="34"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4" name="Freeform 304"/>
            <p:cNvSpPr>
              <a:spLocks/>
            </p:cNvSpPr>
            <p:nvPr/>
          </p:nvSpPr>
          <p:spPr bwMode="auto">
            <a:xfrm>
              <a:off x="1858" y="2358"/>
              <a:ext cx="26" cy="7"/>
            </a:xfrm>
            <a:custGeom>
              <a:avLst/>
              <a:gdLst>
                <a:gd name="T0" fmla="*/ 0 w 51"/>
                <a:gd name="T1" fmla="*/ 3 h 16"/>
                <a:gd name="T2" fmla="*/ 13 w 51"/>
                <a:gd name="T3" fmla="*/ 0 h 16"/>
                <a:gd name="T4" fmla="*/ 9 w 51"/>
                <a:gd name="T5" fmla="*/ 0 h 16"/>
                <a:gd name="T6" fmla="*/ 0 w 51"/>
                <a:gd name="T7" fmla="*/ 3 h 16"/>
                <a:gd name="T8" fmla="*/ 0 60000 65536"/>
                <a:gd name="T9" fmla="*/ 0 60000 65536"/>
                <a:gd name="T10" fmla="*/ 0 60000 65536"/>
                <a:gd name="T11" fmla="*/ 0 60000 65536"/>
                <a:gd name="T12" fmla="*/ 0 w 51"/>
                <a:gd name="T13" fmla="*/ 0 h 16"/>
                <a:gd name="T14" fmla="*/ 51 w 51"/>
                <a:gd name="T15" fmla="*/ 16 h 16"/>
              </a:gdLst>
              <a:ahLst/>
              <a:cxnLst>
                <a:cxn ang="T8">
                  <a:pos x="T0" y="T1"/>
                </a:cxn>
                <a:cxn ang="T9">
                  <a:pos x="T2" y="T3"/>
                </a:cxn>
                <a:cxn ang="T10">
                  <a:pos x="T4" y="T5"/>
                </a:cxn>
                <a:cxn ang="T11">
                  <a:pos x="T6" y="T7"/>
                </a:cxn>
              </a:cxnLst>
              <a:rect l="T12" t="T13" r="T14" b="T15"/>
              <a:pathLst>
                <a:path w="51" h="16">
                  <a:moveTo>
                    <a:pt x="0" y="16"/>
                  </a:moveTo>
                  <a:lnTo>
                    <a:pt x="51" y="0"/>
                  </a:lnTo>
                  <a:lnTo>
                    <a:pt x="34" y="0"/>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45" name="Freeform 305"/>
            <p:cNvSpPr>
              <a:spLocks/>
            </p:cNvSpPr>
            <p:nvPr/>
          </p:nvSpPr>
          <p:spPr bwMode="auto">
            <a:xfrm>
              <a:off x="1987" y="2197"/>
              <a:ext cx="36" cy="17"/>
            </a:xfrm>
            <a:custGeom>
              <a:avLst/>
              <a:gdLst>
                <a:gd name="T0" fmla="*/ 0 w 71"/>
                <a:gd name="T1" fmla="*/ 0 h 32"/>
                <a:gd name="T2" fmla="*/ 0 w 71"/>
                <a:gd name="T3" fmla="*/ 0 h 32"/>
                <a:gd name="T4" fmla="*/ 9 w 71"/>
                <a:gd name="T5" fmla="*/ 9 h 32"/>
                <a:gd name="T6" fmla="*/ 18 w 71"/>
                <a:gd name="T7" fmla="*/ 9 h 32"/>
                <a:gd name="T8" fmla="*/ 9 w 71"/>
                <a:gd name="T9" fmla="*/ 4 h 32"/>
                <a:gd name="T10" fmla="*/ 0 w 71"/>
                <a:gd name="T11" fmla="*/ 0 h 32"/>
                <a:gd name="T12" fmla="*/ 0 60000 65536"/>
                <a:gd name="T13" fmla="*/ 0 60000 65536"/>
                <a:gd name="T14" fmla="*/ 0 60000 65536"/>
                <a:gd name="T15" fmla="*/ 0 60000 65536"/>
                <a:gd name="T16" fmla="*/ 0 60000 65536"/>
                <a:gd name="T17" fmla="*/ 0 60000 65536"/>
                <a:gd name="T18" fmla="*/ 0 w 71"/>
                <a:gd name="T19" fmla="*/ 0 h 32"/>
                <a:gd name="T20" fmla="*/ 71 w 7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71" h="32">
                  <a:moveTo>
                    <a:pt x="0" y="0"/>
                  </a:moveTo>
                  <a:lnTo>
                    <a:pt x="0" y="0"/>
                  </a:lnTo>
                  <a:lnTo>
                    <a:pt x="34" y="32"/>
                  </a:lnTo>
                  <a:lnTo>
                    <a:pt x="71" y="32"/>
                  </a:lnTo>
                  <a:lnTo>
                    <a:pt x="34"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6" name="Freeform 306"/>
            <p:cNvSpPr>
              <a:spLocks/>
            </p:cNvSpPr>
            <p:nvPr/>
          </p:nvSpPr>
          <p:spPr bwMode="auto">
            <a:xfrm>
              <a:off x="1987" y="2253"/>
              <a:ext cx="36" cy="24"/>
            </a:xfrm>
            <a:custGeom>
              <a:avLst/>
              <a:gdLst>
                <a:gd name="T0" fmla="*/ 0 w 71"/>
                <a:gd name="T1" fmla="*/ 5 h 48"/>
                <a:gd name="T2" fmla="*/ 0 w 71"/>
                <a:gd name="T3" fmla="*/ 5 h 48"/>
                <a:gd name="T4" fmla="*/ 13 w 71"/>
                <a:gd name="T5" fmla="*/ 12 h 48"/>
                <a:gd name="T6" fmla="*/ 13 w 71"/>
                <a:gd name="T7" fmla="*/ 9 h 48"/>
                <a:gd name="T8" fmla="*/ 18 w 71"/>
                <a:gd name="T9" fmla="*/ 5 h 48"/>
                <a:gd name="T10" fmla="*/ 9 w 71"/>
                <a:gd name="T11" fmla="*/ 5 h 48"/>
                <a:gd name="T12" fmla="*/ 5 w 71"/>
                <a:gd name="T13" fmla="*/ 5 h 48"/>
                <a:gd name="T14" fmla="*/ 5 w 71"/>
                <a:gd name="T15" fmla="*/ 0 h 48"/>
                <a:gd name="T16" fmla="*/ 0 w 71"/>
                <a:gd name="T17" fmla="*/ 5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48"/>
                <a:gd name="T29" fmla="*/ 71 w 71"/>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48">
                  <a:moveTo>
                    <a:pt x="0" y="17"/>
                  </a:moveTo>
                  <a:lnTo>
                    <a:pt x="0" y="17"/>
                  </a:lnTo>
                  <a:lnTo>
                    <a:pt x="52" y="48"/>
                  </a:lnTo>
                  <a:lnTo>
                    <a:pt x="52" y="33"/>
                  </a:lnTo>
                  <a:lnTo>
                    <a:pt x="71" y="17"/>
                  </a:lnTo>
                  <a:lnTo>
                    <a:pt x="34" y="17"/>
                  </a:lnTo>
                  <a:lnTo>
                    <a:pt x="17" y="17"/>
                  </a:lnTo>
                  <a:lnTo>
                    <a:pt x="17"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7" name="Freeform 307"/>
            <p:cNvSpPr>
              <a:spLocks/>
            </p:cNvSpPr>
            <p:nvPr/>
          </p:nvSpPr>
          <p:spPr bwMode="auto">
            <a:xfrm>
              <a:off x="1771" y="2061"/>
              <a:ext cx="18" cy="16"/>
            </a:xfrm>
            <a:custGeom>
              <a:avLst/>
              <a:gdLst>
                <a:gd name="T0" fmla="*/ 0 w 34"/>
                <a:gd name="T1" fmla="*/ 4 h 33"/>
                <a:gd name="T2" fmla="*/ 0 w 34"/>
                <a:gd name="T3" fmla="*/ 4 h 33"/>
                <a:gd name="T4" fmla="*/ 10 w 34"/>
                <a:gd name="T5" fmla="*/ 8 h 33"/>
                <a:gd name="T6" fmla="*/ 10 w 34"/>
                <a:gd name="T7" fmla="*/ 0 h 33"/>
                <a:gd name="T8" fmla="*/ 0 w 34"/>
                <a:gd name="T9" fmla="*/ 4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0" y="18"/>
                  </a:moveTo>
                  <a:lnTo>
                    <a:pt x="0" y="18"/>
                  </a:lnTo>
                  <a:lnTo>
                    <a:pt x="34" y="33"/>
                  </a:lnTo>
                  <a:lnTo>
                    <a:pt x="34"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48" name="Freeform 308"/>
            <p:cNvSpPr>
              <a:spLocks/>
            </p:cNvSpPr>
            <p:nvPr/>
          </p:nvSpPr>
          <p:spPr bwMode="auto">
            <a:xfrm>
              <a:off x="1771" y="2061"/>
              <a:ext cx="18" cy="16"/>
            </a:xfrm>
            <a:custGeom>
              <a:avLst/>
              <a:gdLst>
                <a:gd name="T0" fmla="*/ 0 w 34"/>
                <a:gd name="T1" fmla="*/ 4 h 33"/>
                <a:gd name="T2" fmla="*/ 0 w 34"/>
                <a:gd name="T3" fmla="*/ 4 h 33"/>
                <a:gd name="T4" fmla="*/ 10 w 34"/>
                <a:gd name="T5" fmla="*/ 8 h 33"/>
                <a:gd name="T6" fmla="*/ 10 w 34"/>
                <a:gd name="T7" fmla="*/ 0 h 33"/>
                <a:gd name="T8" fmla="*/ 0 w 34"/>
                <a:gd name="T9" fmla="*/ 4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0" y="18"/>
                  </a:moveTo>
                  <a:lnTo>
                    <a:pt x="0" y="18"/>
                  </a:lnTo>
                  <a:lnTo>
                    <a:pt x="34" y="33"/>
                  </a:lnTo>
                  <a:lnTo>
                    <a:pt x="34" y="0"/>
                  </a:lnTo>
                  <a:lnTo>
                    <a:pt x="0"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49" name="Freeform 309"/>
            <p:cNvSpPr>
              <a:spLocks/>
            </p:cNvSpPr>
            <p:nvPr/>
          </p:nvSpPr>
          <p:spPr bwMode="auto">
            <a:xfrm>
              <a:off x="1745" y="2133"/>
              <a:ext cx="18" cy="9"/>
            </a:xfrm>
            <a:custGeom>
              <a:avLst/>
              <a:gdLst>
                <a:gd name="T0" fmla="*/ 0 w 34"/>
                <a:gd name="T1" fmla="*/ 0 h 17"/>
                <a:gd name="T2" fmla="*/ 0 w 34"/>
                <a:gd name="T3" fmla="*/ 0 h 17"/>
                <a:gd name="T4" fmla="*/ 10 w 34"/>
                <a:gd name="T5" fmla="*/ 5 h 17"/>
                <a:gd name="T6" fmla="*/ 10 w 34"/>
                <a:gd name="T7" fmla="*/ 0 h 17"/>
                <a:gd name="T8" fmla="*/ 0 w 34"/>
                <a:gd name="T9" fmla="*/ 0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0" y="0"/>
                  </a:moveTo>
                  <a:lnTo>
                    <a:pt x="0" y="0"/>
                  </a:lnTo>
                  <a:lnTo>
                    <a:pt x="34" y="17"/>
                  </a:lnTo>
                  <a:lnTo>
                    <a:pt x="34"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0" name="Freeform 310"/>
            <p:cNvSpPr>
              <a:spLocks/>
            </p:cNvSpPr>
            <p:nvPr/>
          </p:nvSpPr>
          <p:spPr bwMode="auto">
            <a:xfrm>
              <a:off x="1745" y="2133"/>
              <a:ext cx="18" cy="9"/>
            </a:xfrm>
            <a:custGeom>
              <a:avLst/>
              <a:gdLst>
                <a:gd name="T0" fmla="*/ 0 w 34"/>
                <a:gd name="T1" fmla="*/ 0 h 17"/>
                <a:gd name="T2" fmla="*/ 0 w 34"/>
                <a:gd name="T3" fmla="*/ 0 h 17"/>
                <a:gd name="T4" fmla="*/ 10 w 34"/>
                <a:gd name="T5" fmla="*/ 5 h 17"/>
                <a:gd name="T6" fmla="*/ 10 w 34"/>
                <a:gd name="T7" fmla="*/ 0 h 17"/>
                <a:gd name="T8" fmla="*/ 0 w 34"/>
                <a:gd name="T9" fmla="*/ 0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0" y="0"/>
                  </a:moveTo>
                  <a:lnTo>
                    <a:pt x="0" y="0"/>
                  </a:lnTo>
                  <a:lnTo>
                    <a:pt x="34" y="17"/>
                  </a:lnTo>
                  <a:lnTo>
                    <a:pt x="34"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51" name="Freeform 311"/>
            <p:cNvSpPr>
              <a:spLocks/>
            </p:cNvSpPr>
            <p:nvPr/>
          </p:nvSpPr>
          <p:spPr bwMode="auto">
            <a:xfrm>
              <a:off x="2056" y="2166"/>
              <a:ext cx="88" cy="96"/>
            </a:xfrm>
            <a:custGeom>
              <a:avLst/>
              <a:gdLst>
                <a:gd name="T0" fmla="*/ 0 w 175"/>
                <a:gd name="T1" fmla="*/ 36 h 192"/>
                <a:gd name="T2" fmla="*/ 0 w 175"/>
                <a:gd name="T3" fmla="*/ 36 h 192"/>
                <a:gd name="T4" fmla="*/ 0 w 175"/>
                <a:gd name="T5" fmla="*/ 40 h 192"/>
                <a:gd name="T6" fmla="*/ 5 w 175"/>
                <a:gd name="T7" fmla="*/ 40 h 192"/>
                <a:gd name="T8" fmla="*/ 26 w 175"/>
                <a:gd name="T9" fmla="*/ 40 h 192"/>
                <a:gd name="T10" fmla="*/ 26 w 175"/>
                <a:gd name="T11" fmla="*/ 44 h 192"/>
                <a:gd name="T12" fmla="*/ 22 w 175"/>
                <a:gd name="T13" fmla="*/ 44 h 192"/>
                <a:gd name="T14" fmla="*/ 26 w 175"/>
                <a:gd name="T15" fmla="*/ 44 h 192"/>
                <a:gd name="T16" fmla="*/ 31 w 175"/>
                <a:gd name="T17" fmla="*/ 40 h 192"/>
                <a:gd name="T18" fmla="*/ 35 w 175"/>
                <a:gd name="T19" fmla="*/ 40 h 192"/>
                <a:gd name="T20" fmla="*/ 35 w 175"/>
                <a:gd name="T21" fmla="*/ 44 h 192"/>
                <a:gd name="T22" fmla="*/ 40 w 175"/>
                <a:gd name="T23" fmla="*/ 44 h 192"/>
                <a:gd name="T24" fmla="*/ 40 w 175"/>
                <a:gd name="T25" fmla="*/ 48 h 192"/>
                <a:gd name="T26" fmla="*/ 44 w 175"/>
                <a:gd name="T27" fmla="*/ 48 h 192"/>
                <a:gd name="T28" fmla="*/ 44 w 175"/>
                <a:gd name="T29" fmla="*/ 40 h 192"/>
                <a:gd name="T30" fmla="*/ 40 w 175"/>
                <a:gd name="T31" fmla="*/ 40 h 192"/>
                <a:gd name="T32" fmla="*/ 44 w 175"/>
                <a:gd name="T33" fmla="*/ 36 h 192"/>
                <a:gd name="T34" fmla="*/ 40 w 175"/>
                <a:gd name="T35" fmla="*/ 40 h 192"/>
                <a:gd name="T36" fmla="*/ 35 w 175"/>
                <a:gd name="T37" fmla="*/ 36 h 192"/>
                <a:gd name="T38" fmla="*/ 44 w 175"/>
                <a:gd name="T39" fmla="*/ 28 h 192"/>
                <a:gd name="T40" fmla="*/ 40 w 175"/>
                <a:gd name="T41" fmla="*/ 31 h 192"/>
                <a:gd name="T42" fmla="*/ 35 w 175"/>
                <a:gd name="T43" fmla="*/ 28 h 192"/>
                <a:gd name="T44" fmla="*/ 40 w 175"/>
                <a:gd name="T45" fmla="*/ 24 h 192"/>
                <a:gd name="T46" fmla="*/ 26 w 175"/>
                <a:gd name="T47" fmla="*/ 24 h 192"/>
                <a:gd name="T48" fmla="*/ 22 w 175"/>
                <a:gd name="T49" fmla="*/ 20 h 192"/>
                <a:gd name="T50" fmla="*/ 26 w 175"/>
                <a:gd name="T51" fmla="*/ 16 h 192"/>
                <a:gd name="T52" fmla="*/ 22 w 175"/>
                <a:gd name="T53" fmla="*/ 16 h 192"/>
                <a:gd name="T54" fmla="*/ 18 w 175"/>
                <a:gd name="T55" fmla="*/ 20 h 192"/>
                <a:gd name="T56" fmla="*/ 26 w 175"/>
                <a:gd name="T57" fmla="*/ 0 h 192"/>
                <a:gd name="T58" fmla="*/ 18 w 175"/>
                <a:gd name="T59" fmla="*/ 4 h 192"/>
                <a:gd name="T60" fmla="*/ 5 w 175"/>
                <a:gd name="T61" fmla="*/ 28 h 192"/>
                <a:gd name="T62" fmla="*/ 5 w 175"/>
                <a:gd name="T63" fmla="*/ 31 h 192"/>
                <a:gd name="T64" fmla="*/ 0 w 175"/>
                <a:gd name="T65" fmla="*/ 36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5"/>
                <a:gd name="T100" fmla="*/ 0 h 192"/>
                <a:gd name="T101" fmla="*/ 175 w 175"/>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5" h="192">
                  <a:moveTo>
                    <a:pt x="0" y="144"/>
                  </a:moveTo>
                  <a:lnTo>
                    <a:pt x="0" y="144"/>
                  </a:lnTo>
                  <a:lnTo>
                    <a:pt x="0" y="160"/>
                  </a:lnTo>
                  <a:lnTo>
                    <a:pt x="17" y="160"/>
                  </a:lnTo>
                  <a:lnTo>
                    <a:pt x="104" y="160"/>
                  </a:lnTo>
                  <a:lnTo>
                    <a:pt x="104" y="175"/>
                  </a:lnTo>
                  <a:lnTo>
                    <a:pt x="86" y="175"/>
                  </a:lnTo>
                  <a:lnTo>
                    <a:pt x="104" y="175"/>
                  </a:lnTo>
                  <a:lnTo>
                    <a:pt x="121" y="160"/>
                  </a:lnTo>
                  <a:lnTo>
                    <a:pt x="140" y="160"/>
                  </a:lnTo>
                  <a:lnTo>
                    <a:pt x="140" y="175"/>
                  </a:lnTo>
                  <a:lnTo>
                    <a:pt x="157" y="175"/>
                  </a:lnTo>
                  <a:lnTo>
                    <a:pt x="157" y="192"/>
                  </a:lnTo>
                  <a:lnTo>
                    <a:pt x="175" y="192"/>
                  </a:lnTo>
                  <a:lnTo>
                    <a:pt x="175" y="160"/>
                  </a:lnTo>
                  <a:lnTo>
                    <a:pt x="157" y="160"/>
                  </a:lnTo>
                  <a:lnTo>
                    <a:pt x="175" y="144"/>
                  </a:lnTo>
                  <a:lnTo>
                    <a:pt x="157" y="160"/>
                  </a:lnTo>
                  <a:lnTo>
                    <a:pt x="140" y="144"/>
                  </a:lnTo>
                  <a:lnTo>
                    <a:pt x="175" y="112"/>
                  </a:lnTo>
                  <a:lnTo>
                    <a:pt x="157" y="127"/>
                  </a:lnTo>
                  <a:lnTo>
                    <a:pt x="140" y="112"/>
                  </a:lnTo>
                  <a:lnTo>
                    <a:pt x="157" y="96"/>
                  </a:lnTo>
                  <a:lnTo>
                    <a:pt x="104" y="96"/>
                  </a:lnTo>
                  <a:lnTo>
                    <a:pt x="86" y="79"/>
                  </a:lnTo>
                  <a:lnTo>
                    <a:pt x="104" y="64"/>
                  </a:lnTo>
                  <a:lnTo>
                    <a:pt x="86" y="64"/>
                  </a:lnTo>
                  <a:lnTo>
                    <a:pt x="69" y="79"/>
                  </a:lnTo>
                  <a:lnTo>
                    <a:pt x="104" y="0"/>
                  </a:lnTo>
                  <a:lnTo>
                    <a:pt x="69" y="16"/>
                  </a:lnTo>
                  <a:lnTo>
                    <a:pt x="17" y="112"/>
                  </a:lnTo>
                  <a:lnTo>
                    <a:pt x="17" y="127"/>
                  </a:lnTo>
                  <a:lnTo>
                    <a:pt x="0"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2" name="Freeform 312"/>
            <p:cNvSpPr>
              <a:spLocks/>
            </p:cNvSpPr>
            <p:nvPr/>
          </p:nvSpPr>
          <p:spPr bwMode="auto">
            <a:xfrm>
              <a:off x="575" y="1965"/>
              <a:ext cx="26" cy="16"/>
            </a:xfrm>
            <a:custGeom>
              <a:avLst/>
              <a:gdLst>
                <a:gd name="T0" fmla="*/ 0 w 52"/>
                <a:gd name="T1" fmla="*/ 4 h 33"/>
                <a:gd name="T2" fmla="*/ 0 w 52"/>
                <a:gd name="T3" fmla="*/ 4 h 33"/>
                <a:gd name="T4" fmla="*/ 9 w 52"/>
                <a:gd name="T5" fmla="*/ 8 h 33"/>
                <a:gd name="T6" fmla="*/ 13 w 52"/>
                <a:gd name="T7" fmla="*/ 4 h 33"/>
                <a:gd name="T8" fmla="*/ 9 w 52"/>
                <a:gd name="T9" fmla="*/ 0 h 33"/>
                <a:gd name="T10" fmla="*/ 0 w 52"/>
                <a:gd name="T11" fmla="*/ 4 h 33"/>
                <a:gd name="T12" fmla="*/ 0 60000 65536"/>
                <a:gd name="T13" fmla="*/ 0 60000 65536"/>
                <a:gd name="T14" fmla="*/ 0 60000 65536"/>
                <a:gd name="T15" fmla="*/ 0 60000 65536"/>
                <a:gd name="T16" fmla="*/ 0 60000 65536"/>
                <a:gd name="T17" fmla="*/ 0 60000 65536"/>
                <a:gd name="T18" fmla="*/ 0 w 52"/>
                <a:gd name="T19" fmla="*/ 0 h 33"/>
                <a:gd name="T20" fmla="*/ 52 w 52"/>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52" h="33">
                  <a:moveTo>
                    <a:pt x="0" y="18"/>
                  </a:moveTo>
                  <a:lnTo>
                    <a:pt x="0" y="18"/>
                  </a:lnTo>
                  <a:lnTo>
                    <a:pt x="34" y="33"/>
                  </a:lnTo>
                  <a:lnTo>
                    <a:pt x="52" y="18"/>
                  </a:lnTo>
                  <a:lnTo>
                    <a:pt x="34"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3" name="Freeform 313"/>
            <p:cNvSpPr>
              <a:spLocks/>
            </p:cNvSpPr>
            <p:nvPr/>
          </p:nvSpPr>
          <p:spPr bwMode="auto">
            <a:xfrm>
              <a:off x="749" y="2013"/>
              <a:ext cx="43" cy="40"/>
            </a:xfrm>
            <a:custGeom>
              <a:avLst/>
              <a:gdLst>
                <a:gd name="T0" fmla="*/ 0 w 87"/>
                <a:gd name="T1" fmla="*/ 16 h 81"/>
                <a:gd name="T2" fmla="*/ 0 w 87"/>
                <a:gd name="T3" fmla="*/ 16 h 81"/>
                <a:gd name="T4" fmla="*/ 4 w 87"/>
                <a:gd name="T5" fmla="*/ 20 h 81"/>
                <a:gd name="T6" fmla="*/ 13 w 87"/>
                <a:gd name="T7" fmla="*/ 12 h 81"/>
                <a:gd name="T8" fmla="*/ 17 w 87"/>
                <a:gd name="T9" fmla="*/ 12 h 81"/>
                <a:gd name="T10" fmla="*/ 17 w 87"/>
                <a:gd name="T11" fmla="*/ 8 h 81"/>
                <a:gd name="T12" fmla="*/ 13 w 87"/>
                <a:gd name="T13" fmla="*/ 8 h 81"/>
                <a:gd name="T14" fmla="*/ 21 w 87"/>
                <a:gd name="T15" fmla="*/ 4 h 81"/>
                <a:gd name="T16" fmla="*/ 17 w 87"/>
                <a:gd name="T17" fmla="*/ 0 h 81"/>
                <a:gd name="T18" fmla="*/ 0 w 87"/>
                <a:gd name="T19" fmla="*/ 1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
                <a:gd name="T31" fmla="*/ 0 h 81"/>
                <a:gd name="T32" fmla="*/ 87 w 87"/>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 h="81">
                  <a:moveTo>
                    <a:pt x="0" y="66"/>
                  </a:moveTo>
                  <a:lnTo>
                    <a:pt x="0" y="66"/>
                  </a:lnTo>
                  <a:lnTo>
                    <a:pt x="17" y="81"/>
                  </a:lnTo>
                  <a:lnTo>
                    <a:pt x="52" y="48"/>
                  </a:lnTo>
                  <a:lnTo>
                    <a:pt x="69" y="48"/>
                  </a:lnTo>
                  <a:lnTo>
                    <a:pt x="69" y="33"/>
                  </a:lnTo>
                  <a:lnTo>
                    <a:pt x="52" y="33"/>
                  </a:lnTo>
                  <a:lnTo>
                    <a:pt x="87" y="18"/>
                  </a:lnTo>
                  <a:lnTo>
                    <a:pt x="69" y="0"/>
                  </a:lnTo>
                  <a:lnTo>
                    <a:pt x="0" y="6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4" name="Freeform 314"/>
            <p:cNvSpPr>
              <a:spLocks/>
            </p:cNvSpPr>
            <p:nvPr/>
          </p:nvSpPr>
          <p:spPr bwMode="auto">
            <a:xfrm>
              <a:off x="1051" y="2109"/>
              <a:ext cx="27" cy="48"/>
            </a:xfrm>
            <a:custGeom>
              <a:avLst/>
              <a:gdLst>
                <a:gd name="T0" fmla="*/ 0 w 54"/>
                <a:gd name="T1" fmla="*/ 0 h 96"/>
                <a:gd name="T2" fmla="*/ 0 w 54"/>
                <a:gd name="T3" fmla="*/ 0 h 96"/>
                <a:gd name="T4" fmla="*/ 0 w 54"/>
                <a:gd name="T5" fmla="*/ 9 h 96"/>
                <a:gd name="T6" fmla="*/ 5 w 54"/>
                <a:gd name="T7" fmla="*/ 21 h 96"/>
                <a:gd name="T8" fmla="*/ 14 w 54"/>
                <a:gd name="T9" fmla="*/ 24 h 96"/>
                <a:gd name="T10" fmla="*/ 5 w 54"/>
                <a:gd name="T11" fmla="*/ 17 h 96"/>
                <a:gd name="T12" fmla="*/ 9 w 54"/>
                <a:gd name="T13" fmla="*/ 12 h 96"/>
                <a:gd name="T14" fmla="*/ 5 w 54"/>
                <a:gd name="T15" fmla="*/ 9 h 96"/>
                <a:gd name="T16" fmla="*/ 9 w 54"/>
                <a:gd name="T17" fmla="*/ 0 h 96"/>
                <a:gd name="T18" fmla="*/ 0 w 54"/>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96"/>
                <a:gd name="T32" fmla="*/ 54 w 54"/>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96">
                  <a:moveTo>
                    <a:pt x="0" y="0"/>
                  </a:moveTo>
                  <a:lnTo>
                    <a:pt x="0" y="0"/>
                  </a:lnTo>
                  <a:lnTo>
                    <a:pt x="0" y="33"/>
                  </a:lnTo>
                  <a:lnTo>
                    <a:pt x="19" y="81"/>
                  </a:lnTo>
                  <a:lnTo>
                    <a:pt x="54" y="96"/>
                  </a:lnTo>
                  <a:lnTo>
                    <a:pt x="19" y="65"/>
                  </a:lnTo>
                  <a:lnTo>
                    <a:pt x="36" y="48"/>
                  </a:lnTo>
                  <a:lnTo>
                    <a:pt x="19" y="33"/>
                  </a:lnTo>
                  <a:lnTo>
                    <a:pt x="36"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5" name="Freeform 315"/>
            <p:cNvSpPr>
              <a:spLocks/>
            </p:cNvSpPr>
            <p:nvPr/>
          </p:nvSpPr>
          <p:spPr bwMode="auto">
            <a:xfrm>
              <a:off x="1113" y="2181"/>
              <a:ext cx="70" cy="48"/>
            </a:xfrm>
            <a:custGeom>
              <a:avLst/>
              <a:gdLst>
                <a:gd name="T0" fmla="*/ 0 w 140"/>
                <a:gd name="T1" fmla="*/ 0 h 96"/>
                <a:gd name="T2" fmla="*/ 0 w 140"/>
                <a:gd name="T3" fmla="*/ 0 h 96"/>
                <a:gd name="T4" fmla="*/ 4 w 140"/>
                <a:gd name="T5" fmla="*/ 9 h 96"/>
                <a:gd name="T6" fmla="*/ 13 w 140"/>
                <a:gd name="T7" fmla="*/ 12 h 96"/>
                <a:gd name="T8" fmla="*/ 21 w 140"/>
                <a:gd name="T9" fmla="*/ 17 h 96"/>
                <a:gd name="T10" fmla="*/ 21 w 140"/>
                <a:gd name="T11" fmla="*/ 21 h 96"/>
                <a:gd name="T12" fmla="*/ 30 w 140"/>
                <a:gd name="T13" fmla="*/ 24 h 96"/>
                <a:gd name="T14" fmla="*/ 35 w 140"/>
                <a:gd name="T15" fmla="*/ 24 h 96"/>
                <a:gd name="T16" fmla="*/ 18 w 140"/>
                <a:gd name="T17" fmla="*/ 5 h 96"/>
                <a:gd name="T18" fmla="*/ 4 w 140"/>
                <a:gd name="T19" fmla="*/ 0 h 96"/>
                <a:gd name="T20" fmla="*/ 0 w 140"/>
                <a:gd name="T21" fmla="*/ 0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0"/>
                <a:gd name="T34" fmla="*/ 0 h 96"/>
                <a:gd name="T35" fmla="*/ 140 w 140"/>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0" h="96">
                  <a:moveTo>
                    <a:pt x="0" y="0"/>
                  </a:moveTo>
                  <a:lnTo>
                    <a:pt x="0" y="0"/>
                  </a:lnTo>
                  <a:lnTo>
                    <a:pt x="17" y="33"/>
                  </a:lnTo>
                  <a:lnTo>
                    <a:pt x="52" y="48"/>
                  </a:lnTo>
                  <a:lnTo>
                    <a:pt x="86" y="65"/>
                  </a:lnTo>
                  <a:lnTo>
                    <a:pt x="86" y="81"/>
                  </a:lnTo>
                  <a:lnTo>
                    <a:pt x="121" y="96"/>
                  </a:lnTo>
                  <a:lnTo>
                    <a:pt x="140" y="96"/>
                  </a:lnTo>
                  <a:lnTo>
                    <a:pt x="69" y="17"/>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6" name="Freeform 316"/>
            <p:cNvSpPr>
              <a:spLocks/>
            </p:cNvSpPr>
            <p:nvPr/>
          </p:nvSpPr>
          <p:spPr bwMode="auto">
            <a:xfrm>
              <a:off x="1113" y="2181"/>
              <a:ext cx="70" cy="48"/>
            </a:xfrm>
            <a:custGeom>
              <a:avLst/>
              <a:gdLst>
                <a:gd name="T0" fmla="*/ 0 w 140"/>
                <a:gd name="T1" fmla="*/ 0 h 96"/>
                <a:gd name="T2" fmla="*/ 0 w 140"/>
                <a:gd name="T3" fmla="*/ 0 h 96"/>
                <a:gd name="T4" fmla="*/ 4 w 140"/>
                <a:gd name="T5" fmla="*/ 9 h 96"/>
                <a:gd name="T6" fmla="*/ 13 w 140"/>
                <a:gd name="T7" fmla="*/ 12 h 96"/>
                <a:gd name="T8" fmla="*/ 21 w 140"/>
                <a:gd name="T9" fmla="*/ 17 h 96"/>
                <a:gd name="T10" fmla="*/ 21 w 140"/>
                <a:gd name="T11" fmla="*/ 21 h 96"/>
                <a:gd name="T12" fmla="*/ 30 w 140"/>
                <a:gd name="T13" fmla="*/ 24 h 96"/>
                <a:gd name="T14" fmla="*/ 35 w 140"/>
                <a:gd name="T15" fmla="*/ 24 h 96"/>
                <a:gd name="T16" fmla="*/ 18 w 140"/>
                <a:gd name="T17" fmla="*/ 5 h 96"/>
                <a:gd name="T18" fmla="*/ 4 w 140"/>
                <a:gd name="T19" fmla="*/ 0 h 96"/>
                <a:gd name="T20" fmla="*/ 0 w 140"/>
                <a:gd name="T21" fmla="*/ 0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0"/>
                <a:gd name="T34" fmla="*/ 0 h 96"/>
                <a:gd name="T35" fmla="*/ 140 w 140"/>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0" h="96">
                  <a:moveTo>
                    <a:pt x="0" y="0"/>
                  </a:moveTo>
                  <a:lnTo>
                    <a:pt x="0" y="0"/>
                  </a:lnTo>
                  <a:lnTo>
                    <a:pt x="17" y="33"/>
                  </a:lnTo>
                  <a:lnTo>
                    <a:pt x="52" y="48"/>
                  </a:lnTo>
                  <a:lnTo>
                    <a:pt x="86" y="65"/>
                  </a:lnTo>
                  <a:lnTo>
                    <a:pt x="86" y="81"/>
                  </a:lnTo>
                  <a:lnTo>
                    <a:pt x="121" y="96"/>
                  </a:lnTo>
                  <a:lnTo>
                    <a:pt x="140" y="96"/>
                  </a:lnTo>
                  <a:lnTo>
                    <a:pt x="69" y="17"/>
                  </a:lnTo>
                  <a:lnTo>
                    <a:pt x="1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57" name="Line 317"/>
            <p:cNvSpPr>
              <a:spLocks noChangeShapeType="1"/>
            </p:cNvSpPr>
            <p:nvPr/>
          </p:nvSpPr>
          <p:spPr bwMode="auto">
            <a:xfrm flipV="1">
              <a:off x="563" y="2129"/>
              <a:ext cx="9" cy="32"/>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8" name="Freeform 318"/>
            <p:cNvSpPr>
              <a:spLocks/>
            </p:cNvSpPr>
            <p:nvPr/>
          </p:nvSpPr>
          <p:spPr bwMode="auto">
            <a:xfrm>
              <a:off x="575" y="2118"/>
              <a:ext cx="18" cy="7"/>
            </a:xfrm>
            <a:custGeom>
              <a:avLst/>
              <a:gdLst>
                <a:gd name="T0" fmla="*/ 0 w 34"/>
                <a:gd name="T1" fmla="*/ 3 h 16"/>
                <a:gd name="T2" fmla="*/ 0 w 34"/>
                <a:gd name="T3" fmla="*/ 3 h 16"/>
                <a:gd name="T4" fmla="*/ 10 w 34"/>
                <a:gd name="T5" fmla="*/ 3 h 16"/>
                <a:gd name="T6" fmla="*/ 10 w 34"/>
                <a:gd name="T7" fmla="*/ 0 h 16"/>
                <a:gd name="T8" fmla="*/ 5 w 34"/>
                <a:gd name="T9" fmla="*/ 0 h 16"/>
                <a:gd name="T10" fmla="*/ 5 w 34"/>
                <a:gd name="T11" fmla="*/ 3 h 16"/>
                <a:gd name="T12" fmla="*/ 0 w 34"/>
                <a:gd name="T13" fmla="*/ 3 h 16"/>
                <a:gd name="T14" fmla="*/ 0 60000 65536"/>
                <a:gd name="T15" fmla="*/ 0 60000 65536"/>
                <a:gd name="T16" fmla="*/ 0 60000 65536"/>
                <a:gd name="T17" fmla="*/ 0 60000 65536"/>
                <a:gd name="T18" fmla="*/ 0 60000 65536"/>
                <a:gd name="T19" fmla="*/ 0 60000 65536"/>
                <a:gd name="T20" fmla="*/ 0 60000 65536"/>
                <a:gd name="T21" fmla="*/ 0 w 34"/>
                <a:gd name="T22" fmla="*/ 0 h 16"/>
                <a:gd name="T23" fmla="*/ 34 w 34"/>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6">
                  <a:moveTo>
                    <a:pt x="0" y="16"/>
                  </a:moveTo>
                  <a:lnTo>
                    <a:pt x="0" y="16"/>
                  </a:lnTo>
                  <a:lnTo>
                    <a:pt x="34" y="16"/>
                  </a:lnTo>
                  <a:lnTo>
                    <a:pt x="34" y="0"/>
                  </a:lnTo>
                  <a:lnTo>
                    <a:pt x="17" y="0"/>
                  </a:lnTo>
                  <a:lnTo>
                    <a:pt x="17" y="16"/>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59" name="Line 319"/>
            <p:cNvSpPr>
              <a:spLocks noChangeShapeType="1"/>
            </p:cNvSpPr>
            <p:nvPr/>
          </p:nvSpPr>
          <p:spPr bwMode="auto">
            <a:xfrm>
              <a:off x="1922" y="2777"/>
              <a:ext cx="10"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0" name="Line 320"/>
            <p:cNvSpPr>
              <a:spLocks noChangeShapeType="1"/>
            </p:cNvSpPr>
            <p:nvPr/>
          </p:nvSpPr>
          <p:spPr bwMode="auto">
            <a:xfrm>
              <a:off x="2035" y="2745"/>
              <a:ext cx="9"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1" name="Line 321"/>
            <p:cNvSpPr>
              <a:spLocks noChangeShapeType="1"/>
            </p:cNvSpPr>
            <p:nvPr/>
          </p:nvSpPr>
          <p:spPr bwMode="auto">
            <a:xfrm>
              <a:off x="1792" y="2585"/>
              <a:ext cx="19"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2" name="Freeform 322"/>
            <p:cNvSpPr>
              <a:spLocks/>
            </p:cNvSpPr>
            <p:nvPr/>
          </p:nvSpPr>
          <p:spPr bwMode="auto">
            <a:xfrm>
              <a:off x="1806" y="2573"/>
              <a:ext cx="9" cy="16"/>
            </a:xfrm>
            <a:custGeom>
              <a:avLst/>
              <a:gdLst>
                <a:gd name="T0" fmla="*/ 0 w 17"/>
                <a:gd name="T1" fmla="*/ 0 h 31"/>
                <a:gd name="T2" fmla="*/ 0 w 17"/>
                <a:gd name="T3" fmla="*/ 0 h 31"/>
                <a:gd name="T4" fmla="*/ 5 w 17"/>
                <a:gd name="T5" fmla="*/ 4 h 31"/>
                <a:gd name="T6" fmla="*/ 5 w 17"/>
                <a:gd name="T7" fmla="*/ 8 h 31"/>
                <a:gd name="T8" fmla="*/ 0 w 17"/>
                <a:gd name="T9" fmla="*/ 0 h 31"/>
                <a:gd name="T10" fmla="*/ 0 60000 65536"/>
                <a:gd name="T11" fmla="*/ 0 60000 65536"/>
                <a:gd name="T12" fmla="*/ 0 60000 65536"/>
                <a:gd name="T13" fmla="*/ 0 60000 65536"/>
                <a:gd name="T14" fmla="*/ 0 60000 65536"/>
                <a:gd name="T15" fmla="*/ 0 w 17"/>
                <a:gd name="T16" fmla="*/ 0 h 31"/>
                <a:gd name="T17" fmla="*/ 17 w 17"/>
                <a:gd name="T18" fmla="*/ 31 h 31"/>
              </a:gdLst>
              <a:ahLst/>
              <a:cxnLst>
                <a:cxn ang="T10">
                  <a:pos x="T0" y="T1"/>
                </a:cxn>
                <a:cxn ang="T11">
                  <a:pos x="T2" y="T3"/>
                </a:cxn>
                <a:cxn ang="T12">
                  <a:pos x="T4" y="T5"/>
                </a:cxn>
                <a:cxn ang="T13">
                  <a:pos x="T6" y="T7"/>
                </a:cxn>
                <a:cxn ang="T14">
                  <a:pos x="T8" y="T9"/>
                </a:cxn>
              </a:cxnLst>
              <a:rect l="T15" t="T16" r="T17" b="T18"/>
              <a:pathLst>
                <a:path w="17" h="31">
                  <a:moveTo>
                    <a:pt x="0" y="0"/>
                  </a:moveTo>
                  <a:lnTo>
                    <a:pt x="0" y="0"/>
                  </a:lnTo>
                  <a:lnTo>
                    <a:pt x="17" y="15"/>
                  </a:lnTo>
                  <a:lnTo>
                    <a:pt x="17" y="31"/>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3" name="Freeform 323"/>
            <p:cNvSpPr>
              <a:spLocks/>
            </p:cNvSpPr>
            <p:nvPr/>
          </p:nvSpPr>
          <p:spPr bwMode="auto">
            <a:xfrm>
              <a:off x="1806" y="2573"/>
              <a:ext cx="9" cy="16"/>
            </a:xfrm>
            <a:custGeom>
              <a:avLst/>
              <a:gdLst>
                <a:gd name="T0" fmla="*/ 0 w 17"/>
                <a:gd name="T1" fmla="*/ 0 h 31"/>
                <a:gd name="T2" fmla="*/ 0 w 17"/>
                <a:gd name="T3" fmla="*/ 0 h 31"/>
                <a:gd name="T4" fmla="*/ 5 w 17"/>
                <a:gd name="T5" fmla="*/ 4 h 31"/>
                <a:gd name="T6" fmla="*/ 5 w 17"/>
                <a:gd name="T7" fmla="*/ 8 h 31"/>
                <a:gd name="T8" fmla="*/ 0 60000 65536"/>
                <a:gd name="T9" fmla="*/ 0 60000 65536"/>
                <a:gd name="T10" fmla="*/ 0 60000 65536"/>
                <a:gd name="T11" fmla="*/ 0 60000 65536"/>
                <a:gd name="T12" fmla="*/ 0 w 17"/>
                <a:gd name="T13" fmla="*/ 0 h 31"/>
                <a:gd name="T14" fmla="*/ 17 w 17"/>
                <a:gd name="T15" fmla="*/ 31 h 31"/>
              </a:gdLst>
              <a:ahLst/>
              <a:cxnLst>
                <a:cxn ang="T8">
                  <a:pos x="T0" y="T1"/>
                </a:cxn>
                <a:cxn ang="T9">
                  <a:pos x="T2" y="T3"/>
                </a:cxn>
                <a:cxn ang="T10">
                  <a:pos x="T4" y="T5"/>
                </a:cxn>
                <a:cxn ang="T11">
                  <a:pos x="T6" y="T7"/>
                </a:cxn>
              </a:cxnLst>
              <a:rect l="T12" t="T13" r="T14" b="T15"/>
              <a:pathLst>
                <a:path w="17" h="31">
                  <a:moveTo>
                    <a:pt x="0" y="0"/>
                  </a:moveTo>
                  <a:lnTo>
                    <a:pt x="0" y="0"/>
                  </a:lnTo>
                  <a:lnTo>
                    <a:pt x="17" y="15"/>
                  </a:lnTo>
                  <a:lnTo>
                    <a:pt x="17" y="31"/>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64" name="Freeform 324"/>
            <p:cNvSpPr>
              <a:spLocks/>
            </p:cNvSpPr>
            <p:nvPr/>
          </p:nvSpPr>
          <p:spPr bwMode="auto">
            <a:xfrm>
              <a:off x="1815" y="2589"/>
              <a:ext cx="8" cy="16"/>
            </a:xfrm>
            <a:custGeom>
              <a:avLst/>
              <a:gdLst>
                <a:gd name="T0" fmla="*/ 0 w 17"/>
                <a:gd name="T1" fmla="*/ 0 h 32"/>
                <a:gd name="T2" fmla="*/ 0 w 17"/>
                <a:gd name="T3" fmla="*/ 0 h 32"/>
                <a:gd name="T4" fmla="*/ 4 w 17"/>
                <a:gd name="T5" fmla="*/ 4 h 32"/>
                <a:gd name="T6" fmla="*/ 4 w 17"/>
                <a:gd name="T7" fmla="*/ 8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lnTo>
                    <a:pt x="0" y="0"/>
                  </a:lnTo>
                  <a:lnTo>
                    <a:pt x="17" y="17"/>
                  </a:lnTo>
                  <a:lnTo>
                    <a:pt x="17" y="32"/>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5" name="Freeform 325"/>
            <p:cNvSpPr>
              <a:spLocks/>
            </p:cNvSpPr>
            <p:nvPr/>
          </p:nvSpPr>
          <p:spPr bwMode="auto">
            <a:xfrm>
              <a:off x="1815" y="2589"/>
              <a:ext cx="8" cy="16"/>
            </a:xfrm>
            <a:custGeom>
              <a:avLst/>
              <a:gdLst>
                <a:gd name="T0" fmla="*/ 0 w 17"/>
                <a:gd name="T1" fmla="*/ 0 h 32"/>
                <a:gd name="T2" fmla="*/ 0 w 17"/>
                <a:gd name="T3" fmla="*/ 0 h 32"/>
                <a:gd name="T4" fmla="*/ 4 w 17"/>
                <a:gd name="T5" fmla="*/ 4 h 32"/>
                <a:gd name="T6" fmla="*/ 4 w 17"/>
                <a:gd name="T7" fmla="*/ 8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0"/>
                  </a:moveTo>
                  <a:lnTo>
                    <a:pt x="0" y="0"/>
                  </a:lnTo>
                  <a:lnTo>
                    <a:pt x="17" y="17"/>
                  </a:lnTo>
                  <a:lnTo>
                    <a:pt x="17" y="32"/>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66" name="Freeform 326"/>
            <p:cNvSpPr>
              <a:spLocks/>
            </p:cNvSpPr>
            <p:nvPr/>
          </p:nvSpPr>
          <p:spPr bwMode="auto">
            <a:xfrm>
              <a:off x="1849" y="2629"/>
              <a:ext cx="9" cy="8"/>
            </a:xfrm>
            <a:custGeom>
              <a:avLst/>
              <a:gdLst>
                <a:gd name="T0" fmla="*/ 0 w 18"/>
                <a:gd name="T1" fmla="*/ 0 h 16"/>
                <a:gd name="T2" fmla="*/ 0 w 18"/>
                <a:gd name="T3" fmla="*/ 0 h 16"/>
                <a:gd name="T4" fmla="*/ 5 w 18"/>
                <a:gd name="T5" fmla="*/ 4 h 16"/>
                <a:gd name="T6" fmla="*/ 0 w 18"/>
                <a:gd name="T7" fmla="*/ 4 h 16"/>
                <a:gd name="T8" fmla="*/ 0 w 18"/>
                <a:gd name="T9" fmla="*/ 0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0" y="0"/>
                  </a:moveTo>
                  <a:lnTo>
                    <a:pt x="0" y="0"/>
                  </a:lnTo>
                  <a:lnTo>
                    <a:pt x="18" y="16"/>
                  </a:lnTo>
                  <a:lnTo>
                    <a:pt x="0" y="16"/>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67" name="Freeform 327"/>
            <p:cNvSpPr>
              <a:spLocks/>
            </p:cNvSpPr>
            <p:nvPr/>
          </p:nvSpPr>
          <p:spPr bwMode="auto">
            <a:xfrm>
              <a:off x="1849" y="2629"/>
              <a:ext cx="9" cy="8"/>
            </a:xfrm>
            <a:custGeom>
              <a:avLst/>
              <a:gdLst>
                <a:gd name="T0" fmla="*/ 0 w 18"/>
                <a:gd name="T1" fmla="*/ 0 h 16"/>
                <a:gd name="T2" fmla="*/ 0 w 18"/>
                <a:gd name="T3" fmla="*/ 0 h 16"/>
                <a:gd name="T4" fmla="*/ 5 w 18"/>
                <a:gd name="T5" fmla="*/ 4 h 16"/>
                <a:gd name="T6" fmla="*/ 0 w 18"/>
                <a:gd name="T7" fmla="*/ 4 h 16"/>
                <a:gd name="T8" fmla="*/ 0 60000 65536"/>
                <a:gd name="T9" fmla="*/ 0 60000 65536"/>
                <a:gd name="T10" fmla="*/ 0 60000 65536"/>
                <a:gd name="T11" fmla="*/ 0 60000 65536"/>
                <a:gd name="T12" fmla="*/ 0 w 18"/>
                <a:gd name="T13" fmla="*/ 0 h 16"/>
                <a:gd name="T14" fmla="*/ 18 w 18"/>
                <a:gd name="T15" fmla="*/ 16 h 16"/>
              </a:gdLst>
              <a:ahLst/>
              <a:cxnLst>
                <a:cxn ang="T8">
                  <a:pos x="T0" y="T1"/>
                </a:cxn>
                <a:cxn ang="T9">
                  <a:pos x="T2" y="T3"/>
                </a:cxn>
                <a:cxn ang="T10">
                  <a:pos x="T4" y="T5"/>
                </a:cxn>
                <a:cxn ang="T11">
                  <a:pos x="T6" y="T7"/>
                </a:cxn>
              </a:cxnLst>
              <a:rect l="T12" t="T13" r="T14" b="T15"/>
              <a:pathLst>
                <a:path w="18" h="16">
                  <a:moveTo>
                    <a:pt x="0" y="0"/>
                  </a:moveTo>
                  <a:lnTo>
                    <a:pt x="0" y="0"/>
                  </a:lnTo>
                  <a:lnTo>
                    <a:pt x="18" y="16"/>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68" name="Freeform 328"/>
            <p:cNvSpPr>
              <a:spLocks/>
            </p:cNvSpPr>
            <p:nvPr/>
          </p:nvSpPr>
          <p:spPr bwMode="auto">
            <a:xfrm>
              <a:off x="1876" y="2645"/>
              <a:ext cx="16" cy="0"/>
            </a:xfrm>
            <a:custGeom>
              <a:avLst/>
              <a:gdLst>
                <a:gd name="T0" fmla="*/ 0 w 33"/>
                <a:gd name="T1" fmla="*/ 0 w 33"/>
                <a:gd name="T2" fmla="*/ 3 w 33"/>
                <a:gd name="T3" fmla="*/ 8 w 33"/>
                <a:gd name="T4" fmla="*/ 0 60000 65536"/>
                <a:gd name="T5" fmla="*/ 0 60000 65536"/>
                <a:gd name="T6" fmla="*/ 0 60000 65536"/>
                <a:gd name="T7" fmla="*/ 0 60000 65536"/>
                <a:gd name="T8" fmla="*/ 0 w 33"/>
                <a:gd name="T9" fmla="*/ 33 w 33"/>
              </a:gdLst>
              <a:ahLst/>
              <a:cxnLst>
                <a:cxn ang="T4">
                  <a:pos x="T0" y="0"/>
                </a:cxn>
                <a:cxn ang="T5">
                  <a:pos x="T1" y="0"/>
                </a:cxn>
                <a:cxn ang="T6">
                  <a:pos x="T2" y="0"/>
                </a:cxn>
                <a:cxn ang="T7">
                  <a:pos x="T3" y="0"/>
                </a:cxn>
              </a:cxnLst>
              <a:rect l="T8" t="0" r="T9" b="0"/>
              <a:pathLst>
                <a:path w="33">
                  <a:moveTo>
                    <a:pt x="0" y="0"/>
                  </a:moveTo>
                  <a:lnTo>
                    <a:pt x="0" y="0"/>
                  </a:lnTo>
                  <a:lnTo>
                    <a:pt x="15" y="0"/>
                  </a:lnTo>
                  <a:lnTo>
                    <a:pt x="33"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69" name="Line 329"/>
            <p:cNvSpPr>
              <a:spLocks noChangeShapeType="1"/>
            </p:cNvSpPr>
            <p:nvPr/>
          </p:nvSpPr>
          <p:spPr bwMode="auto">
            <a:xfrm>
              <a:off x="1837" y="2617"/>
              <a:ext cx="7"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0" name="Line 330"/>
            <p:cNvSpPr>
              <a:spLocks noChangeShapeType="1"/>
            </p:cNvSpPr>
            <p:nvPr/>
          </p:nvSpPr>
          <p:spPr bwMode="auto">
            <a:xfrm flipV="1">
              <a:off x="1837" y="2449"/>
              <a:ext cx="7"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1" name="Freeform 331"/>
            <p:cNvSpPr>
              <a:spLocks/>
            </p:cNvSpPr>
            <p:nvPr/>
          </p:nvSpPr>
          <p:spPr bwMode="auto">
            <a:xfrm>
              <a:off x="3456" y="1352"/>
              <a:ext cx="98" cy="28"/>
            </a:xfrm>
            <a:custGeom>
              <a:avLst/>
              <a:gdLst>
                <a:gd name="T0" fmla="*/ 41 w 196"/>
                <a:gd name="T1" fmla="*/ 5 h 56"/>
                <a:gd name="T2" fmla="*/ 36 w 196"/>
                <a:gd name="T3" fmla="*/ 5 h 56"/>
                <a:gd name="T4" fmla="*/ 31 w 196"/>
                <a:gd name="T5" fmla="*/ 5 h 56"/>
                <a:gd name="T6" fmla="*/ 31 w 196"/>
                <a:gd name="T7" fmla="*/ 10 h 56"/>
                <a:gd name="T8" fmla="*/ 26 w 196"/>
                <a:gd name="T9" fmla="*/ 14 h 56"/>
                <a:gd name="T10" fmla="*/ 26 w 196"/>
                <a:gd name="T11" fmla="*/ 10 h 56"/>
                <a:gd name="T12" fmla="*/ 23 w 196"/>
                <a:gd name="T13" fmla="*/ 10 h 56"/>
                <a:gd name="T14" fmla="*/ 19 w 196"/>
                <a:gd name="T15" fmla="*/ 5 h 56"/>
                <a:gd name="T16" fmla="*/ 23 w 196"/>
                <a:gd name="T17" fmla="*/ 5 h 56"/>
                <a:gd name="T18" fmla="*/ 26 w 196"/>
                <a:gd name="T19" fmla="*/ 5 h 56"/>
                <a:gd name="T20" fmla="*/ 23 w 196"/>
                <a:gd name="T21" fmla="*/ 5 h 56"/>
                <a:gd name="T22" fmla="*/ 19 w 196"/>
                <a:gd name="T23" fmla="*/ 5 h 56"/>
                <a:gd name="T24" fmla="*/ 23 w 196"/>
                <a:gd name="T25" fmla="*/ 5 h 56"/>
                <a:gd name="T26" fmla="*/ 19 w 196"/>
                <a:gd name="T27" fmla="*/ 0 h 56"/>
                <a:gd name="T28" fmla="*/ 13 w 196"/>
                <a:gd name="T29" fmla="*/ 5 h 56"/>
                <a:gd name="T30" fmla="*/ 9 w 196"/>
                <a:gd name="T31" fmla="*/ 5 h 56"/>
                <a:gd name="T32" fmla="*/ 5 w 196"/>
                <a:gd name="T33" fmla="*/ 5 h 56"/>
                <a:gd name="T34" fmla="*/ 0 w 196"/>
                <a:gd name="T35" fmla="*/ 5 h 56"/>
                <a:gd name="T36" fmla="*/ 5 w 196"/>
                <a:gd name="T37" fmla="*/ 0 h 56"/>
                <a:gd name="T38" fmla="*/ 13 w 196"/>
                <a:gd name="T39" fmla="*/ 0 h 56"/>
                <a:gd name="T40" fmla="*/ 23 w 196"/>
                <a:gd name="T41" fmla="*/ 0 h 56"/>
                <a:gd name="T42" fmla="*/ 26 w 196"/>
                <a:gd name="T43" fmla="*/ 0 h 56"/>
                <a:gd name="T44" fmla="*/ 36 w 196"/>
                <a:gd name="T45" fmla="*/ 0 h 56"/>
                <a:gd name="T46" fmla="*/ 41 w 196"/>
                <a:gd name="T47" fmla="*/ 0 h 56"/>
                <a:gd name="T48" fmla="*/ 45 w 196"/>
                <a:gd name="T49" fmla="*/ 0 h 56"/>
                <a:gd name="T50" fmla="*/ 49 w 196"/>
                <a:gd name="T51" fmla="*/ 0 h 56"/>
                <a:gd name="T52" fmla="*/ 49 w 196"/>
                <a:gd name="T53" fmla="*/ 5 h 56"/>
                <a:gd name="T54" fmla="*/ 45 w 196"/>
                <a:gd name="T55" fmla="*/ 5 h 56"/>
                <a:gd name="T56" fmla="*/ 41 w 196"/>
                <a:gd name="T57" fmla="*/ 5 h 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6"/>
                <a:gd name="T88" fmla="*/ 0 h 56"/>
                <a:gd name="T89" fmla="*/ 196 w 196"/>
                <a:gd name="T90" fmla="*/ 56 h 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6" h="56">
                  <a:moveTo>
                    <a:pt x="161" y="17"/>
                  </a:moveTo>
                  <a:lnTo>
                    <a:pt x="144" y="17"/>
                  </a:lnTo>
                  <a:lnTo>
                    <a:pt x="125" y="17"/>
                  </a:lnTo>
                  <a:lnTo>
                    <a:pt x="125" y="37"/>
                  </a:lnTo>
                  <a:lnTo>
                    <a:pt x="107" y="56"/>
                  </a:lnTo>
                  <a:lnTo>
                    <a:pt x="107" y="37"/>
                  </a:lnTo>
                  <a:lnTo>
                    <a:pt x="90" y="37"/>
                  </a:lnTo>
                  <a:lnTo>
                    <a:pt x="73" y="17"/>
                  </a:lnTo>
                  <a:lnTo>
                    <a:pt x="90" y="17"/>
                  </a:lnTo>
                  <a:lnTo>
                    <a:pt x="107" y="17"/>
                  </a:lnTo>
                  <a:lnTo>
                    <a:pt x="90" y="17"/>
                  </a:lnTo>
                  <a:lnTo>
                    <a:pt x="73" y="17"/>
                  </a:lnTo>
                  <a:lnTo>
                    <a:pt x="90" y="17"/>
                  </a:lnTo>
                  <a:lnTo>
                    <a:pt x="73" y="0"/>
                  </a:lnTo>
                  <a:lnTo>
                    <a:pt x="54" y="17"/>
                  </a:lnTo>
                  <a:lnTo>
                    <a:pt x="36" y="17"/>
                  </a:lnTo>
                  <a:lnTo>
                    <a:pt x="19" y="17"/>
                  </a:lnTo>
                  <a:lnTo>
                    <a:pt x="0" y="17"/>
                  </a:lnTo>
                  <a:lnTo>
                    <a:pt x="19" y="0"/>
                  </a:lnTo>
                  <a:lnTo>
                    <a:pt x="54" y="0"/>
                  </a:lnTo>
                  <a:lnTo>
                    <a:pt x="90" y="0"/>
                  </a:lnTo>
                  <a:lnTo>
                    <a:pt x="107" y="0"/>
                  </a:lnTo>
                  <a:lnTo>
                    <a:pt x="144" y="0"/>
                  </a:lnTo>
                  <a:lnTo>
                    <a:pt x="161" y="0"/>
                  </a:lnTo>
                  <a:lnTo>
                    <a:pt x="178" y="0"/>
                  </a:lnTo>
                  <a:lnTo>
                    <a:pt x="196" y="0"/>
                  </a:lnTo>
                  <a:lnTo>
                    <a:pt x="196" y="17"/>
                  </a:lnTo>
                  <a:lnTo>
                    <a:pt x="178" y="17"/>
                  </a:lnTo>
                  <a:lnTo>
                    <a:pt x="161"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2" name="Freeform 332"/>
            <p:cNvSpPr>
              <a:spLocks/>
            </p:cNvSpPr>
            <p:nvPr/>
          </p:nvSpPr>
          <p:spPr bwMode="auto">
            <a:xfrm>
              <a:off x="3599" y="1315"/>
              <a:ext cx="55" cy="46"/>
            </a:xfrm>
            <a:custGeom>
              <a:avLst/>
              <a:gdLst>
                <a:gd name="T0" fmla="*/ 23 w 109"/>
                <a:gd name="T1" fmla="*/ 19 h 92"/>
                <a:gd name="T2" fmla="*/ 19 w 109"/>
                <a:gd name="T3" fmla="*/ 19 h 92"/>
                <a:gd name="T4" fmla="*/ 14 w 109"/>
                <a:gd name="T5" fmla="*/ 23 h 92"/>
                <a:gd name="T6" fmla="*/ 9 w 109"/>
                <a:gd name="T7" fmla="*/ 23 h 92"/>
                <a:gd name="T8" fmla="*/ 0 w 109"/>
                <a:gd name="T9" fmla="*/ 19 h 92"/>
                <a:gd name="T10" fmla="*/ 0 w 109"/>
                <a:gd name="T11" fmla="*/ 14 h 92"/>
                <a:gd name="T12" fmla="*/ 5 w 109"/>
                <a:gd name="T13" fmla="*/ 14 h 92"/>
                <a:gd name="T14" fmla="*/ 14 w 109"/>
                <a:gd name="T15" fmla="*/ 14 h 92"/>
                <a:gd name="T16" fmla="*/ 14 w 109"/>
                <a:gd name="T17" fmla="*/ 10 h 92"/>
                <a:gd name="T18" fmla="*/ 9 w 109"/>
                <a:gd name="T19" fmla="*/ 14 h 92"/>
                <a:gd name="T20" fmla="*/ 9 w 109"/>
                <a:gd name="T21" fmla="*/ 10 h 92"/>
                <a:gd name="T22" fmla="*/ 14 w 109"/>
                <a:gd name="T23" fmla="*/ 10 h 92"/>
                <a:gd name="T24" fmla="*/ 19 w 109"/>
                <a:gd name="T25" fmla="*/ 10 h 92"/>
                <a:gd name="T26" fmla="*/ 23 w 109"/>
                <a:gd name="T27" fmla="*/ 5 h 92"/>
                <a:gd name="T28" fmla="*/ 28 w 109"/>
                <a:gd name="T29" fmla="*/ 5 h 92"/>
                <a:gd name="T30" fmla="*/ 28 w 109"/>
                <a:gd name="T31" fmla="*/ 0 h 92"/>
                <a:gd name="T32" fmla="*/ 28 w 109"/>
                <a:gd name="T33" fmla="*/ 5 h 92"/>
                <a:gd name="T34" fmla="*/ 28 w 109"/>
                <a:gd name="T35" fmla="*/ 10 h 92"/>
                <a:gd name="T36" fmla="*/ 23 w 109"/>
                <a:gd name="T37" fmla="*/ 10 h 92"/>
                <a:gd name="T38" fmla="*/ 19 w 109"/>
                <a:gd name="T39" fmla="*/ 10 h 92"/>
                <a:gd name="T40" fmla="*/ 14 w 109"/>
                <a:gd name="T41" fmla="*/ 14 h 92"/>
                <a:gd name="T42" fmla="*/ 19 w 109"/>
                <a:gd name="T43" fmla="*/ 14 h 92"/>
                <a:gd name="T44" fmla="*/ 28 w 109"/>
                <a:gd name="T45" fmla="*/ 14 h 92"/>
                <a:gd name="T46" fmla="*/ 28 w 109"/>
                <a:gd name="T47" fmla="*/ 19 h 92"/>
                <a:gd name="T48" fmla="*/ 23 w 109"/>
                <a:gd name="T49" fmla="*/ 19 h 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9"/>
                <a:gd name="T76" fmla="*/ 0 h 92"/>
                <a:gd name="T77" fmla="*/ 109 w 109"/>
                <a:gd name="T78" fmla="*/ 92 h 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9" h="92">
                  <a:moveTo>
                    <a:pt x="90" y="73"/>
                  </a:moveTo>
                  <a:lnTo>
                    <a:pt x="73" y="73"/>
                  </a:lnTo>
                  <a:lnTo>
                    <a:pt x="54" y="92"/>
                  </a:lnTo>
                  <a:lnTo>
                    <a:pt x="36" y="92"/>
                  </a:lnTo>
                  <a:lnTo>
                    <a:pt x="0" y="73"/>
                  </a:lnTo>
                  <a:lnTo>
                    <a:pt x="0" y="56"/>
                  </a:lnTo>
                  <a:lnTo>
                    <a:pt x="19" y="56"/>
                  </a:lnTo>
                  <a:lnTo>
                    <a:pt x="54" y="56"/>
                  </a:lnTo>
                  <a:lnTo>
                    <a:pt x="54" y="37"/>
                  </a:lnTo>
                  <a:lnTo>
                    <a:pt x="36" y="56"/>
                  </a:lnTo>
                  <a:lnTo>
                    <a:pt x="36" y="37"/>
                  </a:lnTo>
                  <a:lnTo>
                    <a:pt x="54" y="37"/>
                  </a:lnTo>
                  <a:lnTo>
                    <a:pt x="73" y="37"/>
                  </a:lnTo>
                  <a:lnTo>
                    <a:pt x="90" y="20"/>
                  </a:lnTo>
                  <a:lnTo>
                    <a:pt x="109" y="20"/>
                  </a:lnTo>
                  <a:lnTo>
                    <a:pt x="109" y="0"/>
                  </a:lnTo>
                  <a:lnTo>
                    <a:pt x="109" y="20"/>
                  </a:lnTo>
                  <a:lnTo>
                    <a:pt x="109" y="37"/>
                  </a:lnTo>
                  <a:lnTo>
                    <a:pt x="90" y="37"/>
                  </a:lnTo>
                  <a:lnTo>
                    <a:pt x="73" y="37"/>
                  </a:lnTo>
                  <a:lnTo>
                    <a:pt x="54" y="56"/>
                  </a:lnTo>
                  <a:lnTo>
                    <a:pt x="73" y="56"/>
                  </a:lnTo>
                  <a:lnTo>
                    <a:pt x="109" y="56"/>
                  </a:lnTo>
                  <a:lnTo>
                    <a:pt x="109" y="73"/>
                  </a:lnTo>
                  <a:lnTo>
                    <a:pt x="90" y="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3" name="Freeform 333"/>
            <p:cNvSpPr>
              <a:spLocks/>
            </p:cNvSpPr>
            <p:nvPr/>
          </p:nvSpPr>
          <p:spPr bwMode="auto">
            <a:xfrm>
              <a:off x="3010" y="1380"/>
              <a:ext cx="178" cy="102"/>
            </a:xfrm>
            <a:custGeom>
              <a:avLst/>
              <a:gdLst>
                <a:gd name="T0" fmla="*/ 71 w 357"/>
                <a:gd name="T1" fmla="*/ 37 h 203"/>
                <a:gd name="T2" fmla="*/ 63 w 357"/>
                <a:gd name="T3" fmla="*/ 37 h 203"/>
                <a:gd name="T4" fmla="*/ 67 w 357"/>
                <a:gd name="T5" fmla="*/ 32 h 203"/>
                <a:gd name="T6" fmla="*/ 63 w 357"/>
                <a:gd name="T7" fmla="*/ 23 h 203"/>
                <a:gd name="T8" fmla="*/ 63 w 357"/>
                <a:gd name="T9" fmla="*/ 23 h 203"/>
                <a:gd name="T10" fmla="*/ 53 w 357"/>
                <a:gd name="T11" fmla="*/ 23 h 203"/>
                <a:gd name="T12" fmla="*/ 49 w 357"/>
                <a:gd name="T13" fmla="*/ 37 h 203"/>
                <a:gd name="T14" fmla="*/ 44 w 357"/>
                <a:gd name="T15" fmla="*/ 46 h 203"/>
                <a:gd name="T16" fmla="*/ 40 w 357"/>
                <a:gd name="T17" fmla="*/ 51 h 203"/>
                <a:gd name="T18" fmla="*/ 26 w 357"/>
                <a:gd name="T19" fmla="*/ 46 h 203"/>
                <a:gd name="T20" fmla="*/ 26 w 357"/>
                <a:gd name="T21" fmla="*/ 37 h 203"/>
                <a:gd name="T22" fmla="*/ 35 w 357"/>
                <a:gd name="T23" fmla="*/ 37 h 203"/>
                <a:gd name="T24" fmla="*/ 26 w 357"/>
                <a:gd name="T25" fmla="*/ 37 h 203"/>
                <a:gd name="T26" fmla="*/ 17 w 357"/>
                <a:gd name="T27" fmla="*/ 37 h 203"/>
                <a:gd name="T28" fmla="*/ 22 w 357"/>
                <a:gd name="T29" fmla="*/ 28 h 203"/>
                <a:gd name="T30" fmla="*/ 31 w 357"/>
                <a:gd name="T31" fmla="*/ 28 h 203"/>
                <a:gd name="T32" fmla="*/ 35 w 357"/>
                <a:gd name="T33" fmla="*/ 23 h 203"/>
                <a:gd name="T34" fmla="*/ 26 w 357"/>
                <a:gd name="T35" fmla="*/ 23 h 203"/>
                <a:gd name="T36" fmla="*/ 17 w 357"/>
                <a:gd name="T37" fmla="*/ 28 h 203"/>
                <a:gd name="T38" fmla="*/ 13 w 357"/>
                <a:gd name="T39" fmla="*/ 23 h 203"/>
                <a:gd name="T40" fmla="*/ 13 w 357"/>
                <a:gd name="T41" fmla="*/ 23 h 203"/>
                <a:gd name="T42" fmla="*/ 4 w 357"/>
                <a:gd name="T43" fmla="*/ 19 h 203"/>
                <a:gd name="T44" fmla="*/ 0 w 357"/>
                <a:gd name="T45" fmla="*/ 14 h 203"/>
                <a:gd name="T46" fmla="*/ 0 w 357"/>
                <a:gd name="T47" fmla="*/ 5 h 203"/>
                <a:gd name="T48" fmla="*/ 8 w 357"/>
                <a:gd name="T49" fmla="*/ 5 h 203"/>
                <a:gd name="T50" fmla="*/ 17 w 357"/>
                <a:gd name="T51" fmla="*/ 5 h 203"/>
                <a:gd name="T52" fmla="*/ 17 w 357"/>
                <a:gd name="T53" fmla="*/ 5 h 203"/>
                <a:gd name="T54" fmla="*/ 17 w 357"/>
                <a:gd name="T55" fmla="*/ 9 h 203"/>
                <a:gd name="T56" fmla="*/ 22 w 357"/>
                <a:gd name="T57" fmla="*/ 5 h 203"/>
                <a:gd name="T58" fmla="*/ 31 w 357"/>
                <a:gd name="T59" fmla="*/ 9 h 203"/>
                <a:gd name="T60" fmla="*/ 31 w 357"/>
                <a:gd name="T61" fmla="*/ 9 h 203"/>
                <a:gd name="T62" fmla="*/ 31 w 357"/>
                <a:gd name="T63" fmla="*/ 0 h 203"/>
                <a:gd name="T64" fmla="*/ 40 w 357"/>
                <a:gd name="T65" fmla="*/ 0 h 203"/>
                <a:gd name="T66" fmla="*/ 44 w 357"/>
                <a:gd name="T67" fmla="*/ 5 h 203"/>
                <a:gd name="T68" fmla="*/ 53 w 357"/>
                <a:gd name="T69" fmla="*/ 5 h 203"/>
                <a:gd name="T70" fmla="*/ 53 w 357"/>
                <a:gd name="T71" fmla="*/ 14 h 203"/>
                <a:gd name="T72" fmla="*/ 71 w 357"/>
                <a:gd name="T73" fmla="*/ 23 h 203"/>
                <a:gd name="T74" fmla="*/ 80 w 357"/>
                <a:gd name="T75" fmla="*/ 23 h 203"/>
                <a:gd name="T76" fmla="*/ 89 w 357"/>
                <a:gd name="T77" fmla="*/ 37 h 203"/>
                <a:gd name="T78" fmla="*/ 80 w 357"/>
                <a:gd name="T79" fmla="*/ 42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57"/>
                <a:gd name="T121" fmla="*/ 0 h 203"/>
                <a:gd name="T122" fmla="*/ 357 w 357"/>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57" h="203">
                  <a:moveTo>
                    <a:pt x="286" y="167"/>
                  </a:moveTo>
                  <a:lnTo>
                    <a:pt x="286" y="148"/>
                  </a:lnTo>
                  <a:lnTo>
                    <a:pt x="269" y="148"/>
                  </a:lnTo>
                  <a:lnTo>
                    <a:pt x="252" y="148"/>
                  </a:lnTo>
                  <a:lnTo>
                    <a:pt x="269" y="148"/>
                  </a:lnTo>
                  <a:lnTo>
                    <a:pt x="269" y="128"/>
                  </a:lnTo>
                  <a:lnTo>
                    <a:pt x="252" y="109"/>
                  </a:lnTo>
                  <a:lnTo>
                    <a:pt x="252" y="92"/>
                  </a:lnTo>
                  <a:lnTo>
                    <a:pt x="269" y="92"/>
                  </a:lnTo>
                  <a:lnTo>
                    <a:pt x="252" y="92"/>
                  </a:lnTo>
                  <a:lnTo>
                    <a:pt x="231" y="92"/>
                  </a:lnTo>
                  <a:lnTo>
                    <a:pt x="213" y="92"/>
                  </a:lnTo>
                  <a:lnTo>
                    <a:pt x="213" y="128"/>
                  </a:lnTo>
                  <a:lnTo>
                    <a:pt x="196" y="148"/>
                  </a:lnTo>
                  <a:lnTo>
                    <a:pt x="179" y="148"/>
                  </a:lnTo>
                  <a:lnTo>
                    <a:pt x="179" y="184"/>
                  </a:lnTo>
                  <a:lnTo>
                    <a:pt x="179" y="203"/>
                  </a:lnTo>
                  <a:lnTo>
                    <a:pt x="160" y="203"/>
                  </a:lnTo>
                  <a:lnTo>
                    <a:pt x="125" y="203"/>
                  </a:lnTo>
                  <a:lnTo>
                    <a:pt x="106" y="184"/>
                  </a:lnTo>
                  <a:lnTo>
                    <a:pt x="71" y="148"/>
                  </a:lnTo>
                  <a:lnTo>
                    <a:pt x="106" y="148"/>
                  </a:lnTo>
                  <a:lnTo>
                    <a:pt x="125" y="148"/>
                  </a:lnTo>
                  <a:lnTo>
                    <a:pt x="142" y="148"/>
                  </a:lnTo>
                  <a:lnTo>
                    <a:pt x="125" y="148"/>
                  </a:lnTo>
                  <a:lnTo>
                    <a:pt x="106" y="148"/>
                  </a:lnTo>
                  <a:lnTo>
                    <a:pt x="89" y="148"/>
                  </a:lnTo>
                  <a:lnTo>
                    <a:pt x="71" y="148"/>
                  </a:lnTo>
                  <a:lnTo>
                    <a:pt x="71" y="128"/>
                  </a:lnTo>
                  <a:lnTo>
                    <a:pt x="89" y="109"/>
                  </a:lnTo>
                  <a:lnTo>
                    <a:pt x="106" y="109"/>
                  </a:lnTo>
                  <a:lnTo>
                    <a:pt x="125" y="109"/>
                  </a:lnTo>
                  <a:lnTo>
                    <a:pt x="125" y="92"/>
                  </a:lnTo>
                  <a:lnTo>
                    <a:pt x="142" y="92"/>
                  </a:lnTo>
                  <a:lnTo>
                    <a:pt x="125" y="92"/>
                  </a:lnTo>
                  <a:lnTo>
                    <a:pt x="106" y="92"/>
                  </a:lnTo>
                  <a:lnTo>
                    <a:pt x="89" y="92"/>
                  </a:lnTo>
                  <a:lnTo>
                    <a:pt x="71" y="109"/>
                  </a:lnTo>
                  <a:lnTo>
                    <a:pt x="54" y="109"/>
                  </a:lnTo>
                  <a:lnTo>
                    <a:pt x="54" y="92"/>
                  </a:lnTo>
                  <a:lnTo>
                    <a:pt x="35" y="92"/>
                  </a:lnTo>
                  <a:lnTo>
                    <a:pt x="54" y="92"/>
                  </a:lnTo>
                  <a:lnTo>
                    <a:pt x="35" y="92"/>
                  </a:lnTo>
                  <a:lnTo>
                    <a:pt x="17" y="73"/>
                  </a:lnTo>
                  <a:lnTo>
                    <a:pt x="17" y="54"/>
                  </a:lnTo>
                  <a:lnTo>
                    <a:pt x="0" y="54"/>
                  </a:lnTo>
                  <a:lnTo>
                    <a:pt x="0" y="36"/>
                  </a:lnTo>
                  <a:lnTo>
                    <a:pt x="0" y="19"/>
                  </a:lnTo>
                  <a:lnTo>
                    <a:pt x="17" y="19"/>
                  </a:lnTo>
                  <a:lnTo>
                    <a:pt x="35" y="19"/>
                  </a:lnTo>
                  <a:lnTo>
                    <a:pt x="54" y="19"/>
                  </a:lnTo>
                  <a:lnTo>
                    <a:pt x="71" y="19"/>
                  </a:lnTo>
                  <a:lnTo>
                    <a:pt x="54" y="19"/>
                  </a:lnTo>
                  <a:lnTo>
                    <a:pt x="71" y="19"/>
                  </a:lnTo>
                  <a:lnTo>
                    <a:pt x="89" y="36"/>
                  </a:lnTo>
                  <a:lnTo>
                    <a:pt x="71" y="36"/>
                  </a:lnTo>
                  <a:lnTo>
                    <a:pt x="71" y="19"/>
                  </a:lnTo>
                  <a:lnTo>
                    <a:pt x="89" y="19"/>
                  </a:lnTo>
                  <a:lnTo>
                    <a:pt x="125" y="19"/>
                  </a:lnTo>
                  <a:lnTo>
                    <a:pt x="125" y="36"/>
                  </a:lnTo>
                  <a:lnTo>
                    <a:pt x="142" y="54"/>
                  </a:lnTo>
                  <a:lnTo>
                    <a:pt x="125" y="36"/>
                  </a:lnTo>
                  <a:lnTo>
                    <a:pt x="125" y="19"/>
                  </a:lnTo>
                  <a:lnTo>
                    <a:pt x="125" y="0"/>
                  </a:lnTo>
                  <a:lnTo>
                    <a:pt x="142" y="0"/>
                  </a:lnTo>
                  <a:lnTo>
                    <a:pt x="160" y="0"/>
                  </a:lnTo>
                  <a:lnTo>
                    <a:pt x="179" y="0"/>
                  </a:lnTo>
                  <a:lnTo>
                    <a:pt x="179" y="19"/>
                  </a:lnTo>
                  <a:lnTo>
                    <a:pt x="196" y="19"/>
                  </a:lnTo>
                  <a:lnTo>
                    <a:pt x="213" y="19"/>
                  </a:lnTo>
                  <a:lnTo>
                    <a:pt x="213" y="36"/>
                  </a:lnTo>
                  <a:lnTo>
                    <a:pt x="213" y="54"/>
                  </a:lnTo>
                  <a:lnTo>
                    <a:pt x="269" y="73"/>
                  </a:lnTo>
                  <a:lnTo>
                    <a:pt x="286" y="92"/>
                  </a:lnTo>
                  <a:lnTo>
                    <a:pt x="304" y="92"/>
                  </a:lnTo>
                  <a:lnTo>
                    <a:pt x="323" y="92"/>
                  </a:lnTo>
                  <a:lnTo>
                    <a:pt x="340" y="128"/>
                  </a:lnTo>
                  <a:lnTo>
                    <a:pt x="357" y="148"/>
                  </a:lnTo>
                  <a:lnTo>
                    <a:pt x="340" y="148"/>
                  </a:lnTo>
                  <a:lnTo>
                    <a:pt x="323" y="167"/>
                  </a:lnTo>
                  <a:lnTo>
                    <a:pt x="286" y="16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4" name="Freeform 334"/>
            <p:cNvSpPr>
              <a:spLocks/>
            </p:cNvSpPr>
            <p:nvPr/>
          </p:nvSpPr>
          <p:spPr bwMode="auto">
            <a:xfrm>
              <a:off x="3100" y="1361"/>
              <a:ext cx="125" cy="46"/>
            </a:xfrm>
            <a:custGeom>
              <a:avLst/>
              <a:gdLst>
                <a:gd name="T0" fmla="*/ 63 w 249"/>
                <a:gd name="T1" fmla="*/ 9 h 93"/>
                <a:gd name="T2" fmla="*/ 54 w 249"/>
                <a:gd name="T3" fmla="*/ 14 h 93"/>
                <a:gd name="T4" fmla="*/ 45 w 249"/>
                <a:gd name="T5" fmla="*/ 18 h 93"/>
                <a:gd name="T6" fmla="*/ 36 w 249"/>
                <a:gd name="T7" fmla="*/ 23 h 93"/>
                <a:gd name="T8" fmla="*/ 31 w 249"/>
                <a:gd name="T9" fmla="*/ 23 h 93"/>
                <a:gd name="T10" fmla="*/ 31 w 249"/>
                <a:gd name="T11" fmla="*/ 18 h 93"/>
                <a:gd name="T12" fmla="*/ 27 w 249"/>
                <a:gd name="T13" fmla="*/ 18 h 93"/>
                <a:gd name="T14" fmla="*/ 18 w 249"/>
                <a:gd name="T15" fmla="*/ 18 h 93"/>
                <a:gd name="T16" fmla="*/ 13 w 249"/>
                <a:gd name="T17" fmla="*/ 18 h 93"/>
                <a:gd name="T18" fmla="*/ 9 w 249"/>
                <a:gd name="T19" fmla="*/ 14 h 93"/>
                <a:gd name="T20" fmla="*/ 13 w 249"/>
                <a:gd name="T21" fmla="*/ 14 h 93"/>
                <a:gd name="T22" fmla="*/ 18 w 249"/>
                <a:gd name="T23" fmla="*/ 14 h 93"/>
                <a:gd name="T24" fmla="*/ 23 w 249"/>
                <a:gd name="T25" fmla="*/ 14 h 93"/>
                <a:gd name="T26" fmla="*/ 18 w 249"/>
                <a:gd name="T27" fmla="*/ 14 h 93"/>
                <a:gd name="T28" fmla="*/ 13 w 249"/>
                <a:gd name="T29" fmla="*/ 14 h 93"/>
                <a:gd name="T30" fmla="*/ 9 w 249"/>
                <a:gd name="T31" fmla="*/ 14 h 93"/>
                <a:gd name="T32" fmla="*/ 5 w 249"/>
                <a:gd name="T33" fmla="*/ 9 h 93"/>
                <a:gd name="T34" fmla="*/ 0 w 249"/>
                <a:gd name="T35" fmla="*/ 5 h 93"/>
                <a:gd name="T36" fmla="*/ 0 w 249"/>
                <a:gd name="T37" fmla="*/ 0 h 93"/>
                <a:gd name="T38" fmla="*/ 5 w 249"/>
                <a:gd name="T39" fmla="*/ 0 h 93"/>
                <a:gd name="T40" fmla="*/ 9 w 249"/>
                <a:gd name="T41" fmla="*/ 5 h 93"/>
                <a:gd name="T42" fmla="*/ 9 w 249"/>
                <a:gd name="T43" fmla="*/ 0 h 93"/>
                <a:gd name="T44" fmla="*/ 13 w 249"/>
                <a:gd name="T45" fmla="*/ 0 h 93"/>
                <a:gd name="T46" fmla="*/ 18 w 249"/>
                <a:gd name="T47" fmla="*/ 0 h 93"/>
                <a:gd name="T48" fmla="*/ 27 w 249"/>
                <a:gd name="T49" fmla="*/ 5 h 93"/>
                <a:gd name="T50" fmla="*/ 31 w 249"/>
                <a:gd name="T51" fmla="*/ 0 h 93"/>
                <a:gd name="T52" fmla="*/ 36 w 249"/>
                <a:gd name="T53" fmla="*/ 0 h 93"/>
                <a:gd name="T54" fmla="*/ 36 w 249"/>
                <a:gd name="T55" fmla="*/ 5 h 93"/>
                <a:gd name="T56" fmla="*/ 41 w 249"/>
                <a:gd name="T57" fmla="*/ 5 h 93"/>
                <a:gd name="T58" fmla="*/ 41 w 249"/>
                <a:gd name="T59" fmla="*/ 0 h 93"/>
                <a:gd name="T60" fmla="*/ 45 w 249"/>
                <a:gd name="T61" fmla="*/ 0 h 93"/>
                <a:gd name="T62" fmla="*/ 49 w 249"/>
                <a:gd name="T63" fmla="*/ 0 h 93"/>
                <a:gd name="T64" fmla="*/ 54 w 249"/>
                <a:gd name="T65" fmla="*/ 0 h 93"/>
                <a:gd name="T66" fmla="*/ 54 w 249"/>
                <a:gd name="T67" fmla="*/ 5 h 93"/>
                <a:gd name="T68" fmla="*/ 58 w 249"/>
                <a:gd name="T69" fmla="*/ 5 h 93"/>
                <a:gd name="T70" fmla="*/ 63 w 249"/>
                <a:gd name="T71" fmla="*/ 9 h 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9"/>
                <a:gd name="T109" fmla="*/ 0 h 93"/>
                <a:gd name="T110" fmla="*/ 249 w 249"/>
                <a:gd name="T111" fmla="*/ 93 h 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9" h="93">
                  <a:moveTo>
                    <a:pt x="249" y="39"/>
                  </a:moveTo>
                  <a:lnTo>
                    <a:pt x="213" y="56"/>
                  </a:lnTo>
                  <a:lnTo>
                    <a:pt x="178" y="75"/>
                  </a:lnTo>
                  <a:lnTo>
                    <a:pt x="142" y="93"/>
                  </a:lnTo>
                  <a:lnTo>
                    <a:pt x="124" y="93"/>
                  </a:lnTo>
                  <a:lnTo>
                    <a:pt x="124" y="75"/>
                  </a:lnTo>
                  <a:lnTo>
                    <a:pt x="107" y="75"/>
                  </a:lnTo>
                  <a:lnTo>
                    <a:pt x="71" y="75"/>
                  </a:lnTo>
                  <a:lnTo>
                    <a:pt x="51" y="75"/>
                  </a:lnTo>
                  <a:lnTo>
                    <a:pt x="34" y="56"/>
                  </a:lnTo>
                  <a:lnTo>
                    <a:pt x="51" y="56"/>
                  </a:lnTo>
                  <a:lnTo>
                    <a:pt x="71" y="56"/>
                  </a:lnTo>
                  <a:lnTo>
                    <a:pt x="90" y="56"/>
                  </a:lnTo>
                  <a:lnTo>
                    <a:pt x="71" y="56"/>
                  </a:lnTo>
                  <a:lnTo>
                    <a:pt x="51" y="56"/>
                  </a:lnTo>
                  <a:lnTo>
                    <a:pt x="34" y="56"/>
                  </a:lnTo>
                  <a:lnTo>
                    <a:pt x="17" y="39"/>
                  </a:lnTo>
                  <a:lnTo>
                    <a:pt x="0" y="20"/>
                  </a:lnTo>
                  <a:lnTo>
                    <a:pt x="0" y="0"/>
                  </a:lnTo>
                  <a:lnTo>
                    <a:pt x="17" y="0"/>
                  </a:lnTo>
                  <a:lnTo>
                    <a:pt x="34" y="20"/>
                  </a:lnTo>
                  <a:lnTo>
                    <a:pt x="34" y="0"/>
                  </a:lnTo>
                  <a:lnTo>
                    <a:pt x="51" y="0"/>
                  </a:lnTo>
                  <a:lnTo>
                    <a:pt x="71" y="0"/>
                  </a:lnTo>
                  <a:lnTo>
                    <a:pt x="107" y="20"/>
                  </a:lnTo>
                  <a:lnTo>
                    <a:pt x="124" y="0"/>
                  </a:lnTo>
                  <a:lnTo>
                    <a:pt x="142" y="0"/>
                  </a:lnTo>
                  <a:lnTo>
                    <a:pt x="142" y="20"/>
                  </a:lnTo>
                  <a:lnTo>
                    <a:pt x="161" y="20"/>
                  </a:lnTo>
                  <a:lnTo>
                    <a:pt x="161" y="0"/>
                  </a:lnTo>
                  <a:lnTo>
                    <a:pt x="178" y="0"/>
                  </a:lnTo>
                  <a:lnTo>
                    <a:pt x="195" y="0"/>
                  </a:lnTo>
                  <a:lnTo>
                    <a:pt x="213" y="0"/>
                  </a:lnTo>
                  <a:lnTo>
                    <a:pt x="213" y="20"/>
                  </a:lnTo>
                  <a:lnTo>
                    <a:pt x="232" y="20"/>
                  </a:lnTo>
                  <a:lnTo>
                    <a:pt x="249" y="3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5" name="Freeform 335"/>
            <p:cNvSpPr>
              <a:spLocks/>
            </p:cNvSpPr>
            <p:nvPr/>
          </p:nvSpPr>
          <p:spPr bwMode="auto">
            <a:xfrm>
              <a:off x="3000" y="1416"/>
              <a:ext cx="18" cy="19"/>
            </a:xfrm>
            <a:custGeom>
              <a:avLst/>
              <a:gdLst>
                <a:gd name="T0" fmla="*/ 5 w 36"/>
                <a:gd name="T1" fmla="*/ 0 h 36"/>
                <a:gd name="T2" fmla="*/ 5 w 36"/>
                <a:gd name="T3" fmla="*/ 5 h 36"/>
                <a:gd name="T4" fmla="*/ 9 w 36"/>
                <a:gd name="T5" fmla="*/ 10 h 36"/>
                <a:gd name="T6" fmla="*/ 5 w 36"/>
                <a:gd name="T7" fmla="*/ 5 h 36"/>
                <a:gd name="T8" fmla="*/ 0 w 36"/>
                <a:gd name="T9" fmla="*/ 5 h 36"/>
                <a:gd name="T10" fmla="*/ 5 w 36"/>
                <a:gd name="T11" fmla="*/ 0 h 36"/>
                <a:gd name="T12" fmla="*/ 0 60000 65536"/>
                <a:gd name="T13" fmla="*/ 0 60000 65536"/>
                <a:gd name="T14" fmla="*/ 0 60000 65536"/>
                <a:gd name="T15" fmla="*/ 0 60000 65536"/>
                <a:gd name="T16" fmla="*/ 0 60000 65536"/>
                <a:gd name="T17" fmla="*/ 0 60000 65536"/>
                <a:gd name="T18" fmla="*/ 0 w 36"/>
                <a:gd name="T19" fmla="*/ 0 h 36"/>
                <a:gd name="T20" fmla="*/ 36 w 3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36" h="36">
                  <a:moveTo>
                    <a:pt x="19" y="0"/>
                  </a:moveTo>
                  <a:lnTo>
                    <a:pt x="19" y="19"/>
                  </a:lnTo>
                  <a:lnTo>
                    <a:pt x="36" y="36"/>
                  </a:lnTo>
                  <a:lnTo>
                    <a:pt x="19" y="19"/>
                  </a:lnTo>
                  <a:lnTo>
                    <a:pt x="0" y="19"/>
                  </a:lnTo>
                  <a:lnTo>
                    <a:pt x="1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6" name="Freeform 336"/>
            <p:cNvSpPr>
              <a:spLocks/>
            </p:cNvSpPr>
            <p:nvPr/>
          </p:nvSpPr>
          <p:spPr bwMode="auto">
            <a:xfrm>
              <a:off x="2537" y="1738"/>
              <a:ext cx="133" cy="52"/>
            </a:xfrm>
            <a:custGeom>
              <a:avLst/>
              <a:gdLst>
                <a:gd name="T0" fmla="*/ 67 w 265"/>
                <a:gd name="T1" fmla="*/ 13 h 103"/>
                <a:gd name="T2" fmla="*/ 62 w 265"/>
                <a:gd name="T3" fmla="*/ 13 h 103"/>
                <a:gd name="T4" fmla="*/ 57 w 265"/>
                <a:gd name="T5" fmla="*/ 18 h 103"/>
                <a:gd name="T6" fmla="*/ 57 w 265"/>
                <a:gd name="T7" fmla="*/ 22 h 103"/>
                <a:gd name="T8" fmla="*/ 49 w 265"/>
                <a:gd name="T9" fmla="*/ 22 h 103"/>
                <a:gd name="T10" fmla="*/ 44 w 265"/>
                <a:gd name="T11" fmla="*/ 26 h 103"/>
                <a:gd name="T12" fmla="*/ 35 w 265"/>
                <a:gd name="T13" fmla="*/ 26 h 103"/>
                <a:gd name="T14" fmla="*/ 27 w 265"/>
                <a:gd name="T15" fmla="*/ 26 h 103"/>
                <a:gd name="T16" fmla="*/ 22 w 265"/>
                <a:gd name="T17" fmla="*/ 26 h 103"/>
                <a:gd name="T18" fmla="*/ 14 w 265"/>
                <a:gd name="T19" fmla="*/ 22 h 103"/>
                <a:gd name="T20" fmla="*/ 9 w 265"/>
                <a:gd name="T21" fmla="*/ 18 h 103"/>
                <a:gd name="T22" fmla="*/ 5 w 265"/>
                <a:gd name="T23" fmla="*/ 18 h 103"/>
                <a:gd name="T24" fmla="*/ 9 w 265"/>
                <a:gd name="T25" fmla="*/ 18 h 103"/>
                <a:gd name="T26" fmla="*/ 9 w 265"/>
                <a:gd name="T27" fmla="*/ 13 h 103"/>
                <a:gd name="T28" fmla="*/ 5 w 265"/>
                <a:gd name="T29" fmla="*/ 13 h 103"/>
                <a:gd name="T30" fmla="*/ 0 w 265"/>
                <a:gd name="T31" fmla="*/ 13 h 103"/>
                <a:gd name="T32" fmla="*/ 9 w 265"/>
                <a:gd name="T33" fmla="*/ 13 h 103"/>
                <a:gd name="T34" fmla="*/ 14 w 265"/>
                <a:gd name="T35" fmla="*/ 8 h 103"/>
                <a:gd name="T36" fmla="*/ 9 w 265"/>
                <a:gd name="T37" fmla="*/ 8 h 103"/>
                <a:gd name="T38" fmla="*/ 5 w 265"/>
                <a:gd name="T39" fmla="*/ 8 h 103"/>
                <a:gd name="T40" fmla="*/ 0 w 265"/>
                <a:gd name="T41" fmla="*/ 4 h 103"/>
                <a:gd name="T42" fmla="*/ 0 w 265"/>
                <a:gd name="T43" fmla="*/ 0 h 103"/>
                <a:gd name="T44" fmla="*/ 0 w 265"/>
                <a:gd name="T45" fmla="*/ 4 h 103"/>
                <a:gd name="T46" fmla="*/ 0 w 265"/>
                <a:gd name="T47" fmla="*/ 0 h 103"/>
                <a:gd name="T48" fmla="*/ 5 w 265"/>
                <a:gd name="T49" fmla="*/ 0 h 103"/>
                <a:gd name="T50" fmla="*/ 9 w 265"/>
                <a:gd name="T51" fmla="*/ 0 h 103"/>
                <a:gd name="T52" fmla="*/ 14 w 265"/>
                <a:gd name="T53" fmla="*/ 4 h 103"/>
                <a:gd name="T54" fmla="*/ 14 w 265"/>
                <a:gd name="T55" fmla="*/ 8 h 103"/>
                <a:gd name="T56" fmla="*/ 14 w 265"/>
                <a:gd name="T57" fmla="*/ 4 h 103"/>
                <a:gd name="T58" fmla="*/ 18 w 265"/>
                <a:gd name="T59" fmla="*/ 4 h 103"/>
                <a:gd name="T60" fmla="*/ 18 w 265"/>
                <a:gd name="T61" fmla="*/ 0 h 103"/>
                <a:gd name="T62" fmla="*/ 18 w 265"/>
                <a:gd name="T63" fmla="*/ 4 h 103"/>
                <a:gd name="T64" fmla="*/ 22 w 265"/>
                <a:gd name="T65" fmla="*/ 4 h 103"/>
                <a:gd name="T66" fmla="*/ 27 w 265"/>
                <a:gd name="T67" fmla="*/ 4 h 103"/>
                <a:gd name="T68" fmla="*/ 27 w 265"/>
                <a:gd name="T69" fmla="*/ 0 h 103"/>
                <a:gd name="T70" fmla="*/ 31 w 265"/>
                <a:gd name="T71" fmla="*/ 0 h 103"/>
                <a:gd name="T72" fmla="*/ 35 w 265"/>
                <a:gd name="T73" fmla="*/ 0 h 103"/>
                <a:gd name="T74" fmla="*/ 40 w 265"/>
                <a:gd name="T75" fmla="*/ 4 h 103"/>
                <a:gd name="T76" fmla="*/ 40 w 265"/>
                <a:gd name="T77" fmla="*/ 0 h 103"/>
                <a:gd name="T78" fmla="*/ 44 w 265"/>
                <a:gd name="T79" fmla="*/ 0 h 103"/>
                <a:gd name="T80" fmla="*/ 49 w 265"/>
                <a:gd name="T81" fmla="*/ 0 h 103"/>
                <a:gd name="T82" fmla="*/ 53 w 265"/>
                <a:gd name="T83" fmla="*/ 0 h 103"/>
                <a:gd name="T84" fmla="*/ 57 w 265"/>
                <a:gd name="T85" fmla="*/ 0 h 103"/>
                <a:gd name="T86" fmla="*/ 57 w 265"/>
                <a:gd name="T87" fmla="*/ 8 h 103"/>
                <a:gd name="T88" fmla="*/ 67 w 265"/>
                <a:gd name="T89" fmla="*/ 13 h 1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5"/>
                <a:gd name="T136" fmla="*/ 0 h 103"/>
                <a:gd name="T137" fmla="*/ 265 w 265"/>
                <a:gd name="T138" fmla="*/ 103 h 10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5" h="103">
                  <a:moveTo>
                    <a:pt x="265" y="49"/>
                  </a:moveTo>
                  <a:lnTo>
                    <a:pt x="245" y="49"/>
                  </a:lnTo>
                  <a:lnTo>
                    <a:pt x="228" y="69"/>
                  </a:lnTo>
                  <a:lnTo>
                    <a:pt x="228" y="86"/>
                  </a:lnTo>
                  <a:lnTo>
                    <a:pt x="194" y="86"/>
                  </a:lnTo>
                  <a:lnTo>
                    <a:pt x="176" y="103"/>
                  </a:lnTo>
                  <a:lnTo>
                    <a:pt x="140" y="103"/>
                  </a:lnTo>
                  <a:lnTo>
                    <a:pt x="105" y="103"/>
                  </a:lnTo>
                  <a:lnTo>
                    <a:pt x="88" y="103"/>
                  </a:lnTo>
                  <a:lnTo>
                    <a:pt x="53" y="86"/>
                  </a:lnTo>
                  <a:lnTo>
                    <a:pt x="34" y="69"/>
                  </a:lnTo>
                  <a:lnTo>
                    <a:pt x="17" y="69"/>
                  </a:lnTo>
                  <a:lnTo>
                    <a:pt x="34" y="69"/>
                  </a:lnTo>
                  <a:lnTo>
                    <a:pt x="34" y="49"/>
                  </a:lnTo>
                  <a:lnTo>
                    <a:pt x="17" y="49"/>
                  </a:lnTo>
                  <a:lnTo>
                    <a:pt x="0" y="49"/>
                  </a:lnTo>
                  <a:lnTo>
                    <a:pt x="34" y="49"/>
                  </a:lnTo>
                  <a:lnTo>
                    <a:pt x="53" y="32"/>
                  </a:lnTo>
                  <a:lnTo>
                    <a:pt x="34" y="32"/>
                  </a:lnTo>
                  <a:lnTo>
                    <a:pt x="17" y="32"/>
                  </a:lnTo>
                  <a:lnTo>
                    <a:pt x="0" y="15"/>
                  </a:lnTo>
                  <a:lnTo>
                    <a:pt x="0" y="0"/>
                  </a:lnTo>
                  <a:lnTo>
                    <a:pt x="0" y="15"/>
                  </a:lnTo>
                  <a:lnTo>
                    <a:pt x="0" y="0"/>
                  </a:lnTo>
                  <a:lnTo>
                    <a:pt x="17" y="0"/>
                  </a:lnTo>
                  <a:lnTo>
                    <a:pt x="34" y="0"/>
                  </a:lnTo>
                  <a:lnTo>
                    <a:pt x="53" y="15"/>
                  </a:lnTo>
                  <a:lnTo>
                    <a:pt x="53" y="32"/>
                  </a:lnTo>
                  <a:lnTo>
                    <a:pt x="53" y="15"/>
                  </a:lnTo>
                  <a:lnTo>
                    <a:pt x="71" y="15"/>
                  </a:lnTo>
                  <a:lnTo>
                    <a:pt x="71" y="0"/>
                  </a:lnTo>
                  <a:lnTo>
                    <a:pt x="71" y="15"/>
                  </a:lnTo>
                  <a:lnTo>
                    <a:pt x="88" y="15"/>
                  </a:lnTo>
                  <a:lnTo>
                    <a:pt x="105" y="15"/>
                  </a:lnTo>
                  <a:lnTo>
                    <a:pt x="105" y="0"/>
                  </a:lnTo>
                  <a:lnTo>
                    <a:pt x="123" y="0"/>
                  </a:lnTo>
                  <a:lnTo>
                    <a:pt x="140" y="0"/>
                  </a:lnTo>
                  <a:lnTo>
                    <a:pt x="159" y="15"/>
                  </a:lnTo>
                  <a:lnTo>
                    <a:pt x="159" y="0"/>
                  </a:lnTo>
                  <a:lnTo>
                    <a:pt x="176" y="0"/>
                  </a:lnTo>
                  <a:lnTo>
                    <a:pt x="194" y="0"/>
                  </a:lnTo>
                  <a:lnTo>
                    <a:pt x="211" y="0"/>
                  </a:lnTo>
                  <a:lnTo>
                    <a:pt x="228" y="0"/>
                  </a:lnTo>
                  <a:lnTo>
                    <a:pt x="228" y="32"/>
                  </a:lnTo>
                  <a:lnTo>
                    <a:pt x="265" y="4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7" name="Freeform 337"/>
            <p:cNvSpPr>
              <a:spLocks/>
            </p:cNvSpPr>
            <p:nvPr/>
          </p:nvSpPr>
          <p:spPr bwMode="auto">
            <a:xfrm>
              <a:off x="1237" y="1566"/>
              <a:ext cx="254" cy="120"/>
            </a:xfrm>
            <a:custGeom>
              <a:avLst/>
              <a:gdLst>
                <a:gd name="T0" fmla="*/ 114 w 509"/>
                <a:gd name="T1" fmla="*/ 52 h 240"/>
                <a:gd name="T2" fmla="*/ 118 w 509"/>
                <a:gd name="T3" fmla="*/ 56 h 240"/>
                <a:gd name="T4" fmla="*/ 114 w 509"/>
                <a:gd name="T5" fmla="*/ 60 h 240"/>
                <a:gd name="T6" fmla="*/ 96 w 509"/>
                <a:gd name="T7" fmla="*/ 56 h 240"/>
                <a:gd name="T8" fmla="*/ 83 w 509"/>
                <a:gd name="T9" fmla="*/ 56 h 240"/>
                <a:gd name="T10" fmla="*/ 70 w 509"/>
                <a:gd name="T11" fmla="*/ 56 h 240"/>
                <a:gd name="T12" fmla="*/ 61 w 509"/>
                <a:gd name="T13" fmla="*/ 60 h 240"/>
                <a:gd name="T14" fmla="*/ 43 w 509"/>
                <a:gd name="T15" fmla="*/ 60 h 240"/>
                <a:gd name="T16" fmla="*/ 39 w 509"/>
                <a:gd name="T17" fmla="*/ 56 h 240"/>
                <a:gd name="T18" fmla="*/ 30 w 509"/>
                <a:gd name="T19" fmla="*/ 56 h 240"/>
                <a:gd name="T20" fmla="*/ 17 w 509"/>
                <a:gd name="T21" fmla="*/ 56 h 240"/>
                <a:gd name="T22" fmla="*/ 8 w 509"/>
                <a:gd name="T23" fmla="*/ 47 h 240"/>
                <a:gd name="T24" fmla="*/ 26 w 509"/>
                <a:gd name="T25" fmla="*/ 43 h 240"/>
                <a:gd name="T26" fmla="*/ 39 w 509"/>
                <a:gd name="T27" fmla="*/ 43 h 240"/>
                <a:gd name="T28" fmla="*/ 30 w 509"/>
                <a:gd name="T29" fmla="*/ 39 h 240"/>
                <a:gd name="T30" fmla="*/ 17 w 509"/>
                <a:gd name="T31" fmla="*/ 39 h 240"/>
                <a:gd name="T32" fmla="*/ 4 w 509"/>
                <a:gd name="T33" fmla="*/ 34 h 240"/>
                <a:gd name="T34" fmla="*/ 13 w 509"/>
                <a:gd name="T35" fmla="*/ 30 h 240"/>
                <a:gd name="T36" fmla="*/ 4 w 509"/>
                <a:gd name="T37" fmla="*/ 30 h 240"/>
                <a:gd name="T38" fmla="*/ 0 w 509"/>
                <a:gd name="T39" fmla="*/ 26 h 240"/>
                <a:gd name="T40" fmla="*/ 17 w 509"/>
                <a:gd name="T41" fmla="*/ 9 h 240"/>
                <a:gd name="T42" fmla="*/ 30 w 509"/>
                <a:gd name="T43" fmla="*/ 9 h 240"/>
                <a:gd name="T44" fmla="*/ 35 w 509"/>
                <a:gd name="T45" fmla="*/ 17 h 240"/>
                <a:gd name="T46" fmla="*/ 39 w 509"/>
                <a:gd name="T47" fmla="*/ 9 h 240"/>
                <a:gd name="T48" fmla="*/ 52 w 509"/>
                <a:gd name="T49" fmla="*/ 13 h 240"/>
                <a:gd name="T50" fmla="*/ 57 w 509"/>
                <a:gd name="T51" fmla="*/ 17 h 240"/>
                <a:gd name="T52" fmla="*/ 61 w 509"/>
                <a:gd name="T53" fmla="*/ 13 h 240"/>
                <a:gd name="T54" fmla="*/ 70 w 509"/>
                <a:gd name="T55" fmla="*/ 13 h 240"/>
                <a:gd name="T56" fmla="*/ 70 w 509"/>
                <a:gd name="T57" fmla="*/ 22 h 240"/>
                <a:gd name="T58" fmla="*/ 74 w 509"/>
                <a:gd name="T59" fmla="*/ 26 h 240"/>
                <a:gd name="T60" fmla="*/ 74 w 509"/>
                <a:gd name="T61" fmla="*/ 17 h 240"/>
                <a:gd name="T62" fmla="*/ 70 w 509"/>
                <a:gd name="T63" fmla="*/ 9 h 240"/>
                <a:gd name="T64" fmla="*/ 78 w 509"/>
                <a:gd name="T65" fmla="*/ 4 h 240"/>
                <a:gd name="T66" fmla="*/ 83 w 509"/>
                <a:gd name="T67" fmla="*/ 0 h 240"/>
                <a:gd name="T68" fmla="*/ 92 w 509"/>
                <a:gd name="T69" fmla="*/ 0 h 240"/>
                <a:gd name="T70" fmla="*/ 96 w 509"/>
                <a:gd name="T71" fmla="*/ 4 h 240"/>
                <a:gd name="T72" fmla="*/ 96 w 509"/>
                <a:gd name="T73" fmla="*/ 13 h 240"/>
                <a:gd name="T74" fmla="*/ 96 w 509"/>
                <a:gd name="T75" fmla="*/ 26 h 240"/>
                <a:gd name="T76" fmla="*/ 105 w 509"/>
                <a:gd name="T77" fmla="*/ 39 h 240"/>
                <a:gd name="T78" fmla="*/ 127 w 509"/>
                <a:gd name="T79" fmla="*/ 47 h 240"/>
                <a:gd name="T80" fmla="*/ 118 w 509"/>
                <a:gd name="T81" fmla="*/ 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9"/>
                <a:gd name="T124" fmla="*/ 0 h 240"/>
                <a:gd name="T125" fmla="*/ 509 w 509"/>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9" h="240">
                  <a:moveTo>
                    <a:pt x="457" y="188"/>
                  </a:moveTo>
                  <a:lnTo>
                    <a:pt x="457" y="205"/>
                  </a:lnTo>
                  <a:lnTo>
                    <a:pt x="457" y="223"/>
                  </a:lnTo>
                  <a:lnTo>
                    <a:pt x="475" y="223"/>
                  </a:lnTo>
                  <a:lnTo>
                    <a:pt x="457" y="223"/>
                  </a:lnTo>
                  <a:lnTo>
                    <a:pt x="457" y="240"/>
                  </a:lnTo>
                  <a:lnTo>
                    <a:pt x="423" y="240"/>
                  </a:lnTo>
                  <a:lnTo>
                    <a:pt x="386" y="223"/>
                  </a:lnTo>
                  <a:lnTo>
                    <a:pt x="369" y="223"/>
                  </a:lnTo>
                  <a:lnTo>
                    <a:pt x="333" y="223"/>
                  </a:lnTo>
                  <a:lnTo>
                    <a:pt x="315" y="223"/>
                  </a:lnTo>
                  <a:lnTo>
                    <a:pt x="281" y="223"/>
                  </a:lnTo>
                  <a:lnTo>
                    <a:pt x="281" y="240"/>
                  </a:lnTo>
                  <a:lnTo>
                    <a:pt x="246" y="240"/>
                  </a:lnTo>
                  <a:lnTo>
                    <a:pt x="210" y="240"/>
                  </a:lnTo>
                  <a:lnTo>
                    <a:pt x="175" y="240"/>
                  </a:lnTo>
                  <a:lnTo>
                    <a:pt x="158" y="240"/>
                  </a:lnTo>
                  <a:lnTo>
                    <a:pt x="158" y="223"/>
                  </a:lnTo>
                  <a:lnTo>
                    <a:pt x="141" y="223"/>
                  </a:lnTo>
                  <a:lnTo>
                    <a:pt x="123" y="223"/>
                  </a:lnTo>
                  <a:lnTo>
                    <a:pt x="106" y="223"/>
                  </a:lnTo>
                  <a:lnTo>
                    <a:pt x="70" y="223"/>
                  </a:lnTo>
                  <a:lnTo>
                    <a:pt x="52" y="205"/>
                  </a:lnTo>
                  <a:lnTo>
                    <a:pt x="35" y="188"/>
                  </a:lnTo>
                  <a:lnTo>
                    <a:pt x="70" y="171"/>
                  </a:lnTo>
                  <a:lnTo>
                    <a:pt x="106" y="171"/>
                  </a:lnTo>
                  <a:lnTo>
                    <a:pt x="141" y="171"/>
                  </a:lnTo>
                  <a:lnTo>
                    <a:pt x="158" y="171"/>
                  </a:lnTo>
                  <a:lnTo>
                    <a:pt x="158" y="154"/>
                  </a:lnTo>
                  <a:lnTo>
                    <a:pt x="123" y="154"/>
                  </a:lnTo>
                  <a:lnTo>
                    <a:pt x="106" y="154"/>
                  </a:lnTo>
                  <a:lnTo>
                    <a:pt x="70" y="154"/>
                  </a:lnTo>
                  <a:lnTo>
                    <a:pt x="35" y="154"/>
                  </a:lnTo>
                  <a:lnTo>
                    <a:pt x="18" y="136"/>
                  </a:lnTo>
                  <a:lnTo>
                    <a:pt x="35" y="119"/>
                  </a:lnTo>
                  <a:lnTo>
                    <a:pt x="52" y="119"/>
                  </a:lnTo>
                  <a:lnTo>
                    <a:pt x="35" y="119"/>
                  </a:lnTo>
                  <a:lnTo>
                    <a:pt x="18" y="119"/>
                  </a:lnTo>
                  <a:lnTo>
                    <a:pt x="0" y="119"/>
                  </a:lnTo>
                  <a:lnTo>
                    <a:pt x="0" y="102"/>
                  </a:lnTo>
                  <a:lnTo>
                    <a:pt x="18" y="67"/>
                  </a:lnTo>
                  <a:lnTo>
                    <a:pt x="70" y="33"/>
                  </a:lnTo>
                  <a:lnTo>
                    <a:pt x="123" y="15"/>
                  </a:lnTo>
                  <a:lnTo>
                    <a:pt x="123" y="33"/>
                  </a:lnTo>
                  <a:lnTo>
                    <a:pt x="141" y="50"/>
                  </a:lnTo>
                  <a:lnTo>
                    <a:pt x="141" y="67"/>
                  </a:lnTo>
                  <a:lnTo>
                    <a:pt x="141" y="50"/>
                  </a:lnTo>
                  <a:lnTo>
                    <a:pt x="158" y="33"/>
                  </a:lnTo>
                  <a:lnTo>
                    <a:pt x="192" y="50"/>
                  </a:lnTo>
                  <a:lnTo>
                    <a:pt x="210" y="50"/>
                  </a:lnTo>
                  <a:lnTo>
                    <a:pt x="210" y="67"/>
                  </a:lnTo>
                  <a:lnTo>
                    <a:pt x="229" y="67"/>
                  </a:lnTo>
                  <a:lnTo>
                    <a:pt x="229" y="50"/>
                  </a:lnTo>
                  <a:lnTo>
                    <a:pt x="246" y="50"/>
                  </a:lnTo>
                  <a:lnTo>
                    <a:pt x="263" y="50"/>
                  </a:lnTo>
                  <a:lnTo>
                    <a:pt x="281" y="50"/>
                  </a:lnTo>
                  <a:lnTo>
                    <a:pt x="281" y="67"/>
                  </a:lnTo>
                  <a:lnTo>
                    <a:pt x="281" y="85"/>
                  </a:lnTo>
                  <a:lnTo>
                    <a:pt x="281" y="102"/>
                  </a:lnTo>
                  <a:lnTo>
                    <a:pt x="298" y="102"/>
                  </a:lnTo>
                  <a:lnTo>
                    <a:pt x="315" y="102"/>
                  </a:lnTo>
                  <a:lnTo>
                    <a:pt x="298" y="67"/>
                  </a:lnTo>
                  <a:lnTo>
                    <a:pt x="298" y="50"/>
                  </a:lnTo>
                  <a:lnTo>
                    <a:pt x="281" y="33"/>
                  </a:lnTo>
                  <a:lnTo>
                    <a:pt x="298" y="15"/>
                  </a:lnTo>
                  <a:lnTo>
                    <a:pt x="315" y="15"/>
                  </a:lnTo>
                  <a:lnTo>
                    <a:pt x="333" y="15"/>
                  </a:lnTo>
                  <a:lnTo>
                    <a:pt x="333" y="0"/>
                  </a:lnTo>
                  <a:lnTo>
                    <a:pt x="350" y="0"/>
                  </a:lnTo>
                  <a:lnTo>
                    <a:pt x="369" y="0"/>
                  </a:lnTo>
                  <a:lnTo>
                    <a:pt x="386" y="0"/>
                  </a:lnTo>
                  <a:lnTo>
                    <a:pt x="386" y="15"/>
                  </a:lnTo>
                  <a:lnTo>
                    <a:pt x="386" y="33"/>
                  </a:lnTo>
                  <a:lnTo>
                    <a:pt x="386" y="50"/>
                  </a:lnTo>
                  <a:lnTo>
                    <a:pt x="386" y="67"/>
                  </a:lnTo>
                  <a:lnTo>
                    <a:pt x="386" y="102"/>
                  </a:lnTo>
                  <a:lnTo>
                    <a:pt x="405" y="119"/>
                  </a:lnTo>
                  <a:lnTo>
                    <a:pt x="423" y="154"/>
                  </a:lnTo>
                  <a:lnTo>
                    <a:pt x="457" y="171"/>
                  </a:lnTo>
                  <a:lnTo>
                    <a:pt x="509" y="188"/>
                  </a:lnTo>
                  <a:lnTo>
                    <a:pt x="492" y="188"/>
                  </a:lnTo>
                  <a:lnTo>
                    <a:pt x="475" y="188"/>
                  </a:lnTo>
                  <a:lnTo>
                    <a:pt x="457" y="18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8" name="Freeform 338"/>
            <p:cNvSpPr>
              <a:spLocks/>
            </p:cNvSpPr>
            <p:nvPr/>
          </p:nvSpPr>
          <p:spPr bwMode="auto">
            <a:xfrm>
              <a:off x="1139" y="1539"/>
              <a:ext cx="151" cy="95"/>
            </a:xfrm>
            <a:custGeom>
              <a:avLst/>
              <a:gdLst>
                <a:gd name="T0" fmla="*/ 13 w 301"/>
                <a:gd name="T1" fmla="*/ 44 h 190"/>
                <a:gd name="T2" fmla="*/ 13 w 301"/>
                <a:gd name="T3" fmla="*/ 39 h 190"/>
                <a:gd name="T4" fmla="*/ 9 w 301"/>
                <a:gd name="T5" fmla="*/ 39 h 190"/>
                <a:gd name="T6" fmla="*/ 5 w 301"/>
                <a:gd name="T7" fmla="*/ 39 h 190"/>
                <a:gd name="T8" fmla="*/ 0 w 301"/>
                <a:gd name="T9" fmla="*/ 35 h 190"/>
                <a:gd name="T10" fmla="*/ 5 w 301"/>
                <a:gd name="T11" fmla="*/ 30 h 190"/>
                <a:gd name="T12" fmla="*/ 13 w 301"/>
                <a:gd name="T13" fmla="*/ 18 h 190"/>
                <a:gd name="T14" fmla="*/ 13 w 301"/>
                <a:gd name="T15" fmla="*/ 13 h 190"/>
                <a:gd name="T16" fmla="*/ 13 w 301"/>
                <a:gd name="T17" fmla="*/ 10 h 190"/>
                <a:gd name="T18" fmla="*/ 13 w 301"/>
                <a:gd name="T19" fmla="*/ 5 h 190"/>
                <a:gd name="T20" fmla="*/ 9 w 301"/>
                <a:gd name="T21" fmla="*/ 5 h 190"/>
                <a:gd name="T22" fmla="*/ 13 w 301"/>
                <a:gd name="T23" fmla="*/ 0 h 190"/>
                <a:gd name="T24" fmla="*/ 18 w 301"/>
                <a:gd name="T25" fmla="*/ 0 h 190"/>
                <a:gd name="T26" fmla="*/ 27 w 301"/>
                <a:gd name="T27" fmla="*/ 5 h 190"/>
                <a:gd name="T28" fmla="*/ 31 w 301"/>
                <a:gd name="T29" fmla="*/ 0 h 190"/>
                <a:gd name="T30" fmla="*/ 35 w 301"/>
                <a:gd name="T31" fmla="*/ 0 h 190"/>
                <a:gd name="T32" fmla="*/ 40 w 301"/>
                <a:gd name="T33" fmla="*/ 5 h 190"/>
                <a:gd name="T34" fmla="*/ 45 w 301"/>
                <a:gd name="T35" fmla="*/ 5 h 190"/>
                <a:gd name="T36" fmla="*/ 49 w 301"/>
                <a:gd name="T37" fmla="*/ 10 h 190"/>
                <a:gd name="T38" fmla="*/ 54 w 301"/>
                <a:gd name="T39" fmla="*/ 5 h 190"/>
                <a:gd name="T40" fmla="*/ 58 w 301"/>
                <a:gd name="T41" fmla="*/ 5 h 190"/>
                <a:gd name="T42" fmla="*/ 62 w 301"/>
                <a:gd name="T43" fmla="*/ 10 h 190"/>
                <a:gd name="T44" fmla="*/ 71 w 301"/>
                <a:gd name="T45" fmla="*/ 13 h 190"/>
                <a:gd name="T46" fmla="*/ 76 w 301"/>
                <a:gd name="T47" fmla="*/ 13 h 190"/>
                <a:gd name="T48" fmla="*/ 71 w 301"/>
                <a:gd name="T49" fmla="*/ 18 h 190"/>
                <a:gd name="T50" fmla="*/ 62 w 301"/>
                <a:gd name="T51" fmla="*/ 22 h 190"/>
                <a:gd name="T52" fmla="*/ 58 w 301"/>
                <a:gd name="T53" fmla="*/ 22 h 190"/>
                <a:gd name="T54" fmla="*/ 49 w 301"/>
                <a:gd name="T55" fmla="*/ 26 h 190"/>
                <a:gd name="T56" fmla="*/ 45 w 301"/>
                <a:gd name="T57" fmla="*/ 30 h 190"/>
                <a:gd name="T58" fmla="*/ 40 w 301"/>
                <a:gd name="T59" fmla="*/ 39 h 190"/>
                <a:gd name="T60" fmla="*/ 35 w 301"/>
                <a:gd name="T61" fmla="*/ 44 h 190"/>
                <a:gd name="T62" fmla="*/ 27 w 301"/>
                <a:gd name="T63" fmla="*/ 44 h 190"/>
                <a:gd name="T64" fmla="*/ 18 w 301"/>
                <a:gd name="T65" fmla="*/ 48 h 190"/>
                <a:gd name="T66" fmla="*/ 18 w 301"/>
                <a:gd name="T67" fmla="*/ 44 h 190"/>
                <a:gd name="T68" fmla="*/ 13 w 301"/>
                <a:gd name="T69" fmla="*/ 44 h 1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1"/>
                <a:gd name="T106" fmla="*/ 0 h 190"/>
                <a:gd name="T107" fmla="*/ 301 w 301"/>
                <a:gd name="T108" fmla="*/ 190 h 19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1" h="190">
                  <a:moveTo>
                    <a:pt x="51" y="173"/>
                  </a:moveTo>
                  <a:lnTo>
                    <a:pt x="51" y="156"/>
                  </a:lnTo>
                  <a:lnTo>
                    <a:pt x="34" y="156"/>
                  </a:lnTo>
                  <a:lnTo>
                    <a:pt x="17" y="156"/>
                  </a:lnTo>
                  <a:lnTo>
                    <a:pt x="0" y="139"/>
                  </a:lnTo>
                  <a:lnTo>
                    <a:pt x="17" y="121"/>
                  </a:lnTo>
                  <a:lnTo>
                    <a:pt x="51" y="69"/>
                  </a:lnTo>
                  <a:lnTo>
                    <a:pt x="51" y="54"/>
                  </a:lnTo>
                  <a:lnTo>
                    <a:pt x="51" y="37"/>
                  </a:lnTo>
                  <a:lnTo>
                    <a:pt x="51" y="20"/>
                  </a:lnTo>
                  <a:lnTo>
                    <a:pt x="34" y="20"/>
                  </a:lnTo>
                  <a:lnTo>
                    <a:pt x="51" y="0"/>
                  </a:lnTo>
                  <a:lnTo>
                    <a:pt x="71" y="0"/>
                  </a:lnTo>
                  <a:lnTo>
                    <a:pt x="105" y="20"/>
                  </a:lnTo>
                  <a:lnTo>
                    <a:pt x="122" y="0"/>
                  </a:lnTo>
                  <a:lnTo>
                    <a:pt x="140" y="0"/>
                  </a:lnTo>
                  <a:lnTo>
                    <a:pt x="159" y="20"/>
                  </a:lnTo>
                  <a:lnTo>
                    <a:pt x="178" y="20"/>
                  </a:lnTo>
                  <a:lnTo>
                    <a:pt x="195" y="37"/>
                  </a:lnTo>
                  <a:lnTo>
                    <a:pt x="213" y="20"/>
                  </a:lnTo>
                  <a:lnTo>
                    <a:pt x="230" y="20"/>
                  </a:lnTo>
                  <a:lnTo>
                    <a:pt x="247" y="37"/>
                  </a:lnTo>
                  <a:lnTo>
                    <a:pt x="284" y="54"/>
                  </a:lnTo>
                  <a:lnTo>
                    <a:pt x="301" y="54"/>
                  </a:lnTo>
                  <a:lnTo>
                    <a:pt x="284" y="69"/>
                  </a:lnTo>
                  <a:lnTo>
                    <a:pt x="247" y="87"/>
                  </a:lnTo>
                  <a:lnTo>
                    <a:pt x="230" y="87"/>
                  </a:lnTo>
                  <a:lnTo>
                    <a:pt x="195" y="104"/>
                  </a:lnTo>
                  <a:lnTo>
                    <a:pt x="178" y="121"/>
                  </a:lnTo>
                  <a:lnTo>
                    <a:pt x="159" y="156"/>
                  </a:lnTo>
                  <a:lnTo>
                    <a:pt x="140" y="173"/>
                  </a:lnTo>
                  <a:lnTo>
                    <a:pt x="105" y="173"/>
                  </a:lnTo>
                  <a:lnTo>
                    <a:pt x="71" y="190"/>
                  </a:lnTo>
                  <a:lnTo>
                    <a:pt x="71" y="173"/>
                  </a:lnTo>
                  <a:lnTo>
                    <a:pt x="51" y="1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79" name="Freeform 339"/>
            <p:cNvSpPr>
              <a:spLocks/>
            </p:cNvSpPr>
            <p:nvPr/>
          </p:nvSpPr>
          <p:spPr bwMode="auto">
            <a:xfrm>
              <a:off x="1255" y="1479"/>
              <a:ext cx="164" cy="69"/>
            </a:xfrm>
            <a:custGeom>
              <a:avLst/>
              <a:gdLst>
                <a:gd name="T0" fmla="*/ 26 w 328"/>
                <a:gd name="T1" fmla="*/ 30 h 138"/>
                <a:gd name="T2" fmla="*/ 26 w 328"/>
                <a:gd name="T3" fmla="*/ 30 h 138"/>
                <a:gd name="T4" fmla="*/ 30 w 328"/>
                <a:gd name="T5" fmla="*/ 25 h 138"/>
                <a:gd name="T6" fmla="*/ 26 w 328"/>
                <a:gd name="T7" fmla="*/ 21 h 138"/>
                <a:gd name="T8" fmla="*/ 21 w 328"/>
                <a:gd name="T9" fmla="*/ 25 h 138"/>
                <a:gd name="T10" fmla="*/ 13 w 328"/>
                <a:gd name="T11" fmla="*/ 25 h 138"/>
                <a:gd name="T12" fmla="*/ 5 w 328"/>
                <a:gd name="T13" fmla="*/ 25 h 138"/>
                <a:gd name="T14" fmla="*/ 0 w 328"/>
                <a:gd name="T15" fmla="*/ 21 h 138"/>
                <a:gd name="T16" fmla="*/ 5 w 328"/>
                <a:gd name="T17" fmla="*/ 17 h 138"/>
                <a:gd name="T18" fmla="*/ 13 w 328"/>
                <a:gd name="T19" fmla="*/ 17 h 138"/>
                <a:gd name="T20" fmla="*/ 13 w 328"/>
                <a:gd name="T21" fmla="*/ 17 h 138"/>
                <a:gd name="T22" fmla="*/ 5 w 328"/>
                <a:gd name="T23" fmla="*/ 17 h 138"/>
                <a:gd name="T24" fmla="*/ 9 w 328"/>
                <a:gd name="T25" fmla="*/ 12 h 138"/>
                <a:gd name="T26" fmla="*/ 18 w 328"/>
                <a:gd name="T27" fmla="*/ 12 h 138"/>
                <a:gd name="T28" fmla="*/ 18 w 328"/>
                <a:gd name="T29" fmla="*/ 12 h 138"/>
                <a:gd name="T30" fmla="*/ 9 w 328"/>
                <a:gd name="T31" fmla="*/ 12 h 138"/>
                <a:gd name="T32" fmla="*/ 13 w 328"/>
                <a:gd name="T33" fmla="*/ 9 h 138"/>
                <a:gd name="T34" fmla="*/ 13 w 328"/>
                <a:gd name="T35" fmla="*/ 4 h 138"/>
                <a:gd name="T36" fmla="*/ 21 w 328"/>
                <a:gd name="T37" fmla="*/ 4 h 138"/>
                <a:gd name="T38" fmla="*/ 30 w 328"/>
                <a:gd name="T39" fmla="*/ 9 h 138"/>
                <a:gd name="T40" fmla="*/ 43 w 328"/>
                <a:gd name="T41" fmla="*/ 17 h 138"/>
                <a:gd name="T42" fmla="*/ 56 w 328"/>
                <a:gd name="T43" fmla="*/ 17 h 138"/>
                <a:gd name="T44" fmla="*/ 56 w 328"/>
                <a:gd name="T45" fmla="*/ 17 h 138"/>
                <a:gd name="T46" fmla="*/ 56 w 328"/>
                <a:gd name="T47" fmla="*/ 12 h 138"/>
                <a:gd name="T48" fmla="*/ 51 w 328"/>
                <a:gd name="T49" fmla="*/ 9 h 138"/>
                <a:gd name="T50" fmla="*/ 47 w 328"/>
                <a:gd name="T51" fmla="*/ 4 h 138"/>
                <a:gd name="T52" fmla="*/ 56 w 328"/>
                <a:gd name="T53" fmla="*/ 0 h 138"/>
                <a:gd name="T54" fmla="*/ 60 w 328"/>
                <a:gd name="T55" fmla="*/ 4 h 138"/>
                <a:gd name="T56" fmla="*/ 65 w 328"/>
                <a:gd name="T57" fmla="*/ 12 h 138"/>
                <a:gd name="T58" fmla="*/ 78 w 328"/>
                <a:gd name="T59" fmla="*/ 9 h 138"/>
                <a:gd name="T60" fmla="*/ 82 w 328"/>
                <a:gd name="T61" fmla="*/ 12 h 138"/>
                <a:gd name="T62" fmla="*/ 78 w 328"/>
                <a:gd name="T63" fmla="*/ 25 h 138"/>
                <a:gd name="T64" fmla="*/ 60 w 328"/>
                <a:gd name="T65" fmla="*/ 25 h 138"/>
                <a:gd name="T66" fmla="*/ 47 w 328"/>
                <a:gd name="T67" fmla="*/ 30 h 138"/>
                <a:gd name="T68" fmla="*/ 39 w 328"/>
                <a:gd name="T69" fmla="*/ 30 h 138"/>
                <a:gd name="T70" fmla="*/ 30 w 328"/>
                <a:gd name="T71" fmla="*/ 35 h 1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8"/>
                <a:gd name="T109" fmla="*/ 0 h 138"/>
                <a:gd name="T110" fmla="*/ 328 w 328"/>
                <a:gd name="T111" fmla="*/ 138 h 1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8" h="138">
                  <a:moveTo>
                    <a:pt x="121" y="138"/>
                  </a:moveTo>
                  <a:lnTo>
                    <a:pt x="104" y="120"/>
                  </a:lnTo>
                  <a:lnTo>
                    <a:pt x="86" y="120"/>
                  </a:lnTo>
                  <a:lnTo>
                    <a:pt x="104" y="120"/>
                  </a:lnTo>
                  <a:lnTo>
                    <a:pt x="121" y="120"/>
                  </a:lnTo>
                  <a:lnTo>
                    <a:pt x="121" y="103"/>
                  </a:lnTo>
                  <a:lnTo>
                    <a:pt x="104" y="103"/>
                  </a:lnTo>
                  <a:lnTo>
                    <a:pt x="104" y="86"/>
                  </a:lnTo>
                  <a:lnTo>
                    <a:pt x="86" y="86"/>
                  </a:lnTo>
                  <a:lnTo>
                    <a:pt x="86" y="103"/>
                  </a:lnTo>
                  <a:lnTo>
                    <a:pt x="69" y="103"/>
                  </a:lnTo>
                  <a:lnTo>
                    <a:pt x="52" y="103"/>
                  </a:lnTo>
                  <a:lnTo>
                    <a:pt x="34" y="103"/>
                  </a:lnTo>
                  <a:lnTo>
                    <a:pt x="17" y="103"/>
                  </a:lnTo>
                  <a:lnTo>
                    <a:pt x="0" y="103"/>
                  </a:lnTo>
                  <a:lnTo>
                    <a:pt x="0" y="86"/>
                  </a:lnTo>
                  <a:lnTo>
                    <a:pt x="0" y="69"/>
                  </a:lnTo>
                  <a:lnTo>
                    <a:pt x="17" y="69"/>
                  </a:lnTo>
                  <a:lnTo>
                    <a:pt x="34" y="69"/>
                  </a:lnTo>
                  <a:lnTo>
                    <a:pt x="52" y="69"/>
                  </a:lnTo>
                  <a:lnTo>
                    <a:pt x="69" y="69"/>
                  </a:lnTo>
                  <a:lnTo>
                    <a:pt x="52" y="69"/>
                  </a:lnTo>
                  <a:lnTo>
                    <a:pt x="34" y="69"/>
                  </a:lnTo>
                  <a:lnTo>
                    <a:pt x="17" y="69"/>
                  </a:lnTo>
                  <a:lnTo>
                    <a:pt x="17" y="51"/>
                  </a:lnTo>
                  <a:lnTo>
                    <a:pt x="34" y="51"/>
                  </a:lnTo>
                  <a:lnTo>
                    <a:pt x="52" y="51"/>
                  </a:lnTo>
                  <a:lnTo>
                    <a:pt x="69" y="51"/>
                  </a:lnTo>
                  <a:lnTo>
                    <a:pt x="86" y="51"/>
                  </a:lnTo>
                  <a:lnTo>
                    <a:pt x="69" y="51"/>
                  </a:lnTo>
                  <a:lnTo>
                    <a:pt x="52" y="51"/>
                  </a:lnTo>
                  <a:lnTo>
                    <a:pt x="34" y="51"/>
                  </a:lnTo>
                  <a:lnTo>
                    <a:pt x="34" y="34"/>
                  </a:lnTo>
                  <a:lnTo>
                    <a:pt x="52" y="34"/>
                  </a:lnTo>
                  <a:lnTo>
                    <a:pt x="69" y="34"/>
                  </a:lnTo>
                  <a:lnTo>
                    <a:pt x="52" y="17"/>
                  </a:lnTo>
                  <a:lnTo>
                    <a:pt x="69" y="17"/>
                  </a:lnTo>
                  <a:lnTo>
                    <a:pt x="86" y="17"/>
                  </a:lnTo>
                  <a:lnTo>
                    <a:pt x="104" y="34"/>
                  </a:lnTo>
                  <a:lnTo>
                    <a:pt x="121" y="34"/>
                  </a:lnTo>
                  <a:lnTo>
                    <a:pt x="138" y="51"/>
                  </a:lnTo>
                  <a:lnTo>
                    <a:pt x="173" y="69"/>
                  </a:lnTo>
                  <a:lnTo>
                    <a:pt x="207" y="69"/>
                  </a:lnTo>
                  <a:lnTo>
                    <a:pt x="225" y="69"/>
                  </a:lnTo>
                  <a:lnTo>
                    <a:pt x="242" y="69"/>
                  </a:lnTo>
                  <a:lnTo>
                    <a:pt x="225" y="69"/>
                  </a:lnTo>
                  <a:lnTo>
                    <a:pt x="207" y="69"/>
                  </a:lnTo>
                  <a:lnTo>
                    <a:pt x="225" y="51"/>
                  </a:lnTo>
                  <a:lnTo>
                    <a:pt x="225" y="34"/>
                  </a:lnTo>
                  <a:lnTo>
                    <a:pt x="207" y="34"/>
                  </a:lnTo>
                  <a:lnTo>
                    <a:pt x="190" y="34"/>
                  </a:lnTo>
                  <a:lnTo>
                    <a:pt x="190" y="17"/>
                  </a:lnTo>
                  <a:lnTo>
                    <a:pt x="207" y="0"/>
                  </a:lnTo>
                  <a:lnTo>
                    <a:pt x="225" y="0"/>
                  </a:lnTo>
                  <a:lnTo>
                    <a:pt x="242" y="0"/>
                  </a:lnTo>
                  <a:lnTo>
                    <a:pt x="242" y="17"/>
                  </a:lnTo>
                  <a:lnTo>
                    <a:pt x="242" y="34"/>
                  </a:lnTo>
                  <a:lnTo>
                    <a:pt x="259" y="51"/>
                  </a:lnTo>
                  <a:lnTo>
                    <a:pt x="294" y="51"/>
                  </a:lnTo>
                  <a:lnTo>
                    <a:pt x="311" y="34"/>
                  </a:lnTo>
                  <a:lnTo>
                    <a:pt x="311" y="51"/>
                  </a:lnTo>
                  <a:lnTo>
                    <a:pt x="328" y="51"/>
                  </a:lnTo>
                  <a:lnTo>
                    <a:pt x="328" y="69"/>
                  </a:lnTo>
                  <a:lnTo>
                    <a:pt x="311" y="103"/>
                  </a:lnTo>
                  <a:lnTo>
                    <a:pt x="294" y="103"/>
                  </a:lnTo>
                  <a:lnTo>
                    <a:pt x="242" y="103"/>
                  </a:lnTo>
                  <a:lnTo>
                    <a:pt x="225" y="120"/>
                  </a:lnTo>
                  <a:lnTo>
                    <a:pt x="190" y="120"/>
                  </a:lnTo>
                  <a:lnTo>
                    <a:pt x="173" y="120"/>
                  </a:lnTo>
                  <a:lnTo>
                    <a:pt x="155" y="120"/>
                  </a:lnTo>
                  <a:lnTo>
                    <a:pt x="138" y="120"/>
                  </a:lnTo>
                  <a:lnTo>
                    <a:pt x="121" y="13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0" name="Freeform 340"/>
            <p:cNvSpPr>
              <a:spLocks/>
            </p:cNvSpPr>
            <p:nvPr/>
          </p:nvSpPr>
          <p:spPr bwMode="auto">
            <a:xfrm>
              <a:off x="1226" y="1505"/>
              <a:ext cx="29" cy="8"/>
            </a:xfrm>
            <a:custGeom>
              <a:avLst/>
              <a:gdLst>
                <a:gd name="T0" fmla="*/ 5 w 58"/>
                <a:gd name="T1" fmla="*/ 4 h 18"/>
                <a:gd name="T2" fmla="*/ 0 w 58"/>
                <a:gd name="T3" fmla="*/ 4 h 18"/>
                <a:gd name="T4" fmla="*/ 5 w 58"/>
                <a:gd name="T5" fmla="*/ 4 h 18"/>
                <a:gd name="T6" fmla="*/ 10 w 58"/>
                <a:gd name="T7" fmla="*/ 0 h 18"/>
                <a:gd name="T8" fmla="*/ 15 w 58"/>
                <a:gd name="T9" fmla="*/ 0 h 18"/>
                <a:gd name="T10" fmla="*/ 15 w 58"/>
                <a:gd name="T11" fmla="*/ 4 h 18"/>
                <a:gd name="T12" fmla="*/ 10 w 58"/>
                <a:gd name="T13" fmla="*/ 4 h 18"/>
                <a:gd name="T14" fmla="*/ 5 w 58"/>
                <a:gd name="T15" fmla="*/ 4 h 1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8"/>
                <a:gd name="T26" fmla="*/ 58 w 58"/>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8">
                  <a:moveTo>
                    <a:pt x="20" y="18"/>
                  </a:moveTo>
                  <a:lnTo>
                    <a:pt x="0" y="18"/>
                  </a:lnTo>
                  <a:lnTo>
                    <a:pt x="20" y="18"/>
                  </a:lnTo>
                  <a:lnTo>
                    <a:pt x="39" y="0"/>
                  </a:lnTo>
                  <a:lnTo>
                    <a:pt x="58" y="0"/>
                  </a:lnTo>
                  <a:lnTo>
                    <a:pt x="58" y="18"/>
                  </a:lnTo>
                  <a:lnTo>
                    <a:pt x="39" y="18"/>
                  </a:lnTo>
                  <a:lnTo>
                    <a:pt x="2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1" name="Freeform 341"/>
            <p:cNvSpPr>
              <a:spLocks/>
            </p:cNvSpPr>
            <p:nvPr/>
          </p:nvSpPr>
          <p:spPr bwMode="auto">
            <a:xfrm>
              <a:off x="1226" y="1505"/>
              <a:ext cx="29" cy="8"/>
            </a:xfrm>
            <a:custGeom>
              <a:avLst/>
              <a:gdLst>
                <a:gd name="T0" fmla="*/ 5 w 58"/>
                <a:gd name="T1" fmla="*/ 4 h 18"/>
                <a:gd name="T2" fmla="*/ 0 w 58"/>
                <a:gd name="T3" fmla="*/ 4 h 18"/>
                <a:gd name="T4" fmla="*/ 5 w 58"/>
                <a:gd name="T5" fmla="*/ 4 h 18"/>
                <a:gd name="T6" fmla="*/ 10 w 58"/>
                <a:gd name="T7" fmla="*/ 0 h 18"/>
                <a:gd name="T8" fmla="*/ 15 w 58"/>
                <a:gd name="T9" fmla="*/ 0 h 18"/>
                <a:gd name="T10" fmla="*/ 15 w 58"/>
                <a:gd name="T11" fmla="*/ 4 h 18"/>
                <a:gd name="T12" fmla="*/ 10 w 58"/>
                <a:gd name="T13" fmla="*/ 4 h 18"/>
                <a:gd name="T14" fmla="*/ 5 w 58"/>
                <a:gd name="T15" fmla="*/ 4 h 1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8"/>
                <a:gd name="T26" fmla="*/ 58 w 58"/>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8">
                  <a:moveTo>
                    <a:pt x="20" y="18"/>
                  </a:moveTo>
                  <a:lnTo>
                    <a:pt x="0" y="18"/>
                  </a:lnTo>
                  <a:lnTo>
                    <a:pt x="20" y="18"/>
                  </a:lnTo>
                  <a:lnTo>
                    <a:pt x="39" y="0"/>
                  </a:lnTo>
                  <a:lnTo>
                    <a:pt x="58" y="0"/>
                  </a:lnTo>
                  <a:lnTo>
                    <a:pt x="58" y="18"/>
                  </a:lnTo>
                  <a:lnTo>
                    <a:pt x="39" y="18"/>
                  </a:lnTo>
                  <a:lnTo>
                    <a:pt x="20" y="18"/>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82" name="Freeform 342"/>
            <p:cNvSpPr>
              <a:spLocks/>
            </p:cNvSpPr>
            <p:nvPr/>
          </p:nvSpPr>
          <p:spPr bwMode="auto">
            <a:xfrm>
              <a:off x="1290" y="1479"/>
              <a:ext cx="17" cy="0"/>
            </a:xfrm>
            <a:custGeom>
              <a:avLst/>
              <a:gdLst>
                <a:gd name="T0" fmla="*/ 4 w 35"/>
                <a:gd name="T1" fmla="*/ 0 w 35"/>
                <a:gd name="T2" fmla="*/ 4 w 35"/>
                <a:gd name="T3" fmla="*/ 8 w 35"/>
                <a:gd name="T4" fmla="*/ 4 w 35"/>
                <a:gd name="T5" fmla="*/ 0 60000 65536"/>
                <a:gd name="T6" fmla="*/ 0 60000 65536"/>
                <a:gd name="T7" fmla="*/ 0 60000 65536"/>
                <a:gd name="T8" fmla="*/ 0 60000 65536"/>
                <a:gd name="T9" fmla="*/ 0 60000 65536"/>
                <a:gd name="T10" fmla="*/ 0 w 35"/>
                <a:gd name="T11" fmla="*/ 35 w 35"/>
              </a:gdLst>
              <a:ahLst/>
              <a:cxnLst>
                <a:cxn ang="T5">
                  <a:pos x="T0" y="0"/>
                </a:cxn>
                <a:cxn ang="T6">
                  <a:pos x="T1" y="0"/>
                </a:cxn>
                <a:cxn ang="T7">
                  <a:pos x="T2" y="0"/>
                </a:cxn>
                <a:cxn ang="T8">
                  <a:pos x="T3" y="0"/>
                </a:cxn>
                <a:cxn ang="T9">
                  <a:pos x="T4" y="0"/>
                </a:cxn>
              </a:cxnLst>
              <a:rect l="T10" t="0" r="T11" b="0"/>
              <a:pathLst>
                <a:path w="35">
                  <a:moveTo>
                    <a:pt x="17" y="0"/>
                  </a:moveTo>
                  <a:lnTo>
                    <a:pt x="0" y="0"/>
                  </a:lnTo>
                  <a:lnTo>
                    <a:pt x="17" y="0"/>
                  </a:lnTo>
                  <a:lnTo>
                    <a:pt x="35" y="0"/>
                  </a:lnTo>
                  <a:lnTo>
                    <a:pt x="17"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83" name="Freeform 343"/>
            <p:cNvSpPr>
              <a:spLocks/>
            </p:cNvSpPr>
            <p:nvPr/>
          </p:nvSpPr>
          <p:spPr bwMode="auto">
            <a:xfrm>
              <a:off x="1183" y="1461"/>
              <a:ext cx="98" cy="52"/>
            </a:xfrm>
            <a:custGeom>
              <a:avLst/>
              <a:gdLst>
                <a:gd name="T0" fmla="*/ 49 w 196"/>
                <a:gd name="T1" fmla="*/ 0 h 104"/>
                <a:gd name="T2" fmla="*/ 49 w 196"/>
                <a:gd name="T3" fmla="*/ 5 h 104"/>
                <a:gd name="T4" fmla="*/ 45 w 196"/>
                <a:gd name="T5" fmla="*/ 5 h 104"/>
                <a:gd name="T6" fmla="*/ 45 w 196"/>
                <a:gd name="T7" fmla="*/ 9 h 104"/>
                <a:gd name="T8" fmla="*/ 49 w 196"/>
                <a:gd name="T9" fmla="*/ 9 h 104"/>
                <a:gd name="T10" fmla="*/ 45 w 196"/>
                <a:gd name="T11" fmla="*/ 9 h 104"/>
                <a:gd name="T12" fmla="*/ 36 w 196"/>
                <a:gd name="T13" fmla="*/ 18 h 104"/>
                <a:gd name="T14" fmla="*/ 31 w 196"/>
                <a:gd name="T15" fmla="*/ 13 h 104"/>
                <a:gd name="T16" fmla="*/ 31 w 196"/>
                <a:gd name="T17" fmla="*/ 9 h 104"/>
                <a:gd name="T18" fmla="*/ 26 w 196"/>
                <a:gd name="T19" fmla="*/ 13 h 104"/>
                <a:gd name="T20" fmla="*/ 26 w 196"/>
                <a:gd name="T21" fmla="*/ 18 h 104"/>
                <a:gd name="T22" fmla="*/ 23 w 196"/>
                <a:gd name="T23" fmla="*/ 18 h 104"/>
                <a:gd name="T24" fmla="*/ 23 w 196"/>
                <a:gd name="T25" fmla="*/ 22 h 104"/>
                <a:gd name="T26" fmla="*/ 23 w 196"/>
                <a:gd name="T27" fmla="*/ 26 h 104"/>
                <a:gd name="T28" fmla="*/ 18 w 196"/>
                <a:gd name="T29" fmla="*/ 26 h 104"/>
                <a:gd name="T30" fmla="*/ 13 w 196"/>
                <a:gd name="T31" fmla="*/ 26 h 104"/>
                <a:gd name="T32" fmla="*/ 13 w 196"/>
                <a:gd name="T33" fmla="*/ 22 h 104"/>
                <a:gd name="T34" fmla="*/ 9 w 196"/>
                <a:gd name="T35" fmla="*/ 22 h 104"/>
                <a:gd name="T36" fmla="*/ 5 w 196"/>
                <a:gd name="T37" fmla="*/ 22 h 104"/>
                <a:gd name="T38" fmla="*/ 0 w 196"/>
                <a:gd name="T39" fmla="*/ 22 h 104"/>
                <a:gd name="T40" fmla="*/ 0 w 196"/>
                <a:gd name="T41" fmla="*/ 18 h 104"/>
                <a:gd name="T42" fmla="*/ 5 w 196"/>
                <a:gd name="T43" fmla="*/ 13 h 104"/>
                <a:gd name="T44" fmla="*/ 9 w 196"/>
                <a:gd name="T45" fmla="*/ 13 h 104"/>
                <a:gd name="T46" fmla="*/ 13 w 196"/>
                <a:gd name="T47" fmla="*/ 9 h 104"/>
                <a:gd name="T48" fmla="*/ 18 w 196"/>
                <a:gd name="T49" fmla="*/ 9 h 104"/>
                <a:gd name="T50" fmla="*/ 23 w 196"/>
                <a:gd name="T51" fmla="*/ 9 h 104"/>
                <a:gd name="T52" fmla="*/ 23 w 196"/>
                <a:gd name="T53" fmla="*/ 5 h 104"/>
                <a:gd name="T54" fmla="*/ 26 w 196"/>
                <a:gd name="T55" fmla="*/ 0 h 104"/>
                <a:gd name="T56" fmla="*/ 31 w 196"/>
                <a:gd name="T57" fmla="*/ 0 h 104"/>
                <a:gd name="T58" fmla="*/ 36 w 196"/>
                <a:gd name="T59" fmla="*/ 0 h 104"/>
                <a:gd name="T60" fmla="*/ 45 w 196"/>
                <a:gd name="T61" fmla="*/ 0 h 104"/>
                <a:gd name="T62" fmla="*/ 49 w 196"/>
                <a:gd name="T63" fmla="*/ 0 h 1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04"/>
                <a:gd name="T98" fmla="*/ 196 w 196"/>
                <a:gd name="T99" fmla="*/ 104 h 1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04">
                  <a:moveTo>
                    <a:pt x="196" y="0"/>
                  </a:moveTo>
                  <a:lnTo>
                    <a:pt x="196" y="17"/>
                  </a:lnTo>
                  <a:lnTo>
                    <a:pt x="177" y="17"/>
                  </a:lnTo>
                  <a:lnTo>
                    <a:pt x="177" y="35"/>
                  </a:lnTo>
                  <a:lnTo>
                    <a:pt x="196" y="35"/>
                  </a:lnTo>
                  <a:lnTo>
                    <a:pt x="177" y="35"/>
                  </a:lnTo>
                  <a:lnTo>
                    <a:pt x="142" y="69"/>
                  </a:lnTo>
                  <a:lnTo>
                    <a:pt x="125" y="52"/>
                  </a:lnTo>
                  <a:lnTo>
                    <a:pt x="125" y="35"/>
                  </a:lnTo>
                  <a:lnTo>
                    <a:pt x="107" y="52"/>
                  </a:lnTo>
                  <a:lnTo>
                    <a:pt x="107" y="69"/>
                  </a:lnTo>
                  <a:lnTo>
                    <a:pt x="90" y="69"/>
                  </a:lnTo>
                  <a:lnTo>
                    <a:pt x="90" y="86"/>
                  </a:lnTo>
                  <a:lnTo>
                    <a:pt x="90" y="104"/>
                  </a:lnTo>
                  <a:lnTo>
                    <a:pt x="69" y="104"/>
                  </a:lnTo>
                  <a:lnTo>
                    <a:pt x="52" y="104"/>
                  </a:lnTo>
                  <a:lnTo>
                    <a:pt x="52" y="86"/>
                  </a:lnTo>
                  <a:lnTo>
                    <a:pt x="34" y="86"/>
                  </a:lnTo>
                  <a:lnTo>
                    <a:pt x="17" y="86"/>
                  </a:lnTo>
                  <a:lnTo>
                    <a:pt x="0" y="86"/>
                  </a:lnTo>
                  <a:lnTo>
                    <a:pt x="0" y="69"/>
                  </a:lnTo>
                  <a:lnTo>
                    <a:pt x="17" y="52"/>
                  </a:lnTo>
                  <a:lnTo>
                    <a:pt x="34" y="52"/>
                  </a:lnTo>
                  <a:lnTo>
                    <a:pt x="52" y="35"/>
                  </a:lnTo>
                  <a:lnTo>
                    <a:pt x="69" y="35"/>
                  </a:lnTo>
                  <a:lnTo>
                    <a:pt x="90" y="35"/>
                  </a:lnTo>
                  <a:lnTo>
                    <a:pt x="90" y="17"/>
                  </a:lnTo>
                  <a:lnTo>
                    <a:pt x="107" y="0"/>
                  </a:lnTo>
                  <a:lnTo>
                    <a:pt x="125" y="0"/>
                  </a:lnTo>
                  <a:lnTo>
                    <a:pt x="142" y="0"/>
                  </a:lnTo>
                  <a:lnTo>
                    <a:pt x="177" y="0"/>
                  </a:lnTo>
                  <a:lnTo>
                    <a:pt x="196"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4" name="Freeform 344"/>
            <p:cNvSpPr>
              <a:spLocks/>
            </p:cNvSpPr>
            <p:nvPr/>
          </p:nvSpPr>
          <p:spPr bwMode="auto">
            <a:xfrm>
              <a:off x="1314" y="1427"/>
              <a:ext cx="53" cy="18"/>
            </a:xfrm>
            <a:custGeom>
              <a:avLst/>
              <a:gdLst>
                <a:gd name="T0" fmla="*/ 9 w 106"/>
                <a:gd name="T1" fmla="*/ 9 h 36"/>
                <a:gd name="T2" fmla="*/ 5 w 106"/>
                <a:gd name="T3" fmla="*/ 5 h 36"/>
                <a:gd name="T4" fmla="*/ 0 w 106"/>
                <a:gd name="T5" fmla="*/ 5 h 36"/>
                <a:gd name="T6" fmla="*/ 0 w 106"/>
                <a:gd name="T7" fmla="*/ 9 h 36"/>
                <a:gd name="T8" fmla="*/ 0 w 106"/>
                <a:gd name="T9" fmla="*/ 0 h 36"/>
                <a:gd name="T10" fmla="*/ 9 w 106"/>
                <a:gd name="T11" fmla="*/ 0 h 36"/>
                <a:gd name="T12" fmla="*/ 13 w 106"/>
                <a:gd name="T13" fmla="*/ 0 h 36"/>
                <a:gd name="T14" fmla="*/ 18 w 106"/>
                <a:gd name="T15" fmla="*/ 0 h 36"/>
                <a:gd name="T16" fmla="*/ 22 w 106"/>
                <a:gd name="T17" fmla="*/ 0 h 36"/>
                <a:gd name="T18" fmla="*/ 27 w 106"/>
                <a:gd name="T19" fmla="*/ 5 h 36"/>
                <a:gd name="T20" fmla="*/ 22 w 106"/>
                <a:gd name="T21" fmla="*/ 5 h 36"/>
                <a:gd name="T22" fmla="*/ 18 w 106"/>
                <a:gd name="T23" fmla="*/ 9 h 36"/>
                <a:gd name="T24" fmla="*/ 13 w 106"/>
                <a:gd name="T25" fmla="*/ 9 h 36"/>
                <a:gd name="T26" fmla="*/ 9 w 106"/>
                <a:gd name="T27" fmla="*/ 9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6"/>
                <a:gd name="T43" fmla="*/ 0 h 36"/>
                <a:gd name="T44" fmla="*/ 106 w 106"/>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6" h="36">
                  <a:moveTo>
                    <a:pt x="36" y="36"/>
                  </a:moveTo>
                  <a:lnTo>
                    <a:pt x="17" y="17"/>
                  </a:lnTo>
                  <a:lnTo>
                    <a:pt x="0" y="17"/>
                  </a:lnTo>
                  <a:lnTo>
                    <a:pt x="0" y="36"/>
                  </a:lnTo>
                  <a:lnTo>
                    <a:pt x="0" y="0"/>
                  </a:lnTo>
                  <a:lnTo>
                    <a:pt x="36" y="0"/>
                  </a:lnTo>
                  <a:lnTo>
                    <a:pt x="54" y="0"/>
                  </a:lnTo>
                  <a:lnTo>
                    <a:pt x="71" y="0"/>
                  </a:lnTo>
                  <a:lnTo>
                    <a:pt x="88" y="0"/>
                  </a:lnTo>
                  <a:lnTo>
                    <a:pt x="106" y="17"/>
                  </a:lnTo>
                  <a:lnTo>
                    <a:pt x="88" y="17"/>
                  </a:lnTo>
                  <a:lnTo>
                    <a:pt x="71" y="36"/>
                  </a:lnTo>
                  <a:lnTo>
                    <a:pt x="54" y="36"/>
                  </a:lnTo>
                  <a:lnTo>
                    <a:pt x="36" y="3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5" name="Freeform 345"/>
            <p:cNvSpPr>
              <a:spLocks/>
            </p:cNvSpPr>
            <p:nvPr/>
          </p:nvSpPr>
          <p:spPr bwMode="auto">
            <a:xfrm>
              <a:off x="1314" y="1445"/>
              <a:ext cx="45" cy="26"/>
            </a:xfrm>
            <a:custGeom>
              <a:avLst/>
              <a:gdLst>
                <a:gd name="T0" fmla="*/ 18 w 88"/>
                <a:gd name="T1" fmla="*/ 5 h 52"/>
                <a:gd name="T2" fmla="*/ 14 w 88"/>
                <a:gd name="T3" fmla="*/ 9 h 52"/>
                <a:gd name="T4" fmla="*/ 5 w 88"/>
                <a:gd name="T5" fmla="*/ 13 h 52"/>
                <a:gd name="T6" fmla="*/ 0 w 88"/>
                <a:gd name="T7" fmla="*/ 9 h 52"/>
                <a:gd name="T8" fmla="*/ 0 w 88"/>
                <a:gd name="T9" fmla="*/ 5 h 52"/>
                <a:gd name="T10" fmla="*/ 0 w 88"/>
                <a:gd name="T11" fmla="*/ 0 h 52"/>
                <a:gd name="T12" fmla="*/ 14 w 88"/>
                <a:gd name="T13" fmla="*/ 0 h 52"/>
                <a:gd name="T14" fmla="*/ 18 w 88"/>
                <a:gd name="T15" fmla="*/ 0 h 52"/>
                <a:gd name="T16" fmla="*/ 23 w 88"/>
                <a:gd name="T17" fmla="*/ 0 h 52"/>
                <a:gd name="T18" fmla="*/ 23 w 88"/>
                <a:gd name="T19" fmla="*/ 5 h 52"/>
                <a:gd name="T20" fmla="*/ 18 w 88"/>
                <a:gd name="T21" fmla="*/ 5 h 52"/>
                <a:gd name="T22" fmla="*/ 14 w 88"/>
                <a:gd name="T23" fmla="*/ 5 h 52"/>
                <a:gd name="T24" fmla="*/ 18 w 88"/>
                <a:gd name="T25" fmla="*/ 5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8"/>
                <a:gd name="T40" fmla="*/ 0 h 52"/>
                <a:gd name="T41" fmla="*/ 88 w 88"/>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8" h="52">
                  <a:moveTo>
                    <a:pt x="71" y="18"/>
                  </a:moveTo>
                  <a:lnTo>
                    <a:pt x="54" y="35"/>
                  </a:lnTo>
                  <a:lnTo>
                    <a:pt x="17" y="52"/>
                  </a:lnTo>
                  <a:lnTo>
                    <a:pt x="0" y="35"/>
                  </a:lnTo>
                  <a:lnTo>
                    <a:pt x="0" y="18"/>
                  </a:lnTo>
                  <a:lnTo>
                    <a:pt x="0" y="0"/>
                  </a:lnTo>
                  <a:lnTo>
                    <a:pt x="54" y="0"/>
                  </a:lnTo>
                  <a:lnTo>
                    <a:pt x="71" y="0"/>
                  </a:lnTo>
                  <a:lnTo>
                    <a:pt x="88" y="0"/>
                  </a:lnTo>
                  <a:lnTo>
                    <a:pt x="88" y="18"/>
                  </a:lnTo>
                  <a:lnTo>
                    <a:pt x="71" y="18"/>
                  </a:lnTo>
                  <a:lnTo>
                    <a:pt x="54" y="18"/>
                  </a:lnTo>
                  <a:lnTo>
                    <a:pt x="71"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6" name="Freeform 346"/>
            <p:cNvSpPr>
              <a:spLocks/>
            </p:cNvSpPr>
            <p:nvPr/>
          </p:nvSpPr>
          <p:spPr bwMode="auto">
            <a:xfrm>
              <a:off x="1290" y="1445"/>
              <a:ext cx="17" cy="8"/>
            </a:xfrm>
            <a:custGeom>
              <a:avLst/>
              <a:gdLst>
                <a:gd name="T0" fmla="*/ 8 w 35"/>
                <a:gd name="T1" fmla="*/ 4 h 16"/>
                <a:gd name="T2" fmla="*/ 4 w 35"/>
                <a:gd name="T3" fmla="*/ 4 h 16"/>
                <a:gd name="T4" fmla="*/ 0 w 35"/>
                <a:gd name="T5" fmla="*/ 4 h 16"/>
                <a:gd name="T6" fmla="*/ 0 w 35"/>
                <a:gd name="T7" fmla="*/ 0 h 16"/>
                <a:gd name="T8" fmla="*/ 4 w 35"/>
                <a:gd name="T9" fmla="*/ 4 h 16"/>
                <a:gd name="T10" fmla="*/ 8 w 35"/>
                <a:gd name="T11" fmla="*/ 4 h 16"/>
                <a:gd name="T12" fmla="*/ 0 60000 65536"/>
                <a:gd name="T13" fmla="*/ 0 60000 65536"/>
                <a:gd name="T14" fmla="*/ 0 60000 65536"/>
                <a:gd name="T15" fmla="*/ 0 60000 65536"/>
                <a:gd name="T16" fmla="*/ 0 60000 65536"/>
                <a:gd name="T17" fmla="*/ 0 60000 65536"/>
                <a:gd name="T18" fmla="*/ 0 w 35"/>
                <a:gd name="T19" fmla="*/ 0 h 16"/>
                <a:gd name="T20" fmla="*/ 35 w 3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35" h="16">
                  <a:moveTo>
                    <a:pt x="35" y="16"/>
                  </a:moveTo>
                  <a:lnTo>
                    <a:pt x="17" y="16"/>
                  </a:lnTo>
                  <a:lnTo>
                    <a:pt x="0" y="16"/>
                  </a:lnTo>
                  <a:lnTo>
                    <a:pt x="0" y="0"/>
                  </a:lnTo>
                  <a:lnTo>
                    <a:pt x="17" y="16"/>
                  </a:lnTo>
                  <a:lnTo>
                    <a:pt x="35"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7" name="Freeform 347"/>
            <p:cNvSpPr>
              <a:spLocks/>
            </p:cNvSpPr>
            <p:nvPr/>
          </p:nvSpPr>
          <p:spPr bwMode="auto">
            <a:xfrm>
              <a:off x="1464" y="1566"/>
              <a:ext cx="88" cy="60"/>
            </a:xfrm>
            <a:custGeom>
              <a:avLst/>
              <a:gdLst>
                <a:gd name="T0" fmla="*/ 36 w 175"/>
                <a:gd name="T1" fmla="*/ 9 h 119"/>
                <a:gd name="T2" fmla="*/ 36 w 175"/>
                <a:gd name="T3" fmla="*/ 13 h 119"/>
                <a:gd name="T4" fmla="*/ 36 w 175"/>
                <a:gd name="T5" fmla="*/ 17 h 119"/>
                <a:gd name="T6" fmla="*/ 40 w 175"/>
                <a:gd name="T7" fmla="*/ 17 h 119"/>
                <a:gd name="T8" fmla="*/ 44 w 175"/>
                <a:gd name="T9" fmla="*/ 17 h 119"/>
                <a:gd name="T10" fmla="*/ 40 w 175"/>
                <a:gd name="T11" fmla="*/ 22 h 119"/>
                <a:gd name="T12" fmla="*/ 40 w 175"/>
                <a:gd name="T13" fmla="*/ 26 h 119"/>
                <a:gd name="T14" fmla="*/ 31 w 175"/>
                <a:gd name="T15" fmla="*/ 30 h 119"/>
                <a:gd name="T16" fmla="*/ 27 w 175"/>
                <a:gd name="T17" fmla="*/ 30 h 119"/>
                <a:gd name="T18" fmla="*/ 23 w 175"/>
                <a:gd name="T19" fmla="*/ 30 h 119"/>
                <a:gd name="T20" fmla="*/ 23 w 175"/>
                <a:gd name="T21" fmla="*/ 26 h 119"/>
                <a:gd name="T22" fmla="*/ 14 w 175"/>
                <a:gd name="T23" fmla="*/ 22 h 119"/>
                <a:gd name="T24" fmla="*/ 9 w 175"/>
                <a:gd name="T25" fmla="*/ 17 h 119"/>
                <a:gd name="T26" fmla="*/ 0 w 175"/>
                <a:gd name="T27" fmla="*/ 17 h 119"/>
                <a:gd name="T28" fmla="*/ 0 w 175"/>
                <a:gd name="T29" fmla="*/ 13 h 119"/>
                <a:gd name="T30" fmla="*/ 0 w 175"/>
                <a:gd name="T31" fmla="*/ 9 h 119"/>
                <a:gd name="T32" fmla="*/ 5 w 175"/>
                <a:gd name="T33" fmla="*/ 13 h 119"/>
                <a:gd name="T34" fmla="*/ 9 w 175"/>
                <a:gd name="T35" fmla="*/ 13 h 119"/>
                <a:gd name="T36" fmla="*/ 14 w 175"/>
                <a:gd name="T37" fmla="*/ 13 h 119"/>
                <a:gd name="T38" fmla="*/ 14 w 175"/>
                <a:gd name="T39" fmla="*/ 9 h 119"/>
                <a:gd name="T40" fmla="*/ 14 w 175"/>
                <a:gd name="T41" fmla="*/ 4 h 119"/>
                <a:gd name="T42" fmla="*/ 9 w 175"/>
                <a:gd name="T43" fmla="*/ 4 h 119"/>
                <a:gd name="T44" fmla="*/ 9 w 175"/>
                <a:gd name="T45" fmla="*/ 0 h 119"/>
                <a:gd name="T46" fmla="*/ 14 w 175"/>
                <a:gd name="T47" fmla="*/ 0 h 119"/>
                <a:gd name="T48" fmla="*/ 18 w 175"/>
                <a:gd name="T49" fmla="*/ 0 h 119"/>
                <a:gd name="T50" fmla="*/ 27 w 175"/>
                <a:gd name="T51" fmla="*/ 0 h 119"/>
                <a:gd name="T52" fmla="*/ 31 w 175"/>
                <a:gd name="T53" fmla="*/ 0 h 119"/>
                <a:gd name="T54" fmla="*/ 36 w 175"/>
                <a:gd name="T55" fmla="*/ 0 h 119"/>
                <a:gd name="T56" fmla="*/ 36 w 175"/>
                <a:gd name="T57" fmla="*/ 4 h 119"/>
                <a:gd name="T58" fmla="*/ 31 w 175"/>
                <a:gd name="T59" fmla="*/ 9 h 119"/>
                <a:gd name="T60" fmla="*/ 27 w 175"/>
                <a:gd name="T61" fmla="*/ 9 h 119"/>
                <a:gd name="T62" fmla="*/ 31 w 175"/>
                <a:gd name="T63" fmla="*/ 9 h 119"/>
                <a:gd name="T64" fmla="*/ 36 w 175"/>
                <a:gd name="T65" fmla="*/ 9 h 1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5"/>
                <a:gd name="T100" fmla="*/ 0 h 119"/>
                <a:gd name="T101" fmla="*/ 175 w 175"/>
                <a:gd name="T102" fmla="*/ 119 h 1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5" h="119">
                  <a:moveTo>
                    <a:pt x="141" y="33"/>
                  </a:moveTo>
                  <a:lnTo>
                    <a:pt x="141" y="50"/>
                  </a:lnTo>
                  <a:lnTo>
                    <a:pt x="141" y="67"/>
                  </a:lnTo>
                  <a:lnTo>
                    <a:pt x="158" y="67"/>
                  </a:lnTo>
                  <a:lnTo>
                    <a:pt x="175" y="67"/>
                  </a:lnTo>
                  <a:lnTo>
                    <a:pt x="158" y="85"/>
                  </a:lnTo>
                  <a:lnTo>
                    <a:pt x="158" y="102"/>
                  </a:lnTo>
                  <a:lnTo>
                    <a:pt x="123" y="119"/>
                  </a:lnTo>
                  <a:lnTo>
                    <a:pt x="106" y="119"/>
                  </a:lnTo>
                  <a:lnTo>
                    <a:pt x="89" y="119"/>
                  </a:lnTo>
                  <a:lnTo>
                    <a:pt x="89" y="102"/>
                  </a:lnTo>
                  <a:lnTo>
                    <a:pt x="54" y="85"/>
                  </a:lnTo>
                  <a:lnTo>
                    <a:pt x="35" y="67"/>
                  </a:lnTo>
                  <a:lnTo>
                    <a:pt x="0" y="67"/>
                  </a:lnTo>
                  <a:lnTo>
                    <a:pt x="0" y="50"/>
                  </a:lnTo>
                  <a:lnTo>
                    <a:pt x="0" y="33"/>
                  </a:lnTo>
                  <a:lnTo>
                    <a:pt x="18" y="50"/>
                  </a:lnTo>
                  <a:lnTo>
                    <a:pt x="35" y="50"/>
                  </a:lnTo>
                  <a:lnTo>
                    <a:pt x="54" y="50"/>
                  </a:lnTo>
                  <a:lnTo>
                    <a:pt x="54" y="33"/>
                  </a:lnTo>
                  <a:lnTo>
                    <a:pt x="54" y="15"/>
                  </a:lnTo>
                  <a:lnTo>
                    <a:pt x="35" y="15"/>
                  </a:lnTo>
                  <a:lnTo>
                    <a:pt x="35" y="0"/>
                  </a:lnTo>
                  <a:lnTo>
                    <a:pt x="54" y="0"/>
                  </a:lnTo>
                  <a:lnTo>
                    <a:pt x="71" y="0"/>
                  </a:lnTo>
                  <a:lnTo>
                    <a:pt x="106" y="0"/>
                  </a:lnTo>
                  <a:lnTo>
                    <a:pt x="123" y="0"/>
                  </a:lnTo>
                  <a:lnTo>
                    <a:pt x="141" y="0"/>
                  </a:lnTo>
                  <a:lnTo>
                    <a:pt x="141" y="15"/>
                  </a:lnTo>
                  <a:lnTo>
                    <a:pt x="123" y="33"/>
                  </a:lnTo>
                  <a:lnTo>
                    <a:pt x="106" y="33"/>
                  </a:lnTo>
                  <a:lnTo>
                    <a:pt x="123" y="33"/>
                  </a:lnTo>
                  <a:lnTo>
                    <a:pt x="141"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8" name="Freeform 348"/>
            <p:cNvSpPr>
              <a:spLocks/>
            </p:cNvSpPr>
            <p:nvPr/>
          </p:nvSpPr>
          <p:spPr bwMode="auto">
            <a:xfrm>
              <a:off x="1430" y="1479"/>
              <a:ext cx="97" cy="53"/>
            </a:xfrm>
            <a:custGeom>
              <a:avLst/>
              <a:gdLst>
                <a:gd name="T0" fmla="*/ 5 w 194"/>
                <a:gd name="T1" fmla="*/ 9 h 105"/>
                <a:gd name="T2" fmla="*/ 5 w 194"/>
                <a:gd name="T3" fmla="*/ 5 h 105"/>
                <a:gd name="T4" fmla="*/ 0 w 194"/>
                <a:gd name="T5" fmla="*/ 0 h 105"/>
                <a:gd name="T6" fmla="*/ 5 w 194"/>
                <a:gd name="T7" fmla="*/ 0 h 105"/>
                <a:gd name="T8" fmla="*/ 13 w 194"/>
                <a:gd name="T9" fmla="*/ 5 h 105"/>
                <a:gd name="T10" fmla="*/ 18 w 194"/>
                <a:gd name="T11" fmla="*/ 14 h 105"/>
                <a:gd name="T12" fmla="*/ 26 w 194"/>
                <a:gd name="T13" fmla="*/ 14 h 105"/>
                <a:gd name="T14" fmla="*/ 23 w 194"/>
                <a:gd name="T15" fmla="*/ 14 h 105"/>
                <a:gd name="T16" fmla="*/ 18 w 194"/>
                <a:gd name="T17" fmla="*/ 9 h 105"/>
                <a:gd name="T18" fmla="*/ 18 w 194"/>
                <a:gd name="T19" fmla="*/ 5 h 105"/>
                <a:gd name="T20" fmla="*/ 23 w 194"/>
                <a:gd name="T21" fmla="*/ 9 h 105"/>
                <a:gd name="T22" fmla="*/ 31 w 194"/>
                <a:gd name="T23" fmla="*/ 9 h 105"/>
                <a:gd name="T24" fmla="*/ 31 w 194"/>
                <a:gd name="T25" fmla="*/ 14 h 105"/>
                <a:gd name="T26" fmla="*/ 31 w 194"/>
                <a:gd name="T27" fmla="*/ 9 h 105"/>
                <a:gd name="T28" fmla="*/ 31 w 194"/>
                <a:gd name="T29" fmla="*/ 5 h 105"/>
                <a:gd name="T30" fmla="*/ 26 w 194"/>
                <a:gd name="T31" fmla="*/ 5 h 105"/>
                <a:gd name="T32" fmla="*/ 26 w 194"/>
                <a:gd name="T33" fmla="*/ 0 h 105"/>
                <a:gd name="T34" fmla="*/ 31 w 194"/>
                <a:gd name="T35" fmla="*/ 0 h 105"/>
                <a:gd name="T36" fmla="*/ 36 w 194"/>
                <a:gd name="T37" fmla="*/ 5 h 105"/>
                <a:gd name="T38" fmla="*/ 40 w 194"/>
                <a:gd name="T39" fmla="*/ 5 h 105"/>
                <a:gd name="T40" fmla="*/ 45 w 194"/>
                <a:gd name="T41" fmla="*/ 5 h 105"/>
                <a:gd name="T42" fmla="*/ 45 w 194"/>
                <a:gd name="T43" fmla="*/ 0 h 105"/>
                <a:gd name="T44" fmla="*/ 45 w 194"/>
                <a:gd name="T45" fmla="*/ 5 h 105"/>
                <a:gd name="T46" fmla="*/ 49 w 194"/>
                <a:gd name="T47" fmla="*/ 5 h 105"/>
                <a:gd name="T48" fmla="*/ 49 w 194"/>
                <a:gd name="T49" fmla="*/ 9 h 105"/>
                <a:gd name="T50" fmla="*/ 49 w 194"/>
                <a:gd name="T51" fmla="*/ 18 h 105"/>
                <a:gd name="T52" fmla="*/ 45 w 194"/>
                <a:gd name="T53" fmla="*/ 18 h 105"/>
                <a:gd name="T54" fmla="*/ 45 w 194"/>
                <a:gd name="T55" fmla="*/ 27 h 105"/>
                <a:gd name="T56" fmla="*/ 40 w 194"/>
                <a:gd name="T57" fmla="*/ 27 h 105"/>
                <a:gd name="T58" fmla="*/ 36 w 194"/>
                <a:gd name="T59" fmla="*/ 27 h 105"/>
                <a:gd name="T60" fmla="*/ 31 w 194"/>
                <a:gd name="T61" fmla="*/ 27 h 105"/>
                <a:gd name="T62" fmla="*/ 31 w 194"/>
                <a:gd name="T63" fmla="*/ 22 h 105"/>
                <a:gd name="T64" fmla="*/ 31 w 194"/>
                <a:gd name="T65" fmla="*/ 18 h 105"/>
                <a:gd name="T66" fmla="*/ 36 w 194"/>
                <a:gd name="T67" fmla="*/ 18 h 105"/>
                <a:gd name="T68" fmla="*/ 31 w 194"/>
                <a:gd name="T69" fmla="*/ 18 h 105"/>
                <a:gd name="T70" fmla="*/ 23 w 194"/>
                <a:gd name="T71" fmla="*/ 18 h 105"/>
                <a:gd name="T72" fmla="*/ 18 w 194"/>
                <a:gd name="T73" fmla="*/ 18 h 105"/>
                <a:gd name="T74" fmla="*/ 13 w 194"/>
                <a:gd name="T75" fmla="*/ 18 h 105"/>
                <a:gd name="T76" fmla="*/ 10 w 194"/>
                <a:gd name="T77" fmla="*/ 18 h 105"/>
                <a:gd name="T78" fmla="*/ 10 w 194"/>
                <a:gd name="T79" fmla="*/ 14 h 105"/>
                <a:gd name="T80" fmla="*/ 5 w 194"/>
                <a:gd name="T81" fmla="*/ 14 h 105"/>
                <a:gd name="T82" fmla="*/ 5 w 194"/>
                <a:gd name="T83" fmla="*/ 9 h 105"/>
                <a:gd name="T84" fmla="*/ 5 w 194"/>
                <a:gd name="T85" fmla="*/ 5 h 105"/>
                <a:gd name="T86" fmla="*/ 5 w 194"/>
                <a:gd name="T87" fmla="*/ 9 h 1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4"/>
                <a:gd name="T133" fmla="*/ 0 h 105"/>
                <a:gd name="T134" fmla="*/ 194 w 194"/>
                <a:gd name="T135" fmla="*/ 105 h 1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4" h="105">
                  <a:moveTo>
                    <a:pt x="19" y="34"/>
                  </a:moveTo>
                  <a:lnTo>
                    <a:pt x="19" y="17"/>
                  </a:lnTo>
                  <a:lnTo>
                    <a:pt x="0" y="0"/>
                  </a:lnTo>
                  <a:lnTo>
                    <a:pt x="19" y="0"/>
                  </a:lnTo>
                  <a:lnTo>
                    <a:pt x="54" y="17"/>
                  </a:lnTo>
                  <a:lnTo>
                    <a:pt x="71" y="53"/>
                  </a:lnTo>
                  <a:lnTo>
                    <a:pt x="106" y="53"/>
                  </a:lnTo>
                  <a:lnTo>
                    <a:pt x="89" y="53"/>
                  </a:lnTo>
                  <a:lnTo>
                    <a:pt x="71" y="34"/>
                  </a:lnTo>
                  <a:lnTo>
                    <a:pt x="71" y="17"/>
                  </a:lnTo>
                  <a:lnTo>
                    <a:pt x="89" y="34"/>
                  </a:lnTo>
                  <a:lnTo>
                    <a:pt x="125" y="34"/>
                  </a:lnTo>
                  <a:lnTo>
                    <a:pt x="125" y="53"/>
                  </a:lnTo>
                  <a:lnTo>
                    <a:pt x="125" y="34"/>
                  </a:lnTo>
                  <a:lnTo>
                    <a:pt x="125" y="17"/>
                  </a:lnTo>
                  <a:lnTo>
                    <a:pt x="106" y="17"/>
                  </a:lnTo>
                  <a:lnTo>
                    <a:pt x="106" y="0"/>
                  </a:lnTo>
                  <a:lnTo>
                    <a:pt x="125" y="0"/>
                  </a:lnTo>
                  <a:lnTo>
                    <a:pt x="142" y="17"/>
                  </a:lnTo>
                  <a:lnTo>
                    <a:pt x="160" y="17"/>
                  </a:lnTo>
                  <a:lnTo>
                    <a:pt x="177" y="17"/>
                  </a:lnTo>
                  <a:lnTo>
                    <a:pt x="177" y="0"/>
                  </a:lnTo>
                  <a:lnTo>
                    <a:pt x="177" y="17"/>
                  </a:lnTo>
                  <a:lnTo>
                    <a:pt x="194" y="17"/>
                  </a:lnTo>
                  <a:lnTo>
                    <a:pt x="194" y="34"/>
                  </a:lnTo>
                  <a:lnTo>
                    <a:pt x="194" y="71"/>
                  </a:lnTo>
                  <a:lnTo>
                    <a:pt x="177" y="71"/>
                  </a:lnTo>
                  <a:lnTo>
                    <a:pt x="177" y="105"/>
                  </a:lnTo>
                  <a:lnTo>
                    <a:pt x="160" y="105"/>
                  </a:lnTo>
                  <a:lnTo>
                    <a:pt x="142" y="105"/>
                  </a:lnTo>
                  <a:lnTo>
                    <a:pt x="125" y="105"/>
                  </a:lnTo>
                  <a:lnTo>
                    <a:pt x="125" y="88"/>
                  </a:lnTo>
                  <a:lnTo>
                    <a:pt x="125" y="71"/>
                  </a:lnTo>
                  <a:lnTo>
                    <a:pt x="142" y="71"/>
                  </a:lnTo>
                  <a:lnTo>
                    <a:pt x="125" y="71"/>
                  </a:lnTo>
                  <a:lnTo>
                    <a:pt x="89" y="71"/>
                  </a:lnTo>
                  <a:lnTo>
                    <a:pt x="71" y="71"/>
                  </a:lnTo>
                  <a:lnTo>
                    <a:pt x="54" y="71"/>
                  </a:lnTo>
                  <a:lnTo>
                    <a:pt x="37" y="71"/>
                  </a:lnTo>
                  <a:lnTo>
                    <a:pt x="37" y="53"/>
                  </a:lnTo>
                  <a:lnTo>
                    <a:pt x="19" y="53"/>
                  </a:lnTo>
                  <a:lnTo>
                    <a:pt x="19" y="34"/>
                  </a:lnTo>
                  <a:lnTo>
                    <a:pt x="19" y="17"/>
                  </a:lnTo>
                  <a:lnTo>
                    <a:pt x="19" y="3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89" name="Freeform 349"/>
            <p:cNvSpPr>
              <a:spLocks/>
            </p:cNvSpPr>
            <p:nvPr/>
          </p:nvSpPr>
          <p:spPr bwMode="auto">
            <a:xfrm>
              <a:off x="1508" y="1659"/>
              <a:ext cx="52" cy="37"/>
            </a:xfrm>
            <a:custGeom>
              <a:avLst/>
              <a:gdLst>
                <a:gd name="T0" fmla="*/ 22 w 103"/>
                <a:gd name="T1" fmla="*/ 19 h 73"/>
                <a:gd name="T2" fmla="*/ 13 w 103"/>
                <a:gd name="T3" fmla="*/ 14 h 73"/>
                <a:gd name="T4" fmla="*/ 5 w 103"/>
                <a:gd name="T5" fmla="*/ 10 h 73"/>
                <a:gd name="T6" fmla="*/ 0 w 103"/>
                <a:gd name="T7" fmla="*/ 10 h 73"/>
                <a:gd name="T8" fmla="*/ 5 w 103"/>
                <a:gd name="T9" fmla="*/ 10 h 73"/>
                <a:gd name="T10" fmla="*/ 5 w 103"/>
                <a:gd name="T11" fmla="*/ 5 h 73"/>
                <a:gd name="T12" fmla="*/ 9 w 103"/>
                <a:gd name="T13" fmla="*/ 0 h 73"/>
                <a:gd name="T14" fmla="*/ 18 w 103"/>
                <a:gd name="T15" fmla="*/ 5 h 73"/>
                <a:gd name="T16" fmla="*/ 22 w 103"/>
                <a:gd name="T17" fmla="*/ 10 h 73"/>
                <a:gd name="T18" fmla="*/ 26 w 103"/>
                <a:gd name="T19" fmla="*/ 14 h 73"/>
                <a:gd name="T20" fmla="*/ 22 w 103"/>
                <a:gd name="T21" fmla="*/ 14 h 73"/>
                <a:gd name="T22" fmla="*/ 22 w 103"/>
                <a:gd name="T23" fmla="*/ 19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
                <a:gd name="T37" fmla="*/ 0 h 73"/>
                <a:gd name="T38" fmla="*/ 103 w 10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 h="73">
                  <a:moveTo>
                    <a:pt x="86" y="73"/>
                  </a:moveTo>
                  <a:lnTo>
                    <a:pt x="52" y="56"/>
                  </a:lnTo>
                  <a:lnTo>
                    <a:pt x="17" y="37"/>
                  </a:lnTo>
                  <a:lnTo>
                    <a:pt x="0" y="37"/>
                  </a:lnTo>
                  <a:lnTo>
                    <a:pt x="17" y="37"/>
                  </a:lnTo>
                  <a:lnTo>
                    <a:pt x="17" y="19"/>
                  </a:lnTo>
                  <a:lnTo>
                    <a:pt x="34" y="0"/>
                  </a:lnTo>
                  <a:lnTo>
                    <a:pt x="69" y="19"/>
                  </a:lnTo>
                  <a:lnTo>
                    <a:pt x="86" y="37"/>
                  </a:lnTo>
                  <a:lnTo>
                    <a:pt x="103" y="56"/>
                  </a:lnTo>
                  <a:lnTo>
                    <a:pt x="86" y="56"/>
                  </a:lnTo>
                  <a:lnTo>
                    <a:pt x="86" y="7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0" name="Freeform 350"/>
            <p:cNvSpPr>
              <a:spLocks/>
            </p:cNvSpPr>
            <p:nvPr/>
          </p:nvSpPr>
          <p:spPr bwMode="auto">
            <a:xfrm>
              <a:off x="1552" y="1548"/>
              <a:ext cx="79" cy="60"/>
            </a:xfrm>
            <a:custGeom>
              <a:avLst/>
              <a:gdLst>
                <a:gd name="T0" fmla="*/ 39 w 159"/>
                <a:gd name="T1" fmla="*/ 8 h 121"/>
                <a:gd name="T2" fmla="*/ 35 w 159"/>
                <a:gd name="T3" fmla="*/ 8 h 121"/>
                <a:gd name="T4" fmla="*/ 31 w 159"/>
                <a:gd name="T5" fmla="*/ 8 h 121"/>
                <a:gd name="T6" fmla="*/ 27 w 159"/>
                <a:gd name="T7" fmla="*/ 17 h 121"/>
                <a:gd name="T8" fmla="*/ 27 w 159"/>
                <a:gd name="T9" fmla="*/ 21 h 121"/>
                <a:gd name="T10" fmla="*/ 17 w 159"/>
                <a:gd name="T11" fmla="*/ 21 h 121"/>
                <a:gd name="T12" fmla="*/ 13 w 159"/>
                <a:gd name="T13" fmla="*/ 21 h 121"/>
                <a:gd name="T14" fmla="*/ 13 w 159"/>
                <a:gd name="T15" fmla="*/ 25 h 121"/>
                <a:gd name="T16" fmla="*/ 13 w 159"/>
                <a:gd name="T17" fmla="*/ 30 h 121"/>
                <a:gd name="T18" fmla="*/ 8 w 159"/>
                <a:gd name="T19" fmla="*/ 30 h 121"/>
                <a:gd name="T20" fmla="*/ 4 w 159"/>
                <a:gd name="T21" fmla="*/ 30 h 121"/>
                <a:gd name="T22" fmla="*/ 4 w 159"/>
                <a:gd name="T23" fmla="*/ 25 h 121"/>
                <a:gd name="T24" fmla="*/ 4 w 159"/>
                <a:gd name="T25" fmla="*/ 21 h 121"/>
                <a:gd name="T26" fmla="*/ 4 w 159"/>
                <a:gd name="T27" fmla="*/ 17 h 121"/>
                <a:gd name="T28" fmla="*/ 0 w 159"/>
                <a:gd name="T29" fmla="*/ 8 h 121"/>
                <a:gd name="T30" fmla="*/ 4 w 159"/>
                <a:gd name="T31" fmla="*/ 8 h 121"/>
                <a:gd name="T32" fmla="*/ 8 w 159"/>
                <a:gd name="T33" fmla="*/ 8 h 121"/>
                <a:gd name="T34" fmla="*/ 8 w 159"/>
                <a:gd name="T35" fmla="*/ 4 h 121"/>
                <a:gd name="T36" fmla="*/ 13 w 159"/>
                <a:gd name="T37" fmla="*/ 4 h 121"/>
                <a:gd name="T38" fmla="*/ 13 w 159"/>
                <a:gd name="T39" fmla="*/ 0 h 121"/>
                <a:gd name="T40" fmla="*/ 22 w 159"/>
                <a:gd name="T41" fmla="*/ 4 h 121"/>
                <a:gd name="T42" fmla="*/ 27 w 159"/>
                <a:gd name="T43" fmla="*/ 4 h 121"/>
                <a:gd name="T44" fmla="*/ 39 w 159"/>
                <a:gd name="T45" fmla="*/ 4 h 121"/>
                <a:gd name="T46" fmla="*/ 39 w 159"/>
                <a:gd name="T47" fmla="*/ 8 h 1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
                <a:gd name="T73" fmla="*/ 0 h 121"/>
                <a:gd name="T74" fmla="*/ 159 w 159"/>
                <a:gd name="T75" fmla="*/ 121 h 1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 h="121">
                  <a:moveTo>
                    <a:pt x="159" y="34"/>
                  </a:moveTo>
                  <a:lnTo>
                    <a:pt x="142" y="34"/>
                  </a:lnTo>
                  <a:lnTo>
                    <a:pt x="125" y="34"/>
                  </a:lnTo>
                  <a:lnTo>
                    <a:pt x="108" y="69"/>
                  </a:lnTo>
                  <a:lnTo>
                    <a:pt x="108" y="86"/>
                  </a:lnTo>
                  <a:lnTo>
                    <a:pt x="71" y="86"/>
                  </a:lnTo>
                  <a:lnTo>
                    <a:pt x="54" y="86"/>
                  </a:lnTo>
                  <a:lnTo>
                    <a:pt x="54" y="103"/>
                  </a:lnTo>
                  <a:lnTo>
                    <a:pt x="54" y="121"/>
                  </a:lnTo>
                  <a:lnTo>
                    <a:pt x="35" y="121"/>
                  </a:lnTo>
                  <a:lnTo>
                    <a:pt x="17" y="121"/>
                  </a:lnTo>
                  <a:lnTo>
                    <a:pt x="17" y="103"/>
                  </a:lnTo>
                  <a:lnTo>
                    <a:pt x="17" y="86"/>
                  </a:lnTo>
                  <a:lnTo>
                    <a:pt x="17" y="69"/>
                  </a:lnTo>
                  <a:lnTo>
                    <a:pt x="0" y="34"/>
                  </a:lnTo>
                  <a:lnTo>
                    <a:pt x="17" y="34"/>
                  </a:lnTo>
                  <a:lnTo>
                    <a:pt x="35" y="34"/>
                  </a:lnTo>
                  <a:lnTo>
                    <a:pt x="35" y="17"/>
                  </a:lnTo>
                  <a:lnTo>
                    <a:pt x="54" y="17"/>
                  </a:lnTo>
                  <a:lnTo>
                    <a:pt x="54" y="0"/>
                  </a:lnTo>
                  <a:lnTo>
                    <a:pt x="88" y="17"/>
                  </a:lnTo>
                  <a:lnTo>
                    <a:pt x="108" y="17"/>
                  </a:lnTo>
                  <a:lnTo>
                    <a:pt x="159" y="17"/>
                  </a:lnTo>
                  <a:lnTo>
                    <a:pt x="159" y="3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1" name="Freeform 351"/>
            <p:cNvSpPr>
              <a:spLocks/>
            </p:cNvSpPr>
            <p:nvPr/>
          </p:nvSpPr>
          <p:spPr bwMode="auto">
            <a:xfrm>
              <a:off x="1410" y="1453"/>
              <a:ext cx="20" cy="18"/>
            </a:xfrm>
            <a:custGeom>
              <a:avLst/>
              <a:gdLst>
                <a:gd name="T0" fmla="*/ 11 w 38"/>
                <a:gd name="T1" fmla="*/ 5 h 36"/>
                <a:gd name="T2" fmla="*/ 11 w 38"/>
                <a:gd name="T3" fmla="*/ 9 h 36"/>
                <a:gd name="T4" fmla="*/ 5 w 38"/>
                <a:gd name="T5" fmla="*/ 9 h 36"/>
                <a:gd name="T6" fmla="*/ 0 w 38"/>
                <a:gd name="T7" fmla="*/ 5 h 36"/>
                <a:gd name="T8" fmla="*/ 0 w 38"/>
                <a:gd name="T9" fmla="*/ 0 h 36"/>
                <a:gd name="T10" fmla="*/ 5 w 38"/>
                <a:gd name="T11" fmla="*/ 0 h 36"/>
                <a:gd name="T12" fmla="*/ 11 w 38"/>
                <a:gd name="T13" fmla="*/ 5 h 36"/>
                <a:gd name="T14" fmla="*/ 0 60000 65536"/>
                <a:gd name="T15" fmla="*/ 0 60000 65536"/>
                <a:gd name="T16" fmla="*/ 0 60000 65536"/>
                <a:gd name="T17" fmla="*/ 0 60000 65536"/>
                <a:gd name="T18" fmla="*/ 0 60000 65536"/>
                <a:gd name="T19" fmla="*/ 0 60000 65536"/>
                <a:gd name="T20" fmla="*/ 0 60000 65536"/>
                <a:gd name="T21" fmla="*/ 0 w 38"/>
                <a:gd name="T22" fmla="*/ 0 h 36"/>
                <a:gd name="T23" fmla="*/ 38 w 3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6">
                  <a:moveTo>
                    <a:pt x="38" y="17"/>
                  </a:moveTo>
                  <a:lnTo>
                    <a:pt x="38" y="36"/>
                  </a:lnTo>
                  <a:lnTo>
                    <a:pt x="19" y="36"/>
                  </a:lnTo>
                  <a:lnTo>
                    <a:pt x="0" y="17"/>
                  </a:lnTo>
                  <a:lnTo>
                    <a:pt x="0" y="0"/>
                  </a:lnTo>
                  <a:lnTo>
                    <a:pt x="19" y="0"/>
                  </a:lnTo>
                  <a:lnTo>
                    <a:pt x="38"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2" name="Freeform 352"/>
            <p:cNvSpPr>
              <a:spLocks/>
            </p:cNvSpPr>
            <p:nvPr/>
          </p:nvSpPr>
          <p:spPr bwMode="auto">
            <a:xfrm>
              <a:off x="1430" y="1513"/>
              <a:ext cx="19" cy="19"/>
            </a:xfrm>
            <a:custGeom>
              <a:avLst/>
              <a:gdLst>
                <a:gd name="T0" fmla="*/ 4 w 39"/>
                <a:gd name="T1" fmla="*/ 0 h 36"/>
                <a:gd name="T2" fmla="*/ 9 w 39"/>
                <a:gd name="T3" fmla="*/ 5 h 36"/>
                <a:gd name="T4" fmla="*/ 4 w 39"/>
                <a:gd name="T5" fmla="*/ 10 h 36"/>
                <a:gd name="T6" fmla="*/ 0 w 39"/>
                <a:gd name="T7" fmla="*/ 10 h 36"/>
                <a:gd name="T8" fmla="*/ 0 w 39"/>
                <a:gd name="T9" fmla="*/ 5 h 36"/>
                <a:gd name="T10" fmla="*/ 0 w 39"/>
                <a:gd name="T11" fmla="*/ 0 h 36"/>
                <a:gd name="T12" fmla="*/ 4 w 39"/>
                <a:gd name="T13" fmla="*/ 0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19" y="0"/>
                  </a:moveTo>
                  <a:lnTo>
                    <a:pt x="39" y="19"/>
                  </a:lnTo>
                  <a:lnTo>
                    <a:pt x="19" y="36"/>
                  </a:lnTo>
                  <a:lnTo>
                    <a:pt x="0" y="36"/>
                  </a:lnTo>
                  <a:lnTo>
                    <a:pt x="0" y="19"/>
                  </a:lnTo>
                  <a:lnTo>
                    <a:pt x="0" y="0"/>
                  </a:lnTo>
                  <a:lnTo>
                    <a:pt x="1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3" name="Freeform 353"/>
            <p:cNvSpPr>
              <a:spLocks/>
            </p:cNvSpPr>
            <p:nvPr/>
          </p:nvSpPr>
          <p:spPr bwMode="auto">
            <a:xfrm>
              <a:off x="1430" y="1513"/>
              <a:ext cx="19" cy="19"/>
            </a:xfrm>
            <a:custGeom>
              <a:avLst/>
              <a:gdLst>
                <a:gd name="T0" fmla="*/ 4 w 39"/>
                <a:gd name="T1" fmla="*/ 0 h 36"/>
                <a:gd name="T2" fmla="*/ 9 w 39"/>
                <a:gd name="T3" fmla="*/ 5 h 36"/>
                <a:gd name="T4" fmla="*/ 4 w 39"/>
                <a:gd name="T5" fmla="*/ 10 h 36"/>
                <a:gd name="T6" fmla="*/ 0 w 39"/>
                <a:gd name="T7" fmla="*/ 10 h 36"/>
                <a:gd name="T8" fmla="*/ 0 w 39"/>
                <a:gd name="T9" fmla="*/ 5 h 36"/>
                <a:gd name="T10" fmla="*/ 0 w 39"/>
                <a:gd name="T11" fmla="*/ 0 h 36"/>
                <a:gd name="T12" fmla="*/ 4 w 39"/>
                <a:gd name="T13" fmla="*/ 0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19" y="0"/>
                  </a:moveTo>
                  <a:lnTo>
                    <a:pt x="39" y="19"/>
                  </a:lnTo>
                  <a:lnTo>
                    <a:pt x="19" y="36"/>
                  </a:lnTo>
                  <a:lnTo>
                    <a:pt x="0" y="36"/>
                  </a:lnTo>
                  <a:lnTo>
                    <a:pt x="0" y="19"/>
                  </a:lnTo>
                  <a:lnTo>
                    <a:pt x="0" y="0"/>
                  </a:lnTo>
                  <a:lnTo>
                    <a:pt x="19"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94" name="Freeform 354"/>
            <p:cNvSpPr>
              <a:spLocks/>
            </p:cNvSpPr>
            <p:nvPr/>
          </p:nvSpPr>
          <p:spPr bwMode="auto">
            <a:xfrm>
              <a:off x="1419" y="1402"/>
              <a:ext cx="89" cy="51"/>
            </a:xfrm>
            <a:custGeom>
              <a:avLst/>
              <a:gdLst>
                <a:gd name="T0" fmla="*/ 31 w 179"/>
                <a:gd name="T1" fmla="*/ 21 h 102"/>
                <a:gd name="T2" fmla="*/ 22 w 179"/>
                <a:gd name="T3" fmla="*/ 17 h 102"/>
                <a:gd name="T4" fmla="*/ 18 w 179"/>
                <a:gd name="T5" fmla="*/ 17 h 102"/>
                <a:gd name="T6" fmla="*/ 14 w 179"/>
                <a:gd name="T7" fmla="*/ 17 h 102"/>
                <a:gd name="T8" fmla="*/ 9 w 179"/>
                <a:gd name="T9" fmla="*/ 17 h 102"/>
                <a:gd name="T10" fmla="*/ 4 w 179"/>
                <a:gd name="T11" fmla="*/ 17 h 102"/>
                <a:gd name="T12" fmla="*/ 4 w 179"/>
                <a:gd name="T13" fmla="*/ 13 h 102"/>
                <a:gd name="T14" fmla="*/ 9 w 179"/>
                <a:gd name="T15" fmla="*/ 13 h 102"/>
                <a:gd name="T16" fmla="*/ 4 w 179"/>
                <a:gd name="T17" fmla="*/ 13 h 102"/>
                <a:gd name="T18" fmla="*/ 4 w 179"/>
                <a:gd name="T19" fmla="*/ 9 h 102"/>
                <a:gd name="T20" fmla="*/ 0 w 179"/>
                <a:gd name="T21" fmla="*/ 9 h 102"/>
                <a:gd name="T22" fmla="*/ 0 w 179"/>
                <a:gd name="T23" fmla="*/ 3 h 102"/>
                <a:gd name="T24" fmla="*/ 4 w 179"/>
                <a:gd name="T25" fmla="*/ 3 h 102"/>
                <a:gd name="T26" fmla="*/ 4 w 179"/>
                <a:gd name="T27" fmla="*/ 0 h 102"/>
                <a:gd name="T28" fmla="*/ 9 w 179"/>
                <a:gd name="T29" fmla="*/ 3 h 102"/>
                <a:gd name="T30" fmla="*/ 14 w 179"/>
                <a:gd name="T31" fmla="*/ 3 h 102"/>
                <a:gd name="T32" fmla="*/ 18 w 179"/>
                <a:gd name="T33" fmla="*/ 9 h 102"/>
                <a:gd name="T34" fmla="*/ 18 w 179"/>
                <a:gd name="T35" fmla="*/ 3 h 102"/>
                <a:gd name="T36" fmla="*/ 22 w 179"/>
                <a:gd name="T37" fmla="*/ 3 h 102"/>
                <a:gd name="T38" fmla="*/ 27 w 179"/>
                <a:gd name="T39" fmla="*/ 9 h 102"/>
                <a:gd name="T40" fmla="*/ 27 w 179"/>
                <a:gd name="T41" fmla="*/ 13 h 102"/>
                <a:gd name="T42" fmla="*/ 31 w 179"/>
                <a:gd name="T43" fmla="*/ 13 h 102"/>
                <a:gd name="T44" fmla="*/ 31 w 179"/>
                <a:gd name="T45" fmla="*/ 9 h 102"/>
                <a:gd name="T46" fmla="*/ 36 w 179"/>
                <a:gd name="T47" fmla="*/ 9 h 102"/>
                <a:gd name="T48" fmla="*/ 36 w 179"/>
                <a:gd name="T49" fmla="*/ 13 h 102"/>
                <a:gd name="T50" fmla="*/ 40 w 179"/>
                <a:gd name="T51" fmla="*/ 13 h 102"/>
                <a:gd name="T52" fmla="*/ 36 w 179"/>
                <a:gd name="T53" fmla="*/ 13 h 102"/>
                <a:gd name="T54" fmla="*/ 40 w 179"/>
                <a:gd name="T55" fmla="*/ 17 h 102"/>
                <a:gd name="T56" fmla="*/ 44 w 179"/>
                <a:gd name="T57" fmla="*/ 21 h 102"/>
                <a:gd name="T58" fmla="*/ 44 w 179"/>
                <a:gd name="T59" fmla="*/ 26 h 102"/>
                <a:gd name="T60" fmla="*/ 40 w 179"/>
                <a:gd name="T61" fmla="*/ 26 h 102"/>
                <a:gd name="T62" fmla="*/ 36 w 179"/>
                <a:gd name="T63" fmla="*/ 26 h 102"/>
                <a:gd name="T64" fmla="*/ 36 w 179"/>
                <a:gd name="T65" fmla="*/ 21 h 102"/>
                <a:gd name="T66" fmla="*/ 31 w 179"/>
                <a:gd name="T67" fmla="*/ 21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9"/>
                <a:gd name="T103" fmla="*/ 0 h 102"/>
                <a:gd name="T104" fmla="*/ 179 w 179"/>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9" h="102">
                  <a:moveTo>
                    <a:pt x="127" y="84"/>
                  </a:moveTo>
                  <a:lnTo>
                    <a:pt x="90" y="67"/>
                  </a:lnTo>
                  <a:lnTo>
                    <a:pt x="73" y="67"/>
                  </a:lnTo>
                  <a:lnTo>
                    <a:pt x="56" y="67"/>
                  </a:lnTo>
                  <a:lnTo>
                    <a:pt x="39" y="67"/>
                  </a:lnTo>
                  <a:lnTo>
                    <a:pt x="19" y="67"/>
                  </a:lnTo>
                  <a:lnTo>
                    <a:pt x="19" y="50"/>
                  </a:lnTo>
                  <a:lnTo>
                    <a:pt x="39" y="50"/>
                  </a:lnTo>
                  <a:lnTo>
                    <a:pt x="19" y="50"/>
                  </a:lnTo>
                  <a:lnTo>
                    <a:pt x="19" y="33"/>
                  </a:lnTo>
                  <a:lnTo>
                    <a:pt x="0" y="33"/>
                  </a:lnTo>
                  <a:lnTo>
                    <a:pt x="0" y="15"/>
                  </a:lnTo>
                  <a:lnTo>
                    <a:pt x="19" y="15"/>
                  </a:lnTo>
                  <a:lnTo>
                    <a:pt x="19" y="0"/>
                  </a:lnTo>
                  <a:lnTo>
                    <a:pt x="39" y="15"/>
                  </a:lnTo>
                  <a:lnTo>
                    <a:pt x="56" y="15"/>
                  </a:lnTo>
                  <a:lnTo>
                    <a:pt x="73" y="33"/>
                  </a:lnTo>
                  <a:lnTo>
                    <a:pt x="73" y="15"/>
                  </a:lnTo>
                  <a:lnTo>
                    <a:pt x="90" y="15"/>
                  </a:lnTo>
                  <a:lnTo>
                    <a:pt x="108" y="33"/>
                  </a:lnTo>
                  <a:lnTo>
                    <a:pt x="108" y="50"/>
                  </a:lnTo>
                  <a:lnTo>
                    <a:pt x="127" y="50"/>
                  </a:lnTo>
                  <a:lnTo>
                    <a:pt x="127" y="33"/>
                  </a:lnTo>
                  <a:lnTo>
                    <a:pt x="144" y="33"/>
                  </a:lnTo>
                  <a:lnTo>
                    <a:pt x="144" y="50"/>
                  </a:lnTo>
                  <a:lnTo>
                    <a:pt x="161" y="50"/>
                  </a:lnTo>
                  <a:lnTo>
                    <a:pt x="144" y="50"/>
                  </a:lnTo>
                  <a:lnTo>
                    <a:pt x="161" y="67"/>
                  </a:lnTo>
                  <a:lnTo>
                    <a:pt x="179" y="84"/>
                  </a:lnTo>
                  <a:lnTo>
                    <a:pt x="179" y="102"/>
                  </a:lnTo>
                  <a:lnTo>
                    <a:pt x="161" y="102"/>
                  </a:lnTo>
                  <a:lnTo>
                    <a:pt x="144" y="102"/>
                  </a:lnTo>
                  <a:lnTo>
                    <a:pt x="144" y="84"/>
                  </a:lnTo>
                  <a:lnTo>
                    <a:pt x="127" y="8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5" name="Freeform 355"/>
            <p:cNvSpPr>
              <a:spLocks/>
            </p:cNvSpPr>
            <p:nvPr/>
          </p:nvSpPr>
          <p:spPr bwMode="auto">
            <a:xfrm>
              <a:off x="1464" y="1445"/>
              <a:ext cx="18" cy="8"/>
            </a:xfrm>
            <a:custGeom>
              <a:avLst/>
              <a:gdLst>
                <a:gd name="T0" fmla="*/ 0 w 37"/>
                <a:gd name="T1" fmla="*/ 4 h 16"/>
                <a:gd name="T2" fmla="*/ 0 w 37"/>
                <a:gd name="T3" fmla="*/ 0 h 16"/>
                <a:gd name="T4" fmla="*/ 5 w 37"/>
                <a:gd name="T5" fmla="*/ 0 h 16"/>
                <a:gd name="T6" fmla="*/ 5 w 37"/>
                <a:gd name="T7" fmla="*/ 4 h 16"/>
                <a:gd name="T8" fmla="*/ 9 w 37"/>
                <a:gd name="T9" fmla="*/ 4 h 16"/>
                <a:gd name="T10" fmla="*/ 5 w 37"/>
                <a:gd name="T11" fmla="*/ 4 h 16"/>
                <a:gd name="T12" fmla="*/ 0 w 37"/>
                <a:gd name="T13" fmla="*/ 4 h 16"/>
                <a:gd name="T14" fmla="*/ 0 60000 65536"/>
                <a:gd name="T15" fmla="*/ 0 60000 65536"/>
                <a:gd name="T16" fmla="*/ 0 60000 65536"/>
                <a:gd name="T17" fmla="*/ 0 60000 65536"/>
                <a:gd name="T18" fmla="*/ 0 60000 65536"/>
                <a:gd name="T19" fmla="*/ 0 60000 65536"/>
                <a:gd name="T20" fmla="*/ 0 60000 65536"/>
                <a:gd name="T21" fmla="*/ 0 w 37"/>
                <a:gd name="T22" fmla="*/ 0 h 16"/>
                <a:gd name="T23" fmla="*/ 37 w 37"/>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6">
                  <a:moveTo>
                    <a:pt x="0" y="16"/>
                  </a:moveTo>
                  <a:lnTo>
                    <a:pt x="0" y="0"/>
                  </a:lnTo>
                  <a:lnTo>
                    <a:pt x="20" y="0"/>
                  </a:lnTo>
                  <a:lnTo>
                    <a:pt x="20" y="16"/>
                  </a:lnTo>
                  <a:lnTo>
                    <a:pt x="37" y="16"/>
                  </a:lnTo>
                  <a:lnTo>
                    <a:pt x="20" y="16"/>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6" name="Freeform 356"/>
            <p:cNvSpPr>
              <a:spLocks/>
            </p:cNvSpPr>
            <p:nvPr/>
          </p:nvSpPr>
          <p:spPr bwMode="auto">
            <a:xfrm>
              <a:off x="1464" y="1445"/>
              <a:ext cx="18" cy="8"/>
            </a:xfrm>
            <a:custGeom>
              <a:avLst/>
              <a:gdLst>
                <a:gd name="T0" fmla="*/ 0 w 37"/>
                <a:gd name="T1" fmla="*/ 4 h 16"/>
                <a:gd name="T2" fmla="*/ 0 w 37"/>
                <a:gd name="T3" fmla="*/ 0 h 16"/>
                <a:gd name="T4" fmla="*/ 5 w 37"/>
                <a:gd name="T5" fmla="*/ 0 h 16"/>
                <a:gd name="T6" fmla="*/ 5 w 37"/>
                <a:gd name="T7" fmla="*/ 4 h 16"/>
                <a:gd name="T8" fmla="*/ 9 w 37"/>
                <a:gd name="T9" fmla="*/ 4 h 16"/>
                <a:gd name="T10" fmla="*/ 5 w 37"/>
                <a:gd name="T11" fmla="*/ 4 h 16"/>
                <a:gd name="T12" fmla="*/ 0 w 37"/>
                <a:gd name="T13" fmla="*/ 4 h 16"/>
                <a:gd name="T14" fmla="*/ 0 60000 65536"/>
                <a:gd name="T15" fmla="*/ 0 60000 65536"/>
                <a:gd name="T16" fmla="*/ 0 60000 65536"/>
                <a:gd name="T17" fmla="*/ 0 60000 65536"/>
                <a:gd name="T18" fmla="*/ 0 60000 65536"/>
                <a:gd name="T19" fmla="*/ 0 60000 65536"/>
                <a:gd name="T20" fmla="*/ 0 60000 65536"/>
                <a:gd name="T21" fmla="*/ 0 w 37"/>
                <a:gd name="T22" fmla="*/ 0 h 16"/>
                <a:gd name="T23" fmla="*/ 37 w 37"/>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6">
                  <a:moveTo>
                    <a:pt x="0" y="16"/>
                  </a:moveTo>
                  <a:lnTo>
                    <a:pt x="0" y="0"/>
                  </a:lnTo>
                  <a:lnTo>
                    <a:pt x="20" y="0"/>
                  </a:lnTo>
                  <a:lnTo>
                    <a:pt x="20" y="16"/>
                  </a:lnTo>
                  <a:lnTo>
                    <a:pt x="37" y="16"/>
                  </a:lnTo>
                  <a:lnTo>
                    <a:pt x="20" y="16"/>
                  </a:lnTo>
                  <a:lnTo>
                    <a:pt x="0" y="16"/>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397" name="Freeform 357"/>
            <p:cNvSpPr>
              <a:spLocks/>
            </p:cNvSpPr>
            <p:nvPr/>
          </p:nvSpPr>
          <p:spPr bwMode="auto">
            <a:xfrm>
              <a:off x="1544" y="1471"/>
              <a:ext cx="238" cy="68"/>
            </a:xfrm>
            <a:custGeom>
              <a:avLst/>
              <a:gdLst>
                <a:gd name="T0" fmla="*/ 115 w 476"/>
                <a:gd name="T1" fmla="*/ 26 h 136"/>
                <a:gd name="T2" fmla="*/ 115 w 476"/>
                <a:gd name="T3" fmla="*/ 29 h 136"/>
                <a:gd name="T4" fmla="*/ 119 w 476"/>
                <a:gd name="T5" fmla="*/ 29 h 136"/>
                <a:gd name="T6" fmla="*/ 115 w 476"/>
                <a:gd name="T7" fmla="*/ 34 h 136"/>
                <a:gd name="T8" fmla="*/ 106 w 476"/>
                <a:gd name="T9" fmla="*/ 34 h 136"/>
                <a:gd name="T10" fmla="*/ 97 w 476"/>
                <a:gd name="T11" fmla="*/ 34 h 136"/>
                <a:gd name="T12" fmla="*/ 93 w 476"/>
                <a:gd name="T13" fmla="*/ 34 h 136"/>
                <a:gd name="T14" fmla="*/ 89 w 476"/>
                <a:gd name="T15" fmla="*/ 34 h 136"/>
                <a:gd name="T16" fmla="*/ 80 w 476"/>
                <a:gd name="T17" fmla="*/ 34 h 136"/>
                <a:gd name="T18" fmla="*/ 71 w 476"/>
                <a:gd name="T19" fmla="*/ 34 h 136"/>
                <a:gd name="T20" fmla="*/ 67 w 476"/>
                <a:gd name="T21" fmla="*/ 34 h 136"/>
                <a:gd name="T22" fmla="*/ 61 w 476"/>
                <a:gd name="T23" fmla="*/ 34 h 136"/>
                <a:gd name="T24" fmla="*/ 57 w 476"/>
                <a:gd name="T25" fmla="*/ 34 h 136"/>
                <a:gd name="T26" fmla="*/ 53 w 476"/>
                <a:gd name="T27" fmla="*/ 34 h 136"/>
                <a:gd name="T28" fmla="*/ 48 w 476"/>
                <a:gd name="T29" fmla="*/ 34 h 136"/>
                <a:gd name="T30" fmla="*/ 40 w 476"/>
                <a:gd name="T31" fmla="*/ 34 h 136"/>
                <a:gd name="T32" fmla="*/ 30 w 476"/>
                <a:gd name="T33" fmla="*/ 29 h 136"/>
                <a:gd name="T34" fmla="*/ 27 w 476"/>
                <a:gd name="T35" fmla="*/ 26 h 136"/>
                <a:gd name="T36" fmla="*/ 30 w 476"/>
                <a:gd name="T37" fmla="*/ 26 h 136"/>
                <a:gd name="T38" fmla="*/ 30 w 476"/>
                <a:gd name="T39" fmla="*/ 21 h 136"/>
                <a:gd name="T40" fmla="*/ 27 w 476"/>
                <a:gd name="T41" fmla="*/ 21 h 136"/>
                <a:gd name="T42" fmla="*/ 22 w 476"/>
                <a:gd name="T43" fmla="*/ 13 h 136"/>
                <a:gd name="T44" fmla="*/ 22 w 476"/>
                <a:gd name="T45" fmla="*/ 9 h 136"/>
                <a:gd name="T46" fmla="*/ 18 w 476"/>
                <a:gd name="T47" fmla="*/ 13 h 136"/>
                <a:gd name="T48" fmla="*/ 9 w 476"/>
                <a:gd name="T49" fmla="*/ 9 h 136"/>
                <a:gd name="T50" fmla="*/ 5 w 476"/>
                <a:gd name="T51" fmla="*/ 4 h 136"/>
                <a:gd name="T52" fmla="*/ 0 w 476"/>
                <a:gd name="T53" fmla="*/ 4 h 136"/>
                <a:gd name="T54" fmla="*/ 5 w 476"/>
                <a:gd name="T55" fmla="*/ 4 h 136"/>
                <a:gd name="T56" fmla="*/ 5 w 476"/>
                <a:gd name="T57" fmla="*/ 0 h 136"/>
                <a:gd name="T58" fmla="*/ 18 w 476"/>
                <a:gd name="T59" fmla="*/ 4 h 136"/>
                <a:gd name="T60" fmla="*/ 27 w 476"/>
                <a:gd name="T61" fmla="*/ 9 h 136"/>
                <a:gd name="T62" fmla="*/ 30 w 476"/>
                <a:gd name="T63" fmla="*/ 9 h 136"/>
                <a:gd name="T64" fmla="*/ 30 w 476"/>
                <a:gd name="T65" fmla="*/ 4 h 136"/>
                <a:gd name="T66" fmla="*/ 35 w 476"/>
                <a:gd name="T67" fmla="*/ 4 h 136"/>
                <a:gd name="T68" fmla="*/ 35 w 476"/>
                <a:gd name="T69" fmla="*/ 9 h 136"/>
                <a:gd name="T70" fmla="*/ 44 w 476"/>
                <a:gd name="T71" fmla="*/ 13 h 136"/>
                <a:gd name="T72" fmla="*/ 48 w 476"/>
                <a:gd name="T73" fmla="*/ 13 h 136"/>
                <a:gd name="T74" fmla="*/ 40 w 476"/>
                <a:gd name="T75" fmla="*/ 13 h 136"/>
                <a:gd name="T76" fmla="*/ 35 w 476"/>
                <a:gd name="T77" fmla="*/ 13 h 136"/>
                <a:gd name="T78" fmla="*/ 40 w 476"/>
                <a:gd name="T79" fmla="*/ 21 h 136"/>
                <a:gd name="T80" fmla="*/ 44 w 476"/>
                <a:gd name="T81" fmla="*/ 21 h 136"/>
                <a:gd name="T82" fmla="*/ 48 w 476"/>
                <a:gd name="T83" fmla="*/ 21 h 136"/>
                <a:gd name="T84" fmla="*/ 57 w 476"/>
                <a:gd name="T85" fmla="*/ 21 h 136"/>
                <a:gd name="T86" fmla="*/ 61 w 476"/>
                <a:gd name="T87" fmla="*/ 26 h 136"/>
                <a:gd name="T88" fmla="*/ 67 w 476"/>
                <a:gd name="T89" fmla="*/ 26 h 136"/>
                <a:gd name="T90" fmla="*/ 75 w 476"/>
                <a:gd name="T91" fmla="*/ 21 h 136"/>
                <a:gd name="T92" fmla="*/ 89 w 476"/>
                <a:gd name="T93" fmla="*/ 21 h 136"/>
                <a:gd name="T94" fmla="*/ 97 w 476"/>
                <a:gd name="T95" fmla="*/ 21 h 136"/>
                <a:gd name="T96" fmla="*/ 106 w 476"/>
                <a:gd name="T97" fmla="*/ 21 h 136"/>
                <a:gd name="T98" fmla="*/ 110 w 476"/>
                <a:gd name="T99" fmla="*/ 21 h 136"/>
                <a:gd name="T100" fmla="*/ 119 w 476"/>
                <a:gd name="T101" fmla="*/ 26 h 136"/>
                <a:gd name="T102" fmla="*/ 115 w 476"/>
                <a:gd name="T103" fmla="*/ 26 h 1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6"/>
                <a:gd name="T157" fmla="*/ 0 h 136"/>
                <a:gd name="T158" fmla="*/ 476 w 476"/>
                <a:gd name="T159" fmla="*/ 136 h 1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6" h="136">
                  <a:moveTo>
                    <a:pt x="457" y="104"/>
                  </a:moveTo>
                  <a:lnTo>
                    <a:pt x="457" y="119"/>
                  </a:lnTo>
                  <a:lnTo>
                    <a:pt x="476" y="119"/>
                  </a:lnTo>
                  <a:lnTo>
                    <a:pt x="457" y="136"/>
                  </a:lnTo>
                  <a:lnTo>
                    <a:pt x="422" y="136"/>
                  </a:lnTo>
                  <a:lnTo>
                    <a:pt x="388" y="136"/>
                  </a:lnTo>
                  <a:lnTo>
                    <a:pt x="370" y="136"/>
                  </a:lnTo>
                  <a:lnTo>
                    <a:pt x="353" y="136"/>
                  </a:lnTo>
                  <a:lnTo>
                    <a:pt x="317" y="136"/>
                  </a:lnTo>
                  <a:lnTo>
                    <a:pt x="282" y="136"/>
                  </a:lnTo>
                  <a:lnTo>
                    <a:pt x="265" y="136"/>
                  </a:lnTo>
                  <a:lnTo>
                    <a:pt x="247" y="136"/>
                  </a:lnTo>
                  <a:lnTo>
                    <a:pt x="228" y="136"/>
                  </a:lnTo>
                  <a:lnTo>
                    <a:pt x="211" y="136"/>
                  </a:lnTo>
                  <a:lnTo>
                    <a:pt x="192" y="136"/>
                  </a:lnTo>
                  <a:lnTo>
                    <a:pt x="157" y="136"/>
                  </a:lnTo>
                  <a:lnTo>
                    <a:pt x="123" y="119"/>
                  </a:lnTo>
                  <a:lnTo>
                    <a:pt x="105" y="104"/>
                  </a:lnTo>
                  <a:lnTo>
                    <a:pt x="123" y="104"/>
                  </a:lnTo>
                  <a:lnTo>
                    <a:pt x="123" y="87"/>
                  </a:lnTo>
                  <a:lnTo>
                    <a:pt x="105" y="87"/>
                  </a:lnTo>
                  <a:lnTo>
                    <a:pt x="86" y="52"/>
                  </a:lnTo>
                  <a:lnTo>
                    <a:pt x="86" y="35"/>
                  </a:lnTo>
                  <a:lnTo>
                    <a:pt x="69" y="52"/>
                  </a:lnTo>
                  <a:lnTo>
                    <a:pt x="34" y="35"/>
                  </a:lnTo>
                  <a:lnTo>
                    <a:pt x="17" y="17"/>
                  </a:lnTo>
                  <a:lnTo>
                    <a:pt x="0" y="17"/>
                  </a:lnTo>
                  <a:lnTo>
                    <a:pt x="17" y="17"/>
                  </a:lnTo>
                  <a:lnTo>
                    <a:pt x="17" y="0"/>
                  </a:lnTo>
                  <a:lnTo>
                    <a:pt x="69" y="17"/>
                  </a:lnTo>
                  <a:lnTo>
                    <a:pt x="105" y="35"/>
                  </a:lnTo>
                  <a:lnTo>
                    <a:pt x="123" y="35"/>
                  </a:lnTo>
                  <a:lnTo>
                    <a:pt x="123" y="17"/>
                  </a:lnTo>
                  <a:lnTo>
                    <a:pt x="140" y="17"/>
                  </a:lnTo>
                  <a:lnTo>
                    <a:pt x="140" y="35"/>
                  </a:lnTo>
                  <a:lnTo>
                    <a:pt x="174" y="52"/>
                  </a:lnTo>
                  <a:lnTo>
                    <a:pt x="192" y="52"/>
                  </a:lnTo>
                  <a:lnTo>
                    <a:pt x="157" y="52"/>
                  </a:lnTo>
                  <a:lnTo>
                    <a:pt x="140" y="52"/>
                  </a:lnTo>
                  <a:lnTo>
                    <a:pt x="157" y="87"/>
                  </a:lnTo>
                  <a:lnTo>
                    <a:pt x="174" y="87"/>
                  </a:lnTo>
                  <a:lnTo>
                    <a:pt x="192" y="87"/>
                  </a:lnTo>
                  <a:lnTo>
                    <a:pt x="228" y="87"/>
                  </a:lnTo>
                  <a:lnTo>
                    <a:pt x="247" y="104"/>
                  </a:lnTo>
                  <a:lnTo>
                    <a:pt x="265" y="104"/>
                  </a:lnTo>
                  <a:lnTo>
                    <a:pt x="299" y="87"/>
                  </a:lnTo>
                  <a:lnTo>
                    <a:pt x="353" y="87"/>
                  </a:lnTo>
                  <a:lnTo>
                    <a:pt x="388" y="87"/>
                  </a:lnTo>
                  <a:lnTo>
                    <a:pt x="422" y="87"/>
                  </a:lnTo>
                  <a:lnTo>
                    <a:pt x="439" y="87"/>
                  </a:lnTo>
                  <a:lnTo>
                    <a:pt x="476" y="104"/>
                  </a:lnTo>
                  <a:lnTo>
                    <a:pt x="457" y="10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8" name="Freeform 358"/>
            <p:cNvSpPr>
              <a:spLocks/>
            </p:cNvSpPr>
            <p:nvPr/>
          </p:nvSpPr>
          <p:spPr bwMode="auto">
            <a:xfrm>
              <a:off x="1544" y="1513"/>
              <a:ext cx="43" cy="26"/>
            </a:xfrm>
            <a:custGeom>
              <a:avLst/>
              <a:gdLst>
                <a:gd name="T0" fmla="*/ 5 w 86"/>
                <a:gd name="T1" fmla="*/ 5 h 51"/>
                <a:gd name="T2" fmla="*/ 5 w 86"/>
                <a:gd name="T3" fmla="*/ 0 h 51"/>
                <a:gd name="T4" fmla="*/ 13 w 86"/>
                <a:gd name="T5" fmla="*/ 0 h 51"/>
                <a:gd name="T6" fmla="*/ 18 w 86"/>
                <a:gd name="T7" fmla="*/ 0 h 51"/>
                <a:gd name="T8" fmla="*/ 18 w 86"/>
                <a:gd name="T9" fmla="*/ 5 h 51"/>
                <a:gd name="T10" fmla="*/ 22 w 86"/>
                <a:gd name="T11" fmla="*/ 9 h 51"/>
                <a:gd name="T12" fmla="*/ 18 w 86"/>
                <a:gd name="T13" fmla="*/ 13 h 51"/>
                <a:gd name="T14" fmla="*/ 13 w 86"/>
                <a:gd name="T15" fmla="*/ 13 h 51"/>
                <a:gd name="T16" fmla="*/ 5 w 86"/>
                <a:gd name="T17" fmla="*/ 9 h 51"/>
                <a:gd name="T18" fmla="*/ 0 w 86"/>
                <a:gd name="T19" fmla="*/ 9 h 51"/>
                <a:gd name="T20" fmla="*/ 5 w 86"/>
                <a:gd name="T21" fmla="*/ 5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51"/>
                <a:gd name="T35" fmla="*/ 86 w 86"/>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51">
                  <a:moveTo>
                    <a:pt x="17" y="17"/>
                  </a:moveTo>
                  <a:lnTo>
                    <a:pt x="17" y="0"/>
                  </a:lnTo>
                  <a:lnTo>
                    <a:pt x="52" y="0"/>
                  </a:lnTo>
                  <a:lnTo>
                    <a:pt x="69" y="0"/>
                  </a:lnTo>
                  <a:lnTo>
                    <a:pt x="69" y="17"/>
                  </a:lnTo>
                  <a:lnTo>
                    <a:pt x="86" y="34"/>
                  </a:lnTo>
                  <a:lnTo>
                    <a:pt x="69" y="51"/>
                  </a:lnTo>
                  <a:lnTo>
                    <a:pt x="52" y="51"/>
                  </a:lnTo>
                  <a:lnTo>
                    <a:pt x="17" y="34"/>
                  </a:lnTo>
                  <a:lnTo>
                    <a:pt x="0" y="34"/>
                  </a:lnTo>
                  <a:lnTo>
                    <a:pt x="17"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399" name="Freeform 359"/>
            <p:cNvSpPr>
              <a:spLocks/>
            </p:cNvSpPr>
            <p:nvPr/>
          </p:nvSpPr>
          <p:spPr bwMode="auto">
            <a:xfrm>
              <a:off x="1552" y="1453"/>
              <a:ext cx="35" cy="8"/>
            </a:xfrm>
            <a:custGeom>
              <a:avLst/>
              <a:gdLst>
                <a:gd name="T0" fmla="*/ 13 w 71"/>
                <a:gd name="T1" fmla="*/ 0 h 17"/>
                <a:gd name="T2" fmla="*/ 17 w 71"/>
                <a:gd name="T3" fmla="*/ 0 h 17"/>
                <a:gd name="T4" fmla="*/ 17 w 71"/>
                <a:gd name="T5" fmla="*/ 4 h 17"/>
                <a:gd name="T6" fmla="*/ 13 w 71"/>
                <a:gd name="T7" fmla="*/ 4 h 17"/>
                <a:gd name="T8" fmla="*/ 9 w 71"/>
                <a:gd name="T9" fmla="*/ 4 h 17"/>
                <a:gd name="T10" fmla="*/ 0 w 71"/>
                <a:gd name="T11" fmla="*/ 0 h 17"/>
                <a:gd name="T12" fmla="*/ 9 w 71"/>
                <a:gd name="T13" fmla="*/ 0 h 17"/>
                <a:gd name="T14" fmla="*/ 13 w 71"/>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71"/>
                <a:gd name="T25" fmla="*/ 0 h 17"/>
                <a:gd name="T26" fmla="*/ 71 w 7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 h="17">
                  <a:moveTo>
                    <a:pt x="54" y="0"/>
                  </a:moveTo>
                  <a:lnTo>
                    <a:pt x="71" y="0"/>
                  </a:lnTo>
                  <a:lnTo>
                    <a:pt x="71" y="17"/>
                  </a:lnTo>
                  <a:lnTo>
                    <a:pt x="54" y="17"/>
                  </a:lnTo>
                  <a:lnTo>
                    <a:pt x="37" y="17"/>
                  </a:lnTo>
                  <a:lnTo>
                    <a:pt x="0" y="0"/>
                  </a:lnTo>
                  <a:lnTo>
                    <a:pt x="37" y="0"/>
                  </a:lnTo>
                  <a:lnTo>
                    <a:pt x="54"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0" name="Freeform 360"/>
            <p:cNvSpPr>
              <a:spLocks/>
            </p:cNvSpPr>
            <p:nvPr/>
          </p:nvSpPr>
          <p:spPr bwMode="auto">
            <a:xfrm>
              <a:off x="1518" y="1418"/>
              <a:ext cx="52" cy="35"/>
            </a:xfrm>
            <a:custGeom>
              <a:avLst/>
              <a:gdLst>
                <a:gd name="T0" fmla="*/ 9 w 104"/>
                <a:gd name="T1" fmla="*/ 18 h 69"/>
                <a:gd name="T2" fmla="*/ 9 w 104"/>
                <a:gd name="T3" fmla="*/ 13 h 69"/>
                <a:gd name="T4" fmla="*/ 5 w 104"/>
                <a:gd name="T5" fmla="*/ 9 h 69"/>
                <a:gd name="T6" fmla="*/ 0 w 104"/>
                <a:gd name="T7" fmla="*/ 5 h 69"/>
                <a:gd name="T8" fmla="*/ 5 w 104"/>
                <a:gd name="T9" fmla="*/ 0 h 69"/>
                <a:gd name="T10" fmla="*/ 9 w 104"/>
                <a:gd name="T11" fmla="*/ 0 h 69"/>
                <a:gd name="T12" fmla="*/ 9 w 104"/>
                <a:gd name="T13" fmla="*/ 5 h 69"/>
                <a:gd name="T14" fmla="*/ 13 w 104"/>
                <a:gd name="T15" fmla="*/ 5 h 69"/>
                <a:gd name="T16" fmla="*/ 18 w 104"/>
                <a:gd name="T17" fmla="*/ 5 h 69"/>
                <a:gd name="T18" fmla="*/ 22 w 104"/>
                <a:gd name="T19" fmla="*/ 5 h 69"/>
                <a:gd name="T20" fmla="*/ 26 w 104"/>
                <a:gd name="T21" fmla="*/ 9 h 69"/>
                <a:gd name="T22" fmla="*/ 22 w 104"/>
                <a:gd name="T23" fmla="*/ 9 h 69"/>
                <a:gd name="T24" fmla="*/ 22 w 104"/>
                <a:gd name="T25" fmla="*/ 13 h 69"/>
                <a:gd name="T26" fmla="*/ 26 w 104"/>
                <a:gd name="T27" fmla="*/ 18 h 69"/>
                <a:gd name="T28" fmla="*/ 18 w 104"/>
                <a:gd name="T29" fmla="*/ 18 h 69"/>
                <a:gd name="T30" fmla="*/ 9 w 104"/>
                <a:gd name="T31" fmla="*/ 18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
                <a:gd name="T49" fmla="*/ 0 h 69"/>
                <a:gd name="T50" fmla="*/ 104 w 104"/>
                <a:gd name="T51" fmla="*/ 69 h 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 h="69">
                  <a:moveTo>
                    <a:pt x="34" y="69"/>
                  </a:moveTo>
                  <a:lnTo>
                    <a:pt x="34" y="51"/>
                  </a:lnTo>
                  <a:lnTo>
                    <a:pt x="17" y="34"/>
                  </a:lnTo>
                  <a:lnTo>
                    <a:pt x="0" y="17"/>
                  </a:lnTo>
                  <a:lnTo>
                    <a:pt x="17" y="0"/>
                  </a:lnTo>
                  <a:lnTo>
                    <a:pt x="34" y="0"/>
                  </a:lnTo>
                  <a:lnTo>
                    <a:pt x="34" y="17"/>
                  </a:lnTo>
                  <a:lnTo>
                    <a:pt x="52" y="17"/>
                  </a:lnTo>
                  <a:lnTo>
                    <a:pt x="69" y="17"/>
                  </a:lnTo>
                  <a:lnTo>
                    <a:pt x="86" y="17"/>
                  </a:lnTo>
                  <a:lnTo>
                    <a:pt x="104" y="34"/>
                  </a:lnTo>
                  <a:lnTo>
                    <a:pt x="86" y="34"/>
                  </a:lnTo>
                  <a:lnTo>
                    <a:pt x="86" y="51"/>
                  </a:lnTo>
                  <a:lnTo>
                    <a:pt x="104" y="69"/>
                  </a:lnTo>
                  <a:lnTo>
                    <a:pt x="69" y="69"/>
                  </a:lnTo>
                  <a:lnTo>
                    <a:pt x="34" y="6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1" name="Freeform 361"/>
            <p:cNvSpPr>
              <a:spLocks/>
            </p:cNvSpPr>
            <p:nvPr/>
          </p:nvSpPr>
          <p:spPr bwMode="auto">
            <a:xfrm>
              <a:off x="1500" y="1384"/>
              <a:ext cx="18" cy="9"/>
            </a:xfrm>
            <a:custGeom>
              <a:avLst/>
              <a:gdLst>
                <a:gd name="T0" fmla="*/ 9 w 37"/>
                <a:gd name="T1" fmla="*/ 0 h 19"/>
                <a:gd name="T2" fmla="*/ 9 w 37"/>
                <a:gd name="T3" fmla="*/ 4 h 19"/>
                <a:gd name="T4" fmla="*/ 4 w 37"/>
                <a:gd name="T5" fmla="*/ 4 h 19"/>
                <a:gd name="T6" fmla="*/ 0 w 37"/>
                <a:gd name="T7" fmla="*/ 0 h 19"/>
                <a:gd name="T8" fmla="*/ 4 w 37"/>
                <a:gd name="T9" fmla="*/ 0 h 19"/>
                <a:gd name="T10" fmla="*/ 9 w 37"/>
                <a:gd name="T11" fmla="*/ 0 h 19"/>
                <a:gd name="T12" fmla="*/ 0 60000 65536"/>
                <a:gd name="T13" fmla="*/ 0 60000 65536"/>
                <a:gd name="T14" fmla="*/ 0 60000 65536"/>
                <a:gd name="T15" fmla="*/ 0 60000 65536"/>
                <a:gd name="T16" fmla="*/ 0 60000 65536"/>
                <a:gd name="T17" fmla="*/ 0 60000 65536"/>
                <a:gd name="T18" fmla="*/ 0 w 37"/>
                <a:gd name="T19" fmla="*/ 0 h 19"/>
                <a:gd name="T20" fmla="*/ 37 w 37"/>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7" h="19">
                  <a:moveTo>
                    <a:pt x="37" y="0"/>
                  </a:moveTo>
                  <a:lnTo>
                    <a:pt x="37" y="19"/>
                  </a:lnTo>
                  <a:lnTo>
                    <a:pt x="18" y="19"/>
                  </a:lnTo>
                  <a:lnTo>
                    <a:pt x="0" y="0"/>
                  </a:lnTo>
                  <a:lnTo>
                    <a:pt x="18" y="0"/>
                  </a:lnTo>
                  <a:lnTo>
                    <a:pt x="37"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2" name="Freeform 362"/>
            <p:cNvSpPr>
              <a:spLocks/>
            </p:cNvSpPr>
            <p:nvPr/>
          </p:nvSpPr>
          <p:spPr bwMode="auto">
            <a:xfrm>
              <a:off x="1552" y="1341"/>
              <a:ext cx="142" cy="104"/>
            </a:xfrm>
            <a:custGeom>
              <a:avLst/>
              <a:gdLst>
                <a:gd name="T0" fmla="*/ 53 w 284"/>
                <a:gd name="T1" fmla="*/ 22 h 209"/>
                <a:gd name="T2" fmla="*/ 57 w 284"/>
                <a:gd name="T3" fmla="*/ 17 h 209"/>
                <a:gd name="T4" fmla="*/ 57 w 284"/>
                <a:gd name="T5" fmla="*/ 26 h 209"/>
                <a:gd name="T6" fmla="*/ 67 w 284"/>
                <a:gd name="T7" fmla="*/ 26 h 209"/>
                <a:gd name="T8" fmla="*/ 71 w 284"/>
                <a:gd name="T9" fmla="*/ 34 h 209"/>
                <a:gd name="T10" fmla="*/ 57 w 284"/>
                <a:gd name="T11" fmla="*/ 43 h 209"/>
                <a:gd name="T12" fmla="*/ 53 w 284"/>
                <a:gd name="T13" fmla="*/ 39 h 209"/>
                <a:gd name="T14" fmla="*/ 49 w 284"/>
                <a:gd name="T15" fmla="*/ 43 h 209"/>
                <a:gd name="T16" fmla="*/ 53 w 284"/>
                <a:gd name="T17" fmla="*/ 47 h 209"/>
                <a:gd name="T18" fmla="*/ 49 w 284"/>
                <a:gd name="T19" fmla="*/ 52 h 209"/>
                <a:gd name="T20" fmla="*/ 44 w 284"/>
                <a:gd name="T21" fmla="*/ 43 h 209"/>
                <a:gd name="T22" fmla="*/ 39 w 284"/>
                <a:gd name="T23" fmla="*/ 52 h 209"/>
                <a:gd name="T24" fmla="*/ 30 w 284"/>
                <a:gd name="T25" fmla="*/ 52 h 209"/>
                <a:gd name="T26" fmla="*/ 26 w 284"/>
                <a:gd name="T27" fmla="*/ 43 h 209"/>
                <a:gd name="T28" fmla="*/ 18 w 284"/>
                <a:gd name="T29" fmla="*/ 39 h 209"/>
                <a:gd name="T30" fmla="*/ 26 w 284"/>
                <a:gd name="T31" fmla="*/ 34 h 209"/>
                <a:gd name="T32" fmla="*/ 30 w 284"/>
                <a:gd name="T33" fmla="*/ 34 h 209"/>
                <a:gd name="T34" fmla="*/ 22 w 284"/>
                <a:gd name="T35" fmla="*/ 30 h 209"/>
                <a:gd name="T36" fmla="*/ 18 w 284"/>
                <a:gd name="T37" fmla="*/ 34 h 209"/>
                <a:gd name="T38" fmla="*/ 13 w 284"/>
                <a:gd name="T39" fmla="*/ 34 h 209"/>
                <a:gd name="T40" fmla="*/ 13 w 284"/>
                <a:gd name="T41" fmla="*/ 30 h 209"/>
                <a:gd name="T42" fmla="*/ 9 w 284"/>
                <a:gd name="T43" fmla="*/ 26 h 209"/>
                <a:gd name="T44" fmla="*/ 0 w 284"/>
                <a:gd name="T45" fmla="*/ 22 h 209"/>
                <a:gd name="T46" fmla="*/ 9 w 284"/>
                <a:gd name="T47" fmla="*/ 22 h 209"/>
                <a:gd name="T48" fmla="*/ 9 w 284"/>
                <a:gd name="T49" fmla="*/ 17 h 209"/>
                <a:gd name="T50" fmla="*/ 0 w 284"/>
                <a:gd name="T51" fmla="*/ 13 h 209"/>
                <a:gd name="T52" fmla="*/ 9 w 284"/>
                <a:gd name="T53" fmla="*/ 13 h 209"/>
                <a:gd name="T54" fmla="*/ 18 w 284"/>
                <a:gd name="T55" fmla="*/ 13 h 209"/>
                <a:gd name="T56" fmla="*/ 9 w 284"/>
                <a:gd name="T57" fmla="*/ 13 h 209"/>
                <a:gd name="T58" fmla="*/ 13 w 284"/>
                <a:gd name="T59" fmla="*/ 4 h 209"/>
                <a:gd name="T60" fmla="*/ 18 w 284"/>
                <a:gd name="T61" fmla="*/ 8 h 209"/>
                <a:gd name="T62" fmla="*/ 18 w 284"/>
                <a:gd name="T63" fmla="*/ 4 h 209"/>
                <a:gd name="T64" fmla="*/ 13 w 284"/>
                <a:gd name="T65" fmla="*/ 0 h 209"/>
                <a:gd name="T66" fmla="*/ 26 w 284"/>
                <a:gd name="T67" fmla="*/ 0 h 209"/>
                <a:gd name="T68" fmla="*/ 30 w 284"/>
                <a:gd name="T69" fmla="*/ 8 h 209"/>
                <a:gd name="T70" fmla="*/ 35 w 284"/>
                <a:gd name="T71" fmla="*/ 13 h 209"/>
                <a:gd name="T72" fmla="*/ 44 w 284"/>
                <a:gd name="T73" fmla="*/ 13 h 209"/>
                <a:gd name="T74" fmla="*/ 49 w 284"/>
                <a:gd name="T75" fmla="*/ 22 h 2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4"/>
                <a:gd name="T115" fmla="*/ 0 h 209"/>
                <a:gd name="T116" fmla="*/ 284 w 284"/>
                <a:gd name="T117" fmla="*/ 209 h 2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4" h="209">
                  <a:moveTo>
                    <a:pt x="196" y="88"/>
                  </a:moveTo>
                  <a:lnTo>
                    <a:pt x="213" y="88"/>
                  </a:lnTo>
                  <a:lnTo>
                    <a:pt x="213" y="71"/>
                  </a:lnTo>
                  <a:lnTo>
                    <a:pt x="230" y="71"/>
                  </a:lnTo>
                  <a:lnTo>
                    <a:pt x="230" y="88"/>
                  </a:lnTo>
                  <a:lnTo>
                    <a:pt x="230" y="106"/>
                  </a:lnTo>
                  <a:lnTo>
                    <a:pt x="250" y="106"/>
                  </a:lnTo>
                  <a:lnTo>
                    <a:pt x="267" y="106"/>
                  </a:lnTo>
                  <a:lnTo>
                    <a:pt x="284" y="123"/>
                  </a:lnTo>
                  <a:lnTo>
                    <a:pt x="284" y="138"/>
                  </a:lnTo>
                  <a:lnTo>
                    <a:pt x="250" y="156"/>
                  </a:lnTo>
                  <a:lnTo>
                    <a:pt x="230" y="173"/>
                  </a:lnTo>
                  <a:lnTo>
                    <a:pt x="213" y="173"/>
                  </a:lnTo>
                  <a:lnTo>
                    <a:pt x="213" y="156"/>
                  </a:lnTo>
                  <a:lnTo>
                    <a:pt x="213" y="173"/>
                  </a:lnTo>
                  <a:lnTo>
                    <a:pt x="196" y="173"/>
                  </a:lnTo>
                  <a:lnTo>
                    <a:pt x="213" y="173"/>
                  </a:lnTo>
                  <a:lnTo>
                    <a:pt x="213" y="190"/>
                  </a:lnTo>
                  <a:lnTo>
                    <a:pt x="196" y="190"/>
                  </a:lnTo>
                  <a:lnTo>
                    <a:pt x="196" y="209"/>
                  </a:lnTo>
                  <a:lnTo>
                    <a:pt x="177" y="190"/>
                  </a:lnTo>
                  <a:lnTo>
                    <a:pt x="177" y="173"/>
                  </a:lnTo>
                  <a:lnTo>
                    <a:pt x="159" y="190"/>
                  </a:lnTo>
                  <a:lnTo>
                    <a:pt x="159" y="209"/>
                  </a:lnTo>
                  <a:lnTo>
                    <a:pt x="140" y="209"/>
                  </a:lnTo>
                  <a:lnTo>
                    <a:pt x="123" y="209"/>
                  </a:lnTo>
                  <a:lnTo>
                    <a:pt x="106" y="190"/>
                  </a:lnTo>
                  <a:lnTo>
                    <a:pt x="106" y="173"/>
                  </a:lnTo>
                  <a:lnTo>
                    <a:pt x="71" y="173"/>
                  </a:lnTo>
                  <a:lnTo>
                    <a:pt x="71" y="156"/>
                  </a:lnTo>
                  <a:lnTo>
                    <a:pt x="88" y="138"/>
                  </a:lnTo>
                  <a:lnTo>
                    <a:pt x="106" y="138"/>
                  </a:lnTo>
                  <a:lnTo>
                    <a:pt x="140" y="138"/>
                  </a:lnTo>
                  <a:lnTo>
                    <a:pt x="123" y="138"/>
                  </a:lnTo>
                  <a:lnTo>
                    <a:pt x="106" y="123"/>
                  </a:lnTo>
                  <a:lnTo>
                    <a:pt x="88" y="123"/>
                  </a:lnTo>
                  <a:lnTo>
                    <a:pt x="88" y="138"/>
                  </a:lnTo>
                  <a:lnTo>
                    <a:pt x="71" y="138"/>
                  </a:lnTo>
                  <a:lnTo>
                    <a:pt x="54" y="123"/>
                  </a:lnTo>
                  <a:lnTo>
                    <a:pt x="54" y="138"/>
                  </a:lnTo>
                  <a:lnTo>
                    <a:pt x="35" y="123"/>
                  </a:lnTo>
                  <a:lnTo>
                    <a:pt x="54" y="123"/>
                  </a:lnTo>
                  <a:lnTo>
                    <a:pt x="54" y="106"/>
                  </a:lnTo>
                  <a:lnTo>
                    <a:pt x="35" y="106"/>
                  </a:lnTo>
                  <a:lnTo>
                    <a:pt x="0" y="106"/>
                  </a:lnTo>
                  <a:lnTo>
                    <a:pt x="0" y="88"/>
                  </a:lnTo>
                  <a:lnTo>
                    <a:pt x="17" y="88"/>
                  </a:lnTo>
                  <a:lnTo>
                    <a:pt x="35" y="88"/>
                  </a:lnTo>
                  <a:lnTo>
                    <a:pt x="54" y="88"/>
                  </a:lnTo>
                  <a:lnTo>
                    <a:pt x="35" y="71"/>
                  </a:lnTo>
                  <a:lnTo>
                    <a:pt x="17" y="71"/>
                  </a:lnTo>
                  <a:lnTo>
                    <a:pt x="0" y="54"/>
                  </a:lnTo>
                  <a:lnTo>
                    <a:pt x="17" y="54"/>
                  </a:lnTo>
                  <a:lnTo>
                    <a:pt x="35" y="54"/>
                  </a:lnTo>
                  <a:lnTo>
                    <a:pt x="54" y="54"/>
                  </a:lnTo>
                  <a:lnTo>
                    <a:pt x="71" y="54"/>
                  </a:lnTo>
                  <a:lnTo>
                    <a:pt x="54" y="54"/>
                  </a:lnTo>
                  <a:lnTo>
                    <a:pt x="35" y="54"/>
                  </a:lnTo>
                  <a:lnTo>
                    <a:pt x="35" y="35"/>
                  </a:lnTo>
                  <a:lnTo>
                    <a:pt x="54" y="17"/>
                  </a:lnTo>
                  <a:lnTo>
                    <a:pt x="54" y="35"/>
                  </a:lnTo>
                  <a:lnTo>
                    <a:pt x="71" y="35"/>
                  </a:lnTo>
                  <a:lnTo>
                    <a:pt x="88" y="35"/>
                  </a:lnTo>
                  <a:lnTo>
                    <a:pt x="71" y="17"/>
                  </a:lnTo>
                  <a:lnTo>
                    <a:pt x="54" y="17"/>
                  </a:lnTo>
                  <a:lnTo>
                    <a:pt x="54" y="0"/>
                  </a:lnTo>
                  <a:lnTo>
                    <a:pt x="71" y="0"/>
                  </a:lnTo>
                  <a:lnTo>
                    <a:pt x="106" y="0"/>
                  </a:lnTo>
                  <a:lnTo>
                    <a:pt x="106" y="17"/>
                  </a:lnTo>
                  <a:lnTo>
                    <a:pt x="123" y="35"/>
                  </a:lnTo>
                  <a:lnTo>
                    <a:pt x="123" y="54"/>
                  </a:lnTo>
                  <a:lnTo>
                    <a:pt x="140" y="54"/>
                  </a:lnTo>
                  <a:lnTo>
                    <a:pt x="159" y="54"/>
                  </a:lnTo>
                  <a:lnTo>
                    <a:pt x="177" y="54"/>
                  </a:lnTo>
                  <a:lnTo>
                    <a:pt x="196" y="71"/>
                  </a:lnTo>
                  <a:lnTo>
                    <a:pt x="196" y="8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3" name="Freeform 363"/>
            <p:cNvSpPr>
              <a:spLocks/>
            </p:cNvSpPr>
            <p:nvPr/>
          </p:nvSpPr>
          <p:spPr bwMode="auto">
            <a:xfrm>
              <a:off x="1816" y="1703"/>
              <a:ext cx="26" cy="18"/>
            </a:xfrm>
            <a:custGeom>
              <a:avLst/>
              <a:gdLst>
                <a:gd name="T0" fmla="*/ 13 w 52"/>
                <a:gd name="T1" fmla="*/ 5 h 36"/>
                <a:gd name="T2" fmla="*/ 5 w 52"/>
                <a:gd name="T3" fmla="*/ 9 h 36"/>
                <a:gd name="T4" fmla="*/ 0 w 52"/>
                <a:gd name="T5" fmla="*/ 9 h 36"/>
                <a:gd name="T6" fmla="*/ 0 w 52"/>
                <a:gd name="T7" fmla="*/ 5 h 36"/>
                <a:gd name="T8" fmla="*/ 0 w 52"/>
                <a:gd name="T9" fmla="*/ 0 h 36"/>
                <a:gd name="T10" fmla="*/ 9 w 52"/>
                <a:gd name="T11" fmla="*/ 0 h 36"/>
                <a:gd name="T12" fmla="*/ 13 w 52"/>
                <a:gd name="T13" fmla="*/ 5 h 36"/>
                <a:gd name="T14" fmla="*/ 0 60000 65536"/>
                <a:gd name="T15" fmla="*/ 0 60000 65536"/>
                <a:gd name="T16" fmla="*/ 0 60000 65536"/>
                <a:gd name="T17" fmla="*/ 0 60000 65536"/>
                <a:gd name="T18" fmla="*/ 0 60000 65536"/>
                <a:gd name="T19" fmla="*/ 0 60000 65536"/>
                <a:gd name="T20" fmla="*/ 0 60000 65536"/>
                <a:gd name="T21" fmla="*/ 0 w 52"/>
                <a:gd name="T22" fmla="*/ 0 h 36"/>
                <a:gd name="T23" fmla="*/ 52 w 5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36">
                  <a:moveTo>
                    <a:pt x="52" y="19"/>
                  </a:moveTo>
                  <a:lnTo>
                    <a:pt x="17" y="36"/>
                  </a:lnTo>
                  <a:lnTo>
                    <a:pt x="0" y="36"/>
                  </a:lnTo>
                  <a:lnTo>
                    <a:pt x="0" y="19"/>
                  </a:lnTo>
                  <a:lnTo>
                    <a:pt x="0" y="0"/>
                  </a:lnTo>
                  <a:lnTo>
                    <a:pt x="35" y="0"/>
                  </a:lnTo>
                  <a:lnTo>
                    <a:pt x="52" y="1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4" name="Freeform 364"/>
            <p:cNvSpPr>
              <a:spLocks/>
            </p:cNvSpPr>
            <p:nvPr/>
          </p:nvSpPr>
          <p:spPr bwMode="auto">
            <a:xfrm>
              <a:off x="1754" y="1566"/>
              <a:ext cx="71" cy="25"/>
            </a:xfrm>
            <a:custGeom>
              <a:avLst/>
              <a:gdLst>
                <a:gd name="T0" fmla="*/ 13 w 142"/>
                <a:gd name="T1" fmla="*/ 13 h 50"/>
                <a:gd name="T2" fmla="*/ 9 w 142"/>
                <a:gd name="T3" fmla="*/ 13 h 50"/>
                <a:gd name="T4" fmla="*/ 9 w 142"/>
                <a:gd name="T5" fmla="*/ 9 h 50"/>
                <a:gd name="T6" fmla="*/ 4 w 142"/>
                <a:gd name="T7" fmla="*/ 3 h 50"/>
                <a:gd name="T8" fmla="*/ 0 w 142"/>
                <a:gd name="T9" fmla="*/ 3 h 50"/>
                <a:gd name="T10" fmla="*/ 0 w 142"/>
                <a:gd name="T11" fmla="*/ 0 h 50"/>
                <a:gd name="T12" fmla="*/ 4 w 142"/>
                <a:gd name="T13" fmla="*/ 0 h 50"/>
                <a:gd name="T14" fmla="*/ 13 w 142"/>
                <a:gd name="T15" fmla="*/ 0 h 50"/>
                <a:gd name="T16" fmla="*/ 18 w 142"/>
                <a:gd name="T17" fmla="*/ 0 h 50"/>
                <a:gd name="T18" fmla="*/ 27 w 142"/>
                <a:gd name="T19" fmla="*/ 0 h 50"/>
                <a:gd name="T20" fmla="*/ 31 w 142"/>
                <a:gd name="T21" fmla="*/ 3 h 50"/>
                <a:gd name="T22" fmla="*/ 36 w 142"/>
                <a:gd name="T23" fmla="*/ 9 h 50"/>
                <a:gd name="T24" fmla="*/ 31 w 142"/>
                <a:gd name="T25" fmla="*/ 9 h 50"/>
                <a:gd name="T26" fmla="*/ 31 w 142"/>
                <a:gd name="T27" fmla="*/ 13 h 50"/>
                <a:gd name="T28" fmla="*/ 27 w 142"/>
                <a:gd name="T29" fmla="*/ 13 h 50"/>
                <a:gd name="T30" fmla="*/ 22 w 142"/>
                <a:gd name="T31" fmla="*/ 9 h 50"/>
                <a:gd name="T32" fmla="*/ 22 w 142"/>
                <a:gd name="T33" fmla="*/ 13 h 50"/>
                <a:gd name="T34" fmla="*/ 18 w 142"/>
                <a:gd name="T35" fmla="*/ 13 h 50"/>
                <a:gd name="T36" fmla="*/ 13 w 142"/>
                <a:gd name="T37" fmla="*/ 13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2"/>
                <a:gd name="T58" fmla="*/ 0 h 50"/>
                <a:gd name="T59" fmla="*/ 142 w 142"/>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2" h="50">
                  <a:moveTo>
                    <a:pt x="54" y="50"/>
                  </a:moveTo>
                  <a:lnTo>
                    <a:pt x="37" y="50"/>
                  </a:lnTo>
                  <a:lnTo>
                    <a:pt x="37" y="33"/>
                  </a:lnTo>
                  <a:lnTo>
                    <a:pt x="19" y="15"/>
                  </a:lnTo>
                  <a:lnTo>
                    <a:pt x="0" y="15"/>
                  </a:lnTo>
                  <a:lnTo>
                    <a:pt x="0" y="0"/>
                  </a:lnTo>
                  <a:lnTo>
                    <a:pt x="19" y="0"/>
                  </a:lnTo>
                  <a:lnTo>
                    <a:pt x="54" y="0"/>
                  </a:lnTo>
                  <a:lnTo>
                    <a:pt x="71" y="0"/>
                  </a:lnTo>
                  <a:lnTo>
                    <a:pt x="108" y="0"/>
                  </a:lnTo>
                  <a:lnTo>
                    <a:pt x="125" y="15"/>
                  </a:lnTo>
                  <a:lnTo>
                    <a:pt x="142" y="33"/>
                  </a:lnTo>
                  <a:lnTo>
                    <a:pt x="125" y="33"/>
                  </a:lnTo>
                  <a:lnTo>
                    <a:pt x="125" y="50"/>
                  </a:lnTo>
                  <a:lnTo>
                    <a:pt x="108" y="50"/>
                  </a:lnTo>
                  <a:lnTo>
                    <a:pt x="90" y="33"/>
                  </a:lnTo>
                  <a:lnTo>
                    <a:pt x="90" y="50"/>
                  </a:lnTo>
                  <a:lnTo>
                    <a:pt x="71" y="50"/>
                  </a:lnTo>
                  <a:lnTo>
                    <a:pt x="54" y="5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5" name="Freeform 365"/>
            <p:cNvSpPr>
              <a:spLocks/>
            </p:cNvSpPr>
            <p:nvPr/>
          </p:nvSpPr>
          <p:spPr bwMode="auto">
            <a:xfrm>
              <a:off x="1842" y="1703"/>
              <a:ext cx="19" cy="9"/>
            </a:xfrm>
            <a:custGeom>
              <a:avLst/>
              <a:gdLst>
                <a:gd name="T0" fmla="*/ 5 w 36"/>
                <a:gd name="T1" fmla="*/ 5 h 17"/>
                <a:gd name="T2" fmla="*/ 0 w 36"/>
                <a:gd name="T3" fmla="*/ 5 h 17"/>
                <a:gd name="T4" fmla="*/ 0 w 36"/>
                <a:gd name="T5" fmla="*/ 0 h 17"/>
                <a:gd name="T6" fmla="*/ 5 w 36"/>
                <a:gd name="T7" fmla="*/ 0 h 17"/>
                <a:gd name="T8" fmla="*/ 10 w 36"/>
                <a:gd name="T9" fmla="*/ 5 h 17"/>
                <a:gd name="T10" fmla="*/ 5 w 36"/>
                <a:gd name="T11" fmla="*/ 5 h 17"/>
                <a:gd name="T12" fmla="*/ 0 60000 65536"/>
                <a:gd name="T13" fmla="*/ 0 60000 65536"/>
                <a:gd name="T14" fmla="*/ 0 60000 65536"/>
                <a:gd name="T15" fmla="*/ 0 60000 65536"/>
                <a:gd name="T16" fmla="*/ 0 60000 65536"/>
                <a:gd name="T17" fmla="*/ 0 60000 65536"/>
                <a:gd name="T18" fmla="*/ 0 w 36"/>
                <a:gd name="T19" fmla="*/ 0 h 17"/>
                <a:gd name="T20" fmla="*/ 36 w 36"/>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6" h="17">
                  <a:moveTo>
                    <a:pt x="17" y="17"/>
                  </a:moveTo>
                  <a:lnTo>
                    <a:pt x="0" y="17"/>
                  </a:lnTo>
                  <a:lnTo>
                    <a:pt x="0" y="0"/>
                  </a:lnTo>
                  <a:lnTo>
                    <a:pt x="17" y="0"/>
                  </a:lnTo>
                  <a:lnTo>
                    <a:pt x="36" y="17"/>
                  </a:lnTo>
                  <a:lnTo>
                    <a:pt x="17"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6" name="Freeform 366"/>
            <p:cNvSpPr>
              <a:spLocks/>
            </p:cNvSpPr>
            <p:nvPr/>
          </p:nvSpPr>
          <p:spPr bwMode="auto">
            <a:xfrm>
              <a:off x="1782" y="1677"/>
              <a:ext cx="7" cy="0"/>
            </a:xfrm>
            <a:custGeom>
              <a:avLst/>
              <a:gdLst>
                <a:gd name="T0" fmla="*/ 0 w 13"/>
                <a:gd name="T1" fmla="*/ 4 w 13"/>
                <a:gd name="T2" fmla="*/ 0 w 13"/>
                <a:gd name="T3" fmla="*/ 0 60000 65536"/>
                <a:gd name="T4" fmla="*/ 0 60000 65536"/>
                <a:gd name="T5" fmla="*/ 0 60000 65536"/>
                <a:gd name="T6" fmla="*/ 0 w 13"/>
                <a:gd name="T7" fmla="*/ 13 w 13"/>
              </a:gdLst>
              <a:ahLst/>
              <a:cxnLst>
                <a:cxn ang="T3">
                  <a:pos x="T0" y="0"/>
                </a:cxn>
                <a:cxn ang="T4">
                  <a:pos x="T1" y="0"/>
                </a:cxn>
                <a:cxn ang="T5">
                  <a:pos x="T2" y="0"/>
                </a:cxn>
              </a:cxnLst>
              <a:rect l="T6" t="0" r="T7" b="0"/>
              <a:pathLst>
                <a:path w="13">
                  <a:moveTo>
                    <a:pt x="0" y="0"/>
                  </a:moveTo>
                  <a:lnTo>
                    <a:pt x="13" y="0"/>
                  </a:lnTo>
                  <a:lnTo>
                    <a:pt x="0"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07" name="Freeform 367"/>
            <p:cNvSpPr>
              <a:spLocks/>
            </p:cNvSpPr>
            <p:nvPr/>
          </p:nvSpPr>
          <p:spPr bwMode="auto">
            <a:xfrm>
              <a:off x="1631" y="1566"/>
              <a:ext cx="398" cy="268"/>
            </a:xfrm>
            <a:custGeom>
              <a:avLst/>
              <a:gdLst>
                <a:gd name="T0" fmla="*/ 181 w 795"/>
                <a:gd name="T1" fmla="*/ 99 h 535"/>
                <a:gd name="T2" fmla="*/ 160 w 795"/>
                <a:gd name="T3" fmla="*/ 87 h 535"/>
                <a:gd name="T4" fmla="*/ 160 w 795"/>
                <a:gd name="T5" fmla="*/ 91 h 535"/>
                <a:gd name="T6" fmla="*/ 160 w 795"/>
                <a:gd name="T7" fmla="*/ 95 h 535"/>
                <a:gd name="T8" fmla="*/ 168 w 795"/>
                <a:gd name="T9" fmla="*/ 99 h 535"/>
                <a:gd name="T10" fmla="*/ 177 w 795"/>
                <a:gd name="T11" fmla="*/ 104 h 535"/>
                <a:gd name="T12" fmla="*/ 177 w 795"/>
                <a:gd name="T13" fmla="*/ 117 h 535"/>
                <a:gd name="T14" fmla="*/ 168 w 795"/>
                <a:gd name="T15" fmla="*/ 121 h 535"/>
                <a:gd name="T16" fmla="*/ 155 w 795"/>
                <a:gd name="T17" fmla="*/ 121 h 535"/>
                <a:gd name="T18" fmla="*/ 164 w 795"/>
                <a:gd name="T19" fmla="*/ 134 h 535"/>
                <a:gd name="T20" fmla="*/ 151 w 795"/>
                <a:gd name="T21" fmla="*/ 126 h 535"/>
                <a:gd name="T22" fmla="*/ 129 w 795"/>
                <a:gd name="T23" fmla="*/ 121 h 535"/>
                <a:gd name="T24" fmla="*/ 116 w 795"/>
                <a:gd name="T25" fmla="*/ 108 h 535"/>
                <a:gd name="T26" fmla="*/ 102 w 795"/>
                <a:gd name="T27" fmla="*/ 104 h 535"/>
                <a:gd name="T28" fmla="*/ 84 w 795"/>
                <a:gd name="T29" fmla="*/ 104 h 535"/>
                <a:gd name="T30" fmla="*/ 93 w 795"/>
                <a:gd name="T31" fmla="*/ 99 h 535"/>
                <a:gd name="T32" fmla="*/ 107 w 795"/>
                <a:gd name="T33" fmla="*/ 99 h 535"/>
                <a:gd name="T34" fmla="*/ 111 w 795"/>
                <a:gd name="T35" fmla="*/ 95 h 535"/>
                <a:gd name="T36" fmla="*/ 111 w 795"/>
                <a:gd name="T37" fmla="*/ 87 h 535"/>
                <a:gd name="T38" fmla="*/ 120 w 795"/>
                <a:gd name="T39" fmla="*/ 82 h 535"/>
                <a:gd name="T40" fmla="*/ 111 w 795"/>
                <a:gd name="T41" fmla="*/ 61 h 535"/>
                <a:gd name="T42" fmla="*/ 98 w 795"/>
                <a:gd name="T43" fmla="*/ 61 h 535"/>
                <a:gd name="T44" fmla="*/ 98 w 795"/>
                <a:gd name="T45" fmla="*/ 57 h 535"/>
                <a:gd name="T46" fmla="*/ 80 w 795"/>
                <a:gd name="T47" fmla="*/ 43 h 535"/>
                <a:gd name="T48" fmla="*/ 72 w 795"/>
                <a:gd name="T49" fmla="*/ 52 h 535"/>
                <a:gd name="T50" fmla="*/ 58 w 795"/>
                <a:gd name="T51" fmla="*/ 43 h 535"/>
                <a:gd name="T52" fmla="*/ 32 w 795"/>
                <a:gd name="T53" fmla="*/ 43 h 535"/>
                <a:gd name="T54" fmla="*/ 19 w 795"/>
                <a:gd name="T55" fmla="*/ 43 h 535"/>
                <a:gd name="T56" fmla="*/ 5 w 795"/>
                <a:gd name="T57" fmla="*/ 34 h 535"/>
                <a:gd name="T58" fmla="*/ 19 w 795"/>
                <a:gd name="T59" fmla="*/ 34 h 535"/>
                <a:gd name="T60" fmla="*/ 5 w 795"/>
                <a:gd name="T61" fmla="*/ 30 h 535"/>
                <a:gd name="T62" fmla="*/ 5 w 795"/>
                <a:gd name="T63" fmla="*/ 17 h 535"/>
                <a:gd name="T64" fmla="*/ 14 w 795"/>
                <a:gd name="T65" fmla="*/ 0 h 535"/>
                <a:gd name="T66" fmla="*/ 32 w 795"/>
                <a:gd name="T67" fmla="*/ 0 h 535"/>
                <a:gd name="T68" fmla="*/ 23 w 795"/>
                <a:gd name="T69" fmla="*/ 13 h 535"/>
                <a:gd name="T70" fmla="*/ 27 w 795"/>
                <a:gd name="T71" fmla="*/ 22 h 535"/>
                <a:gd name="T72" fmla="*/ 32 w 795"/>
                <a:gd name="T73" fmla="*/ 13 h 535"/>
                <a:gd name="T74" fmla="*/ 58 w 795"/>
                <a:gd name="T75" fmla="*/ 0 h 535"/>
                <a:gd name="T76" fmla="*/ 67 w 795"/>
                <a:gd name="T77" fmla="*/ 17 h 535"/>
                <a:gd name="T78" fmla="*/ 80 w 795"/>
                <a:gd name="T79" fmla="*/ 17 h 535"/>
                <a:gd name="T80" fmla="*/ 93 w 795"/>
                <a:gd name="T81" fmla="*/ 13 h 535"/>
                <a:gd name="T82" fmla="*/ 107 w 795"/>
                <a:gd name="T83" fmla="*/ 22 h 535"/>
                <a:gd name="T84" fmla="*/ 124 w 795"/>
                <a:gd name="T85" fmla="*/ 30 h 535"/>
                <a:gd name="T86" fmla="*/ 138 w 795"/>
                <a:gd name="T87" fmla="*/ 34 h 535"/>
                <a:gd name="T88" fmla="*/ 151 w 795"/>
                <a:gd name="T89" fmla="*/ 43 h 535"/>
                <a:gd name="T90" fmla="*/ 164 w 795"/>
                <a:gd name="T91" fmla="*/ 47 h 535"/>
                <a:gd name="T92" fmla="*/ 151 w 795"/>
                <a:gd name="T93" fmla="*/ 52 h 535"/>
                <a:gd name="T94" fmla="*/ 164 w 795"/>
                <a:gd name="T95" fmla="*/ 52 h 535"/>
                <a:gd name="T96" fmla="*/ 155 w 795"/>
                <a:gd name="T97" fmla="*/ 61 h 535"/>
                <a:gd name="T98" fmla="*/ 164 w 795"/>
                <a:gd name="T99" fmla="*/ 65 h 535"/>
                <a:gd name="T100" fmla="*/ 177 w 795"/>
                <a:gd name="T101" fmla="*/ 74 h 535"/>
                <a:gd name="T102" fmla="*/ 186 w 795"/>
                <a:gd name="T103" fmla="*/ 78 h 535"/>
                <a:gd name="T104" fmla="*/ 195 w 795"/>
                <a:gd name="T105" fmla="*/ 87 h 535"/>
                <a:gd name="T106" fmla="*/ 195 w 795"/>
                <a:gd name="T107" fmla="*/ 91 h 535"/>
                <a:gd name="T108" fmla="*/ 186 w 795"/>
                <a:gd name="T109" fmla="*/ 95 h 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95"/>
                <a:gd name="T166" fmla="*/ 0 h 535"/>
                <a:gd name="T167" fmla="*/ 795 w 795"/>
                <a:gd name="T168" fmla="*/ 535 h 5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95" h="535">
                  <a:moveTo>
                    <a:pt x="741" y="378"/>
                  </a:moveTo>
                  <a:lnTo>
                    <a:pt x="741" y="395"/>
                  </a:lnTo>
                  <a:lnTo>
                    <a:pt x="724" y="395"/>
                  </a:lnTo>
                  <a:lnTo>
                    <a:pt x="690" y="395"/>
                  </a:lnTo>
                  <a:lnTo>
                    <a:pt x="672" y="361"/>
                  </a:lnTo>
                  <a:lnTo>
                    <a:pt x="638" y="346"/>
                  </a:lnTo>
                  <a:lnTo>
                    <a:pt x="619" y="346"/>
                  </a:lnTo>
                  <a:lnTo>
                    <a:pt x="619" y="361"/>
                  </a:lnTo>
                  <a:lnTo>
                    <a:pt x="638" y="361"/>
                  </a:lnTo>
                  <a:lnTo>
                    <a:pt x="619" y="361"/>
                  </a:lnTo>
                  <a:lnTo>
                    <a:pt x="619" y="378"/>
                  </a:lnTo>
                  <a:lnTo>
                    <a:pt x="638" y="378"/>
                  </a:lnTo>
                  <a:lnTo>
                    <a:pt x="638" y="395"/>
                  </a:lnTo>
                  <a:lnTo>
                    <a:pt x="655" y="395"/>
                  </a:lnTo>
                  <a:lnTo>
                    <a:pt x="672" y="395"/>
                  </a:lnTo>
                  <a:lnTo>
                    <a:pt x="672" y="413"/>
                  </a:lnTo>
                  <a:lnTo>
                    <a:pt x="690" y="413"/>
                  </a:lnTo>
                  <a:lnTo>
                    <a:pt x="707" y="413"/>
                  </a:lnTo>
                  <a:lnTo>
                    <a:pt x="707" y="430"/>
                  </a:lnTo>
                  <a:lnTo>
                    <a:pt x="707" y="447"/>
                  </a:lnTo>
                  <a:lnTo>
                    <a:pt x="707" y="466"/>
                  </a:lnTo>
                  <a:lnTo>
                    <a:pt x="707" y="484"/>
                  </a:lnTo>
                  <a:lnTo>
                    <a:pt x="707" y="501"/>
                  </a:lnTo>
                  <a:lnTo>
                    <a:pt x="672" y="484"/>
                  </a:lnTo>
                  <a:lnTo>
                    <a:pt x="638" y="466"/>
                  </a:lnTo>
                  <a:lnTo>
                    <a:pt x="601" y="447"/>
                  </a:lnTo>
                  <a:lnTo>
                    <a:pt x="619" y="484"/>
                  </a:lnTo>
                  <a:lnTo>
                    <a:pt x="655" y="501"/>
                  </a:lnTo>
                  <a:lnTo>
                    <a:pt x="655" y="518"/>
                  </a:lnTo>
                  <a:lnTo>
                    <a:pt x="655" y="535"/>
                  </a:lnTo>
                  <a:lnTo>
                    <a:pt x="655" y="518"/>
                  </a:lnTo>
                  <a:lnTo>
                    <a:pt x="619" y="501"/>
                  </a:lnTo>
                  <a:lnTo>
                    <a:pt x="601" y="501"/>
                  </a:lnTo>
                  <a:lnTo>
                    <a:pt x="584" y="501"/>
                  </a:lnTo>
                  <a:lnTo>
                    <a:pt x="532" y="501"/>
                  </a:lnTo>
                  <a:lnTo>
                    <a:pt x="515" y="484"/>
                  </a:lnTo>
                  <a:lnTo>
                    <a:pt x="515" y="447"/>
                  </a:lnTo>
                  <a:lnTo>
                    <a:pt x="478" y="447"/>
                  </a:lnTo>
                  <a:lnTo>
                    <a:pt x="461" y="430"/>
                  </a:lnTo>
                  <a:lnTo>
                    <a:pt x="425" y="413"/>
                  </a:lnTo>
                  <a:lnTo>
                    <a:pt x="425" y="430"/>
                  </a:lnTo>
                  <a:lnTo>
                    <a:pt x="407" y="413"/>
                  </a:lnTo>
                  <a:lnTo>
                    <a:pt x="390" y="413"/>
                  </a:lnTo>
                  <a:lnTo>
                    <a:pt x="371" y="430"/>
                  </a:lnTo>
                  <a:lnTo>
                    <a:pt x="336" y="413"/>
                  </a:lnTo>
                  <a:lnTo>
                    <a:pt x="336" y="395"/>
                  </a:lnTo>
                  <a:lnTo>
                    <a:pt x="354" y="395"/>
                  </a:lnTo>
                  <a:lnTo>
                    <a:pt x="371" y="395"/>
                  </a:lnTo>
                  <a:lnTo>
                    <a:pt x="390" y="395"/>
                  </a:lnTo>
                  <a:lnTo>
                    <a:pt x="407" y="395"/>
                  </a:lnTo>
                  <a:lnTo>
                    <a:pt x="425" y="395"/>
                  </a:lnTo>
                  <a:lnTo>
                    <a:pt x="442" y="395"/>
                  </a:lnTo>
                  <a:lnTo>
                    <a:pt x="461" y="378"/>
                  </a:lnTo>
                  <a:lnTo>
                    <a:pt x="442" y="378"/>
                  </a:lnTo>
                  <a:lnTo>
                    <a:pt x="442" y="361"/>
                  </a:lnTo>
                  <a:lnTo>
                    <a:pt x="425" y="361"/>
                  </a:lnTo>
                  <a:lnTo>
                    <a:pt x="442" y="346"/>
                  </a:lnTo>
                  <a:lnTo>
                    <a:pt x="461" y="346"/>
                  </a:lnTo>
                  <a:lnTo>
                    <a:pt x="478" y="346"/>
                  </a:lnTo>
                  <a:lnTo>
                    <a:pt x="478" y="328"/>
                  </a:lnTo>
                  <a:lnTo>
                    <a:pt x="478" y="311"/>
                  </a:lnTo>
                  <a:lnTo>
                    <a:pt x="478" y="276"/>
                  </a:lnTo>
                  <a:lnTo>
                    <a:pt x="442" y="242"/>
                  </a:lnTo>
                  <a:lnTo>
                    <a:pt x="407" y="225"/>
                  </a:lnTo>
                  <a:lnTo>
                    <a:pt x="407" y="242"/>
                  </a:lnTo>
                  <a:lnTo>
                    <a:pt x="390" y="242"/>
                  </a:lnTo>
                  <a:lnTo>
                    <a:pt x="371" y="242"/>
                  </a:lnTo>
                  <a:lnTo>
                    <a:pt x="371" y="225"/>
                  </a:lnTo>
                  <a:lnTo>
                    <a:pt x="390" y="225"/>
                  </a:lnTo>
                  <a:lnTo>
                    <a:pt x="371" y="205"/>
                  </a:lnTo>
                  <a:lnTo>
                    <a:pt x="354" y="171"/>
                  </a:lnTo>
                  <a:lnTo>
                    <a:pt x="319" y="171"/>
                  </a:lnTo>
                  <a:lnTo>
                    <a:pt x="302" y="171"/>
                  </a:lnTo>
                  <a:lnTo>
                    <a:pt x="302" y="188"/>
                  </a:lnTo>
                  <a:lnTo>
                    <a:pt x="285" y="205"/>
                  </a:lnTo>
                  <a:lnTo>
                    <a:pt x="267" y="205"/>
                  </a:lnTo>
                  <a:lnTo>
                    <a:pt x="267" y="188"/>
                  </a:lnTo>
                  <a:lnTo>
                    <a:pt x="231" y="171"/>
                  </a:lnTo>
                  <a:lnTo>
                    <a:pt x="179" y="188"/>
                  </a:lnTo>
                  <a:lnTo>
                    <a:pt x="125" y="188"/>
                  </a:lnTo>
                  <a:lnTo>
                    <a:pt x="125" y="171"/>
                  </a:lnTo>
                  <a:lnTo>
                    <a:pt x="108" y="171"/>
                  </a:lnTo>
                  <a:lnTo>
                    <a:pt x="91" y="171"/>
                  </a:lnTo>
                  <a:lnTo>
                    <a:pt x="73" y="171"/>
                  </a:lnTo>
                  <a:lnTo>
                    <a:pt x="56" y="171"/>
                  </a:lnTo>
                  <a:lnTo>
                    <a:pt x="39" y="154"/>
                  </a:lnTo>
                  <a:lnTo>
                    <a:pt x="20" y="136"/>
                  </a:lnTo>
                  <a:lnTo>
                    <a:pt x="39" y="136"/>
                  </a:lnTo>
                  <a:lnTo>
                    <a:pt x="56" y="136"/>
                  </a:lnTo>
                  <a:lnTo>
                    <a:pt x="73" y="136"/>
                  </a:lnTo>
                  <a:lnTo>
                    <a:pt x="73" y="119"/>
                  </a:lnTo>
                  <a:lnTo>
                    <a:pt x="56" y="119"/>
                  </a:lnTo>
                  <a:lnTo>
                    <a:pt x="20" y="119"/>
                  </a:lnTo>
                  <a:lnTo>
                    <a:pt x="20" y="102"/>
                  </a:lnTo>
                  <a:lnTo>
                    <a:pt x="0" y="102"/>
                  </a:lnTo>
                  <a:lnTo>
                    <a:pt x="20" y="67"/>
                  </a:lnTo>
                  <a:lnTo>
                    <a:pt x="20" y="50"/>
                  </a:lnTo>
                  <a:lnTo>
                    <a:pt x="20" y="33"/>
                  </a:lnTo>
                  <a:lnTo>
                    <a:pt x="56" y="0"/>
                  </a:lnTo>
                  <a:lnTo>
                    <a:pt x="73" y="0"/>
                  </a:lnTo>
                  <a:lnTo>
                    <a:pt x="108" y="0"/>
                  </a:lnTo>
                  <a:lnTo>
                    <a:pt x="125" y="0"/>
                  </a:lnTo>
                  <a:lnTo>
                    <a:pt x="125" y="15"/>
                  </a:lnTo>
                  <a:lnTo>
                    <a:pt x="108" y="33"/>
                  </a:lnTo>
                  <a:lnTo>
                    <a:pt x="91" y="50"/>
                  </a:lnTo>
                  <a:lnTo>
                    <a:pt x="91" y="67"/>
                  </a:lnTo>
                  <a:lnTo>
                    <a:pt x="108" y="67"/>
                  </a:lnTo>
                  <a:lnTo>
                    <a:pt x="108" y="85"/>
                  </a:lnTo>
                  <a:lnTo>
                    <a:pt x="125" y="85"/>
                  </a:lnTo>
                  <a:lnTo>
                    <a:pt x="125" y="67"/>
                  </a:lnTo>
                  <a:lnTo>
                    <a:pt x="125" y="50"/>
                  </a:lnTo>
                  <a:lnTo>
                    <a:pt x="143" y="15"/>
                  </a:lnTo>
                  <a:lnTo>
                    <a:pt x="196" y="0"/>
                  </a:lnTo>
                  <a:lnTo>
                    <a:pt x="231" y="0"/>
                  </a:lnTo>
                  <a:lnTo>
                    <a:pt x="248" y="0"/>
                  </a:lnTo>
                  <a:lnTo>
                    <a:pt x="248" y="33"/>
                  </a:lnTo>
                  <a:lnTo>
                    <a:pt x="267" y="67"/>
                  </a:lnTo>
                  <a:lnTo>
                    <a:pt x="285" y="67"/>
                  </a:lnTo>
                  <a:lnTo>
                    <a:pt x="302" y="67"/>
                  </a:lnTo>
                  <a:lnTo>
                    <a:pt x="319" y="67"/>
                  </a:lnTo>
                  <a:lnTo>
                    <a:pt x="336" y="67"/>
                  </a:lnTo>
                  <a:lnTo>
                    <a:pt x="354" y="50"/>
                  </a:lnTo>
                  <a:lnTo>
                    <a:pt x="371" y="50"/>
                  </a:lnTo>
                  <a:lnTo>
                    <a:pt x="390" y="67"/>
                  </a:lnTo>
                  <a:lnTo>
                    <a:pt x="425" y="67"/>
                  </a:lnTo>
                  <a:lnTo>
                    <a:pt x="425" y="85"/>
                  </a:lnTo>
                  <a:lnTo>
                    <a:pt x="442" y="102"/>
                  </a:lnTo>
                  <a:lnTo>
                    <a:pt x="478" y="119"/>
                  </a:lnTo>
                  <a:lnTo>
                    <a:pt x="496" y="119"/>
                  </a:lnTo>
                  <a:lnTo>
                    <a:pt x="515" y="119"/>
                  </a:lnTo>
                  <a:lnTo>
                    <a:pt x="532" y="119"/>
                  </a:lnTo>
                  <a:lnTo>
                    <a:pt x="549" y="136"/>
                  </a:lnTo>
                  <a:lnTo>
                    <a:pt x="584" y="154"/>
                  </a:lnTo>
                  <a:lnTo>
                    <a:pt x="601" y="154"/>
                  </a:lnTo>
                  <a:lnTo>
                    <a:pt x="601" y="171"/>
                  </a:lnTo>
                  <a:lnTo>
                    <a:pt x="619" y="171"/>
                  </a:lnTo>
                  <a:lnTo>
                    <a:pt x="638" y="171"/>
                  </a:lnTo>
                  <a:lnTo>
                    <a:pt x="655" y="188"/>
                  </a:lnTo>
                  <a:lnTo>
                    <a:pt x="638" y="188"/>
                  </a:lnTo>
                  <a:lnTo>
                    <a:pt x="619" y="205"/>
                  </a:lnTo>
                  <a:lnTo>
                    <a:pt x="601" y="205"/>
                  </a:lnTo>
                  <a:lnTo>
                    <a:pt x="619" y="205"/>
                  </a:lnTo>
                  <a:lnTo>
                    <a:pt x="638" y="205"/>
                  </a:lnTo>
                  <a:lnTo>
                    <a:pt x="655" y="205"/>
                  </a:lnTo>
                  <a:lnTo>
                    <a:pt x="655" y="225"/>
                  </a:lnTo>
                  <a:lnTo>
                    <a:pt x="638" y="225"/>
                  </a:lnTo>
                  <a:lnTo>
                    <a:pt x="619" y="242"/>
                  </a:lnTo>
                  <a:lnTo>
                    <a:pt x="638" y="242"/>
                  </a:lnTo>
                  <a:lnTo>
                    <a:pt x="655" y="242"/>
                  </a:lnTo>
                  <a:lnTo>
                    <a:pt x="655" y="259"/>
                  </a:lnTo>
                  <a:lnTo>
                    <a:pt x="672" y="276"/>
                  </a:lnTo>
                  <a:lnTo>
                    <a:pt x="690" y="294"/>
                  </a:lnTo>
                  <a:lnTo>
                    <a:pt x="707" y="294"/>
                  </a:lnTo>
                  <a:lnTo>
                    <a:pt x="707" y="311"/>
                  </a:lnTo>
                  <a:lnTo>
                    <a:pt x="724" y="311"/>
                  </a:lnTo>
                  <a:lnTo>
                    <a:pt x="741" y="311"/>
                  </a:lnTo>
                  <a:lnTo>
                    <a:pt x="761" y="328"/>
                  </a:lnTo>
                  <a:lnTo>
                    <a:pt x="778" y="328"/>
                  </a:lnTo>
                  <a:lnTo>
                    <a:pt x="778" y="346"/>
                  </a:lnTo>
                  <a:lnTo>
                    <a:pt x="795" y="346"/>
                  </a:lnTo>
                  <a:lnTo>
                    <a:pt x="778" y="346"/>
                  </a:lnTo>
                  <a:lnTo>
                    <a:pt x="778" y="361"/>
                  </a:lnTo>
                  <a:lnTo>
                    <a:pt x="778" y="378"/>
                  </a:lnTo>
                  <a:lnTo>
                    <a:pt x="761" y="378"/>
                  </a:lnTo>
                  <a:lnTo>
                    <a:pt x="741" y="37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8" name="Freeform 368"/>
            <p:cNvSpPr>
              <a:spLocks/>
            </p:cNvSpPr>
            <p:nvPr/>
          </p:nvSpPr>
          <p:spPr bwMode="auto">
            <a:xfrm>
              <a:off x="1604" y="1281"/>
              <a:ext cx="425" cy="215"/>
            </a:xfrm>
            <a:custGeom>
              <a:avLst/>
              <a:gdLst>
                <a:gd name="T0" fmla="*/ 169 w 848"/>
                <a:gd name="T1" fmla="*/ 9 h 430"/>
                <a:gd name="T2" fmla="*/ 191 w 848"/>
                <a:gd name="T3" fmla="*/ 5 h 430"/>
                <a:gd name="T4" fmla="*/ 208 w 848"/>
                <a:gd name="T5" fmla="*/ 13 h 430"/>
                <a:gd name="T6" fmla="*/ 208 w 848"/>
                <a:gd name="T7" fmla="*/ 18 h 430"/>
                <a:gd name="T8" fmla="*/ 173 w 848"/>
                <a:gd name="T9" fmla="*/ 30 h 430"/>
                <a:gd name="T10" fmla="*/ 191 w 848"/>
                <a:gd name="T11" fmla="*/ 30 h 430"/>
                <a:gd name="T12" fmla="*/ 164 w 848"/>
                <a:gd name="T13" fmla="*/ 44 h 430"/>
                <a:gd name="T14" fmla="*/ 142 w 848"/>
                <a:gd name="T15" fmla="*/ 56 h 430"/>
                <a:gd name="T16" fmla="*/ 129 w 848"/>
                <a:gd name="T17" fmla="*/ 56 h 430"/>
                <a:gd name="T18" fmla="*/ 120 w 848"/>
                <a:gd name="T19" fmla="*/ 65 h 430"/>
                <a:gd name="T20" fmla="*/ 120 w 848"/>
                <a:gd name="T21" fmla="*/ 73 h 430"/>
                <a:gd name="T22" fmla="*/ 107 w 848"/>
                <a:gd name="T23" fmla="*/ 86 h 430"/>
                <a:gd name="T24" fmla="*/ 98 w 848"/>
                <a:gd name="T25" fmla="*/ 91 h 430"/>
                <a:gd name="T26" fmla="*/ 93 w 848"/>
                <a:gd name="T27" fmla="*/ 99 h 430"/>
                <a:gd name="T28" fmla="*/ 89 w 848"/>
                <a:gd name="T29" fmla="*/ 108 h 430"/>
                <a:gd name="T30" fmla="*/ 71 w 848"/>
                <a:gd name="T31" fmla="*/ 104 h 430"/>
                <a:gd name="T32" fmla="*/ 49 w 848"/>
                <a:gd name="T33" fmla="*/ 104 h 430"/>
                <a:gd name="T34" fmla="*/ 41 w 848"/>
                <a:gd name="T35" fmla="*/ 108 h 430"/>
                <a:gd name="T36" fmla="*/ 18 w 848"/>
                <a:gd name="T37" fmla="*/ 104 h 430"/>
                <a:gd name="T38" fmla="*/ 36 w 848"/>
                <a:gd name="T39" fmla="*/ 95 h 430"/>
                <a:gd name="T40" fmla="*/ 31 w 848"/>
                <a:gd name="T41" fmla="*/ 86 h 430"/>
                <a:gd name="T42" fmla="*/ 49 w 848"/>
                <a:gd name="T43" fmla="*/ 91 h 430"/>
                <a:gd name="T44" fmla="*/ 45 w 848"/>
                <a:gd name="T45" fmla="*/ 86 h 430"/>
                <a:gd name="T46" fmla="*/ 36 w 848"/>
                <a:gd name="T47" fmla="*/ 82 h 430"/>
                <a:gd name="T48" fmla="*/ 31 w 848"/>
                <a:gd name="T49" fmla="*/ 73 h 430"/>
                <a:gd name="T50" fmla="*/ 45 w 848"/>
                <a:gd name="T51" fmla="*/ 73 h 430"/>
                <a:gd name="T52" fmla="*/ 49 w 848"/>
                <a:gd name="T53" fmla="*/ 56 h 430"/>
                <a:gd name="T54" fmla="*/ 41 w 848"/>
                <a:gd name="T55" fmla="*/ 52 h 430"/>
                <a:gd name="T56" fmla="*/ 41 w 848"/>
                <a:gd name="T57" fmla="*/ 48 h 430"/>
                <a:gd name="T58" fmla="*/ 54 w 848"/>
                <a:gd name="T59" fmla="*/ 48 h 430"/>
                <a:gd name="T60" fmla="*/ 71 w 848"/>
                <a:gd name="T61" fmla="*/ 56 h 430"/>
                <a:gd name="T62" fmla="*/ 62 w 848"/>
                <a:gd name="T63" fmla="*/ 48 h 430"/>
                <a:gd name="T64" fmla="*/ 76 w 848"/>
                <a:gd name="T65" fmla="*/ 48 h 430"/>
                <a:gd name="T66" fmla="*/ 89 w 848"/>
                <a:gd name="T67" fmla="*/ 44 h 430"/>
                <a:gd name="T68" fmla="*/ 71 w 848"/>
                <a:gd name="T69" fmla="*/ 44 h 430"/>
                <a:gd name="T70" fmla="*/ 54 w 848"/>
                <a:gd name="T71" fmla="*/ 44 h 430"/>
                <a:gd name="T72" fmla="*/ 41 w 848"/>
                <a:gd name="T73" fmla="*/ 44 h 430"/>
                <a:gd name="T74" fmla="*/ 23 w 848"/>
                <a:gd name="T75" fmla="*/ 44 h 430"/>
                <a:gd name="T76" fmla="*/ 27 w 848"/>
                <a:gd name="T77" fmla="*/ 35 h 430"/>
                <a:gd name="T78" fmla="*/ 18 w 848"/>
                <a:gd name="T79" fmla="*/ 30 h 430"/>
                <a:gd name="T80" fmla="*/ 27 w 848"/>
                <a:gd name="T81" fmla="*/ 30 h 430"/>
                <a:gd name="T82" fmla="*/ 14 w 848"/>
                <a:gd name="T83" fmla="*/ 30 h 430"/>
                <a:gd name="T84" fmla="*/ 9 w 848"/>
                <a:gd name="T85" fmla="*/ 30 h 430"/>
                <a:gd name="T86" fmla="*/ 5 w 848"/>
                <a:gd name="T87" fmla="*/ 26 h 430"/>
                <a:gd name="T88" fmla="*/ 31 w 848"/>
                <a:gd name="T89" fmla="*/ 18 h 430"/>
                <a:gd name="T90" fmla="*/ 49 w 848"/>
                <a:gd name="T91" fmla="*/ 13 h 430"/>
                <a:gd name="T92" fmla="*/ 62 w 848"/>
                <a:gd name="T93" fmla="*/ 13 h 430"/>
                <a:gd name="T94" fmla="*/ 76 w 848"/>
                <a:gd name="T95" fmla="*/ 9 h 430"/>
                <a:gd name="T96" fmla="*/ 89 w 848"/>
                <a:gd name="T97" fmla="*/ 5 h 430"/>
                <a:gd name="T98" fmla="*/ 111 w 848"/>
                <a:gd name="T99" fmla="*/ 0 h 430"/>
                <a:gd name="T100" fmla="*/ 124 w 848"/>
                <a:gd name="T101" fmla="*/ 5 h 430"/>
                <a:gd name="T102" fmla="*/ 133 w 848"/>
                <a:gd name="T103" fmla="*/ 0 h 430"/>
                <a:gd name="T104" fmla="*/ 151 w 848"/>
                <a:gd name="T105" fmla="*/ 0 h 4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48"/>
                <a:gd name="T160" fmla="*/ 0 h 430"/>
                <a:gd name="T161" fmla="*/ 848 w 848"/>
                <a:gd name="T162" fmla="*/ 430 h 4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48" h="430">
                  <a:moveTo>
                    <a:pt x="708" y="17"/>
                  </a:moveTo>
                  <a:lnTo>
                    <a:pt x="689" y="35"/>
                  </a:lnTo>
                  <a:lnTo>
                    <a:pt x="672" y="35"/>
                  </a:lnTo>
                  <a:lnTo>
                    <a:pt x="708" y="35"/>
                  </a:lnTo>
                  <a:lnTo>
                    <a:pt x="725" y="17"/>
                  </a:lnTo>
                  <a:lnTo>
                    <a:pt x="760" y="17"/>
                  </a:lnTo>
                  <a:lnTo>
                    <a:pt x="777" y="35"/>
                  </a:lnTo>
                  <a:lnTo>
                    <a:pt x="814" y="52"/>
                  </a:lnTo>
                  <a:lnTo>
                    <a:pt x="831" y="52"/>
                  </a:lnTo>
                  <a:lnTo>
                    <a:pt x="848" y="52"/>
                  </a:lnTo>
                  <a:lnTo>
                    <a:pt x="848" y="69"/>
                  </a:lnTo>
                  <a:lnTo>
                    <a:pt x="831" y="69"/>
                  </a:lnTo>
                  <a:lnTo>
                    <a:pt x="777" y="87"/>
                  </a:lnTo>
                  <a:lnTo>
                    <a:pt x="743" y="104"/>
                  </a:lnTo>
                  <a:lnTo>
                    <a:pt x="689" y="121"/>
                  </a:lnTo>
                  <a:lnTo>
                    <a:pt x="708" y="121"/>
                  </a:lnTo>
                  <a:lnTo>
                    <a:pt x="743" y="121"/>
                  </a:lnTo>
                  <a:lnTo>
                    <a:pt x="760" y="121"/>
                  </a:lnTo>
                  <a:lnTo>
                    <a:pt x="725" y="138"/>
                  </a:lnTo>
                  <a:lnTo>
                    <a:pt x="689" y="156"/>
                  </a:lnTo>
                  <a:lnTo>
                    <a:pt x="654" y="173"/>
                  </a:lnTo>
                  <a:lnTo>
                    <a:pt x="620" y="173"/>
                  </a:lnTo>
                  <a:lnTo>
                    <a:pt x="583" y="207"/>
                  </a:lnTo>
                  <a:lnTo>
                    <a:pt x="566" y="225"/>
                  </a:lnTo>
                  <a:lnTo>
                    <a:pt x="549" y="225"/>
                  </a:lnTo>
                  <a:lnTo>
                    <a:pt x="531" y="225"/>
                  </a:lnTo>
                  <a:lnTo>
                    <a:pt x="514" y="225"/>
                  </a:lnTo>
                  <a:lnTo>
                    <a:pt x="478" y="242"/>
                  </a:lnTo>
                  <a:lnTo>
                    <a:pt x="459" y="257"/>
                  </a:lnTo>
                  <a:lnTo>
                    <a:pt x="478" y="257"/>
                  </a:lnTo>
                  <a:lnTo>
                    <a:pt x="478" y="275"/>
                  </a:lnTo>
                  <a:lnTo>
                    <a:pt x="459" y="275"/>
                  </a:lnTo>
                  <a:lnTo>
                    <a:pt x="478" y="292"/>
                  </a:lnTo>
                  <a:lnTo>
                    <a:pt x="459" y="309"/>
                  </a:lnTo>
                  <a:lnTo>
                    <a:pt x="441" y="326"/>
                  </a:lnTo>
                  <a:lnTo>
                    <a:pt x="424" y="344"/>
                  </a:lnTo>
                  <a:lnTo>
                    <a:pt x="407" y="344"/>
                  </a:lnTo>
                  <a:lnTo>
                    <a:pt x="389" y="344"/>
                  </a:lnTo>
                  <a:lnTo>
                    <a:pt x="389" y="361"/>
                  </a:lnTo>
                  <a:lnTo>
                    <a:pt x="353" y="378"/>
                  </a:lnTo>
                  <a:lnTo>
                    <a:pt x="353" y="396"/>
                  </a:lnTo>
                  <a:lnTo>
                    <a:pt x="372" y="396"/>
                  </a:lnTo>
                  <a:lnTo>
                    <a:pt x="389" y="396"/>
                  </a:lnTo>
                  <a:lnTo>
                    <a:pt x="372" y="413"/>
                  </a:lnTo>
                  <a:lnTo>
                    <a:pt x="353" y="430"/>
                  </a:lnTo>
                  <a:lnTo>
                    <a:pt x="318" y="430"/>
                  </a:lnTo>
                  <a:lnTo>
                    <a:pt x="301" y="430"/>
                  </a:lnTo>
                  <a:lnTo>
                    <a:pt x="284" y="413"/>
                  </a:lnTo>
                  <a:lnTo>
                    <a:pt x="247" y="413"/>
                  </a:lnTo>
                  <a:lnTo>
                    <a:pt x="213" y="413"/>
                  </a:lnTo>
                  <a:lnTo>
                    <a:pt x="196" y="413"/>
                  </a:lnTo>
                  <a:lnTo>
                    <a:pt x="196" y="430"/>
                  </a:lnTo>
                  <a:lnTo>
                    <a:pt x="178" y="430"/>
                  </a:lnTo>
                  <a:lnTo>
                    <a:pt x="161" y="430"/>
                  </a:lnTo>
                  <a:lnTo>
                    <a:pt x="124" y="413"/>
                  </a:lnTo>
                  <a:lnTo>
                    <a:pt x="90" y="413"/>
                  </a:lnTo>
                  <a:lnTo>
                    <a:pt x="71" y="413"/>
                  </a:lnTo>
                  <a:lnTo>
                    <a:pt x="90" y="396"/>
                  </a:lnTo>
                  <a:lnTo>
                    <a:pt x="124" y="378"/>
                  </a:lnTo>
                  <a:lnTo>
                    <a:pt x="142" y="378"/>
                  </a:lnTo>
                  <a:lnTo>
                    <a:pt x="124" y="361"/>
                  </a:lnTo>
                  <a:lnTo>
                    <a:pt x="107" y="344"/>
                  </a:lnTo>
                  <a:lnTo>
                    <a:pt x="124" y="344"/>
                  </a:lnTo>
                  <a:lnTo>
                    <a:pt x="161" y="344"/>
                  </a:lnTo>
                  <a:lnTo>
                    <a:pt x="178" y="344"/>
                  </a:lnTo>
                  <a:lnTo>
                    <a:pt x="196" y="361"/>
                  </a:lnTo>
                  <a:lnTo>
                    <a:pt x="213" y="361"/>
                  </a:lnTo>
                  <a:lnTo>
                    <a:pt x="196" y="344"/>
                  </a:lnTo>
                  <a:lnTo>
                    <a:pt x="178" y="344"/>
                  </a:lnTo>
                  <a:lnTo>
                    <a:pt x="178" y="326"/>
                  </a:lnTo>
                  <a:lnTo>
                    <a:pt x="161" y="326"/>
                  </a:lnTo>
                  <a:lnTo>
                    <a:pt x="142" y="326"/>
                  </a:lnTo>
                  <a:lnTo>
                    <a:pt x="124" y="326"/>
                  </a:lnTo>
                  <a:lnTo>
                    <a:pt x="124" y="309"/>
                  </a:lnTo>
                  <a:lnTo>
                    <a:pt x="124" y="292"/>
                  </a:lnTo>
                  <a:lnTo>
                    <a:pt x="142" y="292"/>
                  </a:lnTo>
                  <a:lnTo>
                    <a:pt x="161" y="292"/>
                  </a:lnTo>
                  <a:lnTo>
                    <a:pt x="178" y="292"/>
                  </a:lnTo>
                  <a:lnTo>
                    <a:pt x="196" y="275"/>
                  </a:lnTo>
                  <a:lnTo>
                    <a:pt x="213" y="257"/>
                  </a:lnTo>
                  <a:lnTo>
                    <a:pt x="196" y="225"/>
                  </a:lnTo>
                  <a:lnTo>
                    <a:pt x="161" y="225"/>
                  </a:lnTo>
                  <a:lnTo>
                    <a:pt x="142" y="207"/>
                  </a:lnTo>
                  <a:lnTo>
                    <a:pt x="161" y="207"/>
                  </a:lnTo>
                  <a:lnTo>
                    <a:pt x="178" y="207"/>
                  </a:lnTo>
                  <a:lnTo>
                    <a:pt x="161" y="207"/>
                  </a:lnTo>
                  <a:lnTo>
                    <a:pt x="161" y="190"/>
                  </a:lnTo>
                  <a:lnTo>
                    <a:pt x="178" y="190"/>
                  </a:lnTo>
                  <a:lnTo>
                    <a:pt x="196" y="190"/>
                  </a:lnTo>
                  <a:lnTo>
                    <a:pt x="213" y="190"/>
                  </a:lnTo>
                  <a:lnTo>
                    <a:pt x="247" y="207"/>
                  </a:lnTo>
                  <a:lnTo>
                    <a:pt x="247" y="225"/>
                  </a:lnTo>
                  <a:lnTo>
                    <a:pt x="284" y="225"/>
                  </a:lnTo>
                  <a:lnTo>
                    <a:pt x="267" y="225"/>
                  </a:lnTo>
                  <a:lnTo>
                    <a:pt x="247" y="207"/>
                  </a:lnTo>
                  <a:lnTo>
                    <a:pt x="247" y="190"/>
                  </a:lnTo>
                  <a:lnTo>
                    <a:pt x="267" y="190"/>
                  </a:lnTo>
                  <a:lnTo>
                    <a:pt x="284" y="190"/>
                  </a:lnTo>
                  <a:lnTo>
                    <a:pt x="301" y="190"/>
                  </a:lnTo>
                  <a:lnTo>
                    <a:pt x="318" y="173"/>
                  </a:lnTo>
                  <a:lnTo>
                    <a:pt x="336" y="173"/>
                  </a:lnTo>
                  <a:lnTo>
                    <a:pt x="353" y="173"/>
                  </a:lnTo>
                  <a:lnTo>
                    <a:pt x="336" y="173"/>
                  </a:lnTo>
                  <a:lnTo>
                    <a:pt x="301" y="173"/>
                  </a:lnTo>
                  <a:lnTo>
                    <a:pt x="284" y="173"/>
                  </a:lnTo>
                  <a:lnTo>
                    <a:pt x="247" y="173"/>
                  </a:lnTo>
                  <a:lnTo>
                    <a:pt x="230" y="173"/>
                  </a:lnTo>
                  <a:lnTo>
                    <a:pt x="213" y="173"/>
                  </a:lnTo>
                  <a:lnTo>
                    <a:pt x="196" y="173"/>
                  </a:lnTo>
                  <a:lnTo>
                    <a:pt x="178" y="173"/>
                  </a:lnTo>
                  <a:lnTo>
                    <a:pt x="161" y="173"/>
                  </a:lnTo>
                  <a:lnTo>
                    <a:pt x="142" y="173"/>
                  </a:lnTo>
                  <a:lnTo>
                    <a:pt x="124" y="173"/>
                  </a:lnTo>
                  <a:lnTo>
                    <a:pt x="90" y="173"/>
                  </a:lnTo>
                  <a:lnTo>
                    <a:pt x="71" y="156"/>
                  </a:lnTo>
                  <a:lnTo>
                    <a:pt x="90" y="156"/>
                  </a:lnTo>
                  <a:lnTo>
                    <a:pt x="107" y="138"/>
                  </a:lnTo>
                  <a:lnTo>
                    <a:pt x="90" y="138"/>
                  </a:lnTo>
                  <a:lnTo>
                    <a:pt x="71" y="138"/>
                  </a:lnTo>
                  <a:lnTo>
                    <a:pt x="71" y="121"/>
                  </a:lnTo>
                  <a:lnTo>
                    <a:pt x="90" y="121"/>
                  </a:lnTo>
                  <a:lnTo>
                    <a:pt x="124" y="121"/>
                  </a:lnTo>
                  <a:lnTo>
                    <a:pt x="107" y="121"/>
                  </a:lnTo>
                  <a:lnTo>
                    <a:pt x="90" y="121"/>
                  </a:lnTo>
                  <a:lnTo>
                    <a:pt x="71" y="121"/>
                  </a:lnTo>
                  <a:lnTo>
                    <a:pt x="53" y="121"/>
                  </a:lnTo>
                  <a:lnTo>
                    <a:pt x="71" y="121"/>
                  </a:lnTo>
                  <a:lnTo>
                    <a:pt x="53" y="121"/>
                  </a:lnTo>
                  <a:lnTo>
                    <a:pt x="36" y="121"/>
                  </a:lnTo>
                  <a:lnTo>
                    <a:pt x="17" y="121"/>
                  </a:lnTo>
                  <a:lnTo>
                    <a:pt x="0" y="121"/>
                  </a:lnTo>
                  <a:lnTo>
                    <a:pt x="17" y="104"/>
                  </a:lnTo>
                  <a:lnTo>
                    <a:pt x="71" y="87"/>
                  </a:lnTo>
                  <a:lnTo>
                    <a:pt x="107" y="69"/>
                  </a:lnTo>
                  <a:lnTo>
                    <a:pt x="124" y="69"/>
                  </a:lnTo>
                  <a:lnTo>
                    <a:pt x="161" y="52"/>
                  </a:lnTo>
                  <a:lnTo>
                    <a:pt x="178" y="52"/>
                  </a:lnTo>
                  <a:lnTo>
                    <a:pt x="196" y="52"/>
                  </a:lnTo>
                  <a:lnTo>
                    <a:pt x="213" y="52"/>
                  </a:lnTo>
                  <a:lnTo>
                    <a:pt x="247" y="69"/>
                  </a:lnTo>
                  <a:lnTo>
                    <a:pt x="247" y="52"/>
                  </a:lnTo>
                  <a:lnTo>
                    <a:pt x="267" y="35"/>
                  </a:lnTo>
                  <a:lnTo>
                    <a:pt x="284" y="35"/>
                  </a:lnTo>
                  <a:lnTo>
                    <a:pt x="301" y="35"/>
                  </a:lnTo>
                  <a:lnTo>
                    <a:pt x="301" y="17"/>
                  </a:lnTo>
                  <a:lnTo>
                    <a:pt x="318" y="17"/>
                  </a:lnTo>
                  <a:lnTo>
                    <a:pt x="353" y="17"/>
                  </a:lnTo>
                  <a:lnTo>
                    <a:pt x="389" y="17"/>
                  </a:lnTo>
                  <a:lnTo>
                    <a:pt x="424" y="17"/>
                  </a:lnTo>
                  <a:lnTo>
                    <a:pt x="441" y="0"/>
                  </a:lnTo>
                  <a:lnTo>
                    <a:pt x="459" y="0"/>
                  </a:lnTo>
                  <a:lnTo>
                    <a:pt x="478" y="17"/>
                  </a:lnTo>
                  <a:lnTo>
                    <a:pt x="495" y="17"/>
                  </a:lnTo>
                  <a:lnTo>
                    <a:pt x="495" y="0"/>
                  </a:lnTo>
                  <a:lnTo>
                    <a:pt x="514" y="0"/>
                  </a:lnTo>
                  <a:lnTo>
                    <a:pt x="531" y="0"/>
                  </a:lnTo>
                  <a:lnTo>
                    <a:pt x="549" y="0"/>
                  </a:lnTo>
                  <a:lnTo>
                    <a:pt x="566" y="0"/>
                  </a:lnTo>
                  <a:lnTo>
                    <a:pt x="602" y="0"/>
                  </a:lnTo>
                  <a:lnTo>
                    <a:pt x="654" y="17"/>
                  </a:lnTo>
                  <a:lnTo>
                    <a:pt x="708"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09" name="Freeform 369"/>
            <p:cNvSpPr>
              <a:spLocks/>
            </p:cNvSpPr>
            <p:nvPr/>
          </p:nvSpPr>
          <p:spPr bwMode="auto">
            <a:xfrm>
              <a:off x="1869" y="1263"/>
              <a:ext cx="809" cy="604"/>
            </a:xfrm>
            <a:custGeom>
              <a:avLst/>
              <a:gdLst>
                <a:gd name="T0" fmla="*/ 150 w 1618"/>
                <a:gd name="T1" fmla="*/ 194 h 1209"/>
                <a:gd name="T2" fmla="*/ 132 w 1618"/>
                <a:gd name="T3" fmla="*/ 190 h 1209"/>
                <a:gd name="T4" fmla="*/ 132 w 1618"/>
                <a:gd name="T5" fmla="*/ 177 h 1209"/>
                <a:gd name="T6" fmla="*/ 114 w 1618"/>
                <a:gd name="T7" fmla="*/ 177 h 1209"/>
                <a:gd name="T8" fmla="*/ 114 w 1618"/>
                <a:gd name="T9" fmla="*/ 159 h 1209"/>
                <a:gd name="T10" fmla="*/ 88 w 1618"/>
                <a:gd name="T11" fmla="*/ 125 h 1209"/>
                <a:gd name="T12" fmla="*/ 52 w 1618"/>
                <a:gd name="T13" fmla="*/ 120 h 1209"/>
                <a:gd name="T14" fmla="*/ 40 w 1618"/>
                <a:gd name="T15" fmla="*/ 120 h 1209"/>
                <a:gd name="T16" fmla="*/ 30 w 1618"/>
                <a:gd name="T17" fmla="*/ 112 h 1209"/>
                <a:gd name="T18" fmla="*/ 13 w 1618"/>
                <a:gd name="T19" fmla="*/ 108 h 1209"/>
                <a:gd name="T20" fmla="*/ 30 w 1618"/>
                <a:gd name="T21" fmla="*/ 103 h 1209"/>
                <a:gd name="T22" fmla="*/ 40 w 1618"/>
                <a:gd name="T23" fmla="*/ 95 h 1209"/>
                <a:gd name="T24" fmla="*/ 9 w 1618"/>
                <a:gd name="T25" fmla="*/ 95 h 1209"/>
                <a:gd name="T26" fmla="*/ 18 w 1618"/>
                <a:gd name="T27" fmla="*/ 82 h 1209"/>
                <a:gd name="T28" fmla="*/ 44 w 1618"/>
                <a:gd name="T29" fmla="*/ 73 h 1209"/>
                <a:gd name="T30" fmla="*/ 35 w 1618"/>
                <a:gd name="T31" fmla="*/ 56 h 1209"/>
                <a:gd name="T32" fmla="*/ 66 w 1618"/>
                <a:gd name="T33" fmla="*/ 38 h 1209"/>
                <a:gd name="T34" fmla="*/ 88 w 1618"/>
                <a:gd name="T35" fmla="*/ 30 h 1209"/>
                <a:gd name="T36" fmla="*/ 119 w 1618"/>
                <a:gd name="T37" fmla="*/ 21 h 1209"/>
                <a:gd name="T38" fmla="*/ 132 w 1618"/>
                <a:gd name="T39" fmla="*/ 25 h 1209"/>
                <a:gd name="T40" fmla="*/ 163 w 1618"/>
                <a:gd name="T41" fmla="*/ 21 h 1209"/>
                <a:gd name="T42" fmla="*/ 167 w 1618"/>
                <a:gd name="T43" fmla="*/ 21 h 1209"/>
                <a:gd name="T44" fmla="*/ 176 w 1618"/>
                <a:gd name="T45" fmla="*/ 8 h 1209"/>
                <a:gd name="T46" fmla="*/ 206 w 1618"/>
                <a:gd name="T47" fmla="*/ 8 h 1209"/>
                <a:gd name="T48" fmla="*/ 241 w 1618"/>
                <a:gd name="T49" fmla="*/ 0 h 1209"/>
                <a:gd name="T50" fmla="*/ 299 w 1618"/>
                <a:gd name="T51" fmla="*/ 4 h 1209"/>
                <a:gd name="T52" fmla="*/ 343 w 1618"/>
                <a:gd name="T53" fmla="*/ 17 h 1209"/>
                <a:gd name="T54" fmla="*/ 295 w 1618"/>
                <a:gd name="T55" fmla="*/ 25 h 1209"/>
                <a:gd name="T56" fmla="*/ 304 w 1618"/>
                <a:gd name="T57" fmla="*/ 25 h 1209"/>
                <a:gd name="T58" fmla="*/ 317 w 1618"/>
                <a:gd name="T59" fmla="*/ 38 h 1209"/>
                <a:gd name="T60" fmla="*/ 343 w 1618"/>
                <a:gd name="T61" fmla="*/ 34 h 1209"/>
                <a:gd name="T62" fmla="*/ 343 w 1618"/>
                <a:gd name="T63" fmla="*/ 38 h 1209"/>
                <a:gd name="T64" fmla="*/ 370 w 1618"/>
                <a:gd name="T65" fmla="*/ 34 h 1209"/>
                <a:gd name="T66" fmla="*/ 392 w 1618"/>
                <a:gd name="T67" fmla="*/ 30 h 1209"/>
                <a:gd name="T68" fmla="*/ 405 w 1618"/>
                <a:gd name="T69" fmla="*/ 38 h 1209"/>
                <a:gd name="T70" fmla="*/ 378 w 1618"/>
                <a:gd name="T71" fmla="*/ 56 h 1209"/>
                <a:gd name="T72" fmla="*/ 361 w 1618"/>
                <a:gd name="T73" fmla="*/ 65 h 1209"/>
                <a:gd name="T74" fmla="*/ 348 w 1618"/>
                <a:gd name="T75" fmla="*/ 82 h 1209"/>
                <a:gd name="T76" fmla="*/ 361 w 1618"/>
                <a:gd name="T77" fmla="*/ 90 h 1209"/>
                <a:gd name="T78" fmla="*/ 370 w 1618"/>
                <a:gd name="T79" fmla="*/ 103 h 1209"/>
                <a:gd name="T80" fmla="*/ 348 w 1618"/>
                <a:gd name="T81" fmla="*/ 112 h 1209"/>
                <a:gd name="T82" fmla="*/ 361 w 1618"/>
                <a:gd name="T83" fmla="*/ 129 h 1209"/>
                <a:gd name="T84" fmla="*/ 361 w 1618"/>
                <a:gd name="T85" fmla="*/ 138 h 1209"/>
                <a:gd name="T86" fmla="*/ 343 w 1618"/>
                <a:gd name="T87" fmla="*/ 155 h 1209"/>
                <a:gd name="T88" fmla="*/ 339 w 1618"/>
                <a:gd name="T89" fmla="*/ 155 h 1209"/>
                <a:gd name="T90" fmla="*/ 330 w 1618"/>
                <a:gd name="T91" fmla="*/ 164 h 1209"/>
                <a:gd name="T92" fmla="*/ 343 w 1618"/>
                <a:gd name="T93" fmla="*/ 177 h 1209"/>
                <a:gd name="T94" fmla="*/ 330 w 1618"/>
                <a:gd name="T95" fmla="*/ 181 h 1209"/>
                <a:gd name="T96" fmla="*/ 322 w 1618"/>
                <a:gd name="T97" fmla="*/ 194 h 1209"/>
                <a:gd name="T98" fmla="*/ 326 w 1618"/>
                <a:gd name="T99" fmla="*/ 202 h 1209"/>
                <a:gd name="T100" fmla="*/ 282 w 1618"/>
                <a:gd name="T101" fmla="*/ 215 h 1209"/>
                <a:gd name="T102" fmla="*/ 269 w 1618"/>
                <a:gd name="T103" fmla="*/ 224 h 1209"/>
                <a:gd name="T104" fmla="*/ 246 w 1618"/>
                <a:gd name="T105" fmla="*/ 241 h 1209"/>
                <a:gd name="T106" fmla="*/ 233 w 1618"/>
                <a:gd name="T107" fmla="*/ 241 h 1209"/>
                <a:gd name="T108" fmla="*/ 215 w 1618"/>
                <a:gd name="T109" fmla="*/ 259 h 1209"/>
                <a:gd name="T110" fmla="*/ 202 w 1618"/>
                <a:gd name="T111" fmla="*/ 276 h 1209"/>
                <a:gd name="T112" fmla="*/ 198 w 1618"/>
                <a:gd name="T113" fmla="*/ 302 h 1209"/>
                <a:gd name="T114" fmla="*/ 185 w 1618"/>
                <a:gd name="T115" fmla="*/ 297 h 1209"/>
                <a:gd name="T116" fmla="*/ 163 w 1618"/>
                <a:gd name="T117" fmla="*/ 289 h 1209"/>
                <a:gd name="T118" fmla="*/ 145 w 1618"/>
                <a:gd name="T119" fmla="*/ 267 h 1209"/>
                <a:gd name="T120" fmla="*/ 141 w 1618"/>
                <a:gd name="T121" fmla="*/ 254 h 1209"/>
                <a:gd name="T122" fmla="*/ 127 w 1618"/>
                <a:gd name="T123" fmla="*/ 238 h 1209"/>
                <a:gd name="T124" fmla="*/ 137 w 1618"/>
                <a:gd name="T125" fmla="*/ 215 h 12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18"/>
                <a:gd name="T190" fmla="*/ 0 h 1209"/>
                <a:gd name="T191" fmla="*/ 1618 w 1618"/>
                <a:gd name="T192" fmla="*/ 1209 h 12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18" h="1209">
                  <a:moveTo>
                    <a:pt x="545" y="846"/>
                  </a:moveTo>
                  <a:lnTo>
                    <a:pt x="562" y="846"/>
                  </a:lnTo>
                  <a:lnTo>
                    <a:pt x="562" y="829"/>
                  </a:lnTo>
                  <a:lnTo>
                    <a:pt x="579" y="811"/>
                  </a:lnTo>
                  <a:lnTo>
                    <a:pt x="599" y="777"/>
                  </a:lnTo>
                  <a:lnTo>
                    <a:pt x="562" y="777"/>
                  </a:lnTo>
                  <a:lnTo>
                    <a:pt x="510" y="777"/>
                  </a:lnTo>
                  <a:lnTo>
                    <a:pt x="493" y="742"/>
                  </a:lnTo>
                  <a:lnTo>
                    <a:pt x="510" y="742"/>
                  </a:lnTo>
                  <a:lnTo>
                    <a:pt x="527" y="760"/>
                  </a:lnTo>
                  <a:lnTo>
                    <a:pt x="545" y="760"/>
                  </a:lnTo>
                  <a:lnTo>
                    <a:pt x="562" y="760"/>
                  </a:lnTo>
                  <a:lnTo>
                    <a:pt x="562" y="742"/>
                  </a:lnTo>
                  <a:lnTo>
                    <a:pt x="562" y="725"/>
                  </a:lnTo>
                  <a:lnTo>
                    <a:pt x="527" y="708"/>
                  </a:lnTo>
                  <a:lnTo>
                    <a:pt x="510" y="691"/>
                  </a:lnTo>
                  <a:lnTo>
                    <a:pt x="510" y="708"/>
                  </a:lnTo>
                  <a:lnTo>
                    <a:pt x="493" y="708"/>
                  </a:lnTo>
                  <a:lnTo>
                    <a:pt x="476" y="725"/>
                  </a:lnTo>
                  <a:lnTo>
                    <a:pt x="458" y="708"/>
                  </a:lnTo>
                  <a:lnTo>
                    <a:pt x="458" y="691"/>
                  </a:lnTo>
                  <a:lnTo>
                    <a:pt x="458" y="673"/>
                  </a:lnTo>
                  <a:lnTo>
                    <a:pt x="476" y="673"/>
                  </a:lnTo>
                  <a:lnTo>
                    <a:pt x="476" y="656"/>
                  </a:lnTo>
                  <a:lnTo>
                    <a:pt x="458" y="639"/>
                  </a:lnTo>
                  <a:lnTo>
                    <a:pt x="458" y="621"/>
                  </a:lnTo>
                  <a:lnTo>
                    <a:pt x="458" y="589"/>
                  </a:lnTo>
                  <a:lnTo>
                    <a:pt x="422" y="552"/>
                  </a:lnTo>
                  <a:lnTo>
                    <a:pt x="405" y="518"/>
                  </a:lnTo>
                  <a:lnTo>
                    <a:pt x="351" y="501"/>
                  </a:lnTo>
                  <a:lnTo>
                    <a:pt x="316" y="466"/>
                  </a:lnTo>
                  <a:lnTo>
                    <a:pt x="263" y="466"/>
                  </a:lnTo>
                  <a:lnTo>
                    <a:pt x="245" y="466"/>
                  </a:lnTo>
                  <a:lnTo>
                    <a:pt x="228" y="466"/>
                  </a:lnTo>
                  <a:lnTo>
                    <a:pt x="211" y="483"/>
                  </a:lnTo>
                  <a:lnTo>
                    <a:pt x="193" y="483"/>
                  </a:lnTo>
                  <a:lnTo>
                    <a:pt x="193" y="466"/>
                  </a:lnTo>
                  <a:lnTo>
                    <a:pt x="176" y="466"/>
                  </a:lnTo>
                  <a:lnTo>
                    <a:pt x="176" y="483"/>
                  </a:lnTo>
                  <a:lnTo>
                    <a:pt x="157" y="483"/>
                  </a:lnTo>
                  <a:lnTo>
                    <a:pt x="140" y="483"/>
                  </a:lnTo>
                  <a:lnTo>
                    <a:pt x="122" y="466"/>
                  </a:lnTo>
                  <a:lnTo>
                    <a:pt x="105" y="466"/>
                  </a:lnTo>
                  <a:lnTo>
                    <a:pt x="105" y="449"/>
                  </a:lnTo>
                  <a:lnTo>
                    <a:pt x="122" y="449"/>
                  </a:lnTo>
                  <a:lnTo>
                    <a:pt x="122" y="432"/>
                  </a:lnTo>
                  <a:lnTo>
                    <a:pt x="105" y="432"/>
                  </a:lnTo>
                  <a:lnTo>
                    <a:pt x="88" y="432"/>
                  </a:lnTo>
                  <a:lnTo>
                    <a:pt x="71" y="432"/>
                  </a:lnTo>
                  <a:lnTo>
                    <a:pt x="53" y="432"/>
                  </a:lnTo>
                  <a:lnTo>
                    <a:pt x="53" y="414"/>
                  </a:lnTo>
                  <a:lnTo>
                    <a:pt x="71" y="414"/>
                  </a:lnTo>
                  <a:lnTo>
                    <a:pt x="88" y="414"/>
                  </a:lnTo>
                  <a:lnTo>
                    <a:pt x="105" y="414"/>
                  </a:lnTo>
                  <a:lnTo>
                    <a:pt x="122" y="414"/>
                  </a:lnTo>
                  <a:lnTo>
                    <a:pt x="122" y="397"/>
                  </a:lnTo>
                  <a:lnTo>
                    <a:pt x="157" y="397"/>
                  </a:lnTo>
                  <a:lnTo>
                    <a:pt x="176" y="397"/>
                  </a:lnTo>
                  <a:lnTo>
                    <a:pt x="176" y="380"/>
                  </a:lnTo>
                  <a:lnTo>
                    <a:pt x="157" y="380"/>
                  </a:lnTo>
                  <a:lnTo>
                    <a:pt x="140" y="380"/>
                  </a:lnTo>
                  <a:lnTo>
                    <a:pt x="122" y="380"/>
                  </a:lnTo>
                  <a:lnTo>
                    <a:pt x="105" y="380"/>
                  </a:lnTo>
                  <a:lnTo>
                    <a:pt x="71" y="380"/>
                  </a:lnTo>
                  <a:lnTo>
                    <a:pt x="36" y="380"/>
                  </a:lnTo>
                  <a:lnTo>
                    <a:pt x="0" y="345"/>
                  </a:lnTo>
                  <a:lnTo>
                    <a:pt x="17" y="328"/>
                  </a:lnTo>
                  <a:lnTo>
                    <a:pt x="36" y="328"/>
                  </a:lnTo>
                  <a:lnTo>
                    <a:pt x="53" y="328"/>
                  </a:lnTo>
                  <a:lnTo>
                    <a:pt x="71" y="328"/>
                  </a:lnTo>
                  <a:lnTo>
                    <a:pt x="88" y="311"/>
                  </a:lnTo>
                  <a:lnTo>
                    <a:pt x="105" y="311"/>
                  </a:lnTo>
                  <a:lnTo>
                    <a:pt x="122" y="311"/>
                  </a:lnTo>
                  <a:lnTo>
                    <a:pt x="157" y="311"/>
                  </a:lnTo>
                  <a:lnTo>
                    <a:pt x="176" y="293"/>
                  </a:lnTo>
                  <a:lnTo>
                    <a:pt x="193" y="278"/>
                  </a:lnTo>
                  <a:lnTo>
                    <a:pt x="211" y="261"/>
                  </a:lnTo>
                  <a:lnTo>
                    <a:pt x="176" y="243"/>
                  </a:lnTo>
                  <a:lnTo>
                    <a:pt x="157" y="243"/>
                  </a:lnTo>
                  <a:lnTo>
                    <a:pt x="140" y="226"/>
                  </a:lnTo>
                  <a:lnTo>
                    <a:pt x="157" y="209"/>
                  </a:lnTo>
                  <a:lnTo>
                    <a:pt x="193" y="209"/>
                  </a:lnTo>
                  <a:lnTo>
                    <a:pt x="228" y="192"/>
                  </a:lnTo>
                  <a:lnTo>
                    <a:pt x="245" y="155"/>
                  </a:lnTo>
                  <a:lnTo>
                    <a:pt x="263" y="155"/>
                  </a:lnTo>
                  <a:lnTo>
                    <a:pt x="280" y="172"/>
                  </a:lnTo>
                  <a:lnTo>
                    <a:pt x="297" y="155"/>
                  </a:lnTo>
                  <a:lnTo>
                    <a:pt x="297" y="138"/>
                  </a:lnTo>
                  <a:lnTo>
                    <a:pt x="316" y="121"/>
                  </a:lnTo>
                  <a:lnTo>
                    <a:pt x="351" y="121"/>
                  </a:lnTo>
                  <a:lnTo>
                    <a:pt x="368" y="103"/>
                  </a:lnTo>
                  <a:lnTo>
                    <a:pt x="405" y="103"/>
                  </a:lnTo>
                  <a:lnTo>
                    <a:pt x="422" y="86"/>
                  </a:lnTo>
                  <a:lnTo>
                    <a:pt x="458" y="86"/>
                  </a:lnTo>
                  <a:lnTo>
                    <a:pt x="476" y="86"/>
                  </a:lnTo>
                  <a:lnTo>
                    <a:pt x="493" y="103"/>
                  </a:lnTo>
                  <a:lnTo>
                    <a:pt x="510" y="121"/>
                  </a:lnTo>
                  <a:lnTo>
                    <a:pt x="510" y="103"/>
                  </a:lnTo>
                  <a:lnTo>
                    <a:pt x="510" y="86"/>
                  </a:lnTo>
                  <a:lnTo>
                    <a:pt x="527" y="103"/>
                  </a:lnTo>
                  <a:lnTo>
                    <a:pt x="562" y="103"/>
                  </a:lnTo>
                  <a:lnTo>
                    <a:pt x="562" y="86"/>
                  </a:lnTo>
                  <a:lnTo>
                    <a:pt x="579" y="86"/>
                  </a:lnTo>
                  <a:lnTo>
                    <a:pt x="616" y="86"/>
                  </a:lnTo>
                  <a:lnTo>
                    <a:pt x="650" y="86"/>
                  </a:lnTo>
                  <a:lnTo>
                    <a:pt x="668" y="103"/>
                  </a:lnTo>
                  <a:lnTo>
                    <a:pt x="685" y="103"/>
                  </a:lnTo>
                  <a:lnTo>
                    <a:pt x="702" y="103"/>
                  </a:lnTo>
                  <a:lnTo>
                    <a:pt x="685" y="103"/>
                  </a:lnTo>
                  <a:lnTo>
                    <a:pt x="668" y="86"/>
                  </a:lnTo>
                  <a:lnTo>
                    <a:pt x="650" y="69"/>
                  </a:lnTo>
                  <a:lnTo>
                    <a:pt x="668" y="69"/>
                  </a:lnTo>
                  <a:lnTo>
                    <a:pt x="685" y="69"/>
                  </a:lnTo>
                  <a:lnTo>
                    <a:pt x="685" y="52"/>
                  </a:lnTo>
                  <a:lnTo>
                    <a:pt x="702" y="34"/>
                  </a:lnTo>
                  <a:lnTo>
                    <a:pt x="739" y="34"/>
                  </a:lnTo>
                  <a:lnTo>
                    <a:pt x="756" y="34"/>
                  </a:lnTo>
                  <a:lnTo>
                    <a:pt x="773" y="34"/>
                  </a:lnTo>
                  <a:lnTo>
                    <a:pt x="808" y="34"/>
                  </a:lnTo>
                  <a:lnTo>
                    <a:pt x="827" y="34"/>
                  </a:lnTo>
                  <a:lnTo>
                    <a:pt x="844" y="34"/>
                  </a:lnTo>
                  <a:lnTo>
                    <a:pt x="862" y="34"/>
                  </a:lnTo>
                  <a:lnTo>
                    <a:pt x="881" y="34"/>
                  </a:lnTo>
                  <a:lnTo>
                    <a:pt x="915" y="17"/>
                  </a:lnTo>
                  <a:lnTo>
                    <a:pt x="967" y="0"/>
                  </a:lnTo>
                  <a:lnTo>
                    <a:pt x="1004" y="0"/>
                  </a:lnTo>
                  <a:lnTo>
                    <a:pt x="1055" y="0"/>
                  </a:lnTo>
                  <a:lnTo>
                    <a:pt x="1090" y="0"/>
                  </a:lnTo>
                  <a:lnTo>
                    <a:pt x="1161" y="0"/>
                  </a:lnTo>
                  <a:lnTo>
                    <a:pt x="1196" y="17"/>
                  </a:lnTo>
                  <a:lnTo>
                    <a:pt x="1249" y="34"/>
                  </a:lnTo>
                  <a:lnTo>
                    <a:pt x="1286" y="52"/>
                  </a:lnTo>
                  <a:lnTo>
                    <a:pt x="1320" y="52"/>
                  </a:lnTo>
                  <a:lnTo>
                    <a:pt x="1338" y="52"/>
                  </a:lnTo>
                  <a:lnTo>
                    <a:pt x="1372" y="69"/>
                  </a:lnTo>
                  <a:lnTo>
                    <a:pt x="1355" y="86"/>
                  </a:lnTo>
                  <a:lnTo>
                    <a:pt x="1320" y="86"/>
                  </a:lnTo>
                  <a:lnTo>
                    <a:pt x="1267" y="86"/>
                  </a:lnTo>
                  <a:lnTo>
                    <a:pt x="1249" y="103"/>
                  </a:lnTo>
                  <a:lnTo>
                    <a:pt x="1178" y="103"/>
                  </a:lnTo>
                  <a:lnTo>
                    <a:pt x="1090" y="103"/>
                  </a:lnTo>
                  <a:lnTo>
                    <a:pt x="1073" y="103"/>
                  </a:lnTo>
                  <a:lnTo>
                    <a:pt x="1090" y="121"/>
                  </a:lnTo>
                  <a:lnTo>
                    <a:pt x="1161" y="103"/>
                  </a:lnTo>
                  <a:lnTo>
                    <a:pt x="1213" y="103"/>
                  </a:lnTo>
                  <a:lnTo>
                    <a:pt x="1267" y="103"/>
                  </a:lnTo>
                  <a:lnTo>
                    <a:pt x="1249" y="121"/>
                  </a:lnTo>
                  <a:lnTo>
                    <a:pt x="1230" y="155"/>
                  </a:lnTo>
                  <a:lnTo>
                    <a:pt x="1213" y="155"/>
                  </a:lnTo>
                  <a:lnTo>
                    <a:pt x="1267" y="155"/>
                  </a:lnTo>
                  <a:lnTo>
                    <a:pt x="1303" y="121"/>
                  </a:lnTo>
                  <a:lnTo>
                    <a:pt x="1338" y="103"/>
                  </a:lnTo>
                  <a:lnTo>
                    <a:pt x="1355" y="103"/>
                  </a:lnTo>
                  <a:lnTo>
                    <a:pt x="1355" y="121"/>
                  </a:lnTo>
                  <a:lnTo>
                    <a:pt x="1372" y="138"/>
                  </a:lnTo>
                  <a:lnTo>
                    <a:pt x="1338" y="155"/>
                  </a:lnTo>
                  <a:lnTo>
                    <a:pt x="1320" y="192"/>
                  </a:lnTo>
                  <a:lnTo>
                    <a:pt x="1303" y="209"/>
                  </a:lnTo>
                  <a:lnTo>
                    <a:pt x="1338" y="192"/>
                  </a:lnTo>
                  <a:lnTo>
                    <a:pt x="1372" y="155"/>
                  </a:lnTo>
                  <a:lnTo>
                    <a:pt x="1389" y="138"/>
                  </a:lnTo>
                  <a:lnTo>
                    <a:pt x="1407" y="138"/>
                  </a:lnTo>
                  <a:lnTo>
                    <a:pt x="1443" y="138"/>
                  </a:lnTo>
                  <a:lnTo>
                    <a:pt x="1460" y="138"/>
                  </a:lnTo>
                  <a:lnTo>
                    <a:pt x="1478" y="138"/>
                  </a:lnTo>
                  <a:lnTo>
                    <a:pt x="1495" y="138"/>
                  </a:lnTo>
                  <a:lnTo>
                    <a:pt x="1495" y="121"/>
                  </a:lnTo>
                  <a:lnTo>
                    <a:pt x="1512" y="121"/>
                  </a:lnTo>
                  <a:lnTo>
                    <a:pt x="1547" y="121"/>
                  </a:lnTo>
                  <a:lnTo>
                    <a:pt x="1566" y="121"/>
                  </a:lnTo>
                  <a:lnTo>
                    <a:pt x="1566" y="103"/>
                  </a:lnTo>
                  <a:lnTo>
                    <a:pt x="1601" y="103"/>
                  </a:lnTo>
                  <a:lnTo>
                    <a:pt x="1618" y="121"/>
                  </a:lnTo>
                  <a:lnTo>
                    <a:pt x="1618" y="138"/>
                  </a:lnTo>
                  <a:lnTo>
                    <a:pt x="1618" y="155"/>
                  </a:lnTo>
                  <a:lnTo>
                    <a:pt x="1566" y="172"/>
                  </a:lnTo>
                  <a:lnTo>
                    <a:pt x="1547" y="192"/>
                  </a:lnTo>
                  <a:lnTo>
                    <a:pt x="1512" y="209"/>
                  </a:lnTo>
                  <a:lnTo>
                    <a:pt x="1530" y="209"/>
                  </a:lnTo>
                  <a:lnTo>
                    <a:pt x="1512" y="226"/>
                  </a:lnTo>
                  <a:lnTo>
                    <a:pt x="1495" y="226"/>
                  </a:lnTo>
                  <a:lnTo>
                    <a:pt x="1495" y="243"/>
                  </a:lnTo>
                  <a:lnTo>
                    <a:pt x="1478" y="261"/>
                  </a:lnTo>
                  <a:lnTo>
                    <a:pt x="1460" y="261"/>
                  </a:lnTo>
                  <a:lnTo>
                    <a:pt x="1443" y="261"/>
                  </a:lnTo>
                  <a:lnTo>
                    <a:pt x="1443" y="278"/>
                  </a:lnTo>
                  <a:lnTo>
                    <a:pt x="1443" y="293"/>
                  </a:lnTo>
                  <a:lnTo>
                    <a:pt x="1426" y="311"/>
                  </a:lnTo>
                  <a:lnTo>
                    <a:pt x="1407" y="328"/>
                  </a:lnTo>
                  <a:lnTo>
                    <a:pt x="1389" y="328"/>
                  </a:lnTo>
                  <a:lnTo>
                    <a:pt x="1389" y="345"/>
                  </a:lnTo>
                  <a:lnTo>
                    <a:pt x="1389" y="362"/>
                  </a:lnTo>
                  <a:lnTo>
                    <a:pt x="1407" y="362"/>
                  </a:lnTo>
                  <a:lnTo>
                    <a:pt x="1426" y="362"/>
                  </a:lnTo>
                  <a:lnTo>
                    <a:pt x="1443" y="362"/>
                  </a:lnTo>
                  <a:lnTo>
                    <a:pt x="1443" y="380"/>
                  </a:lnTo>
                  <a:lnTo>
                    <a:pt x="1460" y="380"/>
                  </a:lnTo>
                  <a:lnTo>
                    <a:pt x="1443" y="380"/>
                  </a:lnTo>
                  <a:lnTo>
                    <a:pt x="1478" y="397"/>
                  </a:lnTo>
                  <a:lnTo>
                    <a:pt x="1478" y="414"/>
                  </a:lnTo>
                  <a:lnTo>
                    <a:pt x="1460" y="432"/>
                  </a:lnTo>
                  <a:lnTo>
                    <a:pt x="1443" y="432"/>
                  </a:lnTo>
                  <a:lnTo>
                    <a:pt x="1407" y="432"/>
                  </a:lnTo>
                  <a:lnTo>
                    <a:pt x="1389" y="432"/>
                  </a:lnTo>
                  <a:lnTo>
                    <a:pt x="1389" y="449"/>
                  </a:lnTo>
                  <a:lnTo>
                    <a:pt x="1407" y="449"/>
                  </a:lnTo>
                  <a:lnTo>
                    <a:pt x="1426" y="449"/>
                  </a:lnTo>
                  <a:lnTo>
                    <a:pt x="1443" y="483"/>
                  </a:lnTo>
                  <a:lnTo>
                    <a:pt x="1443" y="501"/>
                  </a:lnTo>
                  <a:lnTo>
                    <a:pt x="1443" y="518"/>
                  </a:lnTo>
                  <a:lnTo>
                    <a:pt x="1426" y="518"/>
                  </a:lnTo>
                  <a:lnTo>
                    <a:pt x="1407" y="518"/>
                  </a:lnTo>
                  <a:lnTo>
                    <a:pt x="1407" y="535"/>
                  </a:lnTo>
                  <a:lnTo>
                    <a:pt x="1426" y="552"/>
                  </a:lnTo>
                  <a:lnTo>
                    <a:pt x="1443" y="552"/>
                  </a:lnTo>
                  <a:lnTo>
                    <a:pt x="1426" y="572"/>
                  </a:lnTo>
                  <a:lnTo>
                    <a:pt x="1407" y="572"/>
                  </a:lnTo>
                  <a:lnTo>
                    <a:pt x="1407" y="589"/>
                  </a:lnTo>
                  <a:lnTo>
                    <a:pt x="1389" y="606"/>
                  </a:lnTo>
                  <a:lnTo>
                    <a:pt x="1372" y="621"/>
                  </a:lnTo>
                  <a:lnTo>
                    <a:pt x="1355" y="621"/>
                  </a:lnTo>
                  <a:lnTo>
                    <a:pt x="1338" y="606"/>
                  </a:lnTo>
                  <a:lnTo>
                    <a:pt x="1320" y="606"/>
                  </a:lnTo>
                  <a:lnTo>
                    <a:pt x="1338" y="621"/>
                  </a:lnTo>
                  <a:lnTo>
                    <a:pt x="1355" y="621"/>
                  </a:lnTo>
                  <a:lnTo>
                    <a:pt x="1372" y="656"/>
                  </a:lnTo>
                  <a:lnTo>
                    <a:pt x="1372" y="673"/>
                  </a:lnTo>
                  <a:lnTo>
                    <a:pt x="1355" y="673"/>
                  </a:lnTo>
                  <a:lnTo>
                    <a:pt x="1338" y="673"/>
                  </a:lnTo>
                  <a:lnTo>
                    <a:pt x="1320" y="656"/>
                  </a:lnTo>
                  <a:lnTo>
                    <a:pt x="1303" y="621"/>
                  </a:lnTo>
                  <a:lnTo>
                    <a:pt x="1286" y="621"/>
                  </a:lnTo>
                  <a:lnTo>
                    <a:pt x="1286" y="639"/>
                  </a:lnTo>
                  <a:lnTo>
                    <a:pt x="1338" y="673"/>
                  </a:lnTo>
                  <a:lnTo>
                    <a:pt x="1372" y="708"/>
                  </a:lnTo>
                  <a:lnTo>
                    <a:pt x="1389" y="742"/>
                  </a:lnTo>
                  <a:lnTo>
                    <a:pt x="1389" y="760"/>
                  </a:lnTo>
                  <a:lnTo>
                    <a:pt x="1372" y="760"/>
                  </a:lnTo>
                  <a:lnTo>
                    <a:pt x="1338" y="742"/>
                  </a:lnTo>
                  <a:lnTo>
                    <a:pt x="1320" y="725"/>
                  </a:lnTo>
                  <a:lnTo>
                    <a:pt x="1286" y="725"/>
                  </a:lnTo>
                  <a:lnTo>
                    <a:pt x="1267" y="725"/>
                  </a:lnTo>
                  <a:lnTo>
                    <a:pt x="1286" y="725"/>
                  </a:lnTo>
                  <a:lnTo>
                    <a:pt x="1267" y="742"/>
                  </a:lnTo>
                  <a:lnTo>
                    <a:pt x="1286" y="777"/>
                  </a:lnTo>
                  <a:lnTo>
                    <a:pt x="1338" y="777"/>
                  </a:lnTo>
                  <a:lnTo>
                    <a:pt x="1372" y="777"/>
                  </a:lnTo>
                  <a:lnTo>
                    <a:pt x="1355" y="777"/>
                  </a:lnTo>
                  <a:lnTo>
                    <a:pt x="1338" y="794"/>
                  </a:lnTo>
                  <a:lnTo>
                    <a:pt x="1303" y="811"/>
                  </a:lnTo>
                  <a:lnTo>
                    <a:pt x="1267" y="829"/>
                  </a:lnTo>
                  <a:lnTo>
                    <a:pt x="1213" y="846"/>
                  </a:lnTo>
                  <a:lnTo>
                    <a:pt x="1196" y="846"/>
                  </a:lnTo>
                  <a:lnTo>
                    <a:pt x="1161" y="863"/>
                  </a:lnTo>
                  <a:lnTo>
                    <a:pt x="1125" y="863"/>
                  </a:lnTo>
                  <a:lnTo>
                    <a:pt x="1107" y="863"/>
                  </a:lnTo>
                  <a:lnTo>
                    <a:pt x="1090" y="863"/>
                  </a:lnTo>
                  <a:lnTo>
                    <a:pt x="1090" y="881"/>
                  </a:lnTo>
                  <a:lnTo>
                    <a:pt x="1090" y="898"/>
                  </a:lnTo>
                  <a:lnTo>
                    <a:pt x="1073" y="898"/>
                  </a:lnTo>
                  <a:lnTo>
                    <a:pt x="1055" y="915"/>
                  </a:lnTo>
                  <a:lnTo>
                    <a:pt x="1038" y="932"/>
                  </a:lnTo>
                  <a:lnTo>
                    <a:pt x="1038" y="952"/>
                  </a:lnTo>
                  <a:lnTo>
                    <a:pt x="1021" y="952"/>
                  </a:lnTo>
                  <a:lnTo>
                    <a:pt x="984" y="967"/>
                  </a:lnTo>
                  <a:lnTo>
                    <a:pt x="967" y="967"/>
                  </a:lnTo>
                  <a:lnTo>
                    <a:pt x="950" y="967"/>
                  </a:lnTo>
                  <a:lnTo>
                    <a:pt x="950" y="952"/>
                  </a:lnTo>
                  <a:lnTo>
                    <a:pt x="933" y="952"/>
                  </a:lnTo>
                  <a:lnTo>
                    <a:pt x="933" y="967"/>
                  </a:lnTo>
                  <a:lnTo>
                    <a:pt x="933" y="984"/>
                  </a:lnTo>
                  <a:lnTo>
                    <a:pt x="915" y="1001"/>
                  </a:lnTo>
                  <a:lnTo>
                    <a:pt x="862" y="1001"/>
                  </a:lnTo>
                  <a:lnTo>
                    <a:pt x="862" y="1019"/>
                  </a:lnTo>
                  <a:lnTo>
                    <a:pt x="862" y="1036"/>
                  </a:lnTo>
                  <a:lnTo>
                    <a:pt x="862" y="1053"/>
                  </a:lnTo>
                  <a:lnTo>
                    <a:pt x="862" y="1070"/>
                  </a:lnTo>
                  <a:lnTo>
                    <a:pt x="827" y="1070"/>
                  </a:lnTo>
                  <a:lnTo>
                    <a:pt x="827" y="1105"/>
                  </a:lnTo>
                  <a:lnTo>
                    <a:pt x="808" y="1105"/>
                  </a:lnTo>
                  <a:lnTo>
                    <a:pt x="808" y="1122"/>
                  </a:lnTo>
                  <a:lnTo>
                    <a:pt x="827" y="1157"/>
                  </a:lnTo>
                  <a:lnTo>
                    <a:pt x="808" y="1157"/>
                  </a:lnTo>
                  <a:lnTo>
                    <a:pt x="808" y="1191"/>
                  </a:lnTo>
                  <a:lnTo>
                    <a:pt x="790" y="1209"/>
                  </a:lnTo>
                  <a:lnTo>
                    <a:pt x="773" y="1209"/>
                  </a:lnTo>
                  <a:lnTo>
                    <a:pt x="773" y="1191"/>
                  </a:lnTo>
                  <a:lnTo>
                    <a:pt x="756" y="1191"/>
                  </a:lnTo>
                  <a:lnTo>
                    <a:pt x="756" y="1209"/>
                  </a:lnTo>
                  <a:lnTo>
                    <a:pt x="739" y="1191"/>
                  </a:lnTo>
                  <a:lnTo>
                    <a:pt x="721" y="1157"/>
                  </a:lnTo>
                  <a:lnTo>
                    <a:pt x="702" y="1157"/>
                  </a:lnTo>
                  <a:lnTo>
                    <a:pt x="685" y="1157"/>
                  </a:lnTo>
                  <a:lnTo>
                    <a:pt x="668" y="1157"/>
                  </a:lnTo>
                  <a:lnTo>
                    <a:pt x="650" y="1157"/>
                  </a:lnTo>
                  <a:lnTo>
                    <a:pt x="633" y="1157"/>
                  </a:lnTo>
                  <a:lnTo>
                    <a:pt x="633" y="1140"/>
                  </a:lnTo>
                  <a:lnTo>
                    <a:pt x="633" y="1122"/>
                  </a:lnTo>
                  <a:lnTo>
                    <a:pt x="616" y="1105"/>
                  </a:lnTo>
                  <a:lnTo>
                    <a:pt x="579" y="1070"/>
                  </a:lnTo>
                  <a:lnTo>
                    <a:pt x="562" y="1053"/>
                  </a:lnTo>
                  <a:lnTo>
                    <a:pt x="562" y="1036"/>
                  </a:lnTo>
                  <a:lnTo>
                    <a:pt x="579" y="1036"/>
                  </a:lnTo>
                  <a:lnTo>
                    <a:pt x="579" y="1019"/>
                  </a:lnTo>
                  <a:lnTo>
                    <a:pt x="562" y="1019"/>
                  </a:lnTo>
                  <a:lnTo>
                    <a:pt x="545" y="1019"/>
                  </a:lnTo>
                  <a:lnTo>
                    <a:pt x="545" y="1001"/>
                  </a:lnTo>
                  <a:lnTo>
                    <a:pt x="527" y="1001"/>
                  </a:lnTo>
                  <a:lnTo>
                    <a:pt x="510" y="967"/>
                  </a:lnTo>
                  <a:lnTo>
                    <a:pt x="510" y="952"/>
                  </a:lnTo>
                  <a:lnTo>
                    <a:pt x="510" y="932"/>
                  </a:lnTo>
                  <a:lnTo>
                    <a:pt x="510" y="915"/>
                  </a:lnTo>
                  <a:lnTo>
                    <a:pt x="510" y="898"/>
                  </a:lnTo>
                  <a:lnTo>
                    <a:pt x="527" y="881"/>
                  </a:lnTo>
                  <a:lnTo>
                    <a:pt x="545" y="863"/>
                  </a:lnTo>
                  <a:lnTo>
                    <a:pt x="545" y="84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0" name="Freeform 370"/>
            <p:cNvSpPr>
              <a:spLocks/>
            </p:cNvSpPr>
            <p:nvPr/>
          </p:nvSpPr>
          <p:spPr bwMode="auto">
            <a:xfrm>
              <a:off x="2107" y="1651"/>
              <a:ext cx="44" cy="26"/>
            </a:xfrm>
            <a:custGeom>
              <a:avLst/>
              <a:gdLst>
                <a:gd name="T0" fmla="*/ 5 w 86"/>
                <a:gd name="T1" fmla="*/ 13 h 52"/>
                <a:gd name="T2" fmla="*/ 5 w 86"/>
                <a:gd name="T3" fmla="*/ 9 h 52"/>
                <a:gd name="T4" fmla="*/ 0 w 86"/>
                <a:gd name="T5" fmla="*/ 5 h 52"/>
                <a:gd name="T6" fmla="*/ 0 w 86"/>
                <a:gd name="T7" fmla="*/ 0 h 52"/>
                <a:gd name="T8" fmla="*/ 5 w 86"/>
                <a:gd name="T9" fmla="*/ 0 h 52"/>
                <a:gd name="T10" fmla="*/ 9 w 86"/>
                <a:gd name="T11" fmla="*/ 0 h 52"/>
                <a:gd name="T12" fmla="*/ 13 w 86"/>
                <a:gd name="T13" fmla="*/ 0 h 52"/>
                <a:gd name="T14" fmla="*/ 23 w 86"/>
                <a:gd name="T15" fmla="*/ 5 h 52"/>
                <a:gd name="T16" fmla="*/ 18 w 86"/>
                <a:gd name="T17" fmla="*/ 9 h 52"/>
                <a:gd name="T18" fmla="*/ 13 w 86"/>
                <a:gd name="T19" fmla="*/ 13 h 52"/>
                <a:gd name="T20" fmla="*/ 9 w 86"/>
                <a:gd name="T21" fmla="*/ 13 h 52"/>
                <a:gd name="T22" fmla="*/ 5 w 86"/>
                <a:gd name="T23" fmla="*/ 13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
                <a:gd name="T37" fmla="*/ 0 h 52"/>
                <a:gd name="T38" fmla="*/ 86 w 86"/>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 h="52">
                  <a:moveTo>
                    <a:pt x="17" y="52"/>
                  </a:moveTo>
                  <a:lnTo>
                    <a:pt x="17" y="34"/>
                  </a:lnTo>
                  <a:lnTo>
                    <a:pt x="0" y="17"/>
                  </a:lnTo>
                  <a:lnTo>
                    <a:pt x="0" y="0"/>
                  </a:lnTo>
                  <a:lnTo>
                    <a:pt x="17" y="0"/>
                  </a:lnTo>
                  <a:lnTo>
                    <a:pt x="34" y="0"/>
                  </a:lnTo>
                  <a:lnTo>
                    <a:pt x="51" y="0"/>
                  </a:lnTo>
                  <a:lnTo>
                    <a:pt x="86" y="17"/>
                  </a:lnTo>
                  <a:lnTo>
                    <a:pt x="69" y="34"/>
                  </a:lnTo>
                  <a:lnTo>
                    <a:pt x="51" y="52"/>
                  </a:lnTo>
                  <a:lnTo>
                    <a:pt x="34" y="52"/>
                  </a:lnTo>
                  <a:lnTo>
                    <a:pt x="17" y="5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1" name="Freeform 371"/>
            <p:cNvSpPr>
              <a:spLocks/>
            </p:cNvSpPr>
            <p:nvPr/>
          </p:nvSpPr>
          <p:spPr bwMode="auto">
            <a:xfrm>
              <a:off x="2591" y="1513"/>
              <a:ext cx="35" cy="19"/>
            </a:xfrm>
            <a:custGeom>
              <a:avLst/>
              <a:gdLst>
                <a:gd name="T0" fmla="*/ 5 w 69"/>
                <a:gd name="T1" fmla="*/ 10 h 36"/>
                <a:gd name="T2" fmla="*/ 5 w 69"/>
                <a:gd name="T3" fmla="*/ 5 h 36"/>
                <a:gd name="T4" fmla="*/ 0 w 69"/>
                <a:gd name="T5" fmla="*/ 5 h 36"/>
                <a:gd name="T6" fmla="*/ 5 w 69"/>
                <a:gd name="T7" fmla="*/ 5 h 36"/>
                <a:gd name="T8" fmla="*/ 5 w 69"/>
                <a:gd name="T9" fmla="*/ 0 h 36"/>
                <a:gd name="T10" fmla="*/ 9 w 69"/>
                <a:gd name="T11" fmla="*/ 0 h 36"/>
                <a:gd name="T12" fmla="*/ 9 w 69"/>
                <a:gd name="T13" fmla="*/ 5 h 36"/>
                <a:gd name="T14" fmla="*/ 13 w 69"/>
                <a:gd name="T15" fmla="*/ 5 h 36"/>
                <a:gd name="T16" fmla="*/ 18 w 69"/>
                <a:gd name="T17" fmla="*/ 5 h 36"/>
                <a:gd name="T18" fmla="*/ 13 w 69"/>
                <a:gd name="T19" fmla="*/ 5 h 36"/>
                <a:gd name="T20" fmla="*/ 9 w 69"/>
                <a:gd name="T21" fmla="*/ 10 h 36"/>
                <a:gd name="T22" fmla="*/ 5 w 69"/>
                <a:gd name="T23" fmla="*/ 1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
                <a:gd name="T37" fmla="*/ 0 h 36"/>
                <a:gd name="T38" fmla="*/ 69 w 69"/>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 h="36">
                  <a:moveTo>
                    <a:pt x="17" y="36"/>
                  </a:moveTo>
                  <a:lnTo>
                    <a:pt x="17" y="19"/>
                  </a:lnTo>
                  <a:lnTo>
                    <a:pt x="0" y="19"/>
                  </a:lnTo>
                  <a:lnTo>
                    <a:pt x="17" y="19"/>
                  </a:lnTo>
                  <a:lnTo>
                    <a:pt x="17" y="0"/>
                  </a:lnTo>
                  <a:lnTo>
                    <a:pt x="35" y="0"/>
                  </a:lnTo>
                  <a:lnTo>
                    <a:pt x="35" y="19"/>
                  </a:lnTo>
                  <a:lnTo>
                    <a:pt x="52" y="19"/>
                  </a:lnTo>
                  <a:lnTo>
                    <a:pt x="69" y="19"/>
                  </a:lnTo>
                  <a:lnTo>
                    <a:pt x="52" y="19"/>
                  </a:lnTo>
                  <a:lnTo>
                    <a:pt x="35" y="36"/>
                  </a:lnTo>
                  <a:lnTo>
                    <a:pt x="17" y="3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2" name="Freeform 372"/>
            <p:cNvSpPr>
              <a:spLocks/>
            </p:cNvSpPr>
            <p:nvPr/>
          </p:nvSpPr>
          <p:spPr bwMode="auto">
            <a:xfrm>
              <a:off x="2591" y="1513"/>
              <a:ext cx="35" cy="19"/>
            </a:xfrm>
            <a:custGeom>
              <a:avLst/>
              <a:gdLst>
                <a:gd name="T0" fmla="*/ 5 w 69"/>
                <a:gd name="T1" fmla="*/ 10 h 36"/>
                <a:gd name="T2" fmla="*/ 5 w 69"/>
                <a:gd name="T3" fmla="*/ 5 h 36"/>
                <a:gd name="T4" fmla="*/ 0 w 69"/>
                <a:gd name="T5" fmla="*/ 5 h 36"/>
                <a:gd name="T6" fmla="*/ 5 w 69"/>
                <a:gd name="T7" fmla="*/ 5 h 36"/>
                <a:gd name="T8" fmla="*/ 5 w 69"/>
                <a:gd name="T9" fmla="*/ 0 h 36"/>
                <a:gd name="T10" fmla="*/ 9 w 69"/>
                <a:gd name="T11" fmla="*/ 0 h 36"/>
                <a:gd name="T12" fmla="*/ 9 w 69"/>
                <a:gd name="T13" fmla="*/ 5 h 36"/>
                <a:gd name="T14" fmla="*/ 13 w 69"/>
                <a:gd name="T15" fmla="*/ 5 h 36"/>
                <a:gd name="T16" fmla="*/ 18 w 69"/>
                <a:gd name="T17" fmla="*/ 5 h 36"/>
                <a:gd name="T18" fmla="*/ 13 w 69"/>
                <a:gd name="T19" fmla="*/ 5 h 36"/>
                <a:gd name="T20" fmla="*/ 9 w 69"/>
                <a:gd name="T21" fmla="*/ 10 h 36"/>
                <a:gd name="T22" fmla="*/ 5 w 69"/>
                <a:gd name="T23" fmla="*/ 1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
                <a:gd name="T37" fmla="*/ 0 h 36"/>
                <a:gd name="T38" fmla="*/ 69 w 69"/>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 h="36">
                  <a:moveTo>
                    <a:pt x="17" y="36"/>
                  </a:moveTo>
                  <a:lnTo>
                    <a:pt x="17" y="19"/>
                  </a:lnTo>
                  <a:lnTo>
                    <a:pt x="0" y="19"/>
                  </a:lnTo>
                  <a:lnTo>
                    <a:pt x="17" y="19"/>
                  </a:lnTo>
                  <a:lnTo>
                    <a:pt x="17" y="0"/>
                  </a:lnTo>
                  <a:lnTo>
                    <a:pt x="35" y="0"/>
                  </a:lnTo>
                  <a:lnTo>
                    <a:pt x="35" y="19"/>
                  </a:lnTo>
                  <a:lnTo>
                    <a:pt x="52" y="19"/>
                  </a:lnTo>
                  <a:lnTo>
                    <a:pt x="69" y="19"/>
                  </a:lnTo>
                  <a:lnTo>
                    <a:pt x="52" y="19"/>
                  </a:lnTo>
                  <a:lnTo>
                    <a:pt x="35" y="36"/>
                  </a:lnTo>
                  <a:lnTo>
                    <a:pt x="17" y="36"/>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13" name="Freeform 373"/>
            <p:cNvSpPr>
              <a:spLocks/>
            </p:cNvSpPr>
            <p:nvPr/>
          </p:nvSpPr>
          <p:spPr bwMode="auto">
            <a:xfrm>
              <a:off x="2591" y="1513"/>
              <a:ext cx="35" cy="19"/>
            </a:xfrm>
            <a:custGeom>
              <a:avLst/>
              <a:gdLst>
                <a:gd name="T0" fmla="*/ 5 w 69"/>
                <a:gd name="T1" fmla="*/ 10 h 36"/>
                <a:gd name="T2" fmla="*/ 5 w 69"/>
                <a:gd name="T3" fmla="*/ 5 h 36"/>
                <a:gd name="T4" fmla="*/ 0 w 69"/>
                <a:gd name="T5" fmla="*/ 5 h 36"/>
                <a:gd name="T6" fmla="*/ 5 w 69"/>
                <a:gd name="T7" fmla="*/ 5 h 36"/>
                <a:gd name="T8" fmla="*/ 5 w 69"/>
                <a:gd name="T9" fmla="*/ 0 h 36"/>
                <a:gd name="T10" fmla="*/ 9 w 69"/>
                <a:gd name="T11" fmla="*/ 0 h 36"/>
                <a:gd name="T12" fmla="*/ 9 w 69"/>
                <a:gd name="T13" fmla="*/ 5 h 36"/>
                <a:gd name="T14" fmla="*/ 13 w 69"/>
                <a:gd name="T15" fmla="*/ 5 h 36"/>
                <a:gd name="T16" fmla="*/ 18 w 69"/>
                <a:gd name="T17" fmla="*/ 5 h 36"/>
                <a:gd name="T18" fmla="*/ 13 w 69"/>
                <a:gd name="T19" fmla="*/ 5 h 36"/>
                <a:gd name="T20" fmla="*/ 9 w 69"/>
                <a:gd name="T21" fmla="*/ 10 h 36"/>
                <a:gd name="T22" fmla="*/ 5 w 69"/>
                <a:gd name="T23" fmla="*/ 1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
                <a:gd name="T37" fmla="*/ 0 h 36"/>
                <a:gd name="T38" fmla="*/ 69 w 69"/>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 h="36">
                  <a:moveTo>
                    <a:pt x="17" y="36"/>
                  </a:moveTo>
                  <a:lnTo>
                    <a:pt x="17" y="19"/>
                  </a:lnTo>
                  <a:lnTo>
                    <a:pt x="0" y="19"/>
                  </a:lnTo>
                  <a:lnTo>
                    <a:pt x="17" y="19"/>
                  </a:lnTo>
                  <a:lnTo>
                    <a:pt x="17" y="0"/>
                  </a:lnTo>
                  <a:lnTo>
                    <a:pt x="35" y="0"/>
                  </a:lnTo>
                  <a:lnTo>
                    <a:pt x="35" y="19"/>
                  </a:lnTo>
                  <a:lnTo>
                    <a:pt x="52" y="19"/>
                  </a:lnTo>
                  <a:lnTo>
                    <a:pt x="69" y="19"/>
                  </a:lnTo>
                  <a:lnTo>
                    <a:pt x="52" y="19"/>
                  </a:lnTo>
                  <a:lnTo>
                    <a:pt x="35" y="36"/>
                  </a:lnTo>
                  <a:lnTo>
                    <a:pt x="17" y="3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4" name="Freeform 374"/>
            <p:cNvSpPr>
              <a:spLocks/>
            </p:cNvSpPr>
            <p:nvPr/>
          </p:nvSpPr>
          <p:spPr bwMode="auto">
            <a:xfrm>
              <a:off x="2591" y="1513"/>
              <a:ext cx="35" cy="19"/>
            </a:xfrm>
            <a:custGeom>
              <a:avLst/>
              <a:gdLst>
                <a:gd name="T0" fmla="*/ 5 w 69"/>
                <a:gd name="T1" fmla="*/ 10 h 36"/>
                <a:gd name="T2" fmla="*/ 5 w 69"/>
                <a:gd name="T3" fmla="*/ 5 h 36"/>
                <a:gd name="T4" fmla="*/ 0 w 69"/>
                <a:gd name="T5" fmla="*/ 5 h 36"/>
                <a:gd name="T6" fmla="*/ 5 w 69"/>
                <a:gd name="T7" fmla="*/ 5 h 36"/>
                <a:gd name="T8" fmla="*/ 5 w 69"/>
                <a:gd name="T9" fmla="*/ 0 h 36"/>
                <a:gd name="T10" fmla="*/ 9 w 69"/>
                <a:gd name="T11" fmla="*/ 0 h 36"/>
                <a:gd name="T12" fmla="*/ 9 w 69"/>
                <a:gd name="T13" fmla="*/ 5 h 36"/>
                <a:gd name="T14" fmla="*/ 13 w 69"/>
                <a:gd name="T15" fmla="*/ 5 h 36"/>
                <a:gd name="T16" fmla="*/ 18 w 69"/>
                <a:gd name="T17" fmla="*/ 5 h 36"/>
                <a:gd name="T18" fmla="*/ 13 w 69"/>
                <a:gd name="T19" fmla="*/ 5 h 36"/>
                <a:gd name="T20" fmla="*/ 9 w 69"/>
                <a:gd name="T21" fmla="*/ 10 h 36"/>
                <a:gd name="T22" fmla="*/ 5 w 69"/>
                <a:gd name="T23" fmla="*/ 1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
                <a:gd name="T37" fmla="*/ 0 h 36"/>
                <a:gd name="T38" fmla="*/ 69 w 69"/>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 h="36">
                  <a:moveTo>
                    <a:pt x="17" y="36"/>
                  </a:moveTo>
                  <a:lnTo>
                    <a:pt x="17" y="19"/>
                  </a:lnTo>
                  <a:lnTo>
                    <a:pt x="0" y="19"/>
                  </a:lnTo>
                  <a:lnTo>
                    <a:pt x="17" y="19"/>
                  </a:lnTo>
                  <a:lnTo>
                    <a:pt x="17" y="0"/>
                  </a:lnTo>
                  <a:lnTo>
                    <a:pt x="35" y="0"/>
                  </a:lnTo>
                  <a:lnTo>
                    <a:pt x="35" y="19"/>
                  </a:lnTo>
                  <a:lnTo>
                    <a:pt x="52" y="19"/>
                  </a:lnTo>
                  <a:lnTo>
                    <a:pt x="69" y="19"/>
                  </a:lnTo>
                  <a:lnTo>
                    <a:pt x="52" y="19"/>
                  </a:lnTo>
                  <a:lnTo>
                    <a:pt x="35" y="36"/>
                  </a:lnTo>
                  <a:lnTo>
                    <a:pt x="17" y="3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15" name="Freeform 375"/>
            <p:cNvSpPr>
              <a:spLocks/>
            </p:cNvSpPr>
            <p:nvPr/>
          </p:nvSpPr>
          <p:spPr bwMode="auto">
            <a:xfrm>
              <a:off x="2802" y="2173"/>
              <a:ext cx="173" cy="161"/>
            </a:xfrm>
            <a:custGeom>
              <a:avLst/>
              <a:gdLst>
                <a:gd name="T0" fmla="*/ 52 w 345"/>
                <a:gd name="T1" fmla="*/ 0 h 320"/>
                <a:gd name="T2" fmla="*/ 52 w 345"/>
                <a:gd name="T3" fmla="*/ 0 h 320"/>
                <a:gd name="T4" fmla="*/ 43 w 345"/>
                <a:gd name="T5" fmla="*/ 4 h 320"/>
                <a:gd name="T6" fmla="*/ 43 w 345"/>
                <a:gd name="T7" fmla="*/ 12 h 320"/>
                <a:gd name="T8" fmla="*/ 35 w 345"/>
                <a:gd name="T9" fmla="*/ 16 h 320"/>
                <a:gd name="T10" fmla="*/ 30 w 345"/>
                <a:gd name="T11" fmla="*/ 20 h 320"/>
                <a:gd name="T12" fmla="*/ 26 w 345"/>
                <a:gd name="T13" fmla="*/ 20 h 320"/>
                <a:gd name="T14" fmla="*/ 22 w 345"/>
                <a:gd name="T15" fmla="*/ 16 h 320"/>
                <a:gd name="T16" fmla="*/ 18 w 345"/>
                <a:gd name="T17" fmla="*/ 16 h 320"/>
                <a:gd name="T18" fmla="*/ 22 w 345"/>
                <a:gd name="T19" fmla="*/ 24 h 320"/>
                <a:gd name="T20" fmla="*/ 13 w 345"/>
                <a:gd name="T21" fmla="*/ 28 h 320"/>
                <a:gd name="T22" fmla="*/ 13 w 345"/>
                <a:gd name="T23" fmla="*/ 24 h 320"/>
                <a:gd name="T24" fmla="*/ 0 w 345"/>
                <a:gd name="T25" fmla="*/ 28 h 320"/>
                <a:gd name="T26" fmla="*/ 0 w 345"/>
                <a:gd name="T27" fmla="*/ 32 h 320"/>
                <a:gd name="T28" fmla="*/ 18 w 345"/>
                <a:gd name="T29" fmla="*/ 36 h 320"/>
                <a:gd name="T30" fmla="*/ 26 w 345"/>
                <a:gd name="T31" fmla="*/ 49 h 320"/>
                <a:gd name="T32" fmla="*/ 26 w 345"/>
                <a:gd name="T33" fmla="*/ 52 h 320"/>
                <a:gd name="T34" fmla="*/ 22 w 345"/>
                <a:gd name="T35" fmla="*/ 73 h 320"/>
                <a:gd name="T36" fmla="*/ 30 w 345"/>
                <a:gd name="T37" fmla="*/ 76 h 320"/>
                <a:gd name="T38" fmla="*/ 52 w 345"/>
                <a:gd name="T39" fmla="*/ 81 h 320"/>
                <a:gd name="T40" fmla="*/ 52 w 345"/>
                <a:gd name="T41" fmla="*/ 76 h 320"/>
                <a:gd name="T42" fmla="*/ 61 w 345"/>
                <a:gd name="T43" fmla="*/ 73 h 320"/>
                <a:gd name="T44" fmla="*/ 74 w 345"/>
                <a:gd name="T45" fmla="*/ 76 h 320"/>
                <a:gd name="T46" fmla="*/ 78 w 345"/>
                <a:gd name="T47" fmla="*/ 76 h 320"/>
                <a:gd name="T48" fmla="*/ 82 w 345"/>
                <a:gd name="T49" fmla="*/ 69 h 320"/>
                <a:gd name="T50" fmla="*/ 78 w 345"/>
                <a:gd name="T51" fmla="*/ 61 h 320"/>
                <a:gd name="T52" fmla="*/ 78 w 345"/>
                <a:gd name="T53" fmla="*/ 52 h 320"/>
                <a:gd name="T54" fmla="*/ 78 w 345"/>
                <a:gd name="T55" fmla="*/ 45 h 320"/>
                <a:gd name="T56" fmla="*/ 74 w 345"/>
                <a:gd name="T57" fmla="*/ 49 h 320"/>
                <a:gd name="T58" fmla="*/ 74 w 345"/>
                <a:gd name="T59" fmla="*/ 45 h 320"/>
                <a:gd name="T60" fmla="*/ 78 w 345"/>
                <a:gd name="T61" fmla="*/ 36 h 320"/>
                <a:gd name="T62" fmla="*/ 82 w 345"/>
                <a:gd name="T63" fmla="*/ 36 h 320"/>
                <a:gd name="T64" fmla="*/ 87 w 345"/>
                <a:gd name="T65" fmla="*/ 24 h 320"/>
                <a:gd name="T66" fmla="*/ 74 w 345"/>
                <a:gd name="T67" fmla="*/ 16 h 320"/>
                <a:gd name="T68" fmla="*/ 69 w 345"/>
                <a:gd name="T69" fmla="*/ 16 h 320"/>
                <a:gd name="T70" fmla="*/ 65 w 345"/>
                <a:gd name="T71" fmla="*/ 16 h 320"/>
                <a:gd name="T72" fmla="*/ 65 w 345"/>
                <a:gd name="T73" fmla="*/ 12 h 320"/>
                <a:gd name="T74" fmla="*/ 61 w 345"/>
                <a:gd name="T75" fmla="*/ 12 h 320"/>
                <a:gd name="T76" fmla="*/ 61 w 345"/>
                <a:gd name="T77" fmla="*/ 8 h 320"/>
                <a:gd name="T78" fmla="*/ 52 w 345"/>
                <a:gd name="T79" fmla="*/ 4 h 320"/>
                <a:gd name="T80" fmla="*/ 52 w 345"/>
                <a:gd name="T81" fmla="*/ 0 h 3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5"/>
                <a:gd name="T124" fmla="*/ 0 h 320"/>
                <a:gd name="T125" fmla="*/ 345 w 345"/>
                <a:gd name="T126" fmla="*/ 320 h 3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5" h="320">
                  <a:moveTo>
                    <a:pt x="207" y="0"/>
                  </a:moveTo>
                  <a:lnTo>
                    <a:pt x="207" y="0"/>
                  </a:lnTo>
                  <a:lnTo>
                    <a:pt x="172" y="15"/>
                  </a:lnTo>
                  <a:lnTo>
                    <a:pt x="172" y="48"/>
                  </a:lnTo>
                  <a:lnTo>
                    <a:pt x="138" y="63"/>
                  </a:lnTo>
                  <a:lnTo>
                    <a:pt x="120" y="80"/>
                  </a:lnTo>
                  <a:lnTo>
                    <a:pt x="103" y="80"/>
                  </a:lnTo>
                  <a:lnTo>
                    <a:pt x="86" y="63"/>
                  </a:lnTo>
                  <a:lnTo>
                    <a:pt x="69" y="63"/>
                  </a:lnTo>
                  <a:lnTo>
                    <a:pt x="86" y="96"/>
                  </a:lnTo>
                  <a:lnTo>
                    <a:pt x="51" y="111"/>
                  </a:lnTo>
                  <a:lnTo>
                    <a:pt x="51" y="96"/>
                  </a:lnTo>
                  <a:lnTo>
                    <a:pt x="0" y="111"/>
                  </a:lnTo>
                  <a:lnTo>
                    <a:pt x="0" y="128"/>
                  </a:lnTo>
                  <a:lnTo>
                    <a:pt x="69" y="144"/>
                  </a:lnTo>
                  <a:lnTo>
                    <a:pt x="103" y="192"/>
                  </a:lnTo>
                  <a:lnTo>
                    <a:pt x="103" y="207"/>
                  </a:lnTo>
                  <a:lnTo>
                    <a:pt x="86" y="288"/>
                  </a:lnTo>
                  <a:lnTo>
                    <a:pt x="120" y="303"/>
                  </a:lnTo>
                  <a:lnTo>
                    <a:pt x="207" y="320"/>
                  </a:lnTo>
                  <a:lnTo>
                    <a:pt x="207" y="303"/>
                  </a:lnTo>
                  <a:lnTo>
                    <a:pt x="241" y="288"/>
                  </a:lnTo>
                  <a:lnTo>
                    <a:pt x="293" y="303"/>
                  </a:lnTo>
                  <a:lnTo>
                    <a:pt x="311" y="303"/>
                  </a:lnTo>
                  <a:lnTo>
                    <a:pt x="328" y="272"/>
                  </a:lnTo>
                  <a:lnTo>
                    <a:pt x="311" y="240"/>
                  </a:lnTo>
                  <a:lnTo>
                    <a:pt x="311" y="207"/>
                  </a:lnTo>
                  <a:lnTo>
                    <a:pt x="311" y="176"/>
                  </a:lnTo>
                  <a:lnTo>
                    <a:pt x="293" y="192"/>
                  </a:lnTo>
                  <a:lnTo>
                    <a:pt x="293" y="176"/>
                  </a:lnTo>
                  <a:lnTo>
                    <a:pt x="311" y="144"/>
                  </a:lnTo>
                  <a:lnTo>
                    <a:pt x="328" y="144"/>
                  </a:lnTo>
                  <a:lnTo>
                    <a:pt x="345" y="96"/>
                  </a:lnTo>
                  <a:lnTo>
                    <a:pt x="293" y="63"/>
                  </a:lnTo>
                  <a:lnTo>
                    <a:pt x="276" y="63"/>
                  </a:lnTo>
                  <a:lnTo>
                    <a:pt x="259" y="63"/>
                  </a:lnTo>
                  <a:lnTo>
                    <a:pt x="259" y="48"/>
                  </a:lnTo>
                  <a:lnTo>
                    <a:pt x="241" y="48"/>
                  </a:lnTo>
                  <a:lnTo>
                    <a:pt x="241" y="32"/>
                  </a:lnTo>
                  <a:lnTo>
                    <a:pt x="207" y="15"/>
                  </a:lnTo>
                  <a:lnTo>
                    <a:pt x="207"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6" name="Freeform 376"/>
            <p:cNvSpPr>
              <a:spLocks/>
            </p:cNvSpPr>
            <p:nvPr/>
          </p:nvSpPr>
          <p:spPr bwMode="auto">
            <a:xfrm>
              <a:off x="3470" y="2373"/>
              <a:ext cx="260" cy="224"/>
            </a:xfrm>
            <a:custGeom>
              <a:avLst/>
              <a:gdLst>
                <a:gd name="T0" fmla="*/ 121 w 520"/>
                <a:gd name="T1" fmla="*/ 112 h 449"/>
                <a:gd name="T2" fmla="*/ 121 w 520"/>
                <a:gd name="T3" fmla="*/ 112 h 449"/>
                <a:gd name="T4" fmla="*/ 91 w 520"/>
                <a:gd name="T5" fmla="*/ 108 h 449"/>
                <a:gd name="T6" fmla="*/ 86 w 520"/>
                <a:gd name="T7" fmla="*/ 100 h 449"/>
                <a:gd name="T8" fmla="*/ 73 w 520"/>
                <a:gd name="T9" fmla="*/ 104 h 449"/>
                <a:gd name="T10" fmla="*/ 65 w 520"/>
                <a:gd name="T11" fmla="*/ 104 h 449"/>
                <a:gd name="T12" fmla="*/ 51 w 520"/>
                <a:gd name="T13" fmla="*/ 92 h 449"/>
                <a:gd name="T14" fmla="*/ 43 w 520"/>
                <a:gd name="T15" fmla="*/ 80 h 449"/>
                <a:gd name="T16" fmla="*/ 34 w 520"/>
                <a:gd name="T17" fmla="*/ 76 h 449"/>
                <a:gd name="T18" fmla="*/ 30 w 520"/>
                <a:gd name="T19" fmla="*/ 76 h 449"/>
                <a:gd name="T20" fmla="*/ 25 w 520"/>
                <a:gd name="T21" fmla="*/ 72 h 449"/>
                <a:gd name="T22" fmla="*/ 21 w 520"/>
                <a:gd name="T23" fmla="*/ 60 h 449"/>
                <a:gd name="T24" fmla="*/ 13 w 520"/>
                <a:gd name="T25" fmla="*/ 56 h 449"/>
                <a:gd name="T26" fmla="*/ 8 w 520"/>
                <a:gd name="T27" fmla="*/ 48 h 449"/>
                <a:gd name="T28" fmla="*/ 13 w 520"/>
                <a:gd name="T29" fmla="*/ 40 h 449"/>
                <a:gd name="T30" fmla="*/ 13 w 520"/>
                <a:gd name="T31" fmla="*/ 32 h 449"/>
                <a:gd name="T32" fmla="*/ 8 w 520"/>
                <a:gd name="T33" fmla="*/ 32 h 449"/>
                <a:gd name="T34" fmla="*/ 4 w 520"/>
                <a:gd name="T35" fmla="*/ 24 h 449"/>
                <a:gd name="T36" fmla="*/ 0 w 520"/>
                <a:gd name="T37" fmla="*/ 4 h 449"/>
                <a:gd name="T38" fmla="*/ 4 w 520"/>
                <a:gd name="T39" fmla="*/ 0 h 449"/>
                <a:gd name="T40" fmla="*/ 8 w 520"/>
                <a:gd name="T41" fmla="*/ 8 h 449"/>
                <a:gd name="T42" fmla="*/ 13 w 520"/>
                <a:gd name="T43" fmla="*/ 8 h 449"/>
                <a:gd name="T44" fmla="*/ 17 w 520"/>
                <a:gd name="T45" fmla="*/ 8 h 449"/>
                <a:gd name="T46" fmla="*/ 25 w 520"/>
                <a:gd name="T47" fmla="*/ 4 h 449"/>
                <a:gd name="T48" fmla="*/ 30 w 520"/>
                <a:gd name="T49" fmla="*/ 4 h 449"/>
                <a:gd name="T50" fmla="*/ 25 w 520"/>
                <a:gd name="T51" fmla="*/ 8 h 449"/>
                <a:gd name="T52" fmla="*/ 34 w 520"/>
                <a:gd name="T53" fmla="*/ 12 h 449"/>
                <a:gd name="T54" fmla="*/ 34 w 520"/>
                <a:gd name="T55" fmla="*/ 20 h 449"/>
                <a:gd name="T56" fmla="*/ 51 w 520"/>
                <a:gd name="T57" fmla="*/ 28 h 449"/>
                <a:gd name="T58" fmla="*/ 69 w 520"/>
                <a:gd name="T59" fmla="*/ 28 h 449"/>
                <a:gd name="T60" fmla="*/ 69 w 520"/>
                <a:gd name="T61" fmla="*/ 20 h 449"/>
                <a:gd name="T62" fmla="*/ 77 w 520"/>
                <a:gd name="T63" fmla="*/ 16 h 449"/>
                <a:gd name="T64" fmla="*/ 91 w 520"/>
                <a:gd name="T65" fmla="*/ 16 h 449"/>
                <a:gd name="T66" fmla="*/ 117 w 520"/>
                <a:gd name="T67" fmla="*/ 28 h 449"/>
                <a:gd name="T68" fmla="*/ 117 w 520"/>
                <a:gd name="T69" fmla="*/ 32 h 449"/>
                <a:gd name="T70" fmla="*/ 117 w 520"/>
                <a:gd name="T71" fmla="*/ 36 h 449"/>
                <a:gd name="T72" fmla="*/ 117 w 520"/>
                <a:gd name="T73" fmla="*/ 40 h 449"/>
                <a:gd name="T74" fmla="*/ 112 w 520"/>
                <a:gd name="T75" fmla="*/ 48 h 449"/>
                <a:gd name="T76" fmla="*/ 112 w 520"/>
                <a:gd name="T77" fmla="*/ 64 h 449"/>
                <a:gd name="T78" fmla="*/ 121 w 520"/>
                <a:gd name="T79" fmla="*/ 68 h 449"/>
                <a:gd name="T80" fmla="*/ 121 w 520"/>
                <a:gd name="T81" fmla="*/ 72 h 449"/>
                <a:gd name="T82" fmla="*/ 117 w 520"/>
                <a:gd name="T83" fmla="*/ 80 h 449"/>
                <a:gd name="T84" fmla="*/ 121 w 520"/>
                <a:gd name="T85" fmla="*/ 88 h 449"/>
                <a:gd name="T86" fmla="*/ 125 w 520"/>
                <a:gd name="T87" fmla="*/ 92 h 449"/>
                <a:gd name="T88" fmla="*/ 130 w 520"/>
                <a:gd name="T89" fmla="*/ 100 h 449"/>
                <a:gd name="T90" fmla="*/ 121 w 520"/>
                <a:gd name="T91" fmla="*/ 104 h 449"/>
                <a:gd name="T92" fmla="*/ 121 w 520"/>
                <a:gd name="T93" fmla="*/ 112 h 4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0"/>
                <a:gd name="T142" fmla="*/ 0 h 449"/>
                <a:gd name="T143" fmla="*/ 520 w 520"/>
                <a:gd name="T144" fmla="*/ 449 h 44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0" h="449">
                  <a:moveTo>
                    <a:pt x="485" y="449"/>
                  </a:moveTo>
                  <a:lnTo>
                    <a:pt x="485" y="449"/>
                  </a:lnTo>
                  <a:lnTo>
                    <a:pt x="364" y="432"/>
                  </a:lnTo>
                  <a:lnTo>
                    <a:pt x="345" y="401"/>
                  </a:lnTo>
                  <a:lnTo>
                    <a:pt x="293" y="416"/>
                  </a:lnTo>
                  <a:lnTo>
                    <a:pt x="259" y="416"/>
                  </a:lnTo>
                  <a:lnTo>
                    <a:pt x="207" y="368"/>
                  </a:lnTo>
                  <a:lnTo>
                    <a:pt x="172" y="320"/>
                  </a:lnTo>
                  <a:lnTo>
                    <a:pt x="138" y="305"/>
                  </a:lnTo>
                  <a:lnTo>
                    <a:pt x="121" y="305"/>
                  </a:lnTo>
                  <a:lnTo>
                    <a:pt x="103" y="288"/>
                  </a:lnTo>
                  <a:lnTo>
                    <a:pt x="86" y="240"/>
                  </a:lnTo>
                  <a:lnTo>
                    <a:pt x="52" y="224"/>
                  </a:lnTo>
                  <a:lnTo>
                    <a:pt x="34" y="192"/>
                  </a:lnTo>
                  <a:lnTo>
                    <a:pt x="52" y="161"/>
                  </a:lnTo>
                  <a:lnTo>
                    <a:pt x="52" y="128"/>
                  </a:lnTo>
                  <a:lnTo>
                    <a:pt x="34" y="128"/>
                  </a:lnTo>
                  <a:lnTo>
                    <a:pt x="17" y="96"/>
                  </a:lnTo>
                  <a:lnTo>
                    <a:pt x="0" y="17"/>
                  </a:lnTo>
                  <a:lnTo>
                    <a:pt x="17" y="0"/>
                  </a:lnTo>
                  <a:lnTo>
                    <a:pt x="34" y="33"/>
                  </a:lnTo>
                  <a:lnTo>
                    <a:pt x="52" y="33"/>
                  </a:lnTo>
                  <a:lnTo>
                    <a:pt x="69" y="33"/>
                  </a:lnTo>
                  <a:lnTo>
                    <a:pt x="103" y="17"/>
                  </a:lnTo>
                  <a:lnTo>
                    <a:pt x="121" y="17"/>
                  </a:lnTo>
                  <a:lnTo>
                    <a:pt x="103" y="33"/>
                  </a:lnTo>
                  <a:lnTo>
                    <a:pt x="138" y="48"/>
                  </a:lnTo>
                  <a:lnTo>
                    <a:pt x="138" y="80"/>
                  </a:lnTo>
                  <a:lnTo>
                    <a:pt x="207" y="113"/>
                  </a:lnTo>
                  <a:lnTo>
                    <a:pt x="276" y="113"/>
                  </a:lnTo>
                  <a:lnTo>
                    <a:pt x="276" y="80"/>
                  </a:lnTo>
                  <a:lnTo>
                    <a:pt x="311" y="65"/>
                  </a:lnTo>
                  <a:lnTo>
                    <a:pt x="364" y="65"/>
                  </a:lnTo>
                  <a:lnTo>
                    <a:pt x="468" y="113"/>
                  </a:lnTo>
                  <a:lnTo>
                    <a:pt x="468" y="128"/>
                  </a:lnTo>
                  <a:lnTo>
                    <a:pt x="468" y="144"/>
                  </a:lnTo>
                  <a:lnTo>
                    <a:pt x="468" y="161"/>
                  </a:lnTo>
                  <a:lnTo>
                    <a:pt x="451" y="192"/>
                  </a:lnTo>
                  <a:lnTo>
                    <a:pt x="451" y="257"/>
                  </a:lnTo>
                  <a:lnTo>
                    <a:pt x="485" y="272"/>
                  </a:lnTo>
                  <a:lnTo>
                    <a:pt x="485" y="288"/>
                  </a:lnTo>
                  <a:lnTo>
                    <a:pt x="468" y="320"/>
                  </a:lnTo>
                  <a:lnTo>
                    <a:pt x="485" y="353"/>
                  </a:lnTo>
                  <a:lnTo>
                    <a:pt x="503" y="368"/>
                  </a:lnTo>
                  <a:lnTo>
                    <a:pt x="520" y="401"/>
                  </a:lnTo>
                  <a:lnTo>
                    <a:pt x="485" y="416"/>
                  </a:lnTo>
                  <a:lnTo>
                    <a:pt x="485" y="44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7" name="Freeform 377"/>
            <p:cNvSpPr>
              <a:spLocks/>
            </p:cNvSpPr>
            <p:nvPr/>
          </p:nvSpPr>
          <p:spPr bwMode="auto">
            <a:xfrm>
              <a:off x="3877" y="2125"/>
              <a:ext cx="833" cy="536"/>
            </a:xfrm>
            <a:custGeom>
              <a:avLst/>
              <a:gdLst>
                <a:gd name="T0" fmla="*/ 96 w 1664"/>
                <a:gd name="T1" fmla="*/ 44 h 1071"/>
                <a:gd name="T2" fmla="*/ 117 w 1664"/>
                <a:gd name="T3" fmla="*/ 64 h 1071"/>
                <a:gd name="T4" fmla="*/ 156 w 1664"/>
                <a:gd name="T5" fmla="*/ 100 h 1071"/>
                <a:gd name="T6" fmla="*/ 213 w 1664"/>
                <a:gd name="T7" fmla="*/ 112 h 1071"/>
                <a:gd name="T8" fmla="*/ 261 w 1664"/>
                <a:gd name="T9" fmla="*/ 92 h 1071"/>
                <a:gd name="T10" fmla="*/ 274 w 1664"/>
                <a:gd name="T11" fmla="*/ 84 h 1071"/>
                <a:gd name="T12" fmla="*/ 312 w 1664"/>
                <a:gd name="T13" fmla="*/ 68 h 1071"/>
                <a:gd name="T14" fmla="*/ 295 w 1664"/>
                <a:gd name="T15" fmla="*/ 60 h 1071"/>
                <a:gd name="T16" fmla="*/ 291 w 1664"/>
                <a:gd name="T17" fmla="*/ 36 h 1071"/>
                <a:gd name="T18" fmla="*/ 317 w 1664"/>
                <a:gd name="T19" fmla="*/ 20 h 1071"/>
                <a:gd name="T20" fmla="*/ 317 w 1664"/>
                <a:gd name="T21" fmla="*/ 12 h 1071"/>
                <a:gd name="T22" fmla="*/ 351 w 1664"/>
                <a:gd name="T23" fmla="*/ 4 h 1071"/>
                <a:gd name="T24" fmla="*/ 377 w 1664"/>
                <a:gd name="T25" fmla="*/ 40 h 1071"/>
                <a:gd name="T26" fmla="*/ 399 w 1664"/>
                <a:gd name="T27" fmla="*/ 56 h 1071"/>
                <a:gd name="T28" fmla="*/ 404 w 1664"/>
                <a:gd name="T29" fmla="*/ 84 h 1071"/>
                <a:gd name="T30" fmla="*/ 395 w 1664"/>
                <a:gd name="T31" fmla="*/ 96 h 1071"/>
                <a:gd name="T32" fmla="*/ 377 w 1664"/>
                <a:gd name="T33" fmla="*/ 108 h 1071"/>
                <a:gd name="T34" fmla="*/ 364 w 1664"/>
                <a:gd name="T35" fmla="*/ 112 h 1071"/>
                <a:gd name="T36" fmla="*/ 338 w 1664"/>
                <a:gd name="T37" fmla="*/ 128 h 1071"/>
                <a:gd name="T38" fmla="*/ 325 w 1664"/>
                <a:gd name="T39" fmla="*/ 128 h 1071"/>
                <a:gd name="T40" fmla="*/ 312 w 1664"/>
                <a:gd name="T41" fmla="*/ 128 h 1071"/>
                <a:gd name="T42" fmla="*/ 300 w 1664"/>
                <a:gd name="T43" fmla="*/ 136 h 1071"/>
                <a:gd name="T44" fmla="*/ 334 w 1664"/>
                <a:gd name="T45" fmla="*/ 148 h 1071"/>
                <a:gd name="T46" fmla="*/ 321 w 1664"/>
                <a:gd name="T47" fmla="*/ 152 h 1071"/>
                <a:gd name="T48" fmla="*/ 321 w 1664"/>
                <a:gd name="T49" fmla="*/ 184 h 1071"/>
                <a:gd name="T50" fmla="*/ 330 w 1664"/>
                <a:gd name="T51" fmla="*/ 196 h 1071"/>
                <a:gd name="T52" fmla="*/ 325 w 1664"/>
                <a:gd name="T53" fmla="*/ 216 h 1071"/>
                <a:gd name="T54" fmla="*/ 312 w 1664"/>
                <a:gd name="T55" fmla="*/ 232 h 1071"/>
                <a:gd name="T56" fmla="*/ 304 w 1664"/>
                <a:gd name="T57" fmla="*/ 244 h 1071"/>
                <a:gd name="T58" fmla="*/ 278 w 1664"/>
                <a:gd name="T59" fmla="*/ 256 h 1071"/>
                <a:gd name="T60" fmla="*/ 269 w 1664"/>
                <a:gd name="T61" fmla="*/ 256 h 1071"/>
                <a:gd name="T62" fmla="*/ 248 w 1664"/>
                <a:gd name="T63" fmla="*/ 260 h 1071"/>
                <a:gd name="T64" fmla="*/ 226 w 1664"/>
                <a:gd name="T65" fmla="*/ 260 h 1071"/>
                <a:gd name="T66" fmla="*/ 199 w 1664"/>
                <a:gd name="T67" fmla="*/ 256 h 1071"/>
                <a:gd name="T68" fmla="*/ 191 w 1664"/>
                <a:gd name="T69" fmla="*/ 256 h 1071"/>
                <a:gd name="T70" fmla="*/ 187 w 1664"/>
                <a:gd name="T71" fmla="*/ 260 h 1071"/>
                <a:gd name="T72" fmla="*/ 174 w 1664"/>
                <a:gd name="T73" fmla="*/ 252 h 1071"/>
                <a:gd name="T74" fmla="*/ 165 w 1664"/>
                <a:gd name="T75" fmla="*/ 244 h 1071"/>
                <a:gd name="T76" fmla="*/ 161 w 1664"/>
                <a:gd name="T77" fmla="*/ 216 h 1071"/>
                <a:gd name="T78" fmla="*/ 122 w 1664"/>
                <a:gd name="T79" fmla="*/ 216 h 1071"/>
                <a:gd name="T80" fmla="*/ 100 w 1664"/>
                <a:gd name="T81" fmla="*/ 216 h 1071"/>
                <a:gd name="T82" fmla="*/ 74 w 1664"/>
                <a:gd name="T83" fmla="*/ 212 h 1071"/>
                <a:gd name="T84" fmla="*/ 56 w 1664"/>
                <a:gd name="T85" fmla="*/ 200 h 1071"/>
                <a:gd name="T86" fmla="*/ 31 w 1664"/>
                <a:gd name="T87" fmla="*/ 184 h 1071"/>
                <a:gd name="T88" fmla="*/ 43 w 1664"/>
                <a:gd name="T89" fmla="*/ 168 h 1071"/>
                <a:gd name="T90" fmla="*/ 26 w 1664"/>
                <a:gd name="T91" fmla="*/ 160 h 1071"/>
                <a:gd name="T92" fmla="*/ 5 w 1664"/>
                <a:gd name="T93" fmla="*/ 148 h 1071"/>
                <a:gd name="T94" fmla="*/ 0 w 1664"/>
                <a:gd name="T95" fmla="*/ 136 h 1071"/>
                <a:gd name="T96" fmla="*/ 18 w 1664"/>
                <a:gd name="T97" fmla="*/ 120 h 1071"/>
                <a:gd name="T98" fmla="*/ 43 w 1664"/>
                <a:gd name="T99" fmla="*/ 108 h 1071"/>
                <a:gd name="T100" fmla="*/ 43 w 1664"/>
                <a:gd name="T101" fmla="*/ 80 h 1071"/>
                <a:gd name="T102" fmla="*/ 74 w 1664"/>
                <a:gd name="T103" fmla="*/ 64 h 1071"/>
                <a:gd name="T104" fmla="*/ 87 w 1664"/>
                <a:gd name="T105" fmla="*/ 48 h 10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664"/>
                <a:gd name="T160" fmla="*/ 0 h 1071"/>
                <a:gd name="T161" fmla="*/ 1664 w 1664"/>
                <a:gd name="T162" fmla="*/ 1071 h 107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664" h="1071">
                  <a:moveTo>
                    <a:pt x="347" y="192"/>
                  </a:moveTo>
                  <a:lnTo>
                    <a:pt x="347" y="192"/>
                  </a:lnTo>
                  <a:lnTo>
                    <a:pt x="382" y="176"/>
                  </a:lnTo>
                  <a:lnTo>
                    <a:pt x="416" y="224"/>
                  </a:lnTo>
                  <a:lnTo>
                    <a:pt x="451" y="224"/>
                  </a:lnTo>
                  <a:lnTo>
                    <a:pt x="468" y="255"/>
                  </a:lnTo>
                  <a:lnTo>
                    <a:pt x="468" y="320"/>
                  </a:lnTo>
                  <a:lnTo>
                    <a:pt x="572" y="351"/>
                  </a:lnTo>
                  <a:lnTo>
                    <a:pt x="624" y="399"/>
                  </a:lnTo>
                  <a:lnTo>
                    <a:pt x="727" y="399"/>
                  </a:lnTo>
                  <a:lnTo>
                    <a:pt x="779" y="432"/>
                  </a:lnTo>
                  <a:lnTo>
                    <a:pt x="848" y="447"/>
                  </a:lnTo>
                  <a:lnTo>
                    <a:pt x="919" y="416"/>
                  </a:lnTo>
                  <a:lnTo>
                    <a:pt x="988" y="416"/>
                  </a:lnTo>
                  <a:lnTo>
                    <a:pt x="1040" y="368"/>
                  </a:lnTo>
                  <a:lnTo>
                    <a:pt x="1023" y="351"/>
                  </a:lnTo>
                  <a:lnTo>
                    <a:pt x="1057" y="320"/>
                  </a:lnTo>
                  <a:lnTo>
                    <a:pt x="1092" y="336"/>
                  </a:lnTo>
                  <a:lnTo>
                    <a:pt x="1144" y="303"/>
                  </a:lnTo>
                  <a:lnTo>
                    <a:pt x="1178" y="272"/>
                  </a:lnTo>
                  <a:lnTo>
                    <a:pt x="1247" y="272"/>
                  </a:lnTo>
                  <a:lnTo>
                    <a:pt x="1230" y="240"/>
                  </a:lnTo>
                  <a:lnTo>
                    <a:pt x="1213" y="224"/>
                  </a:lnTo>
                  <a:lnTo>
                    <a:pt x="1178" y="240"/>
                  </a:lnTo>
                  <a:lnTo>
                    <a:pt x="1144" y="240"/>
                  </a:lnTo>
                  <a:lnTo>
                    <a:pt x="1144" y="176"/>
                  </a:lnTo>
                  <a:lnTo>
                    <a:pt x="1161" y="144"/>
                  </a:lnTo>
                  <a:lnTo>
                    <a:pt x="1196" y="159"/>
                  </a:lnTo>
                  <a:lnTo>
                    <a:pt x="1247" y="144"/>
                  </a:lnTo>
                  <a:lnTo>
                    <a:pt x="1265" y="80"/>
                  </a:lnTo>
                  <a:lnTo>
                    <a:pt x="1282" y="63"/>
                  </a:lnTo>
                  <a:lnTo>
                    <a:pt x="1282" y="48"/>
                  </a:lnTo>
                  <a:lnTo>
                    <a:pt x="1265" y="48"/>
                  </a:lnTo>
                  <a:lnTo>
                    <a:pt x="1282" y="15"/>
                  </a:lnTo>
                  <a:lnTo>
                    <a:pt x="1351" y="0"/>
                  </a:lnTo>
                  <a:lnTo>
                    <a:pt x="1403" y="15"/>
                  </a:lnTo>
                  <a:lnTo>
                    <a:pt x="1438" y="48"/>
                  </a:lnTo>
                  <a:lnTo>
                    <a:pt x="1472" y="159"/>
                  </a:lnTo>
                  <a:lnTo>
                    <a:pt x="1507" y="159"/>
                  </a:lnTo>
                  <a:lnTo>
                    <a:pt x="1558" y="192"/>
                  </a:lnTo>
                  <a:lnTo>
                    <a:pt x="1558" y="224"/>
                  </a:lnTo>
                  <a:lnTo>
                    <a:pt x="1595" y="224"/>
                  </a:lnTo>
                  <a:lnTo>
                    <a:pt x="1664" y="207"/>
                  </a:lnTo>
                  <a:lnTo>
                    <a:pt x="1664" y="240"/>
                  </a:lnTo>
                  <a:lnTo>
                    <a:pt x="1612" y="336"/>
                  </a:lnTo>
                  <a:lnTo>
                    <a:pt x="1595" y="320"/>
                  </a:lnTo>
                  <a:lnTo>
                    <a:pt x="1558" y="336"/>
                  </a:lnTo>
                  <a:lnTo>
                    <a:pt x="1578" y="384"/>
                  </a:lnTo>
                  <a:lnTo>
                    <a:pt x="1558" y="416"/>
                  </a:lnTo>
                  <a:lnTo>
                    <a:pt x="1541" y="416"/>
                  </a:lnTo>
                  <a:lnTo>
                    <a:pt x="1507" y="432"/>
                  </a:lnTo>
                  <a:lnTo>
                    <a:pt x="1489" y="432"/>
                  </a:lnTo>
                  <a:lnTo>
                    <a:pt x="1472" y="447"/>
                  </a:lnTo>
                  <a:lnTo>
                    <a:pt x="1455" y="447"/>
                  </a:lnTo>
                  <a:lnTo>
                    <a:pt x="1386" y="495"/>
                  </a:lnTo>
                  <a:lnTo>
                    <a:pt x="1386" y="512"/>
                  </a:lnTo>
                  <a:lnTo>
                    <a:pt x="1351" y="512"/>
                  </a:lnTo>
                  <a:lnTo>
                    <a:pt x="1299" y="543"/>
                  </a:lnTo>
                  <a:lnTo>
                    <a:pt x="1299" y="528"/>
                  </a:lnTo>
                  <a:lnTo>
                    <a:pt x="1299" y="512"/>
                  </a:lnTo>
                  <a:lnTo>
                    <a:pt x="1317" y="480"/>
                  </a:lnTo>
                  <a:lnTo>
                    <a:pt x="1299" y="464"/>
                  </a:lnTo>
                  <a:lnTo>
                    <a:pt x="1247" y="512"/>
                  </a:lnTo>
                  <a:lnTo>
                    <a:pt x="1230" y="528"/>
                  </a:lnTo>
                  <a:lnTo>
                    <a:pt x="1213" y="528"/>
                  </a:lnTo>
                  <a:lnTo>
                    <a:pt x="1196" y="543"/>
                  </a:lnTo>
                  <a:lnTo>
                    <a:pt x="1247" y="591"/>
                  </a:lnTo>
                  <a:lnTo>
                    <a:pt x="1282" y="575"/>
                  </a:lnTo>
                  <a:lnTo>
                    <a:pt x="1334" y="591"/>
                  </a:lnTo>
                  <a:lnTo>
                    <a:pt x="1334" y="608"/>
                  </a:lnTo>
                  <a:lnTo>
                    <a:pt x="1317" y="591"/>
                  </a:lnTo>
                  <a:lnTo>
                    <a:pt x="1282" y="608"/>
                  </a:lnTo>
                  <a:lnTo>
                    <a:pt x="1247" y="656"/>
                  </a:lnTo>
                  <a:lnTo>
                    <a:pt x="1265" y="671"/>
                  </a:lnTo>
                  <a:lnTo>
                    <a:pt x="1282" y="735"/>
                  </a:lnTo>
                  <a:lnTo>
                    <a:pt x="1317" y="752"/>
                  </a:lnTo>
                  <a:lnTo>
                    <a:pt x="1299" y="752"/>
                  </a:lnTo>
                  <a:lnTo>
                    <a:pt x="1317" y="783"/>
                  </a:lnTo>
                  <a:lnTo>
                    <a:pt x="1265" y="800"/>
                  </a:lnTo>
                  <a:lnTo>
                    <a:pt x="1317" y="800"/>
                  </a:lnTo>
                  <a:lnTo>
                    <a:pt x="1299" y="863"/>
                  </a:lnTo>
                  <a:lnTo>
                    <a:pt x="1265" y="896"/>
                  </a:lnTo>
                  <a:lnTo>
                    <a:pt x="1247" y="896"/>
                  </a:lnTo>
                  <a:lnTo>
                    <a:pt x="1247" y="927"/>
                  </a:lnTo>
                  <a:lnTo>
                    <a:pt x="1230" y="959"/>
                  </a:lnTo>
                  <a:lnTo>
                    <a:pt x="1213" y="959"/>
                  </a:lnTo>
                  <a:lnTo>
                    <a:pt x="1213" y="975"/>
                  </a:lnTo>
                  <a:lnTo>
                    <a:pt x="1161" y="1007"/>
                  </a:lnTo>
                  <a:lnTo>
                    <a:pt x="1109" y="1007"/>
                  </a:lnTo>
                  <a:lnTo>
                    <a:pt x="1109" y="1023"/>
                  </a:lnTo>
                  <a:lnTo>
                    <a:pt x="1092" y="1007"/>
                  </a:lnTo>
                  <a:lnTo>
                    <a:pt x="1092" y="1023"/>
                  </a:lnTo>
                  <a:lnTo>
                    <a:pt x="1075" y="1023"/>
                  </a:lnTo>
                  <a:lnTo>
                    <a:pt x="1006" y="1055"/>
                  </a:lnTo>
                  <a:lnTo>
                    <a:pt x="988" y="1071"/>
                  </a:lnTo>
                  <a:lnTo>
                    <a:pt x="988" y="1040"/>
                  </a:lnTo>
                  <a:lnTo>
                    <a:pt x="954" y="1040"/>
                  </a:lnTo>
                  <a:lnTo>
                    <a:pt x="936" y="1040"/>
                  </a:lnTo>
                  <a:lnTo>
                    <a:pt x="900" y="1040"/>
                  </a:lnTo>
                  <a:lnTo>
                    <a:pt x="900" y="1007"/>
                  </a:lnTo>
                  <a:lnTo>
                    <a:pt x="865" y="1007"/>
                  </a:lnTo>
                  <a:lnTo>
                    <a:pt x="796" y="1023"/>
                  </a:lnTo>
                  <a:lnTo>
                    <a:pt x="779" y="1007"/>
                  </a:lnTo>
                  <a:lnTo>
                    <a:pt x="779" y="1023"/>
                  </a:lnTo>
                  <a:lnTo>
                    <a:pt x="762" y="1023"/>
                  </a:lnTo>
                  <a:lnTo>
                    <a:pt x="762" y="1055"/>
                  </a:lnTo>
                  <a:lnTo>
                    <a:pt x="745" y="1055"/>
                  </a:lnTo>
                  <a:lnTo>
                    <a:pt x="745" y="1040"/>
                  </a:lnTo>
                  <a:lnTo>
                    <a:pt x="727" y="1040"/>
                  </a:lnTo>
                  <a:lnTo>
                    <a:pt x="693" y="1023"/>
                  </a:lnTo>
                  <a:lnTo>
                    <a:pt x="693" y="1007"/>
                  </a:lnTo>
                  <a:lnTo>
                    <a:pt x="693" y="992"/>
                  </a:lnTo>
                  <a:lnTo>
                    <a:pt x="675" y="975"/>
                  </a:lnTo>
                  <a:lnTo>
                    <a:pt x="658" y="975"/>
                  </a:lnTo>
                  <a:lnTo>
                    <a:pt x="675" y="896"/>
                  </a:lnTo>
                  <a:lnTo>
                    <a:pt x="658" y="863"/>
                  </a:lnTo>
                  <a:lnTo>
                    <a:pt x="641" y="863"/>
                  </a:lnTo>
                  <a:lnTo>
                    <a:pt x="606" y="831"/>
                  </a:lnTo>
                  <a:lnTo>
                    <a:pt x="572" y="831"/>
                  </a:lnTo>
                  <a:lnTo>
                    <a:pt x="485" y="863"/>
                  </a:lnTo>
                  <a:lnTo>
                    <a:pt x="434" y="863"/>
                  </a:lnTo>
                  <a:lnTo>
                    <a:pt x="416" y="879"/>
                  </a:lnTo>
                  <a:lnTo>
                    <a:pt x="399" y="863"/>
                  </a:lnTo>
                  <a:lnTo>
                    <a:pt x="382" y="863"/>
                  </a:lnTo>
                  <a:lnTo>
                    <a:pt x="330" y="863"/>
                  </a:lnTo>
                  <a:lnTo>
                    <a:pt x="295" y="848"/>
                  </a:lnTo>
                  <a:lnTo>
                    <a:pt x="278" y="831"/>
                  </a:lnTo>
                  <a:lnTo>
                    <a:pt x="259" y="831"/>
                  </a:lnTo>
                  <a:lnTo>
                    <a:pt x="224" y="800"/>
                  </a:lnTo>
                  <a:lnTo>
                    <a:pt x="190" y="800"/>
                  </a:lnTo>
                  <a:lnTo>
                    <a:pt x="138" y="783"/>
                  </a:lnTo>
                  <a:lnTo>
                    <a:pt x="121" y="735"/>
                  </a:lnTo>
                  <a:lnTo>
                    <a:pt x="155" y="735"/>
                  </a:lnTo>
                  <a:lnTo>
                    <a:pt x="138" y="704"/>
                  </a:lnTo>
                  <a:lnTo>
                    <a:pt x="172" y="671"/>
                  </a:lnTo>
                  <a:lnTo>
                    <a:pt x="172" y="639"/>
                  </a:lnTo>
                  <a:lnTo>
                    <a:pt x="155" y="623"/>
                  </a:lnTo>
                  <a:lnTo>
                    <a:pt x="103" y="639"/>
                  </a:lnTo>
                  <a:lnTo>
                    <a:pt x="69" y="623"/>
                  </a:lnTo>
                  <a:lnTo>
                    <a:pt x="51" y="608"/>
                  </a:lnTo>
                  <a:lnTo>
                    <a:pt x="17" y="591"/>
                  </a:lnTo>
                  <a:lnTo>
                    <a:pt x="34" y="591"/>
                  </a:lnTo>
                  <a:lnTo>
                    <a:pt x="34" y="543"/>
                  </a:lnTo>
                  <a:lnTo>
                    <a:pt x="0" y="543"/>
                  </a:lnTo>
                  <a:lnTo>
                    <a:pt x="0" y="495"/>
                  </a:lnTo>
                  <a:lnTo>
                    <a:pt x="34" y="480"/>
                  </a:lnTo>
                  <a:lnTo>
                    <a:pt x="69" y="480"/>
                  </a:lnTo>
                  <a:lnTo>
                    <a:pt x="86" y="464"/>
                  </a:lnTo>
                  <a:lnTo>
                    <a:pt x="121" y="464"/>
                  </a:lnTo>
                  <a:lnTo>
                    <a:pt x="172" y="432"/>
                  </a:lnTo>
                  <a:lnTo>
                    <a:pt x="190" y="399"/>
                  </a:lnTo>
                  <a:lnTo>
                    <a:pt x="172" y="336"/>
                  </a:lnTo>
                  <a:lnTo>
                    <a:pt x="172" y="320"/>
                  </a:lnTo>
                  <a:lnTo>
                    <a:pt x="224" y="320"/>
                  </a:lnTo>
                  <a:lnTo>
                    <a:pt x="242" y="255"/>
                  </a:lnTo>
                  <a:lnTo>
                    <a:pt x="295" y="255"/>
                  </a:lnTo>
                  <a:lnTo>
                    <a:pt x="313" y="255"/>
                  </a:lnTo>
                  <a:lnTo>
                    <a:pt x="330" y="207"/>
                  </a:lnTo>
                  <a:lnTo>
                    <a:pt x="347" y="192"/>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8" name="Freeform 378"/>
            <p:cNvSpPr>
              <a:spLocks/>
            </p:cNvSpPr>
            <p:nvPr/>
          </p:nvSpPr>
          <p:spPr bwMode="auto">
            <a:xfrm>
              <a:off x="2673" y="2549"/>
              <a:ext cx="7" cy="8"/>
            </a:xfrm>
            <a:custGeom>
              <a:avLst/>
              <a:gdLst>
                <a:gd name="T0" fmla="*/ 3 w 16"/>
                <a:gd name="T1" fmla="*/ 0 h 15"/>
                <a:gd name="T2" fmla="*/ 3 w 16"/>
                <a:gd name="T3" fmla="*/ 0 h 15"/>
                <a:gd name="T4" fmla="*/ 0 w 16"/>
                <a:gd name="T5" fmla="*/ 4 h 15"/>
                <a:gd name="T6" fmla="*/ 3 w 16"/>
                <a:gd name="T7" fmla="*/ 4 h 15"/>
                <a:gd name="T8" fmla="*/ 3 w 16"/>
                <a:gd name="T9" fmla="*/ 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0"/>
                  </a:moveTo>
                  <a:lnTo>
                    <a:pt x="16" y="0"/>
                  </a:lnTo>
                  <a:lnTo>
                    <a:pt x="0" y="15"/>
                  </a:lnTo>
                  <a:lnTo>
                    <a:pt x="16" y="15"/>
                  </a:lnTo>
                  <a:lnTo>
                    <a:pt x="16"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19" name="Freeform 379"/>
            <p:cNvSpPr>
              <a:spLocks/>
            </p:cNvSpPr>
            <p:nvPr/>
          </p:nvSpPr>
          <p:spPr bwMode="auto">
            <a:xfrm>
              <a:off x="3323" y="2733"/>
              <a:ext cx="199" cy="144"/>
            </a:xfrm>
            <a:custGeom>
              <a:avLst/>
              <a:gdLst>
                <a:gd name="T0" fmla="*/ 61 w 399"/>
                <a:gd name="T1" fmla="*/ 17 h 288"/>
                <a:gd name="T2" fmla="*/ 61 w 399"/>
                <a:gd name="T3" fmla="*/ 17 h 288"/>
                <a:gd name="T4" fmla="*/ 61 w 399"/>
                <a:gd name="T5" fmla="*/ 24 h 288"/>
                <a:gd name="T6" fmla="*/ 61 w 399"/>
                <a:gd name="T7" fmla="*/ 28 h 288"/>
                <a:gd name="T8" fmla="*/ 65 w 399"/>
                <a:gd name="T9" fmla="*/ 28 h 288"/>
                <a:gd name="T10" fmla="*/ 65 w 399"/>
                <a:gd name="T11" fmla="*/ 33 h 288"/>
                <a:gd name="T12" fmla="*/ 74 w 399"/>
                <a:gd name="T13" fmla="*/ 40 h 288"/>
                <a:gd name="T14" fmla="*/ 95 w 399"/>
                <a:gd name="T15" fmla="*/ 44 h 288"/>
                <a:gd name="T16" fmla="*/ 99 w 399"/>
                <a:gd name="T17" fmla="*/ 44 h 288"/>
                <a:gd name="T18" fmla="*/ 82 w 399"/>
                <a:gd name="T19" fmla="*/ 65 h 288"/>
                <a:gd name="T20" fmla="*/ 69 w 399"/>
                <a:gd name="T21" fmla="*/ 65 h 288"/>
                <a:gd name="T22" fmla="*/ 61 w 399"/>
                <a:gd name="T23" fmla="*/ 72 h 288"/>
                <a:gd name="T24" fmla="*/ 51 w 399"/>
                <a:gd name="T25" fmla="*/ 69 h 288"/>
                <a:gd name="T26" fmla="*/ 39 w 399"/>
                <a:gd name="T27" fmla="*/ 72 h 288"/>
                <a:gd name="T28" fmla="*/ 17 w 399"/>
                <a:gd name="T29" fmla="*/ 69 h 288"/>
                <a:gd name="T30" fmla="*/ 17 w 399"/>
                <a:gd name="T31" fmla="*/ 60 h 288"/>
                <a:gd name="T32" fmla="*/ 13 w 399"/>
                <a:gd name="T33" fmla="*/ 60 h 288"/>
                <a:gd name="T34" fmla="*/ 4 w 399"/>
                <a:gd name="T35" fmla="*/ 48 h 288"/>
                <a:gd name="T36" fmla="*/ 0 w 399"/>
                <a:gd name="T37" fmla="*/ 44 h 288"/>
                <a:gd name="T38" fmla="*/ 4 w 399"/>
                <a:gd name="T39" fmla="*/ 40 h 288"/>
                <a:gd name="T40" fmla="*/ 8 w 399"/>
                <a:gd name="T41" fmla="*/ 28 h 288"/>
                <a:gd name="T42" fmla="*/ 21 w 399"/>
                <a:gd name="T43" fmla="*/ 12 h 288"/>
                <a:gd name="T44" fmla="*/ 21 w 399"/>
                <a:gd name="T45" fmla="*/ 5 h 288"/>
                <a:gd name="T46" fmla="*/ 26 w 399"/>
                <a:gd name="T47" fmla="*/ 5 h 288"/>
                <a:gd name="T48" fmla="*/ 30 w 399"/>
                <a:gd name="T49" fmla="*/ 9 h 288"/>
                <a:gd name="T50" fmla="*/ 30 w 399"/>
                <a:gd name="T51" fmla="*/ 0 h 288"/>
                <a:gd name="T52" fmla="*/ 34 w 399"/>
                <a:gd name="T53" fmla="*/ 5 h 288"/>
                <a:gd name="T54" fmla="*/ 47 w 399"/>
                <a:gd name="T55" fmla="*/ 5 h 288"/>
                <a:gd name="T56" fmla="*/ 61 w 399"/>
                <a:gd name="T57" fmla="*/ 17 h 2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99"/>
                <a:gd name="T88" fmla="*/ 0 h 288"/>
                <a:gd name="T89" fmla="*/ 399 w 399"/>
                <a:gd name="T90" fmla="*/ 288 h 28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99" h="288">
                  <a:moveTo>
                    <a:pt x="244" y="66"/>
                  </a:moveTo>
                  <a:lnTo>
                    <a:pt x="244" y="66"/>
                  </a:lnTo>
                  <a:lnTo>
                    <a:pt x="244" y="96"/>
                  </a:lnTo>
                  <a:lnTo>
                    <a:pt x="244" y="114"/>
                  </a:lnTo>
                  <a:lnTo>
                    <a:pt x="261" y="114"/>
                  </a:lnTo>
                  <a:lnTo>
                    <a:pt x="261" y="129"/>
                  </a:lnTo>
                  <a:lnTo>
                    <a:pt x="296" y="162"/>
                  </a:lnTo>
                  <a:lnTo>
                    <a:pt x="382" y="177"/>
                  </a:lnTo>
                  <a:lnTo>
                    <a:pt x="399" y="177"/>
                  </a:lnTo>
                  <a:lnTo>
                    <a:pt x="330" y="258"/>
                  </a:lnTo>
                  <a:lnTo>
                    <a:pt x="278" y="258"/>
                  </a:lnTo>
                  <a:lnTo>
                    <a:pt x="244" y="288"/>
                  </a:lnTo>
                  <a:lnTo>
                    <a:pt x="207" y="273"/>
                  </a:lnTo>
                  <a:lnTo>
                    <a:pt x="156" y="288"/>
                  </a:lnTo>
                  <a:lnTo>
                    <a:pt x="69" y="273"/>
                  </a:lnTo>
                  <a:lnTo>
                    <a:pt x="69" y="240"/>
                  </a:lnTo>
                  <a:lnTo>
                    <a:pt x="52" y="240"/>
                  </a:lnTo>
                  <a:lnTo>
                    <a:pt x="17" y="192"/>
                  </a:lnTo>
                  <a:lnTo>
                    <a:pt x="0" y="177"/>
                  </a:lnTo>
                  <a:lnTo>
                    <a:pt x="17" y="162"/>
                  </a:lnTo>
                  <a:lnTo>
                    <a:pt x="35" y="114"/>
                  </a:lnTo>
                  <a:lnTo>
                    <a:pt x="86" y="48"/>
                  </a:lnTo>
                  <a:lnTo>
                    <a:pt x="86" y="18"/>
                  </a:lnTo>
                  <a:lnTo>
                    <a:pt x="104" y="18"/>
                  </a:lnTo>
                  <a:lnTo>
                    <a:pt x="121" y="33"/>
                  </a:lnTo>
                  <a:lnTo>
                    <a:pt x="121" y="0"/>
                  </a:lnTo>
                  <a:lnTo>
                    <a:pt x="138" y="18"/>
                  </a:lnTo>
                  <a:lnTo>
                    <a:pt x="190" y="18"/>
                  </a:lnTo>
                  <a:lnTo>
                    <a:pt x="244" y="6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0" name="Freeform 380"/>
            <p:cNvSpPr>
              <a:spLocks/>
            </p:cNvSpPr>
            <p:nvPr/>
          </p:nvSpPr>
          <p:spPr bwMode="auto">
            <a:xfrm>
              <a:off x="3297" y="2917"/>
              <a:ext cx="43" cy="40"/>
            </a:xfrm>
            <a:custGeom>
              <a:avLst/>
              <a:gdLst>
                <a:gd name="T0" fmla="*/ 0 w 87"/>
                <a:gd name="T1" fmla="*/ 15 h 80"/>
                <a:gd name="T2" fmla="*/ 0 w 87"/>
                <a:gd name="T3" fmla="*/ 15 h 80"/>
                <a:gd name="T4" fmla="*/ 4 w 87"/>
                <a:gd name="T5" fmla="*/ 20 h 80"/>
                <a:gd name="T6" fmla="*/ 4 w 87"/>
                <a:gd name="T7" fmla="*/ 15 h 80"/>
                <a:gd name="T8" fmla="*/ 13 w 87"/>
                <a:gd name="T9" fmla="*/ 20 h 80"/>
                <a:gd name="T10" fmla="*/ 17 w 87"/>
                <a:gd name="T11" fmla="*/ 15 h 80"/>
                <a:gd name="T12" fmla="*/ 13 w 87"/>
                <a:gd name="T13" fmla="*/ 15 h 80"/>
                <a:gd name="T14" fmla="*/ 21 w 87"/>
                <a:gd name="T15" fmla="*/ 3 h 80"/>
                <a:gd name="T16" fmla="*/ 17 w 87"/>
                <a:gd name="T17" fmla="*/ 3 h 80"/>
                <a:gd name="T18" fmla="*/ 13 w 87"/>
                <a:gd name="T19" fmla="*/ 0 h 80"/>
                <a:gd name="T20" fmla="*/ 4 w 87"/>
                <a:gd name="T21" fmla="*/ 3 h 80"/>
                <a:gd name="T22" fmla="*/ 0 w 87"/>
                <a:gd name="T23" fmla="*/ 15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
                <a:gd name="T37" fmla="*/ 0 h 80"/>
                <a:gd name="T38" fmla="*/ 87 w 87"/>
                <a:gd name="T39" fmla="*/ 80 h 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 h="80">
                  <a:moveTo>
                    <a:pt x="0" y="63"/>
                  </a:moveTo>
                  <a:lnTo>
                    <a:pt x="0" y="63"/>
                  </a:lnTo>
                  <a:lnTo>
                    <a:pt x="17" y="80"/>
                  </a:lnTo>
                  <a:lnTo>
                    <a:pt x="17" y="63"/>
                  </a:lnTo>
                  <a:lnTo>
                    <a:pt x="52" y="80"/>
                  </a:lnTo>
                  <a:lnTo>
                    <a:pt x="69" y="63"/>
                  </a:lnTo>
                  <a:lnTo>
                    <a:pt x="52" y="63"/>
                  </a:lnTo>
                  <a:lnTo>
                    <a:pt x="87" y="15"/>
                  </a:lnTo>
                  <a:lnTo>
                    <a:pt x="69" y="15"/>
                  </a:lnTo>
                  <a:lnTo>
                    <a:pt x="52" y="0"/>
                  </a:lnTo>
                  <a:lnTo>
                    <a:pt x="17" y="15"/>
                  </a:lnTo>
                  <a:lnTo>
                    <a:pt x="0"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1" name="Freeform 381"/>
            <p:cNvSpPr>
              <a:spLocks/>
            </p:cNvSpPr>
            <p:nvPr/>
          </p:nvSpPr>
          <p:spPr bwMode="auto">
            <a:xfrm>
              <a:off x="3029" y="2997"/>
              <a:ext cx="173" cy="160"/>
            </a:xfrm>
            <a:custGeom>
              <a:avLst/>
              <a:gdLst>
                <a:gd name="T0" fmla="*/ 0 w 345"/>
                <a:gd name="T1" fmla="*/ 72 h 321"/>
                <a:gd name="T2" fmla="*/ 0 w 345"/>
                <a:gd name="T3" fmla="*/ 72 h 321"/>
                <a:gd name="T4" fmla="*/ 9 w 345"/>
                <a:gd name="T5" fmla="*/ 72 h 321"/>
                <a:gd name="T6" fmla="*/ 18 w 345"/>
                <a:gd name="T7" fmla="*/ 72 h 321"/>
                <a:gd name="T8" fmla="*/ 43 w 345"/>
                <a:gd name="T9" fmla="*/ 76 h 321"/>
                <a:gd name="T10" fmla="*/ 52 w 345"/>
                <a:gd name="T11" fmla="*/ 76 h 321"/>
                <a:gd name="T12" fmla="*/ 69 w 345"/>
                <a:gd name="T13" fmla="*/ 80 h 321"/>
                <a:gd name="T14" fmla="*/ 78 w 345"/>
                <a:gd name="T15" fmla="*/ 76 h 321"/>
                <a:gd name="T16" fmla="*/ 69 w 345"/>
                <a:gd name="T17" fmla="*/ 68 h 321"/>
                <a:gd name="T18" fmla="*/ 69 w 345"/>
                <a:gd name="T19" fmla="*/ 48 h 321"/>
                <a:gd name="T20" fmla="*/ 87 w 345"/>
                <a:gd name="T21" fmla="*/ 44 h 321"/>
                <a:gd name="T22" fmla="*/ 82 w 345"/>
                <a:gd name="T23" fmla="*/ 32 h 321"/>
                <a:gd name="T24" fmla="*/ 69 w 345"/>
                <a:gd name="T25" fmla="*/ 36 h 321"/>
                <a:gd name="T26" fmla="*/ 69 w 345"/>
                <a:gd name="T27" fmla="*/ 32 h 321"/>
                <a:gd name="T28" fmla="*/ 74 w 345"/>
                <a:gd name="T29" fmla="*/ 28 h 321"/>
                <a:gd name="T30" fmla="*/ 69 w 345"/>
                <a:gd name="T31" fmla="*/ 24 h 321"/>
                <a:gd name="T32" fmla="*/ 69 w 345"/>
                <a:gd name="T33" fmla="*/ 12 h 321"/>
                <a:gd name="T34" fmla="*/ 61 w 345"/>
                <a:gd name="T35" fmla="*/ 8 h 321"/>
                <a:gd name="T36" fmla="*/ 52 w 345"/>
                <a:gd name="T37" fmla="*/ 8 h 321"/>
                <a:gd name="T38" fmla="*/ 52 w 345"/>
                <a:gd name="T39" fmla="*/ 12 h 321"/>
                <a:gd name="T40" fmla="*/ 43 w 345"/>
                <a:gd name="T41" fmla="*/ 16 h 321"/>
                <a:gd name="T42" fmla="*/ 35 w 345"/>
                <a:gd name="T43" fmla="*/ 8 h 321"/>
                <a:gd name="T44" fmla="*/ 35 w 345"/>
                <a:gd name="T45" fmla="*/ 0 h 321"/>
                <a:gd name="T46" fmla="*/ 31 w 345"/>
                <a:gd name="T47" fmla="*/ 0 h 321"/>
                <a:gd name="T48" fmla="*/ 13 w 345"/>
                <a:gd name="T49" fmla="*/ 0 h 321"/>
                <a:gd name="T50" fmla="*/ 5 w 345"/>
                <a:gd name="T51" fmla="*/ 4 h 321"/>
                <a:gd name="T52" fmla="*/ 9 w 345"/>
                <a:gd name="T53" fmla="*/ 16 h 321"/>
                <a:gd name="T54" fmla="*/ 9 w 345"/>
                <a:gd name="T55" fmla="*/ 20 h 321"/>
                <a:gd name="T56" fmla="*/ 13 w 345"/>
                <a:gd name="T57" fmla="*/ 36 h 321"/>
                <a:gd name="T58" fmla="*/ 13 w 345"/>
                <a:gd name="T59" fmla="*/ 44 h 321"/>
                <a:gd name="T60" fmla="*/ 5 w 345"/>
                <a:gd name="T61" fmla="*/ 48 h 321"/>
                <a:gd name="T62" fmla="*/ 0 w 345"/>
                <a:gd name="T63" fmla="*/ 64 h 321"/>
                <a:gd name="T64" fmla="*/ 0 w 345"/>
                <a:gd name="T65" fmla="*/ 72 h 3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5"/>
                <a:gd name="T100" fmla="*/ 0 h 321"/>
                <a:gd name="T101" fmla="*/ 345 w 345"/>
                <a:gd name="T102" fmla="*/ 321 h 3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5" h="321">
                  <a:moveTo>
                    <a:pt x="0" y="288"/>
                  </a:moveTo>
                  <a:lnTo>
                    <a:pt x="0" y="288"/>
                  </a:lnTo>
                  <a:lnTo>
                    <a:pt x="34" y="288"/>
                  </a:lnTo>
                  <a:lnTo>
                    <a:pt x="69" y="288"/>
                  </a:lnTo>
                  <a:lnTo>
                    <a:pt x="172" y="305"/>
                  </a:lnTo>
                  <a:lnTo>
                    <a:pt x="207" y="305"/>
                  </a:lnTo>
                  <a:lnTo>
                    <a:pt x="276" y="321"/>
                  </a:lnTo>
                  <a:lnTo>
                    <a:pt x="311" y="305"/>
                  </a:lnTo>
                  <a:lnTo>
                    <a:pt x="276" y="273"/>
                  </a:lnTo>
                  <a:lnTo>
                    <a:pt x="276" y="192"/>
                  </a:lnTo>
                  <a:lnTo>
                    <a:pt x="345" y="177"/>
                  </a:lnTo>
                  <a:lnTo>
                    <a:pt x="328" y="129"/>
                  </a:lnTo>
                  <a:lnTo>
                    <a:pt x="276" y="144"/>
                  </a:lnTo>
                  <a:lnTo>
                    <a:pt x="276" y="129"/>
                  </a:lnTo>
                  <a:lnTo>
                    <a:pt x="293" y="113"/>
                  </a:lnTo>
                  <a:lnTo>
                    <a:pt x="276" y="96"/>
                  </a:lnTo>
                  <a:lnTo>
                    <a:pt x="276" y="48"/>
                  </a:lnTo>
                  <a:lnTo>
                    <a:pt x="241" y="33"/>
                  </a:lnTo>
                  <a:lnTo>
                    <a:pt x="207" y="33"/>
                  </a:lnTo>
                  <a:lnTo>
                    <a:pt x="207" y="48"/>
                  </a:lnTo>
                  <a:lnTo>
                    <a:pt x="172" y="65"/>
                  </a:lnTo>
                  <a:lnTo>
                    <a:pt x="138" y="33"/>
                  </a:lnTo>
                  <a:lnTo>
                    <a:pt x="138" y="0"/>
                  </a:lnTo>
                  <a:lnTo>
                    <a:pt x="121" y="0"/>
                  </a:lnTo>
                  <a:lnTo>
                    <a:pt x="51" y="0"/>
                  </a:lnTo>
                  <a:lnTo>
                    <a:pt x="17" y="17"/>
                  </a:lnTo>
                  <a:lnTo>
                    <a:pt x="34" y="65"/>
                  </a:lnTo>
                  <a:lnTo>
                    <a:pt x="34" y="81"/>
                  </a:lnTo>
                  <a:lnTo>
                    <a:pt x="51" y="144"/>
                  </a:lnTo>
                  <a:lnTo>
                    <a:pt x="51" y="177"/>
                  </a:lnTo>
                  <a:lnTo>
                    <a:pt x="17" y="192"/>
                  </a:lnTo>
                  <a:lnTo>
                    <a:pt x="0" y="257"/>
                  </a:lnTo>
                  <a:lnTo>
                    <a:pt x="0" y="28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2" name="Freeform 382"/>
            <p:cNvSpPr>
              <a:spLocks/>
            </p:cNvSpPr>
            <p:nvPr/>
          </p:nvSpPr>
          <p:spPr bwMode="auto">
            <a:xfrm>
              <a:off x="3227" y="2221"/>
              <a:ext cx="52" cy="56"/>
            </a:xfrm>
            <a:custGeom>
              <a:avLst/>
              <a:gdLst>
                <a:gd name="T0" fmla="*/ 0 w 104"/>
                <a:gd name="T1" fmla="*/ 4 h 111"/>
                <a:gd name="T2" fmla="*/ 0 w 104"/>
                <a:gd name="T3" fmla="*/ 4 h 111"/>
                <a:gd name="T4" fmla="*/ 5 w 104"/>
                <a:gd name="T5" fmla="*/ 4 h 111"/>
                <a:gd name="T6" fmla="*/ 13 w 104"/>
                <a:gd name="T7" fmla="*/ 16 h 111"/>
                <a:gd name="T8" fmla="*/ 13 w 104"/>
                <a:gd name="T9" fmla="*/ 28 h 111"/>
                <a:gd name="T10" fmla="*/ 18 w 104"/>
                <a:gd name="T11" fmla="*/ 20 h 111"/>
                <a:gd name="T12" fmla="*/ 26 w 104"/>
                <a:gd name="T13" fmla="*/ 20 h 111"/>
                <a:gd name="T14" fmla="*/ 26 w 104"/>
                <a:gd name="T15" fmla="*/ 16 h 111"/>
                <a:gd name="T16" fmla="*/ 22 w 104"/>
                <a:gd name="T17" fmla="*/ 8 h 111"/>
                <a:gd name="T18" fmla="*/ 22 w 104"/>
                <a:gd name="T19" fmla="*/ 4 h 111"/>
                <a:gd name="T20" fmla="*/ 9 w 104"/>
                <a:gd name="T21" fmla="*/ 0 h 111"/>
                <a:gd name="T22" fmla="*/ 0 w 104"/>
                <a:gd name="T23" fmla="*/ 4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111"/>
                <a:gd name="T38" fmla="*/ 104 w 104"/>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111">
                  <a:moveTo>
                    <a:pt x="0" y="15"/>
                  </a:moveTo>
                  <a:lnTo>
                    <a:pt x="0" y="15"/>
                  </a:lnTo>
                  <a:lnTo>
                    <a:pt x="17" y="15"/>
                  </a:lnTo>
                  <a:lnTo>
                    <a:pt x="52" y="63"/>
                  </a:lnTo>
                  <a:lnTo>
                    <a:pt x="52" y="111"/>
                  </a:lnTo>
                  <a:lnTo>
                    <a:pt x="69" y="80"/>
                  </a:lnTo>
                  <a:lnTo>
                    <a:pt x="104" y="80"/>
                  </a:lnTo>
                  <a:lnTo>
                    <a:pt x="104" y="63"/>
                  </a:lnTo>
                  <a:lnTo>
                    <a:pt x="86" y="32"/>
                  </a:lnTo>
                  <a:lnTo>
                    <a:pt x="86" y="15"/>
                  </a:lnTo>
                  <a:lnTo>
                    <a:pt x="35"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3" name="Freeform 383"/>
            <p:cNvSpPr>
              <a:spLocks/>
            </p:cNvSpPr>
            <p:nvPr/>
          </p:nvSpPr>
          <p:spPr bwMode="auto">
            <a:xfrm>
              <a:off x="3227" y="2221"/>
              <a:ext cx="52" cy="56"/>
            </a:xfrm>
            <a:custGeom>
              <a:avLst/>
              <a:gdLst>
                <a:gd name="T0" fmla="*/ 0 w 104"/>
                <a:gd name="T1" fmla="*/ 4 h 111"/>
                <a:gd name="T2" fmla="*/ 0 w 104"/>
                <a:gd name="T3" fmla="*/ 4 h 111"/>
                <a:gd name="T4" fmla="*/ 5 w 104"/>
                <a:gd name="T5" fmla="*/ 4 h 111"/>
                <a:gd name="T6" fmla="*/ 13 w 104"/>
                <a:gd name="T7" fmla="*/ 16 h 111"/>
                <a:gd name="T8" fmla="*/ 13 w 104"/>
                <a:gd name="T9" fmla="*/ 28 h 111"/>
                <a:gd name="T10" fmla="*/ 18 w 104"/>
                <a:gd name="T11" fmla="*/ 20 h 111"/>
                <a:gd name="T12" fmla="*/ 26 w 104"/>
                <a:gd name="T13" fmla="*/ 20 h 111"/>
                <a:gd name="T14" fmla="*/ 26 w 104"/>
                <a:gd name="T15" fmla="*/ 16 h 111"/>
                <a:gd name="T16" fmla="*/ 22 w 104"/>
                <a:gd name="T17" fmla="*/ 8 h 111"/>
                <a:gd name="T18" fmla="*/ 22 w 104"/>
                <a:gd name="T19" fmla="*/ 4 h 111"/>
                <a:gd name="T20" fmla="*/ 9 w 104"/>
                <a:gd name="T21" fmla="*/ 0 h 111"/>
                <a:gd name="T22" fmla="*/ 0 w 104"/>
                <a:gd name="T23" fmla="*/ 4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111"/>
                <a:gd name="T38" fmla="*/ 104 w 104"/>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111">
                  <a:moveTo>
                    <a:pt x="0" y="15"/>
                  </a:moveTo>
                  <a:lnTo>
                    <a:pt x="0" y="15"/>
                  </a:lnTo>
                  <a:lnTo>
                    <a:pt x="17" y="15"/>
                  </a:lnTo>
                  <a:lnTo>
                    <a:pt x="52" y="63"/>
                  </a:lnTo>
                  <a:lnTo>
                    <a:pt x="52" y="111"/>
                  </a:lnTo>
                  <a:lnTo>
                    <a:pt x="69" y="80"/>
                  </a:lnTo>
                  <a:lnTo>
                    <a:pt x="104" y="80"/>
                  </a:lnTo>
                  <a:lnTo>
                    <a:pt x="104" y="63"/>
                  </a:lnTo>
                  <a:lnTo>
                    <a:pt x="86" y="32"/>
                  </a:lnTo>
                  <a:lnTo>
                    <a:pt x="86" y="15"/>
                  </a:lnTo>
                  <a:lnTo>
                    <a:pt x="35"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24" name="Freeform 384"/>
            <p:cNvSpPr>
              <a:spLocks/>
            </p:cNvSpPr>
            <p:nvPr/>
          </p:nvSpPr>
          <p:spPr bwMode="auto">
            <a:xfrm>
              <a:off x="2940" y="2197"/>
              <a:ext cx="9" cy="8"/>
            </a:xfrm>
            <a:custGeom>
              <a:avLst/>
              <a:gdLst>
                <a:gd name="T0" fmla="*/ 0 w 17"/>
                <a:gd name="T1" fmla="*/ 4 h 15"/>
                <a:gd name="T2" fmla="*/ 0 w 17"/>
                <a:gd name="T3" fmla="*/ 4 h 15"/>
                <a:gd name="T4" fmla="*/ 0 w 17"/>
                <a:gd name="T5" fmla="*/ 0 h 15"/>
                <a:gd name="T6" fmla="*/ 5 w 17"/>
                <a:gd name="T7" fmla="*/ 0 h 15"/>
                <a:gd name="T8" fmla="*/ 5 w 17"/>
                <a:gd name="T9" fmla="*/ 4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0" y="0"/>
                  </a:lnTo>
                  <a:lnTo>
                    <a:pt x="17" y="0"/>
                  </a:lnTo>
                  <a:lnTo>
                    <a:pt x="17" y="15"/>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5" name="Freeform 385"/>
            <p:cNvSpPr>
              <a:spLocks/>
            </p:cNvSpPr>
            <p:nvPr/>
          </p:nvSpPr>
          <p:spPr bwMode="auto">
            <a:xfrm>
              <a:off x="2940" y="2197"/>
              <a:ext cx="9" cy="8"/>
            </a:xfrm>
            <a:custGeom>
              <a:avLst/>
              <a:gdLst>
                <a:gd name="T0" fmla="*/ 0 w 17"/>
                <a:gd name="T1" fmla="*/ 4 h 15"/>
                <a:gd name="T2" fmla="*/ 0 w 17"/>
                <a:gd name="T3" fmla="*/ 4 h 15"/>
                <a:gd name="T4" fmla="*/ 0 w 17"/>
                <a:gd name="T5" fmla="*/ 0 h 15"/>
                <a:gd name="T6" fmla="*/ 5 w 17"/>
                <a:gd name="T7" fmla="*/ 0 h 15"/>
                <a:gd name="T8" fmla="*/ 5 w 17"/>
                <a:gd name="T9" fmla="*/ 4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0" y="0"/>
                  </a:lnTo>
                  <a:lnTo>
                    <a:pt x="17" y="0"/>
                  </a:lnTo>
                  <a:lnTo>
                    <a:pt x="17" y="15"/>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26" name="Freeform 386"/>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7" name="Freeform 387"/>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28" name="Freeform 388"/>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29" name="Freeform 389"/>
            <p:cNvSpPr>
              <a:spLocks/>
            </p:cNvSpPr>
            <p:nvPr/>
          </p:nvSpPr>
          <p:spPr bwMode="auto">
            <a:xfrm>
              <a:off x="2992" y="2245"/>
              <a:ext cx="9" cy="8"/>
            </a:xfrm>
            <a:custGeom>
              <a:avLst/>
              <a:gdLst>
                <a:gd name="T0" fmla="*/ 5 w 17"/>
                <a:gd name="T1" fmla="*/ 4 h 15"/>
                <a:gd name="T2" fmla="*/ 5 w 17"/>
                <a:gd name="T3" fmla="*/ 4 h 15"/>
                <a:gd name="T4" fmla="*/ 0 w 17"/>
                <a:gd name="T5" fmla="*/ 0 h 15"/>
                <a:gd name="T6" fmla="*/ 5 w 17"/>
                <a:gd name="T7" fmla="*/ 4 h 15"/>
                <a:gd name="T8" fmla="*/ 0 60000 65536"/>
                <a:gd name="T9" fmla="*/ 0 60000 65536"/>
                <a:gd name="T10" fmla="*/ 0 60000 65536"/>
                <a:gd name="T11" fmla="*/ 0 60000 65536"/>
                <a:gd name="T12" fmla="*/ 0 w 17"/>
                <a:gd name="T13" fmla="*/ 0 h 15"/>
                <a:gd name="T14" fmla="*/ 17 w 17"/>
                <a:gd name="T15" fmla="*/ 15 h 15"/>
              </a:gdLst>
              <a:ahLst/>
              <a:cxnLst>
                <a:cxn ang="T8">
                  <a:pos x="T0" y="T1"/>
                </a:cxn>
                <a:cxn ang="T9">
                  <a:pos x="T2" y="T3"/>
                </a:cxn>
                <a:cxn ang="T10">
                  <a:pos x="T4" y="T5"/>
                </a:cxn>
                <a:cxn ang="T11">
                  <a:pos x="T6" y="T7"/>
                </a:cxn>
              </a:cxnLst>
              <a:rect l="T12" t="T13" r="T14" b="T15"/>
              <a:pathLst>
                <a:path w="17" h="15">
                  <a:moveTo>
                    <a:pt x="17" y="15"/>
                  </a:moveTo>
                  <a:lnTo>
                    <a:pt x="17" y="15"/>
                  </a:lnTo>
                  <a:lnTo>
                    <a:pt x="0" y="0"/>
                  </a:lnTo>
                  <a:lnTo>
                    <a:pt x="17"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30" name="Freeform 390"/>
            <p:cNvSpPr>
              <a:spLocks/>
            </p:cNvSpPr>
            <p:nvPr/>
          </p:nvSpPr>
          <p:spPr bwMode="auto">
            <a:xfrm>
              <a:off x="3140" y="2229"/>
              <a:ext cx="131" cy="88"/>
            </a:xfrm>
            <a:custGeom>
              <a:avLst/>
              <a:gdLst>
                <a:gd name="T0" fmla="*/ 9 w 261"/>
                <a:gd name="T1" fmla="*/ 32 h 177"/>
                <a:gd name="T2" fmla="*/ 9 w 261"/>
                <a:gd name="T3" fmla="*/ 32 h 177"/>
                <a:gd name="T4" fmla="*/ 18 w 261"/>
                <a:gd name="T5" fmla="*/ 32 h 177"/>
                <a:gd name="T6" fmla="*/ 18 w 261"/>
                <a:gd name="T7" fmla="*/ 36 h 177"/>
                <a:gd name="T8" fmla="*/ 22 w 261"/>
                <a:gd name="T9" fmla="*/ 40 h 177"/>
                <a:gd name="T10" fmla="*/ 26 w 261"/>
                <a:gd name="T11" fmla="*/ 40 h 177"/>
                <a:gd name="T12" fmla="*/ 39 w 261"/>
                <a:gd name="T13" fmla="*/ 44 h 177"/>
                <a:gd name="T14" fmla="*/ 48 w 261"/>
                <a:gd name="T15" fmla="*/ 36 h 177"/>
                <a:gd name="T16" fmla="*/ 61 w 261"/>
                <a:gd name="T17" fmla="*/ 40 h 177"/>
                <a:gd name="T18" fmla="*/ 61 w 261"/>
                <a:gd name="T19" fmla="*/ 36 h 177"/>
                <a:gd name="T20" fmla="*/ 66 w 261"/>
                <a:gd name="T21" fmla="*/ 32 h 177"/>
                <a:gd name="T22" fmla="*/ 66 w 261"/>
                <a:gd name="T23" fmla="*/ 28 h 177"/>
                <a:gd name="T24" fmla="*/ 57 w 261"/>
                <a:gd name="T25" fmla="*/ 28 h 177"/>
                <a:gd name="T26" fmla="*/ 57 w 261"/>
                <a:gd name="T27" fmla="*/ 24 h 177"/>
                <a:gd name="T28" fmla="*/ 57 w 261"/>
                <a:gd name="T29" fmla="*/ 12 h 177"/>
                <a:gd name="T30" fmla="*/ 48 w 261"/>
                <a:gd name="T31" fmla="*/ 0 h 177"/>
                <a:gd name="T32" fmla="*/ 44 w 261"/>
                <a:gd name="T33" fmla="*/ 0 h 177"/>
                <a:gd name="T34" fmla="*/ 35 w 261"/>
                <a:gd name="T35" fmla="*/ 4 h 177"/>
                <a:gd name="T36" fmla="*/ 31 w 261"/>
                <a:gd name="T37" fmla="*/ 4 h 177"/>
                <a:gd name="T38" fmla="*/ 18 w 261"/>
                <a:gd name="T39" fmla="*/ 4 h 177"/>
                <a:gd name="T40" fmla="*/ 13 w 261"/>
                <a:gd name="T41" fmla="*/ 4 h 177"/>
                <a:gd name="T42" fmla="*/ 9 w 261"/>
                <a:gd name="T43" fmla="*/ 20 h 177"/>
                <a:gd name="T44" fmla="*/ 0 w 261"/>
                <a:gd name="T45" fmla="*/ 20 h 177"/>
                <a:gd name="T46" fmla="*/ 9 w 261"/>
                <a:gd name="T47" fmla="*/ 32 h 1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1"/>
                <a:gd name="T73" fmla="*/ 0 h 177"/>
                <a:gd name="T74" fmla="*/ 261 w 261"/>
                <a:gd name="T75" fmla="*/ 177 h 1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1" h="177">
                  <a:moveTo>
                    <a:pt x="35" y="129"/>
                  </a:moveTo>
                  <a:lnTo>
                    <a:pt x="35" y="129"/>
                  </a:lnTo>
                  <a:lnTo>
                    <a:pt x="69" y="129"/>
                  </a:lnTo>
                  <a:lnTo>
                    <a:pt x="69" y="144"/>
                  </a:lnTo>
                  <a:lnTo>
                    <a:pt x="87" y="161"/>
                  </a:lnTo>
                  <a:lnTo>
                    <a:pt x="104" y="161"/>
                  </a:lnTo>
                  <a:lnTo>
                    <a:pt x="156" y="177"/>
                  </a:lnTo>
                  <a:lnTo>
                    <a:pt x="190" y="144"/>
                  </a:lnTo>
                  <a:lnTo>
                    <a:pt x="244" y="161"/>
                  </a:lnTo>
                  <a:lnTo>
                    <a:pt x="244" y="144"/>
                  </a:lnTo>
                  <a:lnTo>
                    <a:pt x="261" y="129"/>
                  </a:lnTo>
                  <a:lnTo>
                    <a:pt x="261" y="113"/>
                  </a:lnTo>
                  <a:lnTo>
                    <a:pt x="227" y="113"/>
                  </a:lnTo>
                  <a:lnTo>
                    <a:pt x="227" y="96"/>
                  </a:lnTo>
                  <a:lnTo>
                    <a:pt x="227" y="48"/>
                  </a:lnTo>
                  <a:lnTo>
                    <a:pt x="190" y="0"/>
                  </a:lnTo>
                  <a:lnTo>
                    <a:pt x="173" y="0"/>
                  </a:lnTo>
                  <a:lnTo>
                    <a:pt x="139" y="17"/>
                  </a:lnTo>
                  <a:lnTo>
                    <a:pt x="121" y="17"/>
                  </a:lnTo>
                  <a:lnTo>
                    <a:pt x="69" y="17"/>
                  </a:lnTo>
                  <a:lnTo>
                    <a:pt x="52" y="17"/>
                  </a:lnTo>
                  <a:lnTo>
                    <a:pt x="35" y="81"/>
                  </a:lnTo>
                  <a:lnTo>
                    <a:pt x="0" y="81"/>
                  </a:lnTo>
                  <a:lnTo>
                    <a:pt x="35" y="129"/>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31" name="Freeform 391"/>
            <p:cNvSpPr>
              <a:spLocks/>
            </p:cNvSpPr>
            <p:nvPr/>
          </p:nvSpPr>
          <p:spPr bwMode="auto">
            <a:xfrm>
              <a:off x="3140" y="2229"/>
              <a:ext cx="131" cy="88"/>
            </a:xfrm>
            <a:custGeom>
              <a:avLst/>
              <a:gdLst>
                <a:gd name="T0" fmla="*/ 9 w 261"/>
                <a:gd name="T1" fmla="*/ 32 h 177"/>
                <a:gd name="T2" fmla="*/ 9 w 261"/>
                <a:gd name="T3" fmla="*/ 32 h 177"/>
                <a:gd name="T4" fmla="*/ 18 w 261"/>
                <a:gd name="T5" fmla="*/ 32 h 177"/>
                <a:gd name="T6" fmla="*/ 18 w 261"/>
                <a:gd name="T7" fmla="*/ 36 h 177"/>
                <a:gd name="T8" fmla="*/ 22 w 261"/>
                <a:gd name="T9" fmla="*/ 40 h 177"/>
                <a:gd name="T10" fmla="*/ 26 w 261"/>
                <a:gd name="T11" fmla="*/ 40 h 177"/>
                <a:gd name="T12" fmla="*/ 39 w 261"/>
                <a:gd name="T13" fmla="*/ 44 h 177"/>
                <a:gd name="T14" fmla="*/ 48 w 261"/>
                <a:gd name="T15" fmla="*/ 36 h 177"/>
                <a:gd name="T16" fmla="*/ 61 w 261"/>
                <a:gd name="T17" fmla="*/ 40 h 177"/>
                <a:gd name="T18" fmla="*/ 61 w 261"/>
                <a:gd name="T19" fmla="*/ 36 h 177"/>
                <a:gd name="T20" fmla="*/ 66 w 261"/>
                <a:gd name="T21" fmla="*/ 32 h 177"/>
                <a:gd name="T22" fmla="*/ 66 w 261"/>
                <a:gd name="T23" fmla="*/ 28 h 177"/>
                <a:gd name="T24" fmla="*/ 57 w 261"/>
                <a:gd name="T25" fmla="*/ 28 h 177"/>
                <a:gd name="T26" fmla="*/ 57 w 261"/>
                <a:gd name="T27" fmla="*/ 24 h 177"/>
                <a:gd name="T28" fmla="*/ 57 w 261"/>
                <a:gd name="T29" fmla="*/ 12 h 177"/>
                <a:gd name="T30" fmla="*/ 48 w 261"/>
                <a:gd name="T31" fmla="*/ 0 h 177"/>
                <a:gd name="T32" fmla="*/ 44 w 261"/>
                <a:gd name="T33" fmla="*/ 0 h 177"/>
                <a:gd name="T34" fmla="*/ 35 w 261"/>
                <a:gd name="T35" fmla="*/ 4 h 177"/>
                <a:gd name="T36" fmla="*/ 31 w 261"/>
                <a:gd name="T37" fmla="*/ 4 h 177"/>
                <a:gd name="T38" fmla="*/ 18 w 261"/>
                <a:gd name="T39" fmla="*/ 4 h 177"/>
                <a:gd name="T40" fmla="*/ 13 w 261"/>
                <a:gd name="T41" fmla="*/ 4 h 177"/>
                <a:gd name="T42" fmla="*/ 9 w 261"/>
                <a:gd name="T43" fmla="*/ 20 h 177"/>
                <a:gd name="T44" fmla="*/ 0 w 261"/>
                <a:gd name="T45" fmla="*/ 20 h 177"/>
                <a:gd name="T46" fmla="*/ 9 w 261"/>
                <a:gd name="T47" fmla="*/ 32 h 1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1"/>
                <a:gd name="T73" fmla="*/ 0 h 177"/>
                <a:gd name="T74" fmla="*/ 261 w 261"/>
                <a:gd name="T75" fmla="*/ 177 h 1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1" h="177">
                  <a:moveTo>
                    <a:pt x="35" y="129"/>
                  </a:moveTo>
                  <a:lnTo>
                    <a:pt x="35" y="129"/>
                  </a:lnTo>
                  <a:lnTo>
                    <a:pt x="69" y="129"/>
                  </a:lnTo>
                  <a:lnTo>
                    <a:pt x="69" y="144"/>
                  </a:lnTo>
                  <a:lnTo>
                    <a:pt x="87" y="161"/>
                  </a:lnTo>
                  <a:lnTo>
                    <a:pt x="104" y="161"/>
                  </a:lnTo>
                  <a:lnTo>
                    <a:pt x="156" y="177"/>
                  </a:lnTo>
                  <a:lnTo>
                    <a:pt x="190" y="144"/>
                  </a:lnTo>
                  <a:lnTo>
                    <a:pt x="244" y="161"/>
                  </a:lnTo>
                  <a:lnTo>
                    <a:pt x="244" y="144"/>
                  </a:lnTo>
                  <a:lnTo>
                    <a:pt x="261" y="129"/>
                  </a:lnTo>
                  <a:lnTo>
                    <a:pt x="261" y="113"/>
                  </a:lnTo>
                  <a:lnTo>
                    <a:pt x="227" y="113"/>
                  </a:lnTo>
                  <a:lnTo>
                    <a:pt x="227" y="96"/>
                  </a:lnTo>
                  <a:lnTo>
                    <a:pt x="227" y="48"/>
                  </a:lnTo>
                  <a:lnTo>
                    <a:pt x="190" y="0"/>
                  </a:lnTo>
                  <a:lnTo>
                    <a:pt x="173" y="0"/>
                  </a:lnTo>
                  <a:lnTo>
                    <a:pt x="139" y="17"/>
                  </a:lnTo>
                  <a:lnTo>
                    <a:pt x="121" y="17"/>
                  </a:lnTo>
                  <a:lnTo>
                    <a:pt x="69" y="17"/>
                  </a:lnTo>
                  <a:lnTo>
                    <a:pt x="52" y="17"/>
                  </a:lnTo>
                  <a:lnTo>
                    <a:pt x="35" y="81"/>
                  </a:lnTo>
                  <a:lnTo>
                    <a:pt x="0" y="81"/>
                  </a:lnTo>
                  <a:lnTo>
                    <a:pt x="35" y="129"/>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32" name="Freeform 392"/>
            <p:cNvSpPr>
              <a:spLocks/>
            </p:cNvSpPr>
            <p:nvPr/>
          </p:nvSpPr>
          <p:spPr bwMode="auto">
            <a:xfrm>
              <a:off x="3634" y="2581"/>
              <a:ext cx="9" cy="16"/>
            </a:xfrm>
            <a:custGeom>
              <a:avLst/>
              <a:gdLst>
                <a:gd name="T0" fmla="*/ 5 w 17"/>
                <a:gd name="T1" fmla="*/ 8 h 33"/>
                <a:gd name="T2" fmla="*/ 5 w 17"/>
                <a:gd name="T3" fmla="*/ 8 h 33"/>
                <a:gd name="T4" fmla="*/ 0 w 17"/>
                <a:gd name="T5" fmla="*/ 4 h 33"/>
                <a:gd name="T6" fmla="*/ 0 w 17"/>
                <a:gd name="T7" fmla="*/ 0 h 33"/>
                <a:gd name="T8" fmla="*/ 5 w 17"/>
                <a:gd name="T9" fmla="*/ 0 h 33"/>
                <a:gd name="T10" fmla="*/ 5 w 17"/>
                <a:gd name="T11" fmla="*/ 8 h 33"/>
                <a:gd name="T12" fmla="*/ 0 60000 65536"/>
                <a:gd name="T13" fmla="*/ 0 60000 65536"/>
                <a:gd name="T14" fmla="*/ 0 60000 65536"/>
                <a:gd name="T15" fmla="*/ 0 60000 65536"/>
                <a:gd name="T16" fmla="*/ 0 60000 65536"/>
                <a:gd name="T17" fmla="*/ 0 60000 65536"/>
                <a:gd name="T18" fmla="*/ 0 w 17"/>
                <a:gd name="T19" fmla="*/ 0 h 33"/>
                <a:gd name="T20" fmla="*/ 17 w 1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7" h="33">
                  <a:moveTo>
                    <a:pt x="17" y="33"/>
                  </a:moveTo>
                  <a:lnTo>
                    <a:pt x="17" y="33"/>
                  </a:lnTo>
                  <a:lnTo>
                    <a:pt x="0" y="16"/>
                  </a:lnTo>
                  <a:lnTo>
                    <a:pt x="0" y="0"/>
                  </a:lnTo>
                  <a:lnTo>
                    <a:pt x="17" y="0"/>
                  </a:lnTo>
                  <a:lnTo>
                    <a:pt x="17"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33" name="Freeform 393"/>
            <p:cNvSpPr>
              <a:spLocks/>
            </p:cNvSpPr>
            <p:nvPr/>
          </p:nvSpPr>
          <p:spPr bwMode="auto">
            <a:xfrm>
              <a:off x="3634" y="2581"/>
              <a:ext cx="9" cy="16"/>
            </a:xfrm>
            <a:custGeom>
              <a:avLst/>
              <a:gdLst>
                <a:gd name="T0" fmla="*/ 5 w 17"/>
                <a:gd name="T1" fmla="*/ 8 h 33"/>
                <a:gd name="T2" fmla="*/ 5 w 17"/>
                <a:gd name="T3" fmla="*/ 8 h 33"/>
                <a:gd name="T4" fmla="*/ 0 w 17"/>
                <a:gd name="T5" fmla="*/ 4 h 33"/>
                <a:gd name="T6" fmla="*/ 0 w 17"/>
                <a:gd name="T7" fmla="*/ 0 h 33"/>
                <a:gd name="T8" fmla="*/ 5 w 17"/>
                <a:gd name="T9" fmla="*/ 0 h 33"/>
                <a:gd name="T10" fmla="*/ 5 w 17"/>
                <a:gd name="T11" fmla="*/ 8 h 33"/>
                <a:gd name="T12" fmla="*/ 0 60000 65536"/>
                <a:gd name="T13" fmla="*/ 0 60000 65536"/>
                <a:gd name="T14" fmla="*/ 0 60000 65536"/>
                <a:gd name="T15" fmla="*/ 0 60000 65536"/>
                <a:gd name="T16" fmla="*/ 0 60000 65536"/>
                <a:gd name="T17" fmla="*/ 0 60000 65536"/>
                <a:gd name="T18" fmla="*/ 0 w 17"/>
                <a:gd name="T19" fmla="*/ 0 h 33"/>
                <a:gd name="T20" fmla="*/ 17 w 1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7" h="33">
                  <a:moveTo>
                    <a:pt x="17" y="33"/>
                  </a:moveTo>
                  <a:lnTo>
                    <a:pt x="17" y="33"/>
                  </a:lnTo>
                  <a:lnTo>
                    <a:pt x="0" y="16"/>
                  </a:lnTo>
                  <a:lnTo>
                    <a:pt x="0" y="0"/>
                  </a:lnTo>
                  <a:lnTo>
                    <a:pt x="17" y="0"/>
                  </a:lnTo>
                  <a:lnTo>
                    <a:pt x="17" y="33"/>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34" name="Freeform 394"/>
            <p:cNvSpPr>
              <a:spLocks/>
            </p:cNvSpPr>
            <p:nvPr/>
          </p:nvSpPr>
          <p:spPr bwMode="auto">
            <a:xfrm>
              <a:off x="4423" y="2861"/>
              <a:ext cx="26" cy="8"/>
            </a:xfrm>
            <a:custGeom>
              <a:avLst/>
              <a:gdLst>
                <a:gd name="T0" fmla="*/ 0 w 52"/>
                <a:gd name="T1" fmla="*/ 4 h 15"/>
                <a:gd name="T2" fmla="*/ 0 w 52"/>
                <a:gd name="T3" fmla="*/ 4 h 15"/>
                <a:gd name="T4" fmla="*/ 5 w 52"/>
                <a:gd name="T5" fmla="*/ 4 h 15"/>
                <a:gd name="T6" fmla="*/ 9 w 52"/>
                <a:gd name="T7" fmla="*/ 4 h 15"/>
                <a:gd name="T8" fmla="*/ 13 w 52"/>
                <a:gd name="T9" fmla="*/ 0 h 15"/>
                <a:gd name="T10" fmla="*/ 9 w 52"/>
                <a:gd name="T11" fmla="*/ 0 h 15"/>
                <a:gd name="T12" fmla="*/ 0 w 52"/>
                <a:gd name="T13" fmla="*/ 4 h 15"/>
                <a:gd name="T14" fmla="*/ 0 60000 65536"/>
                <a:gd name="T15" fmla="*/ 0 60000 65536"/>
                <a:gd name="T16" fmla="*/ 0 60000 65536"/>
                <a:gd name="T17" fmla="*/ 0 60000 65536"/>
                <a:gd name="T18" fmla="*/ 0 60000 65536"/>
                <a:gd name="T19" fmla="*/ 0 60000 65536"/>
                <a:gd name="T20" fmla="*/ 0 60000 65536"/>
                <a:gd name="T21" fmla="*/ 0 w 52"/>
                <a:gd name="T22" fmla="*/ 0 h 15"/>
                <a:gd name="T23" fmla="*/ 52 w 5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5">
                  <a:moveTo>
                    <a:pt x="0" y="15"/>
                  </a:moveTo>
                  <a:lnTo>
                    <a:pt x="0" y="15"/>
                  </a:lnTo>
                  <a:lnTo>
                    <a:pt x="17" y="15"/>
                  </a:lnTo>
                  <a:lnTo>
                    <a:pt x="35" y="15"/>
                  </a:lnTo>
                  <a:lnTo>
                    <a:pt x="52" y="0"/>
                  </a:lnTo>
                  <a:lnTo>
                    <a:pt x="35"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35" name="Freeform 395"/>
            <p:cNvSpPr>
              <a:spLocks/>
            </p:cNvSpPr>
            <p:nvPr/>
          </p:nvSpPr>
          <p:spPr bwMode="auto">
            <a:xfrm>
              <a:off x="4423" y="2861"/>
              <a:ext cx="26" cy="8"/>
            </a:xfrm>
            <a:custGeom>
              <a:avLst/>
              <a:gdLst>
                <a:gd name="T0" fmla="*/ 0 w 52"/>
                <a:gd name="T1" fmla="*/ 4 h 15"/>
                <a:gd name="T2" fmla="*/ 0 w 52"/>
                <a:gd name="T3" fmla="*/ 4 h 15"/>
                <a:gd name="T4" fmla="*/ 5 w 52"/>
                <a:gd name="T5" fmla="*/ 4 h 15"/>
                <a:gd name="T6" fmla="*/ 9 w 52"/>
                <a:gd name="T7" fmla="*/ 4 h 15"/>
                <a:gd name="T8" fmla="*/ 13 w 52"/>
                <a:gd name="T9" fmla="*/ 0 h 15"/>
                <a:gd name="T10" fmla="*/ 9 w 52"/>
                <a:gd name="T11" fmla="*/ 0 h 15"/>
                <a:gd name="T12" fmla="*/ 0 w 52"/>
                <a:gd name="T13" fmla="*/ 4 h 15"/>
                <a:gd name="T14" fmla="*/ 0 60000 65536"/>
                <a:gd name="T15" fmla="*/ 0 60000 65536"/>
                <a:gd name="T16" fmla="*/ 0 60000 65536"/>
                <a:gd name="T17" fmla="*/ 0 60000 65536"/>
                <a:gd name="T18" fmla="*/ 0 60000 65536"/>
                <a:gd name="T19" fmla="*/ 0 60000 65536"/>
                <a:gd name="T20" fmla="*/ 0 60000 65536"/>
                <a:gd name="T21" fmla="*/ 0 w 52"/>
                <a:gd name="T22" fmla="*/ 0 h 15"/>
                <a:gd name="T23" fmla="*/ 52 w 5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5">
                  <a:moveTo>
                    <a:pt x="0" y="15"/>
                  </a:moveTo>
                  <a:lnTo>
                    <a:pt x="0" y="15"/>
                  </a:lnTo>
                  <a:lnTo>
                    <a:pt x="17" y="15"/>
                  </a:lnTo>
                  <a:lnTo>
                    <a:pt x="35" y="15"/>
                  </a:lnTo>
                  <a:lnTo>
                    <a:pt x="52" y="0"/>
                  </a:lnTo>
                  <a:lnTo>
                    <a:pt x="35"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36" name="Freeform 396"/>
            <p:cNvSpPr>
              <a:spLocks/>
            </p:cNvSpPr>
            <p:nvPr/>
          </p:nvSpPr>
          <p:spPr bwMode="auto">
            <a:xfrm>
              <a:off x="4398" y="1485"/>
              <a:ext cx="16" cy="24"/>
            </a:xfrm>
            <a:custGeom>
              <a:avLst/>
              <a:gdLst>
                <a:gd name="T0" fmla="*/ 8 w 33"/>
                <a:gd name="T1" fmla="*/ 12 h 48"/>
                <a:gd name="T2" fmla="*/ 8 w 33"/>
                <a:gd name="T3" fmla="*/ 12 h 48"/>
                <a:gd name="T4" fmla="*/ 8 w 33"/>
                <a:gd name="T5" fmla="*/ 5 h 48"/>
                <a:gd name="T6" fmla="*/ 0 w 33"/>
                <a:gd name="T7" fmla="*/ 0 h 48"/>
                <a:gd name="T8" fmla="*/ 0 w 33"/>
                <a:gd name="T9" fmla="*/ 5 h 48"/>
                <a:gd name="T10" fmla="*/ 8 w 33"/>
                <a:gd name="T11" fmla="*/ 12 h 48"/>
                <a:gd name="T12" fmla="*/ 0 60000 65536"/>
                <a:gd name="T13" fmla="*/ 0 60000 65536"/>
                <a:gd name="T14" fmla="*/ 0 60000 65536"/>
                <a:gd name="T15" fmla="*/ 0 60000 65536"/>
                <a:gd name="T16" fmla="*/ 0 60000 65536"/>
                <a:gd name="T17" fmla="*/ 0 60000 65536"/>
                <a:gd name="T18" fmla="*/ 0 w 33"/>
                <a:gd name="T19" fmla="*/ 0 h 48"/>
                <a:gd name="T20" fmla="*/ 33 w 3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3" h="48">
                  <a:moveTo>
                    <a:pt x="33" y="48"/>
                  </a:moveTo>
                  <a:lnTo>
                    <a:pt x="33" y="48"/>
                  </a:lnTo>
                  <a:lnTo>
                    <a:pt x="33" y="17"/>
                  </a:lnTo>
                  <a:lnTo>
                    <a:pt x="0" y="0"/>
                  </a:lnTo>
                  <a:lnTo>
                    <a:pt x="0" y="17"/>
                  </a:lnTo>
                  <a:lnTo>
                    <a:pt x="33"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37" name="Freeform 397"/>
            <p:cNvSpPr>
              <a:spLocks/>
            </p:cNvSpPr>
            <p:nvPr/>
          </p:nvSpPr>
          <p:spPr bwMode="auto">
            <a:xfrm>
              <a:off x="4398" y="1485"/>
              <a:ext cx="16" cy="24"/>
            </a:xfrm>
            <a:custGeom>
              <a:avLst/>
              <a:gdLst>
                <a:gd name="T0" fmla="*/ 8 w 33"/>
                <a:gd name="T1" fmla="*/ 12 h 48"/>
                <a:gd name="T2" fmla="*/ 8 w 33"/>
                <a:gd name="T3" fmla="*/ 12 h 48"/>
                <a:gd name="T4" fmla="*/ 8 w 33"/>
                <a:gd name="T5" fmla="*/ 5 h 48"/>
                <a:gd name="T6" fmla="*/ 0 w 33"/>
                <a:gd name="T7" fmla="*/ 0 h 48"/>
                <a:gd name="T8" fmla="*/ 0 w 33"/>
                <a:gd name="T9" fmla="*/ 5 h 48"/>
                <a:gd name="T10" fmla="*/ 8 w 33"/>
                <a:gd name="T11" fmla="*/ 12 h 48"/>
                <a:gd name="T12" fmla="*/ 0 60000 65536"/>
                <a:gd name="T13" fmla="*/ 0 60000 65536"/>
                <a:gd name="T14" fmla="*/ 0 60000 65536"/>
                <a:gd name="T15" fmla="*/ 0 60000 65536"/>
                <a:gd name="T16" fmla="*/ 0 60000 65536"/>
                <a:gd name="T17" fmla="*/ 0 60000 65536"/>
                <a:gd name="T18" fmla="*/ 0 w 33"/>
                <a:gd name="T19" fmla="*/ 0 h 48"/>
                <a:gd name="T20" fmla="*/ 33 w 3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33" h="48">
                  <a:moveTo>
                    <a:pt x="33" y="48"/>
                  </a:moveTo>
                  <a:lnTo>
                    <a:pt x="33" y="48"/>
                  </a:lnTo>
                  <a:lnTo>
                    <a:pt x="33" y="17"/>
                  </a:lnTo>
                  <a:lnTo>
                    <a:pt x="0" y="0"/>
                  </a:lnTo>
                  <a:lnTo>
                    <a:pt x="0" y="17"/>
                  </a:lnTo>
                  <a:lnTo>
                    <a:pt x="33"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38" name="Freeform 398"/>
            <p:cNvSpPr>
              <a:spLocks/>
            </p:cNvSpPr>
            <p:nvPr/>
          </p:nvSpPr>
          <p:spPr bwMode="auto">
            <a:xfrm>
              <a:off x="2629" y="2709"/>
              <a:ext cx="86" cy="56"/>
            </a:xfrm>
            <a:custGeom>
              <a:avLst/>
              <a:gdLst>
                <a:gd name="T0" fmla="*/ 4 w 173"/>
                <a:gd name="T1" fmla="*/ 23 h 113"/>
                <a:gd name="T2" fmla="*/ 4 w 173"/>
                <a:gd name="T3" fmla="*/ 23 h 113"/>
                <a:gd name="T4" fmla="*/ 8 w 173"/>
                <a:gd name="T5" fmla="*/ 23 h 113"/>
                <a:gd name="T6" fmla="*/ 17 w 173"/>
                <a:gd name="T7" fmla="*/ 20 h 113"/>
                <a:gd name="T8" fmla="*/ 21 w 173"/>
                <a:gd name="T9" fmla="*/ 23 h 113"/>
                <a:gd name="T10" fmla="*/ 26 w 173"/>
                <a:gd name="T11" fmla="*/ 20 h 113"/>
                <a:gd name="T12" fmla="*/ 17 w 173"/>
                <a:gd name="T13" fmla="*/ 20 h 113"/>
                <a:gd name="T14" fmla="*/ 4 w 173"/>
                <a:gd name="T15" fmla="*/ 20 h 113"/>
                <a:gd name="T16" fmla="*/ 0 w 173"/>
                <a:gd name="T17" fmla="*/ 11 h 113"/>
                <a:gd name="T18" fmla="*/ 4 w 173"/>
                <a:gd name="T19" fmla="*/ 4 h 113"/>
                <a:gd name="T20" fmla="*/ 8 w 173"/>
                <a:gd name="T21" fmla="*/ 0 h 113"/>
                <a:gd name="T22" fmla="*/ 17 w 173"/>
                <a:gd name="T23" fmla="*/ 0 h 113"/>
                <a:gd name="T24" fmla="*/ 30 w 173"/>
                <a:gd name="T25" fmla="*/ 4 h 113"/>
                <a:gd name="T26" fmla="*/ 34 w 173"/>
                <a:gd name="T27" fmla="*/ 11 h 113"/>
                <a:gd name="T28" fmla="*/ 43 w 173"/>
                <a:gd name="T29" fmla="*/ 28 h 113"/>
                <a:gd name="T30" fmla="*/ 26 w 173"/>
                <a:gd name="T31" fmla="*/ 28 h 113"/>
                <a:gd name="T32" fmla="*/ 4 w 173"/>
                <a:gd name="T33" fmla="*/ 28 h 113"/>
                <a:gd name="T34" fmla="*/ 4 w 173"/>
                <a:gd name="T35" fmla="*/ 2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113"/>
                <a:gd name="T56" fmla="*/ 173 w 173"/>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113">
                  <a:moveTo>
                    <a:pt x="17" y="95"/>
                  </a:moveTo>
                  <a:lnTo>
                    <a:pt x="17" y="95"/>
                  </a:lnTo>
                  <a:lnTo>
                    <a:pt x="35" y="95"/>
                  </a:lnTo>
                  <a:lnTo>
                    <a:pt x="69" y="80"/>
                  </a:lnTo>
                  <a:lnTo>
                    <a:pt x="86" y="95"/>
                  </a:lnTo>
                  <a:lnTo>
                    <a:pt x="104" y="80"/>
                  </a:lnTo>
                  <a:lnTo>
                    <a:pt x="69" y="80"/>
                  </a:lnTo>
                  <a:lnTo>
                    <a:pt x="17" y="80"/>
                  </a:lnTo>
                  <a:lnTo>
                    <a:pt x="0" y="47"/>
                  </a:lnTo>
                  <a:lnTo>
                    <a:pt x="17" y="17"/>
                  </a:lnTo>
                  <a:lnTo>
                    <a:pt x="35" y="0"/>
                  </a:lnTo>
                  <a:lnTo>
                    <a:pt x="69" y="0"/>
                  </a:lnTo>
                  <a:lnTo>
                    <a:pt x="121" y="17"/>
                  </a:lnTo>
                  <a:lnTo>
                    <a:pt x="138" y="47"/>
                  </a:lnTo>
                  <a:lnTo>
                    <a:pt x="173" y="113"/>
                  </a:lnTo>
                  <a:lnTo>
                    <a:pt x="104" y="113"/>
                  </a:lnTo>
                  <a:lnTo>
                    <a:pt x="17" y="113"/>
                  </a:lnTo>
                  <a:lnTo>
                    <a:pt x="17" y="9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39" name="Freeform 399"/>
            <p:cNvSpPr>
              <a:spLocks/>
            </p:cNvSpPr>
            <p:nvPr/>
          </p:nvSpPr>
          <p:spPr bwMode="auto">
            <a:xfrm>
              <a:off x="2629" y="2709"/>
              <a:ext cx="86" cy="56"/>
            </a:xfrm>
            <a:custGeom>
              <a:avLst/>
              <a:gdLst>
                <a:gd name="T0" fmla="*/ 4 w 173"/>
                <a:gd name="T1" fmla="*/ 23 h 113"/>
                <a:gd name="T2" fmla="*/ 4 w 173"/>
                <a:gd name="T3" fmla="*/ 23 h 113"/>
                <a:gd name="T4" fmla="*/ 8 w 173"/>
                <a:gd name="T5" fmla="*/ 23 h 113"/>
                <a:gd name="T6" fmla="*/ 17 w 173"/>
                <a:gd name="T7" fmla="*/ 20 h 113"/>
                <a:gd name="T8" fmla="*/ 21 w 173"/>
                <a:gd name="T9" fmla="*/ 23 h 113"/>
                <a:gd name="T10" fmla="*/ 26 w 173"/>
                <a:gd name="T11" fmla="*/ 20 h 113"/>
                <a:gd name="T12" fmla="*/ 17 w 173"/>
                <a:gd name="T13" fmla="*/ 20 h 113"/>
                <a:gd name="T14" fmla="*/ 4 w 173"/>
                <a:gd name="T15" fmla="*/ 20 h 113"/>
                <a:gd name="T16" fmla="*/ 0 w 173"/>
                <a:gd name="T17" fmla="*/ 11 h 113"/>
                <a:gd name="T18" fmla="*/ 4 w 173"/>
                <a:gd name="T19" fmla="*/ 4 h 113"/>
                <a:gd name="T20" fmla="*/ 8 w 173"/>
                <a:gd name="T21" fmla="*/ 0 h 113"/>
                <a:gd name="T22" fmla="*/ 17 w 173"/>
                <a:gd name="T23" fmla="*/ 0 h 113"/>
                <a:gd name="T24" fmla="*/ 30 w 173"/>
                <a:gd name="T25" fmla="*/ 4 h 113"/>
                <a:gd name="T26" fmla="*/ 34 w 173"/>
                <a:gd name="T27" fmla="*/ 11 h 113"/>
                <a:gd name="T28" fmla="*/ 43 w 173"/>
                <a:gd name="T29" fmla="*/ 28 h 113"/>
                <a:gd name="T30" fmla="*/ 26 w 173"/>
                <a:gd name="T31" fmla="*/ 28 h 113"/>
                <a:gd name="T32" fmla="*/ 4 w 173"/>
                <a:gd name="T33" fmla="*/ 28 h 113"/>
                <a:gd name="T34" fmla="*/ 4 w 173"/>
                <a:gd name="T35" fmla="*/ 2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113"/>
                <a:gd name="T56" fmla="*/ 173 w 173"/>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113">
                  <a:moveTo>
                    <a:pt x="17" y="95"/>
                  </a:moveTo>
                  <a:lnTo>
                    <a:pt x="17" y="95"/>
                  </a:lnTo>
                  <a:lnTo>
                    <a:pt x="35" y="95"/>
                  </a:lnTo>
                  <a:lnTo>
                    <a:pt x="69" y="80"/>
                  </a:lnTo>
                  <a:lnTo>
                    <a:pt x="86" y="95"/>
                  </a:lnTo>
                  <a:lnTo>
                    <a:pt x="104" y="80"/>
                  </a:lnTo>
                  <a:lnTo>
                    <a:pt x="69" y="80"/>
                  </a:lnTo>
                  <a:lnTo>
                    <a:pt x="17" y="80"/>
                  </a:lnTo>
                  <a:lnTo>
                    <a:pt x="0" y="47"/>
                  </a:lnTo>
                  <a:lnTo>
                    <a:pt x="17" y="17"/>
                  </a:lnTo>
                  <a:lnTo>
                    <a:pt x="35" y="0"/>
                  </a:lnTo>
                  <a:lnTo>
                    <a:pt x="69" y="0"/>
                  </a:lnTo>
                  <a:lnTo>
                    <a:pt x="121" y="17"/>
                  </a:lnTo>
                  <a:lnTo>
                    <a:pt x="138" y="47"/>
                  </a:lnTo>
                  <a:lnTo>
                    <a:pt x="173" y="113"/>
                  </a:lnTo>
                  <a:lnTo>
                    <a:pt x="104" y="113"/>
                  </a:lnTo>
                  <a:lnTo>
                    <a:pt x="17" y="113"/>
                  </a:lnTo>
                  <a:lnTo>
                    <a:pt x="17" y="9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40" name="Freeform 400"/>
            <p:cNvSpPr>
              <a:spLocks/>
            </p:cNvSpPr>
            <p:nvPr/>
          </p:nvSpPr>
          <p:spPr bwMode="auto">
            <a:xfrm>
              <a:off x="2637" y="2749"/>
              <a:ext cx="43" cy="8"/>
            </a:xfrm>
            <a:custGeom>
              <a:avLst/>
              <a:gdLst>
                <a:gd name="T0" fmla="*/ 0 w 87"/>
                <a:gd name="T1" fmla="*/ 4 h 15"/>
                <a:gd name="T2" fmla="*/ 0 w 87"/>
                <a:gd name="T3" fmla="*/ 4 h 15"/>
                <a:gd name="T4" fmla="*/ 4 w 87"/>
                <a:gd name="T5" fmla="*/ 4 h 15"/>
                <a:gd name="T6" fmla="*/ 13 w 87"/>
                <a:gd name="T7" fmla="*/ 0 h 15"/>
                <a:gd name="T8" fmla="*/ 17 w 87"/>
                <a:gd name="T9" fmla="*/ 4 h 15"/>
                <a:gd name="T10" fmla="*/ 21 w 87"/>
                <a:gd name="T11" fmla="*/ 0 h 15"/>
                <a:gd name="T12" fmla="*/ 13 w 87"/>
                <a:gd name="T13" fmla="*/ 0 h 15"/>
                <a:gd name="T14" fmla="*/ 0 w 87"/>
                <a:gd name="T15" fmla="*/ 0 h 15"/>
                <a:gd name="T16" fmla="*/ 0 w 87"/>
                <a:gd name="T17" fmla="*/ 4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5"/>
                <a:gd name="T29" fmla="*/ 87 w 8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5">
                  <a:moveTo>
                    <a:pt x="0" y="15"/>
                  </a:moveTo>
                  <a:lnTo>
                    <a:pt x="0" y="15"/>
                  </a:lnTo>
                  <a:lnTo>
                    <a:pt x="18" y="15"/>
                  </a:lnTo>
                  <a:lnTo>
                    <a:pt x="52" y="0"/>
                  </a:lnTo>
                  <a:lnTo>
                    <a:pt x="69" y="15"/>
                  </a:lnTo>
                  <a:lnTo>
                    <a:pt x="87" y="0"/>
                  </a:lnTo>
                  <a:lnTo>
                    <a:pt x="52" y="0"/>
                  </a:lnTo>
                  <a:lnTo>
                    <a:pt x="0"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1" name="Freeform 401"/>
            <p:cNvSpPr>
              <a:spLocks/>
            </p:cNvSpPr>
            <p:nvPr/>
          </p:nvSpPr>
          <p:spPr bwMode="auto">
            <a:xfrm>
              <a:off x="2637" y="2749"/>
              <a:ext cx="43" cy="8"/>
            </a:xfrm>
            <a:custGeom>
              <a:avLst/>
              <a:gdLst>
                <a:gd name="T0" fmla="*/ 0 w 87"/>
                <a:gd name="T1" fmla="*/ 4 h 15"/>
                <a:gd name="T2" fmla="*/ 0 w 87"/>
                <a:gd name="T3" fmla="*/ 4 h 15"/>
                <a:gd name="T4" fmla="*/ 4 w 87"/>
                <a:gd name="T5" fmla="*/ 4 h 15"/>
                <a:gd name="T6" fmla="*/ 13 w 87"/>
                <a:gd name="T7" fmla="*/ 0 h 15"/>
                <a:gd name="T8" fmla="*/ 17 w 87"/>
                <a:gd name="T9" fmla="*/ 4 h 15"/>
                <a:gd name="T10" fmla="*/ 21 w 87"/>
                <a:gd name="T11" fmla="*/ 0 h 15"/>
                <a:gd name="T12" fmla="*/ 13 w 87"/>
                <a:gd name="T13" fmla="*/ 0 h 15"/>
                <a:gd name="T14" fmla="*/ 0 w 87"/>
                <a:gd name="T15" fmla="*/ 0 h 15"/>
                <a:gd name="T16" fmla="*/ 0 w 87"/>
                <a:gd name="T17" fmla="*/ 4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5"/>
                <a:gd name="T29" fmla="*/ 87 w 8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5">
                  <a:moveTo>
                    <a:pt x="0" y="15"/>
                  </a:moveTo>
                  <a:lnTo>
                    <a:pt x="0" y="15"/>
                  </a:lnTo>
                  <a:lnTo>
                    <a:pt x="18" y="15"/>
                  </a:lnTo>
                  <a:lnTo>
                    <a:pt x="52" y="0"/>
                  </a:lnTo>
                  <a:lnTo>
                    <a:pt x="69" y="15"/>
                  </a:lnTo>
                  <a:lnTo>
                    <a:pt x="87" y="0"/>
                  </a:lnTo>
                  <a:lnTo>
                    <a:pt x="52" y="0"/>
                  </a:lnTo>
                  <a:lnTo>
                    <a:pt x="0"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42" name="Freeform 402"/>
            <p:cNvSpPr>
              <a:spLocks/>
            </p:cNvSpPr>
            <p:nvPr/>
          </p:nvSpPr>
          <p:spPr bwMode="auto">
            <a:xfrm>
              <a:off x="2637" y="2765"/>
              <a:ext cx="43" cy="24"/>
            </a:xfrm>
            <a:custGeom>
              <a:avLst/>
              <a:gdLst>
                <a:gd name="T0" fmla="*/ 13 w 87"/>
                <a:gd name="T1" fmla="*/ 12 h 48"/>
                <a:gd name="T2" fmla="*/ 13 w 87"/>
                <a:gd name="T3" fmla="*/ 12 h 48"/>
                <a:gd name="T4" fmla="*/ 21 w 87"/>
                <a:gd name="T5" fmla="*/ 3 h 48"/>
                <a:gd name="T6" fmla="*/ 21 w 87"/>
                <a:gd name="T7" fmla="*/ 0 h 48"/>
                <a:gd name="T8" fmla="*/ 0 w 87"/>
                <a:gd name="T9" fmla="*/ 0 h 48"/>
                <a:gd name="T10" fmla="*/ 8 w 87"/>
                <a:gd name="T11" fmla="*/ 3 h 48"/>
                <a:gd name="T12" fmla="*/ 8 w 87"/>
                <a:gd name="T13" fmla="*/ 7 h 48"/>
                <a:gd name="T14" fmla="*/ 13 w 87"/>
                <a:gd name="T15" fmla="*/ 12 h 48"/>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48"/>
                <a:gd name="T26" fmla="*/ 87 w 87"/>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48">
                  <a:moveTo>
                    <a:pt x="52" y="48"/>
                  </a:moveTo>
                  <a:lnTo>
                    <a:pt x="52" y="48"/>
                  </a:lnTo>
                  <a:lnTo>
                    <a:pt x="87" y="15"/>
                  </a:lnTo>
                  <a:lnTo>
                    <a:pt x="87" y="0"/>
                  </a:lnTo>
                  <a:lnTo>
                    <a:pt x="0" y="0"/>
                  </a:lnTo>
                  <a:lnTo>
                    <a:pt x="35" y="15"/>
                  </a:lnTo>
                  <a:lnTo>
                    <a:pt x="35" y="30"/>
                  </a:lnTo>
                  <a:lnTo>
                    <a:pt x="52"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3" name="Freeform 403"/>
            <p:cNvSpPr>
              <a:spLocks/>
            </p:cNvSpPr>
            <p:nvPr/>
          </p:nvSpPr>
          <p:spPr bwMode="auto">
            <a:xfrm>
              <a:off x="2637" y="2765"/>
              <a:ext cx="43" cy="24"/>
            </a:xfrm>
            <a:custGeom>
              <a:avLst/>
              <a:gdLst>
                <a:gd name="T0" fmla="*/ 13 w 87"/>
                <a:gd name="T1" fmla="*/ 12 h 48"/>
                <a:gd name="T2" fmla="*/ 13 w 87"/>
                <a:gd name="T3" fmla="*/ 12 h 48"/>
                <a:gd name="T4" fmla="*/ 21 w 87"/>
                <a:gd name="T5" fmla="*/ 3 h 48"/>
                <a:gd name="T6" fmla="*/ 21 w 87"/>
                <a:gd name="T7" fmla="*/ 0 h 48"/>
                <a:gd name="T8" fmla="*/ 0 w 87"/>
                <a:gd name="T9" fmla="*/ 0 h 48"/>
                <a:gd name="T10" fmla="*/ 8 w 87"/>
                <a:gd name="T11" fmla="*/ 3 h 48"/>
                <a:gd name="T12" fmla="*/ 8 w 87"/>
                <a:gd name="T13" fmla="*/ 7 h 48"/>
                <a:gd name="T14" fmla="*/ 13 w 87"/>
                <a:gd name="T15" fmla="*/ 12 h 48"/>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48"/>
                <a:gd name="T26" fmla="*/ 87 w 87"/>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48">
                  <a:moveTo>
                    <a:pt x="52" y="48"/>
                  </a:moveTo>
                  <a:lnTo>
                    <a:pt x="52" y="48"/>
                  </a:lnTo>
                  <a:lnTo>
                    <a:pt x="87" y="15"/>
                  </a:lnTo>
                  <a:lnTo>
                    <a:pt x="87" y="0"/>
                  </a:lnTo>
                  <a:lnTo>
                    <a:pt x="0" y="0"/>
                  </a:lnTo>
                  <a:lnTo>
                    <a:pt x="35" y="15"/>
                  </a:lnTo>
                  <a:lnTo>
                    <a:pt x="35" y="30"/>
                  </a:lnTo>
                  <a:lnTo>
                    <a:pt x="52"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44" name="Freeform 404"/>
            <p:cNvSpPr>
              <a:spLocks/>
            </p:cNvSpPr>
            <p:nvPr/>
          </p:nvSpPr>
          <p:spPr bwMode="auto">
            <a:xfrm>
              <a:off x="2663" y="2765"/>
              <a:ext cx="95" cy="64"/>
            </a:xfrm>
            <a:custGeom>
              <a:avLst/>
              <a:gdLst>
                <a:gd name="T0" fmla="*/ 44 w 190"/>
                <a:gd name="T1" fmla="*/ 33 h 126"/>
                <a:gd name="T2" fmla="*/ 44 w 190"/>
                <a:gd name="T3" fmla="*/ 33 h 126"/>
                <a:gd name="T4" fmla="*/ 48 w 190"/>
                <a:gd name="T5" fmla="*/ 33 h 126"/>
                <a:gd name="T6" fmla="*/ 48 w 190"/>
                <a:gd name="T7" fmla="*/ 28 h 126"/>
                <a:gd name="T8" fmla="*/ 48 w 190"/>
                <a:gd name="T9" fmla="*/ 25 h 126"/>
                <a:gd name="T10" fmla="*/ 48 w 190"/>
                <a:gd name="T11" fmla="*/ 20 h 126"/>
                <a:gd name="T12" fmla="*/ 48 w 190"/>
                <a:gd name="T13" fmla="*/ 16 h 126"/>
                <a:gd name="T14" fmla="*/ 39 w 190"/>
                <a:gd name="T15" fmla="*/ 0 h 126"/>
                <a:gd name="T16" fmla="*/ 30 w 190"/>
                <a:gd name="T17" fmla="*/ 4 h 126"/>
                <a:gd name="T18" fmla="*/ 22 w 190"/>
                <a:gd name="T19" fmla="*/ 4 h 126"/>
                <a:gd name="T20" fmla="*/ 26 w 190"/>
                <a:gd name="T21" fmla="*/ 0 h 126"/>
                <a:gd name="T22" fmla="*/ 9 w 190"/>
                <a:gd name="T23" fmla="*/ 0 h 126"/>
                <a:gd name="T24" fmla="*/ 9 w 190"/>
                <a:gd name="T25" fmla="*/ 4 h 126"/>
                <a:gd name="T26" fmla="*/ 0 w 190"/>
                <a:gd name="T27" fmla="*/ 12 h 126"/>
                <a:gd name="T28" fmla="*/ 13 w 190"/>
                <a:gd name="T29" fmla="*/ 20 h 126"/>
                <a:gd name="T30" fmla="*/ 18 w 190"/>
                <a:gd name="T31" fmla="*/ 16 h 126"/>
                <a:gd name="T32" fmla="*/ 22 w 190"/>
                <a:gd name="T33" fmla="*/ 16 h 126"/>
                <a:gd name="T34" fmla="*/ 30 w 190"/>
                <a:gd name="T35" fmla="*/ 25 h 126"/>
                <a:gd name="T36" fmla="*/ 30 w 190"/>
                <a:gd name="T37" fmla="*/ 28 h 126"/>
                <a:gd name="T38" fmla="*/ 35 w 190"/>
                <a:gd name="T39" fmla="*/ 25 h 126"/>
                <a:gd name="T40" fmla="*/ 39 w 190"/>
                <a:gd name="T41" fmla="*/ 33 h 126"/>
                <a:gd name="T42" fmla="*/ 44 w 190"/>
                <a:gd name="T43" fmla="*/ 33 h 1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0"/>
                <a:gd name="T67" fmla="*/ 0 h 126"/>
                <a:gd name="T68" fmla="*/ 190 w 190"/>
                <a:gd name="T69" fmla="*/ 126 h 1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0" h="126">
                  <a:moveTo>
                    <a:pt x="173" y="126"/>
                  </a:moveTo>
                  <a:lnTo>
                    <a:pt x="173" y="126"/>
                  </a:lnTo>
                  <a:lnTo>
                    <a:pt x="190" y="126"/>
                  </a:lnTo>
                  <a:lnTo>
                    <a:pt x="190" y="111"/>
                  </a:lnTo>
                  <a:lnTo>
                    <a:pt x="190" y="96"/>
                  </a:lnTo>
                  <a:lnTo>
                    <a:pt x="190" y="78"/>
                  </a:lnTo>
                  <a:lnTo>
                    <a:pt x="190" y="63"/>
                  </a:lnTo>
                  <a:lnTo>
                    <a:pt x="156" y="0"/>
                  </a:lnTo>
                  <a:lnTo>
                    <a:pt x="121" y="15"/>
                  </a:lnTo>
                  <a:lnTo>
                    <a:pt x="87" y="15"/>
                  </a:lnTo>
                  <a:lnTo>
                    <a:pt x="104" y="0"/>
                  </a:lnTo>
                  <a:lnTo>
                    <a:pt x="35" y="0"/>
                  </a:lnTo>
                  <a:lnTo>
                    <a:pt x="35" y="15"/>
                  </a:lnTo>
                  <a:lnTo>
                    <a:pt x="0" y="48"/>
                  </a:lnTo>
                  <a:lnTo>
                    <a:pt x="52" y="78"/>
                  </a:lnTo>
                  <a:lnTo>
                    <a:pt x="69" y="63"/>
                  </a:lnTo>
                  <a:lnTo>
                    <a:pt x="87" y="63"/>
                  </a:lnTo>
                  <a:lnTo>
                    <a:pt x="121" y="96"/>
                  </a:lnTo>
                  <a:lnTo>
                    <a:pt x="121" y="111"/>
                  </a:lnTo>
                  <a:lnTo>
                    <a:pt x="138" y="96"/>
                  </a:lnTo>
                  <a:lnTo>
                    <a:pt x="156" y="126"/>
                  </a:lnTo>
                  <a:lnTo>
                    <a:pt x="173" y="12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5" name="Freeform 405"/>
            <p:cNvSpPr>
              <a:spLocks/>
            </p:cNvSpPr>
            <p:nvPr/>
          </p:nvSpPr>
          <p:spPr bwMode="auto">
            <a:xfrm>
              <a:off x="2663" y="2765"/>
              <a:ext cx="95" cy="64"/>
            </a:xfrm>
            <a:custGeom>
              <a:avLst/>
              <a:gdLst>
                <a:gd name="T0" fmla="*/ 44 w 190"/>
                <a:gd name="T1" fmla="*/ 33 h 126"/>
                <a:gd name="T2" fmla="*/ 44 w 190"/>
                <a:gd name="T3" fmla="*/ 33 h 126"/>
                <a:gd name="T4" fmla="*/ 48 w 190"/>
                <a:gd name="T5" fmla="*/ 33 h 126"/>
                <a:gd name="T6" fmla="*/ 48 w 190"/>
                <a:gd name="T7" fmla="*/ 28 h 126"/>
                <a:gd name="T8" fmla="*/ 48 w 190"/>
                <a:gd name="T9" fmla="*/ 25 h 126"/>
                <a:gd name="T10" fmla="*/ 48 w 190"/>
                <a:gd name="T11" fmla="*/ 20 h 126"/>
                <a:gd name="T12" fmla="*/ 48 w 190"/>
                <a:gd name="T13" fmla="*/ 16 h 126"/>
                <a:gd name="T14" fmla="*/ 39 w 190"/>
                <a:gd name="T15" fmla="*/ 0 h 126"/>
                <a:gd name="T16" fmla="*/ 30 w 190"/>
                <a:gd name="T17" fmla="*/ 4 h 126"/>
                <a:gd name="T18" fmla="*/ 22 w 190"/>
                <a:gd name="T19" fmla="*/ 4 h 126"/>
                <a:gd name="T20" fmla="*/ 26 w 190"/>
                <a:gd name="T21" fmla="*/ 0 h 126"/>
                <a:gd name="T22" fmla="*/ 9 w 190"/>
                <a:gd name="T23" fmla="*/ 0 h 126"/>
                <a:gd name="T24" fmla="*/ 9 w 190"/>
                <a:gd name="T25" fmla="*/ 4 h 126"/>
                <a:gd name="T26" fmla="*/ 0 w 190"/>
                <a:gd name="T27" fmla="*/ 12 h 126"/>
                <a:gd name="T28" fmla="*/ 13 w 190"/>
                <a:gd name="T29" fmla="*/ 20 h 126"/>
                <a:gd name="T30" fmla="*/ 18 w 190"/>
                <a:gd name="T31" fmla="*/ 16 h 126"/>
                <a:gd name="T32" fmla="*/ 22 w 190"/>
                <a:gd name="T33" fmla="*/ 16 h 126"/>
                <a:gd name="T34" fmla="*/ 30 w 190"/>
                <a:gd name="T35" fmla="*/ 25 h 126"/>
                <a:gd name="T36" fmla="*/ 30 w 190"/>
                <a:gd name="T37" fmla="*/ 28 h 126"/>
                <a:gd name="T38" fmla="*/ 35 w 190"/>
                <a:gd name="T39" fmla="*/ 25 h 126"/>
                <a:gd name="T40" fmla="*/ 39 w 190"/>
                <a:gd name="T41" fmla="*/ 33 h 126"/>
                <a:gd name="T42" fmla="*/ 44 w 190"/>
                <a:gd name="T43" fmla="*/ 33 h 1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0"/>
                <a:gd name="T67" fmla="*/ 0 h 126"/>
                <a:gd name="T68" fmla="*/ 190 w 190"/>
                <a:gd name="T69" fmla="*/ 126 h 1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0" h="126">
                  <a:moveTo>
                    <a:pt x="173" y="126"/>
                  </a:moveTo>
                  <a:lnTo>
                    <a:pt x="173" y="126"/>
                  </a:lnTo>
                  <a:lnTo>
                    <a:pt x="190" y="126"/>
                  </a:lnTo>
                  <a:lnTo>
                    <a:pt x="190" y="111"/>
                  </a:lnTo>
                  <a:lnTo>
                    <a:pt x="190" y="96"/>
                  </a:lnTo>
                  <a:lnTo>
                    <a:pt x="190" y="78"/>
                  </a:lnTo>
                  <a:lnTo>
                    <a:pt x="190" y="63"/>
                  </a:lnTo>
                  <a:lnTo>
                    <a:pt x="156" y="0"/>
                  </a:lnTo>
                  <a:lnTo>
                    <a:pt x="121" y="15"/>
                  </a:lnTo>
                  <a:lnTo>
                    <a:pt x="87" y="15"/>
                  </a:lnTo>
                  <a:lnTo>
                    <a:pt x="104" y="0"/>
                  </a:lnTo>
                  <a:lnTo>
                    <a:pt x="35" y="0"/>
                  </a:lnTo>
                  <a:lnTo>
                    <a:pt x="35" y="15"/>
                  </a:lnTo>
                  <a:lnTo>
                    <a:pt x="0" y="48"/>
                  </a:lnTo>
                  <a:lnTo>
                    <a:pt x="52" y="78"/>
                  </a:lnTo>
                  <a:lnTo>
                    <a:pt x="69" y="63"/>
                  </a:lnTo>
                  <a:lnTo>
                    <a:pt x="87" y="63"/>
                  </a:lnTo>
                  <a:lnTo>
                    <a:pt x="121" y="96"/>
                  </a:lnTo>
                  <a:lnTo>
                    <a:pt x="121" y="111"/>
                  </a:lnTo>
                  <a:lnTo>
                    <a:pt x="138" y="96"/>
                  </a:lnTo>
                  <a:lnTo>
                    <a:pt x="156" y="126"/>
                  </a:lnTo>
                  <a:lnTo>
                    <a:pt x="173" y="12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46" name="Freeform 406"/>
            <p:cNvSpPr>
              <a:spLocks/>
            </p:cNvSpPr>
            <p:nvPr/>
          </p:nvSpPr>
          <p:spPr bwMode="auto">
            <a:xfrm>
              <a:off x="2689" y="2797"/>
              <a:ext cx="36" cy="40"/>
            </a:xfrm>
            <a:custGeom>
              <a:avLst/>
              <a:gdLst>
                <a:gd name="T0" fmla="*/ 0 w 71"/>
                <a:gd name="T1" fmla="*/ 3 h 81"/>
                <a:gd name="T2" fmla="*/ 0 w 71"/>
                <a:gd name="T3" fmla="*/ 3 h 81"/>
                <a:gd name="T4" fmla="*/ 5 w 71"/>
                <a:gd name="T5" fmla="*/ 0 h 81"/>
                <a:gd name="T6" fmla="*/ 9 w 71"/>
                <a:gd name="T7" fmla="*/ 0 h 81"/>
                <a:gd name="T8" fmla="*/ 18 w 71"/>
                <a:gd name="T9" fmla="*/ 8 h 81"/>
                <a:gd name="T10" fmla="*/ 18 w 71"/>
                <a:gd name="T11" fmla="*/ 12 h 81"/>
                <a:gd name="T12" fmla="*/ 9 w 71"/>
                <a:gd name="T13" fmla="*/ 20 h 81"/>
                <a:gd name="T14" fmla="*/ 5 w 71"/>
                <a:gd name="T15" fmla="*/ 15 h 81"/>
                <a:gd name="T16" fmla="*/ 0 w 71"/>
                <a:gd name="T17" fmla="*/ 15 h 81"/>
                <a:gd name="T18" fmla="*/ 0 w 71"/>
                <a:gd name="T19" fmla="*/ 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0" y="15"/>
                  </a:moveTo>
                  <a:lnTo>
                    <a:pt x="0" y="15"/>
                  </a:lnTo>
                  <a:lnTo>
                    <a:pt x="19" y="0"/>
                  </a:lnTo>
                  <a:lnTo>
                    <a:pt x="36" y="0"/>
                  </a:lnTo>
                  <a:lnTo>
                    <a:pt x="71" y="33"/>
                  </a:lnTo>
                  <a:lnTo>
                    <a:pt x="71" y="48"/>
                  </a:lnTo>
                  <a:lnTo>
                    <a:pt x="36" y="81"/>
                  </a:lnTo>
                  <a:lnTo>
                    <a:pt x="19" y="63"/>
                  </a:lnTo>
                  <a:lnTo>
                    <a:pt x="0" y="63"/>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7" name="Freeform 407"/>
            <p:cNvSpPr>
              <a:spLocks/>
            </p:cNvSpPr>
            <p:nvPr/>
          </p:nvSpPr>
          <p:spPr bwMode="auto">
            <a:xfrm>
              <a:off x="2689" y="2797"/>
              <a:ext cx="36" cy="40"/>
            </a:xfrm>
            <a:custGeom>
              <a:avLst/>
              <a:gdLst>
                <a:gd name="T0" fmla="*/ 0 w 71"/>
                <a:gd name="T1" fmla="*/ 3 h 81"/>
                <a:gd name="T2" fmla="*/ 0 w 71"/>
                <a:gd name="T3" fmla="*/ 3 h 81"/>
                <a:gd name="T4" fmla="*/ 5 w 71"/>
                <a:gd name="T5" fmla="*/ 0 h 81"/>
                <a:gd name="T6" fmla="*/ 9 w 71"/>
                <a:gd name="T7" fmla="*/ 0 h 81"/>
                <a:gd name="T8" fmla="*/ 18 w 71"/>
                <a:gd name="T9" fmla="*/ 8 h 81"/>
                <a:gd name="T10" fmla="*/ 18 w 71"/>
                <a:gd name="T11" fmla="*/ 12 h 81"/>
                <a:gd name="T12" fmla="*/ 9 w 71"/>
                <a:gd name="T13" fmla="*/ 20 h 81"/>
                <a:gd name="T14" fmla="*/ 5 w 71"/>
                <a:gd name="T15" fmla="*/ 15 h 81"/>
                <a:gd name="T16" fmla="*/ 0 w 71"/>
                <a:gd name="T17" fmla="*/ 15 h 81"/>
                <a:gd name="T18" fmla="*/ 0 w 71"/>
                <a:gd name="T19" fmla="*/ 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0" y="15"/>
                  </a:moveTo>
                  <a:lnTo>
                    <a:pt x="0" y="15"/>
                  </a:lnTo>
                  <a:lnTo>
                    <a:pt x="19" y="0"/>
                  </a:lnTo>
                  <a:lnTo>
                    <a:pt x="36" y="0"/>
                  </a:lnTo>
                  <a:lnTo>
                    <a:pt x="71" y="33"/>
                  </a:lnTo>
                  <a:lnTo>
                    <a:pt x="71" y="48"/>
                  </a:lnTo>
                  <a:lnTo>
                    <a:pt x="36" y="81"/>
                  </a:lnTo>
                  <a:lnTo>
                    <a:pt x="19" y="63"/>
                  </a:lnTo>
                  <a:lnTo>
                    <a:pt x="0" y="63"/>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48" name="Freeform 408"/>
            <p:cNvSpPr>
              <a:spLocks/>
            </p:cNvSpPr>
            <p:nvPr/>
          </p:nvSpPr>
          <p:spPr bwMode="auto">
            <a:xfrm>
              <a:off x="2706" y="2813"/>
              <a:ext cx="62" cy="56"/>
            </a:xfrm>
            <a:custGeom>
              <a:avLst/>
              <a:gdLst>
                <a:gd name="T0" fmla="*/ 32 w 122"/>
                <a:gd name="T1" fmla="*/ 28 h 111"/>
                <a:gd name="T2" fmla="*/ 32 w 122"/>
                <a:gd name="T3" fmla="*/ 28 h 111"/>
                <a:gd name="T4" fmla="*/ 32 w 122"/>
                <a:gd name="T5" fmla="*/ 20 h 111"/>
                <a:gd name="T6" fmla="*/ 22 w 122"/>
                <a:gd name="T7" fmla="*/ 16 h 111"/>
                <a:gd name="T8" fmla="*/ 22 w 122"/>
                <a:gd name="T9" fmla="*/ 8 h 111"/>
                <a:gd name="T10" fmla="*/ 18 w 122"/>
                <a:gd name="T11" fmla="*/ 8 h 111"/>
                <a:gd name="T12" fmla="*/ 13 w 122"/>
                <a:gd name="T13" fmla="*/ 0 h 111"/>
                <a:gd name="T14" fmla="*/ 9 w 122"/>
                <a:gd name="T15" fmla="*/ 4 h 111"/>
                <a:gd name="T16" fmla="*/ 0 w 122"/>
                <a:gd name="T17" fmla="*/ 12 h 111"/>
                <a:gd name="T18" fmla="*/ 22 w 122"/>
                <a:gd name="T19" fmla="*/ 28 h 111"/>
                <a:gd name="T20" fmla="*/ 32 w 122"/>
                <a:gd name="T21" fmla="*/ 28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2"/>
                <a:gd name="T34" fmla="*/ 0 h 111"/>
                <a:gd name="T35" fmla="*/ 122 w 122"/>
                <a:gd name="T36" fmla="*/ 111 h 1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2" h="111">
                  <a:moveTo>
                    <a:pt x="122" y="111"/>
                  </a:moveTo>
                  <a:lnTo>
                    <a:pt x="122" y="111"/>
                  </a:lnTo>
                  <a:lnTo>
                    <a:pt x="122" y="78"/>
                  </a:lnTo>
                  <a:lnTo>
                    <a:pt x="86" y="63"/>
                  </a:lnTo>
                  <a:lnTo>
                    <a:pt x="86" y="30"/>
                  </a:lnTo>
                  <a:lnTo>
                    <a:pt x="69" y="30"/>
                  </a:lnTo>
                  <a:lnTo>
                    <a:pt x="51" y="0"/>
                  </a:lnTo>
                  <a:lnTo>
                    <a:pt x="34" y="15"/>
                  </a:lnTo>
                  <a:lnTo>
                    <a:pt x="0" y="48"/>
                  </a:lnTo>
                  <a:lnTo>
                    <a:pt x="86" y="111"/>
                  </a:lnTo>
                  <a:lnTo>
                    <a:pt x="122" y="111"/>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49" name="Freeform 409"/>
            <p:cNvSpPr>
              <a:spLocks/>
            </p:cNvSpPr>
            <p:nvPr/>
          </p:nvSpPr>
          <p:spPr bwMode="auto">
            <a:xfrm>
              <a:off x="2706" y="2813"/>
              <a:ext cx="62" cy="56"/>
            </a:xfrm>
            <a:custGeom>
              <a:avLst/>
              <a:gdLst>
                <a:gd name="T0" fmla="*/ 32 w 122"/>
                <a:gd name="T1" fmla="*/ 28 h 111"/>
                <a:gd name="T2" fmla="*/ 32 w 122"/>
                <a:gd name="T3" fmla="*/ 28 h 111"/>
                <a:gd name="T4" fmla="*/ 32 w 122"/>
                <a:gd name="T5" fmla="*/ 20 h 111"/>
                <a:gd name="T6" fmla="*/ 22 w 122"/>
                <a:gd name="T7" fmla="*/ 16 h 111"/>
                <a:gd name="T8" fmla="*/ 22 w 122"/>
                <a:gd name="T9" fmla="*/ 8 h 111"/>
                <a:gd name="T10" fmla="*/ 18 w 122"/>
                <a:gd name="T11" fmla="*/ 8 h 111"/>
                <a:gd name="T12" fmla="*/ 13 w 122"/>
                <a:gd name="T13" fmla="*/ 0 h 111"/>
                <a:gd name="T14" fmla="*/ 9 w 122"/>
                <a:gd name="T15" fmla="*/ 4 h 111"/>
                <a:gd name="T16" fmla="*/ 0 w 122"/>
                <a:gd name="T17" fmla="*/ 12 h 111"/>
                <a:gd name="T18" fmla="*/ 22 w 122"/>
                <a:gd name="T19" fmla="*/ 28 h 111"/>
                <a:gd name="T20" fmla="*/ 32 w 122"/>
                <a:gd name="T21" fmla="*/ 28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2"/>
                <a:gd name="T34" fmla="*/ 0 h 111"/>
                <a:gd name="T35" fmla="*/ 122 w 122"/>
                <a:gd name="T36" fmla="*/ 111 h 1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2" h="111">
                  <a:moveTo>
                    <a:pt x="122" y="111"/>
                  </a:moveTo>
                  <a:lnTo>
                    <a:pt x="122" y="111"/>
                  </a:lnTo>
                  <a:lnTo>
                    <a:pt x="122" y="78"/>
                  </a:lnTo>
                  <a:lnTo>
                    <a:pt x="86" y="63"/>
                  </a:lnTo>
                  <a:lnTo>
                    <a:pt x="86" y="30"/>
                  </a:lnTo>
                  <a:lnTo>
                    <a:pt x="69" y="30"/>
                  </a:lnTo>
                  <a:lnTo>
                    <a:pt x="51" y="0"/>
                  </a:lnTo>
                  <a:lnTo>
                    <a:pt x="34" y="15"/>
                  </a:lnTo>
                  <a:lnTo>
                    <a:pt x="0" y="48"/>
                  </a:lnTo>
                  <a:lnTo>
                    <a:pt x="86" y="111"/>
                  </a:lnTo>
                  <a:lnTo>
                    <a:pt x="122" y="111"/>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50" name="Freeform 410"/>
            <p:cNvSpPr>
              <a:spLocks/>
            </p:cNvSpPr>
            <p:nvPr/>
          </p:nvSpPr>
          <p:spPr bwMode="auto">
            <a:xfrm>
              <a:off x="2750" y="2789"/>
              <a:ext cx="87" cy="80"/>
            </a:xfrm>
            <a:custGeom>
              <a:avLst/>
              <a:gdLst>
                <a:gd name="T0" fmla="*/ 39 w 173"/>
                <a:gd name="T1" fmla="*/ 36 h 159"/>
                <a:gd name="T2" fmla="*/ 39 w 173"/>
                <a:gd name="T3" fmla="*/ 36 h 159"/>
                <a:gd name="T4" fmla="*/ 39 w 173"/>
                <a:gd name="T5" fmla="*/ 24 h 159"/>
                <a:gd name="T6" fmla="*/ 44 w 173"/>
                <a:gd name="T7" fmla="*/ 16 h 159"/>
                <a:gd name="T8" fmla="*/ 39 w 173"/>
                <a:gd name="T9" fmla="*/ 8 h 159"/>
                <a:gd name="T10" fmla="*/ 35 w 173"/>
                <a:gd name="T11" fmla="*/ 4 h 159"/>
                <a:gd name="T12" fmla="*/ 26 w 173"/>
                <a:gd name="T13" fmla="*/ 4 h 159"/>
                <a:gd name="T14" fmla="*/ 22 w 173"/>
                <a:gd name="T15" fmla="*/ 0 h 159"/>
                <a:gd name="T16" fmla="*/ 18 w 173"/>
                <a:gd name="T17" fmla="*/ 4 h 159"/>
                <a:gd name="T18" fmla="*/ 13 w 173"/>
                <a:gd name="T19" fmla="*/ 0 h 159"/>
                <a:gd name="T20" fmla="*/ 9 w 173"/>
                <a:gd name="T21" fmla="*/ 4 h 159"/>
                <a:gd name="T22" fmla="*/ 5 w 173"/>
                <a:gd name="T23" fmla="*/ 4 h 159"/>
                <a:gd name="T24" fmla="*/ 5 w 173"/>
                <a:gd name="T25" fmla="*/ 8 h 159"/>
                <a:gd name="T26" fmla="*/ 5 w 173"/>
                <a:gd name="T27" fmla="*/ 12 h 159"/>
                <a:gd name="T28" fmla="*/ 5 w 173"/>
                <a:gd name="T29" fmla="*/ 16 h 159"/>
                <a:gd name="T30" fmla="*/ 5 w 173"/>
                <a:gd name="T31" fmla="*/ 20 h 159"/>
                <a:gd name="T32" fmla="*/ 0 w 173"/>
                <a:gd name="T33" fmla="*/ 20 h 159"/>
                <a:gd name="T34" fmla="*/ 0 w 173"/>
                <a:gd name="T35" fmla="*/ 28 h 159"/>
                <a:gd name="T36" fmla="*/ 9 w 173"/>
                <a:gd name="T37" fmla="*/ 32 h 159"/>
                <a:gd name="T38" fmla="*/ 9 w 173"/>
                <a:gd name="T39" fmla="*/ 40 h 159"/>
                <a:gd name="T40" fmla="*/ 18 w 173"/>
                <a:gd name="T41" fmla="*/ 36 h 159"/>
                <a:gd name="T42" fmla="*/ 31 w 173"/>
                <a:gd name="T43" fmla="*/ 36 h 159"/>
                <a:gd name="T44" fmla="*/ 39 w 173"/>
                <a:gd name="T45" fmla="*/ 36 h 1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3"/>
                <a:gd name="T70" fmla="*/ 0 h 159"/>
                <a:gd name="T71" fmla="*/ 173 w 173"/>
                <a:gd name="T72" fmla="*/ 159 h 1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3" h="159">
                  <a:moveTo>
                    <a:pt x="155" y="144"/>
                  </a:moveTo>
                  <a:lnTo>
                    <a:pt x="155" y="144"/>
                  </a:lnTo>
                  <a:lnTo>
                    <a:pt x="155" y="96"/>
                  </a:lnTo>
                  <a:lnTo>
                    <a:pt x="173" y="63"/>
                  </a:lnTo>
                  <a:lnTo>
                    <a:pt x="155" y="30"/>
                  </a:lnTo>
                  <a:lnTo>
                    <a:pt x="138" y="15"/>
                  </a:lnTo>
                  <a:lnTo>
                    <a:pt x="104" y="15"/>
                  </a:lnTo>
                  <a:lnTo>
                    <a:pt x="86" y="0"/>
                  </a:lnTo>
                  <a:lnTo>
                    <a:pt x="69" y="15"/>
                  </a:lnTo>
                  <a:lnTo>
                    <a:pt x="52" y="0"/>
                  </a:lnTo>
                  <a:lnTo>
                    <a:pt x="34" y="15"/>
                  </a:lnTo>
                  <a:lnTo>
                    <a:pt x="17" y="15"/>
                  </a:lnTo>
                  <a:lnTo>
                    <a:pt x="17" y="30"/>
                  </a:lnTo>
                  <a:lnTo>
                    <a:pt x="17" y="48"/>
                  </a:lnTo>
                  <a:lnTo>
                    <a:pt x="17" y="63"/>
                  </a:lnTo>
                  <a:lnTo>
                    <a:pt x="17" y="78"/>
                  </a:lnTo>
                  <a:lnTo>
                    <a:pt x="0" y="78"/>
                  </a:lnTo>
                  <a:lnTo>
                    <a:pt x="0" y="111"/>
                  </a:lnTo>
                  <a:lnTo>
                    <a:pt x="34" y="126"/>
                  </a:lnTo>
                  <a:lnTo>
                    <a:pt x="34" y="159"/>
                  </a:lnTo>
                  <a:lnTo>
                    <a:pt x="69" y="144"/>
                  </a:lnTo>
                  <a:lnTo>
                    <a:pt x="121" y="144"/>
                  </a:lnTo>
                  <a:lnTo>
                    <a:pt x="155" y="14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1" name="Freeform 411"/>
            <p:cNvSpPr>
              <a:spLocks/>
            </p:cNvSpPr>
            <p:nvPr/>
          </p:nvSpPr>
          <p:spPr bwMode="auto">
            <a:xfrm>
              <a:off x="2750" y="2789"/>
              <a:ext cx="87" cy="80"/>
            </a:xfrm>
            <a:custGeom>
              <a:avLst/>
              <a:gdLst>
                <a:gd name="T0" fmla="*/ 39 w 173"/>
                <a:gd name="T1" fmla="*/ 36 h 159"/>
                <a:gd name="T2" fmla="*/ 39 w 173"/>
                <a:gd name="T3" fmla="*/ 36 h 159"/>
                <a:gd name="T4" fmla="*/ 39 w 173"/>
                <a:gd name="T5" fmla="*/ 24 h 159"/>
                <a:gd name="T6" fmla="*/ 44 w 173"/>
                <a:gd name="T7" fmla="*/ 16 h 159"/>
                <a:gd name="T8" fmla="*/ 39 w 173"/>
                <a:gd name="T9" fmla="*/ 8 h 159"/>
                <a:gd name="T10" fmla="*/ 35 w 173"/>
                <a:gd name="T11" fmla="*/ 4 h 159"/>
                <a:gd name="T12" fmla="*/ 26 w 173"/>
                <a:gd name="T13" fmla="*/ 4 h 159"/>
                <a:gd name="T14" fmla="*/ 22 w 173"/>
                <a:gd name="T15" fmla="*/ 0 h 159"/>
                <a:gd name="T16" fmla="*/ 18 w 173"/>
                <a:gd name="T17" fmla="*/ 4 h 159"/>
                <a:gd name="T18" fmla="*/ 13 w 173"/>
                <a:gd name="T19" fmla="*/ 0 h 159"/>
                <a:gd name="T20" fmla="*/ 9 w 173"/>
                <a:gd name="T21" fmla="*/ 4 h 159"/>
                <a:gd name="T22" fmla="*/ 5 w 173"/>
                <a:gd name="T23" fmla="*/ 4 h 159"/>
                <a:gd name="T24" fmla="*/ 5 w 173"/>
                <a:gd name="T25" fmla="*/ 8 h 159"/>
                <a:gd name="T26" fmla="*/ 5 w 173"/>
                <a:gd name="T27" fmla="*/ 12 h 159"/>
                <a:gd name="T28" fmla="*/ 5 w 173"/>
                <a:gd name="T29" fmla="*/ 16 h 159"/>
                <a:gd name="T30" fmla="*/ 5 w 173"/>
                <a:gd name="T31" fmla="*/ 20 h 159"/>
                <a:gd name="T32" fmla="*/ 0 w 173"/>
                <a:gd name="T33" fmla="*/ 20 h 159"/>
                <a:gd name="T34" fmla="*/ 0 w 173"/>
                <a:gd name="T35" fmla="*/ 28 h 159"/>
                <a:gd name="T36" fmla="*/ 9 w 173"/>
                <a:gd name="T37" fmla="*/ 32 h 159"/>
                <a:gd name="T38" fmla="*/ 9 w 173"/>
                <a:gd name="T39" fmla="*/ 40 h 159"/>
                <a:gd name="T40" fmla="*/ 18 w 173"/>
                <a:gd name="T41" fmla="*/ 36 h 159"/>
                <a:gd name="T42" fmla="*/ 31 w 173"/>
                <a:gd name="T43" fmla="*/ 36 h 159"/>
                <a:gd name="T44" fmla="*/ 39 w 173"/>
                <a:gd name="T45" fmla="*/ 36 h 1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3"/>
                <a:gd name="T70" fmla="*/ 0 h 159"/>
                <a:gd name="T71" fmla="*/ 173 w 173"/>
                <a:gd name="T72" fmla="*/ 159 h 1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3" h="159">
                  <a:moveTo>
                    <a:pt x="155" y="144"/>
                  </a:moveTo>
                  <a:lnTo>
                    <a:pt x="155" y="144"/>
                  </a:lnTo>
                  <a:lnTo>
                    <a:pt x="155" y="96"/>
                  </a:lnTo>
                  <a:lnTo>
                    <a:pt x="173" y="63"/>
                  </a:lnTo>
                  <a:lnTo>
                    <a:pt x="155" y="30"/>
                  </a:lnTo>
                  <a:lnTo>
                    <a:pt x="138" y="15"/>
                  </a:lnTo>
                  <a:lnTo>
                    <a:pt x="104" y="15"/>
                  </a:lnTo>
                  <a:lnTo>
                    <a:pt x="86" y="0"/>
                  </a:lnTo>
                  <a:lnTo>
                    <a:pt x="69" y="15"/>
                  </a:lnTo>
                  <a:lnTo>
                    <a:pt x="52" y="0"/>
                  </a:lnTo>
                  <a:lnTo>
                    <a:pt x="34" y="15"/>
                  </a:lnTo>
                  <a:lnTo>
                    <a:pt x="17" y="15"/>
                  </a:lnTo>
                  <a:lnTo>
                    <a:pt x="17" y="30"/>
                  </a:lnTo>
                  <a:lnTo>
                    <a:pt x="17" y="48"/>
                  </a:lnTo>
                  <a:lnTo>
                    <a:pt x="17" y="63"/>
                  </a:lnTo>
                  <a:lnTo>
                    <a:pt x="17" y="78"/>
                  </a:lnTo>
                  <a:lnTo>
                    <a:pt x="0" y="78"/>
                  </a:lnTo>
                  <a:lnTo>
                    <a:pt x="0" y="111"/>
                  </a:lnTo>
                  <a:lnTo>
                    <a:pt x="34" y="126"/>
                  </a:lnTo>
                  <a:lnTo>
                    <a:pt x="34" y="159"/>
                  </a:lnTo>
                  <a:lnTo>
                    <a:pt x="69" y="144"/>
                  </a:lnTo>
                  <a:lnTo>
                    <a:pt x="121" y="144"/>
                  </a:lnTo>
                  <a:lnTo>
                    <a:pt x="155" y="144"/>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52" name="Freeform 412"/>
            <p:cNvSpPr>
              <a:spLocks/>
            </p:cNvSpPr>
            <p:nvPr/>
          </p:nvSpPr>
          <p:spPr bwMode="auto">
            <a:xfrm>
              <a:off x="2794" y="2733"/>
              <a:ext cx="103" cy="72"/>
            </a:xfrm>
            <a:custGeom>
              <a:avLst/>
              <a:gdLst>
                <a:gd name="T0" fmla="*/ 0 w 208"/>
                <a:gd name="T1" fmla="*/ 28 h 144"/>
                <a:gd name="T2" fmla="*/ 0 w 208"/>
                <a:gd name="T3" fmla="*/ 28 h 144"/>
                <a:gd name="T4" fmla="*/ 4 w 208"/>
                <a:gd name="T5" fmla="*/ 24 h 144"/>
                <a:gd name="T6" fmla="*/ 13 w 208"/>
                <a:gd name="T7" fmla="*/ 12 h 144"/>
                <a:gd name="T8" fmla="*/ 21 w 208"/>
                <a:gd name="T9" fmla="*/ 9 h 144"/>
                <a:gd name="T10" fmla="*/ 30 w 208"/>
                <a:gd name="T11" fmla="*/ 0 h 144"/>
                <a:gd name="T12" fmla="*/ 38 w 208"/>
                <a:gd name="T13" fmla="*/ 0 h 144"/>
                <a:gd name="T14" fmla="*/ 38 w 208"/>
                <a:gd name="T15" fmla="*/ 9 h 144"/>
                <a:gd name="T16" fmla="*/ 47 w 208"/>
                <a:gd name="T17" fmla="*/ 17 h 144"/>
                <a:gd name="T18" fmla="*/ 51 w 208"/>
                <a:gd name="T19" fmla="*/ 17 h 144"/>
                <a:gd name="T20" fmla="*/ 51 w 208"/>
                <a:gd name="T21" fmla="*/ 20 h 144"/>
                <a:gd name="T22" fmla="*/ 43 w 208"/>
                <a:gd name="T23" fmla="*/ 24 h 144"/>
                <a:gd name="T24" fmla="*/ 34 w 208"/>
                <a:gd name="T25" fmla="*/ 24 h 144"/>
                <a:gd name="T26" fmla="*/ 17 w 208"/>
                <a:gd name="T27" fmla="*/ 24 h 144"/>
                <a:gd name="T28" fmla="*/ 17 w 208"/>
                <a:gd name="T29" fmla="*/ 28 h 144"/>
                <a:gd name="T30" fmla="*/ 17 w 208"/>
                <a:gd name="T31" fmla="*/ 36 h 144"/>
                <a:gd name="T32" fmla="*/ 13 w 208"/>
                <a:gd name="T33" fmla="*/ 33 h 144"/>
                <a:gd name="T34" fmla="*/ 4 w 208"/>
                <a:gd name="T35" fmla="*/ 33 h 144"/>
                <a:gd name="T36" fmla="*/ 0 w 208"/>
                <a:gd name="T37" fmla="*/ 28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144"/>
                <a:gd name="T59" fmla="*/ 208 w 208"/>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144">
                  <a:moveTo>
                    <a:pt x="0" y="114"/>
                  </a:moveTo>
                  <a:lnTo>
                    <a:pt x="0" y="114"/>
                  </a:lnTo>
                  <a:lnTo>
                    <a:pt x="18" y="96"/>
                  </a:lnTo>
                  <a:lnTo>
                    <a:pt x="52" y="48"/>
                  </a:lnTo>
                  <a:lnTo>
                    <a:pt x="87" y="33"/>
                  </a:lnTo>
                  <a:lnTo>
                    <a:pt x="121" y="0"/>
                  </a:lnTo>
                  <a:lnTo>
                    <a:pt x="156" y="0"/>
                  </a:lnTo>
                  <a:lnTo>
                    <a:pt x="156" y="33"/>
                  </a:lnTo>
                  <a:lnTo>
                    <a:pt x="190" y="66"/>
                  </a:lnTo>
                  <a:lnTo>
                    <a:pt x="208" y="66"/>
                  </a:lnTo>
                  <a:lnTo>
                    <a:pt x="208" y="81"/>
                  </a:lnTo>
                  <a:lnTo>
                    <a:pt x="173" y="96"/>
                  </a:lnTo>
                  <a:lnTo>
                    <a:pt x="138" y="96"/>
                  </a:lnTo>
                  <a:lnTo>
                    <a:pt x="69" y="96"/>
                  </a:lnTo>
                  <a:lnTo>
                    <a:pt x="69" y="114"/>
                  </a:lnTo>
                  <a:lnTo>
                    <a:pt x="69" y="144"/>
                  </a:lnTo>
                  <a:lnTo>
                    <a:pt x="52" y="129"/>
                  </a:lnTo>
                  <a:lnTo>
                    <a:pt x="18" y="129"/>
                  </a:lnTo>
                  <a:lnTo>
                    <a:pt x="0" y="114"/>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3" name="Freeform 413"/>
            <p:cNvSpPr>
              <a:spLocks/>
            </p:cNvSpPr>
            <p:nvPr/>
          </p:nvSpPr>
          <p:spPr bwMode="auto">
            <a:xfrm>
              <a:off x="2794" y="2733"/>
              <a:ext cx="103" cy="72"/>
            </a:xfrm>
            <a:custGeom>
              <a:avLst/>
              <a:gdLst>
                <a:gd name="T0" fmla="*/ 0 w 208"/>
                <a:gd name="T1" fmla="*/ 28 h 144"/>
                <a:gd name="T2" fmla="*/ 0 w 208"/>
                <a:gd name="T3" fmla="*/ 28 h 144"/>
                <a:gd name="T4" fmla="*/ 4 w 208"/>
                <a:gd name="T5" fmla="*/ 24 h 144"/>
                <a:gd name="T6" fmla="*/ 13 w 208"/>
                <a:gd name="T7" fmla="*/ 12 h 144"/>
                <a:gd name="T8" fmla="*/ 21 w 208"/>
                <a:gd name="T9" fmla="*/ 9 h 144"/>
                <a:gd name="T10" fmla="*/ 30 w 208"/>
                <a:gd name="T11" fmla="*/ 0 h 144"/>
                <a:gd name="T12" fmla="*/ 38 w 208"/>
                <a:gd name="T13" fmla="*/ 0 h 144"/>
                <a:gd name="T14" fmla="*/ 38 w 208"/>
                <a:gd name="T15" fmla="*/ 9 h 144"/>
                <a:gd name="T16" fmla="*/ 47 w 208"/>
                <a:gd name="T17" fmla="*/ 17 h 144"/>
                <a:gd name="T18" fmla="*/ 51 w 208"/>
                <a:gd name="T19" fmla="*/ 17 h 144"/>
                <a:gd name="T20" fmla="*/ 51 w 208"/>
                <a:gd name="T21" fmla="*/ 20 h 144"/>
                <a:gd name="T22" fmla="*/ 43 w 208"/>
                <a:gd name="T23" fmla="*/ 24 h 144"/>
                <a:gd name="T24" fmla="*/ 34 w 208"/>
                <a:gd name="T25" fmla="*/ 24 h 144"/>
                <a:gd name="T26" fmla="*/ 17 w 208"/>
                <a:gd name="T27" fmla="*/ 24 h 144"/>
                <a:gd name="T28" fmla="*/ 17 w 208"/>
                <a:gd name="T29" fmla="*/ 28 h 144"/>
                <a:gd name="T30" fmla="*/ 17 w 208"/>
                <a:gd name="T31" fmla="*/ 36 h 144"/>
                <a:gd name="T32" fmla="*/ 13 w 208"/>
                <a:gd name="T33" fmla="*/ 33 h 144"/>
                <a:gd name="T34" fmla="*/ 4 w 208"/>
                <a:gd name="T35" fmla="*/ 33 h 144"/>
                <a:gd name="T36" fmla="*/ 0 w 208"/>
                <a:gd name="T37" fmla="*/ 28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144"/>
                <a:gd name="T59" fmla="*/ 208 w 208"/>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144">
                  <a:moveTo>
                    <a:pt x="0" y="114"/>
                  </a:moveTo>
                  <a:lnTo>
                    <a:pt x="0" y="114"/>
                  </a:lnTo>
                  <a:lnTo>
                    <a:pt x="18" y="96"/>
                  </a:lnTo>
                  <a:lnTo>
                    <a:pt x="52" y="48"/>
                  </a:lnTo>
                  <a:lnTo>
                    <a:pt x="87" y="33"/>
                  </a:lnTo>
                  <a:lnTo>
                    <a:pt x="121" y="0"/>
                  </a:lnTo>
                  <a:lnTo>
                    <a:pt x="156" y="0"/>
                  </a:lnTo>
                  <a:lnTo>
                    <a:pt x="156" y="33"/>
                  </a:lnTo>
                  <a:lnTo>
                    <a:pt x="190" y="66"/>
                  </a:lnTo>
                  <a:lnTo>
                    <a:pt x="208" y="66"/>
                  </a:lnTo>
                  <a:lnTo>
                    <a:pt x="208" y="81"/>
                  </a:lnTo>
                  <a:lnTo>
                    <a:pt x="173" y="96"/>
                  </a:lnTo>
                  <a:lnTo>
                    <a:pt x="138" y="96"/>
                  </a:lnTo>
                  <a:lnTo>
                    <a:pt x="69" y="96"/>
                  </a:lnTo>
                  <a:lnTo>
                    <a:pt x="69" y="114"/>
                  </a:lnTo>
                  <a:lnTo>
                    <a:pt x="69" y="144"/>
                  </a:lnTo>
                  <a:lnTo>
                    <a:pt x="52" y="129"/>
                  </a:lnTo>
                  <a:lnTo>
                    <a:pt x="18" y="129"/>
                  </a:lnTo>
                  <a:lnTo>
                    <a:pt x="0" y="114"/>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54" name="Freeform 414"/>
            <p:cNvSpPr>
              <a:spLocks/>
            </p:cNvSpPr>
            <p:nvPr/>
          </p:nvSpPr>
          <p:spPr bwMode="auto">
            <a:xfrm>
              <a:off x="2828" y="2781"/>
              <a:ext cx="52" cy="80"/>
            </a:xfrm>
            <a:custGeom>
              <a:avLst/>
              <a:gdLst>
                <a:gd name="T0" fmla="*/ 0 w 104"/>
                <a:gd name="T1" fmla="*/ 12 h 162"/>
                <a:gd name="T2" fmla="*/ 0 w 104"/>
                <a:gd name="T3" fmla="*/ 12 h 162"/>
                <a:gd name="T4" fmla="*/ 0 w 104"/>
                <a:gd name="T5" fmla="*/ 4 h 162"/>
                <a:gd name="T6" fmla="*/ 0 w 104"/>
                <a:gd name="T7" fmla="*/ 0 h 162"/>
                <a:gd name="T8" fmla="*/ 18 w 104"/>
                <a:gd name="T9" fmla="*/ 0 h 162"/>
                <a:gd name="T10" fmla="*/ 22 w 104"/>
                <a:gd name="T11" fmla="*/ 16 h 162"/>
                <a:gd name="T12" fmla="*/ 26 w 104"/>
                <a:gd name="T13" fmla="*/ 28 h 162"/>
                <a:gd name="T14" fmla="*/ 26 w 104"/>
                <a:gd name="T15" fmla="*/ 32 h 162"/>
                <a:gd name="T16" fmla="*/ 5 w 104"/>
                <a:gd name="T17" fmla="*/ 40 h 162"/>
                <a:gd name="T18" fmla="*/ 0 w 104"/>
                <a:gd name="T19" fmla="*/ 40 h 162"/>
                <a:gd name="T20" fmla="*/ 0 w 104"/>
                <a:gd name="T21" fmla="*/ 28 h 162"/>
                <a:gd name="T22" fmla="*/ 5 w 104"/>
                <a:gd name="T23" fmla="*/ 20 h 162"/>
                <a:gd name="T24" fmla="*/ 0 w 104"/>
                <a:gd name="T25" fmla="*/ 12 h 1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2"/>
                <a:gd name="T41" fmla="*/ 104 w 104"/>
                <a:gd name="T42" fmla="*/ 162 h 1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2">
                  <a:moveTo>
                    <a:pt x="0" y="48"/>
                  </a:moveTo>
                  <a:lnTo>
                    <a:pt x="0" y="48"/>
                  </a:lnTo>
                  <a:lnTo>
                    <a:pt x="0" y="18"/>
                  </a:lnTo>
                  <a:lnTo>
                    <a:pt x="0" y="0"/>
                  </a:lnTo>
                  <a:lnTo>
                    <a:pt x="69" y="0"/>
                  </a:lnTo>
                  <a:lnTo>
                    <a:pt x="87" y="66"/>
                  </a:lnTo>
                  <a:lnTo>
                    <a:pt x="104" y="114"/>
                  </a:lnTo>
                  <a:lnTo>
                    <a:pt x="104" y="129"/>
                  </a:lnTo>
                  <a:lnTo>
                    <a:pt x="18" y="162"/>
                  </a:lnTo>
                  <a:lnTo>
                    <a:pt x="0" y="162"/>
                  </a:lnTo>
                  <a:lnTo>
                    <a:pt x="0" y="114"/>
                  </a:lnTo>
                  <a:lnTo>
                    <a:pt x="18" y="81"/>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5" name="Freeform 415"/>
            <p:cNvSpPr>
              <a:spLocks/>
            </p:cNvSpPr>
            <p:nvPr/>
          </p:nvSpPr>
          <p:spPr bwMode="auto">
            <a:xfrm>
              <a:off x="2828" y="2781"/>
              <a:ext cx="52" cy="80"/>
            </a:xfrm>
            <a:custGeom>
              <a:avLst/>
              <a:gdLst>
                <a:gd name="T0" fmla="*/ 0 w 104"/>
                <a:gd name="T1" fmla="*/ 12 h 162"/>
                <a:gd name="T2" fmla="*/ 0 w 104"/>
                <a:gd name="T3" fmla="*/ 12 h 162"/>
                <a:gd name="T4" fmla="*/ 0 w 104"/>
                <a:gd name="T5" fmla="*/ 4 h 162"/>
                <a:gd name="T6" fmla="*/ 0 w 104"/>
                <a:gd name="T7" fmla="*/ 0 h 162"/>
                <a:gd name="T8" fmla="*/ 18 w 104"/>
                <a:gd name="T9" fmla="*/ 0 h 162"/>
                <a:gd name="T10" fmla="*/ 22 w 104"/>
                <a:gd name="T11" fmla="*/ 16 h 162"/>
                <a:gd name="T12" fmla="*/ 26 w 104"/>
                <a:gd name="T13" fmla="*/ 28 h 162"/>
                <a:gd name="T14" fmla="*/ 26 w 104"/>
                <a:gd name="T15" fmla="*/ 32 h 162"/>
                <a:gd name="T16" fmla="*/ 5 w 104"/>
                <a:gd name="T17" fmla="*/ 40 h 162"/>
                <a:gd name="T18" fmla="*/ 0 w 104"/>
                <a:gd name="T19" fmla="*/ 40 h 162"/>
                <a:gd name="T20" fmla="*/ 0 w 104"/>
                <a:gd name="T21" fmla="*/ 28 h 162"/>
                <a:gd name="T22" fmla="*/ 5 w 104"/>
                <a:gd name="T23" fmla="*/ 20 h 162"/>
                <a:gd name="T24" fmla="*/ 0 w 104"/>
                <a:gd name="T25" fmla="*/ 12 h 1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2"/>
                <a:gd name="T41" fmla="*/ 104 w 104"/>
                <a:gd name="T42" fmla="*/ 162 h 1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2">
                  <a:moveTo>
                    <a:pt x="0" y="48"/>
                  </a:moveTo>
                  <a:lnTo>
                    <a:pt x="0" y="48"/>
                  </a:lnTo>
                  <a:lnTo>
                    <a:pt x="0" y="18"/>
                  </a:lnTo>
                  <a:lnTo>
                    <a:pt x="0" y="0"/>
                  </a:lnTo>
                  <a:lnTo>
                    <a:pt x="69" y="0"/>
                  </a:lnTo>
                  <a:lnTo>
                    <a:pt x="87" y="66"/>
                  </a:lnTo>
                  <a:lnTo>
                    <a:pt x="104" y="114"/>
                  </a:lnTo>
                  <a:lnTo>
                    <a:pt x="104" y="129"/>
                  </a:lnTo>
                  <a:lnTo>
                    <a:pt x="18" y="162"/>
                  </a:lnTo>
                  <a:lnTo>
                    <a:pt x="0" y="162"/>
                  </a:lnTo>
                  <a:lnTo>
                    <a:pt x="0" y="114"/>
                  </a:lnTo>
                  <a:lnTo>
                    <a:pt x="18" y="81"/>
                  </a:lnTo>
                  <a:lnTo>
                    <a:pt x="0" y="4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56" name="Freeform 416"/>
            <p:cNvSpPr>
              <a:spLocks/>
            </p:cNvSpPr>
            <p:nvPr/>
          </p:nvSpPr>
          <p:spPr bwMode="auto">
            <a:xfrm>
              <a:off x="2863" y="2781"/>
              <a:ext cx="26" cy="64"/>
            </a:xfrm>
            <a:custGeom>
              <a:avLst/>
              <a:gdLst>
                <a:gd name="T0" fmla="*/ 9 w 52"/>
                <a:gd name="T1" fmla="*/ 0 h 129"/>
                <a:gd name="T2" fmla="*/ 9 w 52"/>
                <a:gd name="T3" fmla="*/ 0 h 129"/>
                <a:gd name="T4" fmla="*/ 0 w 52"/>
                <a:gd name="T5" fmla="*/ 0 h 129"/>
                <a:gd name="T6" fmla="*/ 5 w 52"/>
                <a:gd name="T7" fmla="*/ 16 h 129"/>
                <a:gd name="T8" fmla="*/ 9 w 52"/>
                <a:gd name="T9" fmla="*/ 28 h 129"/>
                <a:gd name="T10" fmla="*/ 9 w 52"/>
                <a:gd name="T11" fmla="*/ 32 h 129"/>
                <a:gd name="T12" fmla="*/ 13 w 52"/>
                <a:gd name="T13" fmla="*/ 32 h 129"/>
                <a:gd name="T14" fmla="*/ 13 w 52"/>
                <a:gd name="T15" fmla="*/ 16 h 129"/>
                <a:gd name="T16" fmla="*/ 13 w 52"/>
                <a:gd name="T17" fmla="*/ 8 h 129"/>
                <a:gd name="T18" fmla="*/ 9 w 52"/>
                <a:gd name="T19" fmla="*/ 4 h 129"/>
                <a:gd name="T20" fmla="*/ 9 w 52"/>
                <a:gd name="T21" fmla="*/ 0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29"/>
                <a:gd name="T35" fmla="*/ 52 w 52"/>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29">
                  <a:moveTo>
                    <a:pt x="35" y="0"/>
                  </a:moveTo>
                  <a:lnTo>
                    <a:pt x="35" y="0"/>
                  </a:lnTo>
                  <a:lnTo>
                    <a:pt x="0" y="0"/>
                  </a:lnTo>
                  <a:lnTo>
                    <a:pt x="18" y="66"/>
                  </a:lnTo>
                  <a:lnTo>
                    <a:pt x="35" y="114"/>
                  </a:lnTo>
                  <a:lnTo>
                    <a:pt x="35" y="129"/>
                  </a:lnTo>
                  <a:lnTo>
                    <a:pt x="52" y="129"/>
                  </a:lnTo>
                  <a:lnTo>
                    <a:pt x="52" y="66"/>
                  </a:lnTo>
                  <a:lnTo>
                    <a:pt x="52" y="33"/>
                  </a:lnTo>
                  <a:lnTo>
                    <a:pt x="35" y="18"/>
                  </a:lnTo>
                  <a:lnTo>
                    <a:pt x="35"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7" name="Freeform 417"/>
            <p:cNvSpPr>
              <a:spLocks/>
            </p:cNvSpPr>
            <p:nvPr/>
          </p:nvSpPr>
          <p:spPr bwMode="auto">
            <a:xfrm>
              <a:off x="2863" y="2781"/>
              <a:ext cx="26" cy="64"/>
            </a:xfrm>
            <a:custGeom>
              <a:avLst/>
              <a:gdLst>
                <a:gd name="T0" fmla="*/ 9 w 52"/>
                <a:gd name="T1" fmla="*/ 0 h 129"/>
                <a:gd name="T2" fmla="*/ 9 w 52"/>
                <a:gd name="T3" fmla="*/ 0 h 129"/>
                <a:gd name="T4" fmla="*/ 0 w 52"/>
                <a:gd name="T5" fmla="*/ 0 h 129"/>
                <a:gd name="T6" fmla="*/ 5 w 52"/>
                <a:gd name="T7" fmla="*/ 16 h 129"/>
                <a:gd name="T8" fmla="*/ 9 w 52"/>
                <a:gd name="T9" fmla="*/ 28 h 129"/>
                <a:gd name="T10" fmla="*/ 9 w 52"/>
                <a:gd name="T11" fmla="*/ 32 h 129"/>
                <a:gd name="T12" fmla="*/ 13 w 52"/>
                <a:gd name="T13" fmla="*/ 32 h 129"/>
                <a:gd name="T14" fmla="*/ 13 w 52"/>
                <a:gd name="T15" fmla="*/ 16 h 129"/>
                <a:gd name="T16" fmla="*/ 13 w 52"/>
                <a:gd name="T17" fmla="*/ 8 h 129"/>
                <a:gd name="T18" fmla="*/ 9 w 52"/>
                <a:gd name="T19" fmla="*/ 4 h 129"/>
                <a:gd name="T20" fmla="*/ 9 w 52"/>
                <a:gd name="T21" fmla="*/ 0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29"/>
                <a:gd name="T35" fmla="*/ 52 w 52"/>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29">
                  <a:moveTo>
                    <a:pt x="35" y="0"/>
                  </a:moveTo>
                  <a:lnTo>
                    <a:pt x="35" y="0"/>
                  </a:lnTo>
                  <a:lnTo>
                    <a:pt x="0" y="0"/>
                  </a:lnTo>
                  <a:lnTo>
                    <a:pt x="18" y="66"/>
                  </a:lnTo>
                  <a:lnTo>
                    <a:pt x="35" y="114"/>
                  </a:lnTo>
                  <a:lnTo>
                    <a:pt x="35" y="129"/>
                  </a:lnTo>
                  <a:lnTo>
                    <a:pt x="52" y="129"/>
                  </a:lnTo>
                  <a:lnTo>
                    <a:pt x="52" y="66"/>
                  </a:lnTo>
                  <a:lnTo>
                    <a:pt x="52" y="33"/>
                  </a:lnTo>
                  <a:lnTo>
                    <a:pt x="35" y="18"/>
                  </a:lnTo>
                  <a:lnTo>
                    <a:pt x="35"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58" name="Freeform 418"/>
            <p:cNvSpPr>
              <a:spLocks/>
            </p:cNvSpPr>
            <p:nvPr/>
          </p:nvSpPr>
          <p:spPr bwMode="auto">
            <a:xfrm>
              <a:off x="2880" y="2765"/>
              <a:ext cx="35" cy="80"/>
            </a:xfrm>
            <a:custGeom>
              <a:avLst/>
              <a:gdLst>
                <a:gd name="T0" fmla="*/ 9 w 69"/>
                <a:gd name="T1" fmla="*/ 4 h 159"/>
                <a:gd name="T2" fmla="*/ 9 w 69"/>
                <a:gd name="T3" fmla="*/ 4 h 159"/>
                <a:gd name="T4" fmla="*/ 0 w 69"/>
                <a:gd name="T5" fmla="*/ 8 h 159"/>
                <a:gd name="T6" fmla="*/ 0 w 69"/>
                <a:gd name="T7" fmla="*/ 12 h 159"/>
                <a:gd name="T8" fmla="*/ 5 w 69"/>
                <a:gd name="T9" fmla="*/ 16 h 159"/>
                <a:gd name="T10" fmla="*/ 5 w 69"/>
                <a:gd name="T11" fmla="*/ 24 h 159"/>
                <a:gd name="T12" fmla="*/ 5 w 69"/>
                <a:gd name="T13" fmla="*/ 40 h 159"/>
                <a:gd name="T14" fmla="*/ 13 w 69"/>
                <a:gd name="T15" fmla="*/ 40 h 159"/>
                <a:gd name="T16" fmla="*/ 13 w 69"/>
                <a:gd name="T17" fmla="*/ 28 h 159"/>
                <a:gd name="T18" fmla="*/ 18 w 69"/>
                <a:gd name="T19" fmla="*/ 12 h 159"/>
                <a:gd name="T20" fmla="*/ 18 w 69"/>
                <a:gd name="T21" fmla="*/ 4 h 159"/>
                <a:gd name="T22" fmla="*/ 13 w 69"/>
                <a:gd name="T23" fmla="*/ 0 h 159"/>
                <a:gd name="T24" fmla="*/ 9 w 69"/>
                <a:gd name="T25" fmla="*/ 0 h 159"/>
                <a:gd name="T26" fmla="*/ 9 w 69"/>
                <a:gd name="T27" fmla="*/ 4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59"/>
                <a:gd name="T44" fmla="*/ 69 w 69"/>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59">
                  <a:moveTo>
                    <a:pt x="35" y="15"/>
                  </a:moveTo>
                  <a:lnTo>
                    <a:pt x="35" y="15"/>
                  </a:lnTo>
                  <a:lnTo>
                    <a:pt x="0" y="30"/>
                  </a:lnTo>
                  <a:lnTo>
                    <a:pt x="0" y="48"/>
                  </a:lnTo>
                  <a:lnTo>
                    <a:pt x="17" y="63"/>
                  </a:lnTo>
                  <a:lnTo>
                    <a:pt x="17" y="96"/>
                  </a:lnTo>
                  <a:lnTo>
                    <a:pt x="17" y="159"/>
                  </a:lnTo>
                  <a:lnTo>
                    <a:pt x="52" y="159"/>
                  </a:lnTo>
                  <a:lnTo>
                    <a:pt x="52" y="111"/>
                  </a:lnTo>
                  <a:lnTo>
                    <a:pt x="69" y="48"/>
                  </a:lnTo>
                  <a:lnTo>
                    <a:pt x="69" y="15"/>
                  </a:lnTo>
                  <a:lnTo>
                    <a:pt x="52" y="0"/>
                  </a:lnTo>
                  <a:lnTo>
                    <a:pt x="35" y="0"/>
                  </a:lnTo>
                  <a:lnTo>
                    <a:pt x="35"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59" name="Freeform 419"/>
            <p:cNvSpPr>
              <a:spLocks/>
            </p:cNvSpPr>
            <p:nvPr/>
          </p:nvSpPr>
          <p:spPr bwMode="auto">
            <a:xfrm>
              <a:off x="2880" y="2765"/>
              <a:ext cx="35" cy="80"/>
            </a:xfrm>
            <a:custGeom>
              <a:avLst/>
              <a:gdLst>
                <a:gd name="T0" fmla="*/ 9 w 69"/>
                <a:gd name="T1" fmla="*/ 4 h 159"/>
                <a:gd name="T2" fmla="*/ 9 w 69"/>
                <a:gd name="T3" fmla="*/ 4 h 159"/>
                <a:gd name="T4" fmla="*/ 0 w 69"/>
                <a:gd name="T5" fmla="*/ 8 h 159"/>
                <a:gd name="T6" fmla="*/ 0 w 69"/>
                <a:gd name="T7" fmla="*/ 12 h 159"/>
                <a:gd name="T8" fmla="*/ 5 w 69"/>
                <a:gd name="T9" fmla="*/ 16 h 159"/>
                <a:gd name="T10" fmla="*/ 5 w 69"/>
                <a:gd name="T11" fmla="*/ 24 h 159"/>
                <a:gd name="T12" fmla="*/ 5 w 69"/>
                <a:gd name="T13" fmla="*/ 40 h 159"/>
                <a:gd name="T14" fmla="*/ 13 w 69"/>
                <a:gd name="T15" fmla="*/ 40 h 159"/>
                <a:gd name="T16" fmla="*/ 13 w 69"/>
                <a:gd name="T17" fmla="*/ 28 h 159"/>
                <a:gd name="T18" fmla="*/ 18 w 69"/>
                <a:gd name="T19" fmla="*/ 12 h 159"/>
                <a:gd name="T20" fmla="*/ 18 w 69"/>
                <a:gd name="T21" fmla="*/ 4 h 159"/>
                <a:gd name="T22" fmla="*/ 13 w 69"/>
                <a:gd name="T23" fmla="*/ 0 h 159"/>
                <a:gd name="T24" fmla="*/ 9 w 69"/>
                <a:gd name="T25" fmla="*/ 0 h 159"/>
                <a:gd name="T26" fmla="*/ 9 w 69"/>
                <a:gd name="T27" fmla="*/ 4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59"/>
                <a:gd name="T44" fmla="*/ 69 w 69"/>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59">
                  <a:moveTo>
                    <a:pt x="35" y="15"/>
                  </a:moveTo>
                  <a:lnTo>
                    <a:pt x="35" y="15"/>
                  </a:lnTo>
                  <a:lnTo>
                    <a:pt x="0" y="30"/>
                  </a:lnTo>
                  <a:lnTo>
                    <a:pt x="0" y="48"/>
                  </a:lnTo>
                  <a:lnTo>
                    <a:pt x="17" y="63"/>
                  </a:lnTo>
                  <a:lnTo>
                    <a:pt x="17" y="96"/>
                  </a:lnTo>
                  <a:lnTo>
                    <a:pt x="17" y="159"/>
                  </a:lnTo>
                  <a:lnTo>
                    <a:pt x="52" y="159"/>
                  </a:lnTo>
                  <a:lnTo>
                    <a:pt x="52" y="111"/>
                  </a:lnTo>
                  <a:lnTo>
                    <a:pt x="69" y="48"/>
                  </a:lnTo>
                  <a:lnTo>
                    <a:pt x="69" y="15"/>
                  </a:lnTo>
                  <a:lnTo>
                    <a:pt x="52" y="0"/>
                  </a:lnTo>
                  <a:lnTo>
                    <a:pt x="35" y="0"/>
                  </a:lnTo>
                  <a:lnTo>
                    <a:pt x="35"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60" name="Freeform 420"/>
            <p:cNvSpPr>
              <a:spLocks/>
            </p:cNvSpPr>
            <p:nvPr/>
          </p:nvSpPr>
          <p:spPr bwMode="auto">
            <a:xfrm>
              <a:off x="3036" y="2981"/>
              <a:ext cx="9" cy="16"/>
            </a:xfrm>
            <a:custGeom>
              <a:avLst/>
              <a:gdLst>
                <a:gd name="T0" fmla="*/ 5 w 17"/>
                <a:gd name="T1" fmla="*/ 0 h 31"/>
                <a:gd name="T2" fmla="*/ 5 w 17"/>
                <a:gd name="T3" fmla="*/ 0 h 31"/>
                <a:gd name="T4" fmla="*/ 0 w 17"/>
                <a:gd name="T5" fmla="*/ 8 h 31"/>
                <a:gd name="T6" fmla="*/ 0 w 17"/>
                <a:gd name="T7" fmla="*/ 4 h 31"/>
                <a:gd name="T8" fmla="*/ 0 w 17"/>
                <a:gd name="T9" fmla="*/ 0 h 31"/>
                <a:gd name="T10" fmla="*/ 5 w 17"/>
                <a:gd name="T11" fmla="*/ 0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17" y="0"/>
                  </a:moveTo>
                  <a:lnTo>
                    <a:pt x="17" y="0"/>
                  </a:lnTo>
                  <a:lnTo>
                    <a:pt x="0" y="31"/>
                  </a:lnTo>
                  <a:lnTo>
                    <a:pt x="0" y="16"/>
                  </a:lnTo>
                  <a:lnTo>
                    <a:pt x="0" y="0"/>
                  </a:lnTo>
                  <a:lnTo>
                    <a:pt x="17"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1" name="Freeform 421"/>
            <p:cNvSpPr>
              <a:spLocks/>
            </p:cNvSpPr>
            <p:nvPr/>
          </p:nvSpPr>
          <p:spPr bwMode="auto">
            <a:xfrm>
              <a:off x="3036" y="2981"/>
              <a:ext cx="9" cy="16"/>
            </a:xfrm>
            <a:custGeom>
              <a:avLst/>
              <a:gdLst>
                <a:gd name="T0" fmla="*/ 5 w 17"/>
                <a:gd name="T1" fmla="*/ 0 h 31"/>
                <a:gd name="T2" fmla="*/ 5 w 17"/>
                <a:gd name="T3" fmla="*/ 0 h 31"/>
                <a:gd name="T4" fmla="*/ 0 w 17"/>
                <a:gd name="T5" fmla="*/ 8 h 31"/>
                <a:gd name="T6" fmla="*/ 0 w 17"/>
                <a:gd name="T7" fmla="*/ 4 h 31"/>
                <a:gd name="T8" fmla="*/ 0 w 17"/>
                <a:gd name="T9" fmla="*/ 0 h 31"/>
                <a:gd name="T10" fmla="*/ 5 w 17"/>
                <a:gd name="T11" fmla="*/ 0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17" y="0"/>
                  </a:moveTo>
                  <a:lnTo>
                    <a:pt x="17" y="0"/>
                  </a:lnTo>
                  <a:lnTo>
                    <a:pt x="0" y="31"/>
                  </a:lnTo>
                  <a:lnTo>
                    <a:pt x="0" y="16"/>
                  </a:lnTo>
                  <a:lnTo>
                    <a:pt x="0" y="0"/>
                  </a:lnTo>
                  <a:lnTo>
                    <a:pt x="17"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62" name="Freeform 422"/>
            <p:cNvSpPr>
              <a:spLocks/>
            </p:cNvSpPr>
            <p:nvPr/>
          </p:nvSpPr>
          <p:spPr bwMode="auto">
            <a:xfrm>
              <a:off x="4874" y="2277"/>
              <a:ext cx="26" cy="24"/>
            </a:xfrm>
            <a:custGeom>
              <a:avLst/>
              <a:gdLst>
                <a:gd name="T0" fmla="*/ 0 w 52"/>
                <a:gd name="T1" fmla="*/ 12 h 48"/>
                <a:gd name="T2" fmla="*/ 0 w 52"/>
                <a:gd name="T3" fmla="*/ 12 h 48"/>
                <a:gd name="T4" fmla="*/ 13 w 52"/>
                <a:gd name="T5" fmla="*/ 0 h 48"/>
                <a:gd name="T6" fmla="*/ 9 w 52"/>
                <a:gd name="T7" fmla="*/ 5 h 48"/>
                <a:gd name="T8" fmla="*/ 0 w 52"/>
                <a:gd name="T9" fmla="*/ 12 h 48"/>
                <a:gd name="T10" fmla="*/ 0 60000 65536"/>
                <a:gd name="T11" fmla="*/ 0 60000 65536"/>
                <a:gd name="T12" fmla="*/ 0 60000 65536"/>
                <a:gd name="T13" fmla="*/ 0 60000 65536"/>
                <a:gd name="T14" fmla="*/ 0 60000 65536"/>
                <a:gd name="T15" fmla="*/ 0 w 52"/>
                <a:gd name="T16" fmla="*/ 0 h 48"/>
                <a:gd name="T17" fmla="*/ 52 w 52"/>
                <a:gd name="T18" fmla="*/ 48 h 48"/>
              </a:gdLst>
              <a:ahLst/>
              <a:cxnLst>
                <a:cxn ang="T10">
                  <a:pos x="T0" y="T1"/>
                </a:cxn>
                <a:cxn ang="T11">
                  <a:pos x="T2" y="T3"/>
                </a:cxn>
                <a:cxn ang="T12">
                  <a:pos x="T4" y="T5"/>
                </a:cxn>
                <a:cxn ang="T13">
                  <a:pos x="T6" y="T7"/>
                </a:cxn>
                <a:cxn ang="T14">
                  <a:pos x="T8" y="T9"/>
                </a:cxn>
              </a:cxnLst>
              <a:rect l="T15" t="T16" r="T17" b="T18"/>
              <a:pathLst>
                <a:path w="52" h="48">
                  <a:moveTo>
                    <a:pt x="0" y="48"/>
                  </a:moveTo>
                  <a:lnTo>
                    <a:pt x="0" y="48"/>
                  </a:lnTo>
                  <a:lnTo>
                    <a:pt x="52" y="0"/>
                  </a:lnTo>
                  <a:lnTo>
                    <a:pt x="35" y="17"/>
                  </a:lnTo>
                  <a:lnTo>
                    <a:pt x="0" y="4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3" name="Freeform 423"/>
            <p:cNvSpPr>
              <a:spLocks/>
            </p:cNvSpPr>
            <p:nvPr/>
          </p:nvSpPr>
          <p:spPr bwMode="auto">
            <a:xfrm>
              <a:off x="4743" y="2094"/>
              <a:ext cx="9" cy="7"/>
            </a:xfrm>
            <a:custGeom>
              <a:avLst/>
              <a:gdLst>
                <a:gd name="T0" fmla="*/ 0 w 18"/>
                <a:gd name="T1" fmla="*/ 0 h 15"/>
                <a:gd name="T2" fmla="*/ 0 w 18"/>
                <a:gd name="T3" fmla="*/ 0 h 15"/>
                <a:gd name="T4" fmla="*/ 5 w 18"/>
                <a:gd name="T5" fmla="*/ 3 h 15"/>
                <a:gd name="T6" fmla="*/ 5 w 18"/>
                <a:gd name="T7" fmla="*/ 0 h 15"/>
                <a:gd name="T8" fmla="*/ 0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0"/>
                  </a:moveTo>
                  <a:lnTo>
                    <a:pt x="0" y="0"/>
                  </a:lnTo>
                  <a:lnTo>
                    <a:pt x="18" y="15"/>
                  </a:lnTo>
                  <a:lnTo>
                    <a:pt x="18"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4" name="Freeform 424"/>
            <p:cNvSpPr>
              <a:spLocks/>
            </p:cNvSpPr>
            <p:nvPr/>
          </p:nvSpPr>
          <p:spPr bwMode="auto">
            <a:xfrm>
              <a:off x="4743" y="2094"/>
              <a:ext cx="9" cy="7"/>
            </a:xfrm>
            <a:custGeom>
              <a:avLst/>
              <a:gdLst>
                <a:gd name="T0" fmla="*/ 0 w 18"/>
                <a:gd name="T1" fmla="*/ 0 h 15"/>
                <a:gd name="T2" fmla="*/ 0 w 18"/>
                <a:gd name="T3" fmla="*/ 0 h 15"/>
                <a:gd name="T4" fmla="*/ 5 w 18"/>
                <a:gd name="T5" fmla="*/ 3 h 15"/>
                <a:gd name="T6" fmla="*/ 5 w 18"/>
                <a:gd name="T7" fmla="*/ 0 h 15"/>
                <a:gd name="T8" fmla="*/ 0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0" y="0"/>
                  </a:moveTo>
                  <a:lnTo>
                    <a:pt x="0" y="0"/>
                  </a:lnTo>
                  <a:lnTo>
                    <a:pt x="18" y="15"/>
                  </a:lnTo>
                  <a:lnTo>
                    <a:pt x="18"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65" name="Line 425"/>
            <p:cNvSpPr>
              <a:spLocks noChangeShapeType="1"/>
            </p:cNvSpPr>
            <p:nvPr/>
          </p:nvSpPr>
          <p:spPr bwMode="auto">
            <a:xfrm flipV="1">
              <a:off x="3250" y="2433"/>
              <a:ext cx="7"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6" name="Line 426"/>
            <p:cNvSpPr>
              <a:spLocks noChangeShapeType="1"/>
            </p:cNvSpPr>
            <p:nvPr/>
          </p:nvSpPr>
          <p:spPr bwMode="auto">
            <a:xfrm flipV="1">
              <a:off x="2680" y="2549"/>
              <a:ext cx="0" cy="16"/>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7" name="Freeform 427"/>
            <p:cNvSpPr>
              <a:spLocks/>
            </p:cNvSpPr>
            <p:nvPr/>
          </p:nvSpPr>
          <p:spPr bwMode="auto">
            <a:xfrm>
              <a:off x="2984" y="2877"/>
              <a:ext cx="8" cy="8"/>
            </a:xfrm>
            <a:custGeom>
              <a:avLst/>
              <a:gdLst>
                <a:gd name="T0" fmla="*/ 0 w 18"/>
                <a:gd name="T1" fmla="*/ 4 h 18"/>
                <a:gd name="T2" fmla="*/ 0 w 18"/>
                <a:gd name="T3" fmla="*/ 4 h 18"/>
                <a:gd name="T4" fmla="*/ 4 w 18"/>
                <a:gd name="T5" fmla="*/ 0 h 18"/>
                <a:gd name="T6" fmla="*/ 0 w 18"/>
                <a:gd name="T7" fmla="*/ 0 h 18"/>
                <a:gd name="T8" fmla="*/ 0 w 18"/>
                <a:gd name="T9" fmla="*/ 4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8"/>
                  </a:moveTo>
                  <a:lnTo>
                    <a:pt x="0" y="18"/>
                  </a:lnTo>
                  <a:lnTo>
                    <a:pt x="18" y="0"/>
                  </a:lnTo>
                  <a:lnTo>
                    <a:pt x="0"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68" name="Freeform 428"/>
            <p:cNvSpPr>
              <a:spLocks/>
            </p:cNvSpPr>
            <p:nvPr/>
          </p:nvSpPr>
          <p:spPr bwMode="auto">
            <a:xfrm>
              <a:off x="2984" y="2877"/>
              <a:ext cx="8" cy="8"/>
            </a:xfrm>
            <a:custGeom>
              <a:avLst/>
              <a:gdLst>
                <a:gd name="T0" fmla="*/ 0 w 18"/>
                <a:gd name="T1" fmla="*/ 4 h 18"/>
                <a:gd name="T2" fmla="*/ 0 w 18"/>
                <a:gd name="T3" fmla="*/ 4 h 18"/>
                <a:gd name="T4" fmla="*/ 4 w 18"/>
                <a:gd name="T5" fmla="*/ 0 h 18"/>
                <a:gd name="T6" fmla="*/ 0 w 18"/>
                <a:gd name="T7" fmla="*/ 0 h 18"/>
                <a:gd name="T8" fmla="*/ 0 w 18"/>
                <a:gd name="T9" fmla="*/ 4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8"/>
                  </a:moveTo>
                  <a:lnTo>
                    <a:pt x="0" y="18"/>
                  </a:lnTo>
                  <a:lnTo>
                    <a:pt x="18" y="0"/>
                  </a:lnTo>
                  <a:lnTo>
                    <a:pt x="0" y="0"/>
                  </a:lnTo>
                  <a:lnTo>
                    <a:pt x="0"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69" name="Freeform 429"/>
            <p:cNvSpPr>
              <a:spLocks/>
            </p:cNvSpPr>
            <p:nvPr/>
          </p:nvSpPr>
          <p:spPr bwMode="auto">
            <a:xfrm>
              <a:off x="4431" y="3029"/>
              <a:ext cx="18" cy="0"/>
            </a:xfrm>
            <a:custGeom>
              <a:avLst/>
              <a:gdLst>
                <a:gd name="T0" fmla="*/ 0 w 37"/>
                <a:gd name="T1" fmla="*/ 0 w 37"/>
                <a:gd name="T2" fmla="*/ 4 w 37"/>
                <a:gd name="T3" fmla="*/ 9 w 37"/>
                <a:gd name="T4" fmla="*/ 0 w 37"/>
                <a:gd name="T5" fmla="*/ 0 60000 65536"/>
                <a:gd name="T6" fmla="*/ 0 60000 65536"/>
                <a:gd name="T7" fmla="*/ 0 60000 65536"/>
                <a:gd name="T8" fmla="*/ 0 60000 65536"/>
                <a:gd name="T9" fmla="*/ 0 60000 65536"/>
                <a:gd name="T10" fmla="*/ 0 w 37"/>
                <a:gd name="T11" fmla="*/ 37 w 37"/>
              </a:gdLst>
              <a:ahLst/>
              <a:cxnLst>
                <a:cxn ang="T5">
                  <a:pos x="T0" y="0"/>
                </a:cxn>
                <a:cxn ang="T6">
                  <a:pos x="T1" y="0"/>
                </a:cxn>
                <a:cxn ang="T7">
                  <a:pos x="T2" y="0"/>
                </a:cxn>
                <a:cxn ang="T8">
                  <a:pos x="T3" y="0"/>
                </a:cxn>
                <a:cxn ang="T9">
                  <a:pos x="T4" y="0"/>
                </a:cxn>
              </a:cxnLst>
              <a:rect l="T10" t="0" r="T11" b="0"/>
              <a:pathLst>
                <a:path w="37">
                  <a:moveTo>
                    <a:pt x="0" y="0"/>
                  </a:moveTo>
                  <a:lnTo>
                    <a:pt x="0" y="0"/>
                  </a:lnTo>
                  <a:lnTo>
                    <a:pt x="18" y="0"/>
                  </a:lnTo>
                  <a:lnTo>
                    <a:pt x="3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70" name="Freeform 430"/>
            <p:cNvSpPr>
              <a:spLocks/>
            </p:cNvSpPr>
            <p:nvPr/>
          </p:nvSpPr>
          <p:spPr bwMode="auto">
            <a:xfrm>
              <a:off x="4509" y="2685"/>
              <a:ext cx="52" cy="72"/>
            </a:xfrm>
            <a:custGeom>
              <a:avLst/>
              <a:gdLst>
                <a:gd name="T0" fmla="*/ 0 w 104"/>
                <a:gd name="T1" fmla="*/ 17 h 143"/>
                <a:gd name="T2" fmla="*/ 0 w 104"/>
                <a:gd name="T3" fmla="*/ 17 h 143"/>
                <a:gd name="T4" fmla="*/ 0 w 104"/>
                <a:gd name="T5" fmla="*/ 24 h 143"/>
                <a:gd name="T6" fmla="*/ 5 w 104"/>
                <a:gd name="T7" fmla="*/ 29 h 143"/>
                <a:gd name="T8" fmla="*/ 5 w 104"/>
                <a:gd name="T9" fmla="*/ 32 h 143"/>
                <a:gd name="T10" fmla="*/ 9 w 104"/>
                <a:gd name="T11" fmla="*/ 32 h 143"/>
                <a:gd name="T12" fmla="*/ 13 w 104"/>
                <a:gd name="T13" fmla="*/ 32 h 143"/>
                <a:gd name="T14" fmla="*/ 18 w 104"/>
                <a:gd name="T15" fmla="*/ 36 h 143"/>
                <a:gd name="T16" fmla="*/ 18 w 104"/>
                <a:gd name="T17" fmla="*/ 32 h 143"/>
                <a:gd name="T18" fmla="*/ 22 w 104"/>
                <a:gd name="T19" fmla="*/ 36 h 143"/>
                <a:gd name="T20" fmla="*/ 26 w 104"/>
                <a:gd name="T21" fmla="*/ 36 h 143"/>
                <a:gd name="T22" fmla="*/ 22 w 104"/>
                <a:gd name="T23" fmla="*/ 32 h 143"/>
                <a:gd name="T24" fmla="*/ 26 w 104"/>
                <a:gd name="T25" fmla="*/ 32 h 143"/>
                <a:gd name="T26" fmla="*/ 18 w 104"/>
                <a:gd name="T27" fmla="*/ 29 h 143"/>
                <a:gd name="T28" fmla="*/ 13 w 104"/>
                <a:gd name="T29" fmla="*/ 32 h 143"/>
                <a:gd name="T30" fmla="*/ 9 w 104"/>
                <a:gd name="T31" fmla="*/ 24 h 143"/>
                <a:gd name="T32" fmla="*/ 18 w 104"/>
                <a:gd name="T33" fmla="*/ 12 h 143"/>
                <a:gd name="T34" fmla="*/ 13 w 104"/>
                <a:gd name="T35" fmla="*/ 8 h 143"/>
                <a:gd name="T36" fmla="*/ 18 w 104"/>
                <a:gd name="T37" fmla="*/ 0 h 143"/>
                <a:gd name="T38" fmla="*/ 13 w 104"/>
                <a:gd name="T39" fmla="*/ 5 h 143"/>
                <a:gd name="T40" fmla="*/ 5 w 104"/>
                <a:gd name="T41" fmla="*/ 0 h 143"/>
                <a:gd name="T42" fmla="*/ 0 w 104"/>
                <a:gd name="T43" fmla="*/ 17 h 1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43"/>
                <a:gd name="T68" fmla="*/ 104 w 104"/>
                <a:gd name="T69" fmla="*/ 143 h 1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43">
                  <a:moveTo>
                    <a:pt x="0" y="65"/>
                  </a:moveTo>
                  <a:lnTo>
                    <a:pt x="0" y="65"/>
                  </a:lnTo>
                  <a:lnTo>
                    <a:pt x="0" y="95"/>
                  </a:lnTo>
                  <a:lnTo>
                    <a:pt x="17" y="113"/>
                  </a:lnTo>
                  <a:lnTo>
                    <a:pt x="17" y="128"/>
                  </a:lnTo>
                  <a:lnTo>
                    <a:pt x="34" y="128"/>
                  </a:lnTo>
                  <a:lnTo>
                    <a:pt x="52" y="128"/>
                  </a:lnTo>
                  <a:lnTo>
                    <a:pt x="69" y="143"/>
                  </a:lnTo>
                  <a:lnTo>
                    <a:pt x="69" y="128"/>
                  </a:lnTo>
                  <a:lnTo>
                    <a:pt x="86" y="143"/>
                  </a:lnTo>
                  <a:lnTo>
                    <a:pt x="104" y="143"/>
                  </a:lnTo>
                  <a:lnTo>
                    <a:pt x="86" y="128"/>
                  </a:lnTo>
                  <a:lnTo>
                    <a:pt x="104" y="128"/>
                  </a:lnTo>
                  <a:lnTo>
                    <a:pt x="69" y="113"/>
                  </a:lnTo>
                  <a:lnTo>
                    <a:pt x="52" y="128"/>
                  </a:lnTo>
                  <a:lnTo>
                    <a:pt x="34" y="95"/>
                  </a:lnTo>
                  <a:lnTo>
                    <a:pt x="69" y="48"/>
                  </a:lnTo>
                  <a:lnTo>
                    <a:pt x="52" y="32"/>
                  </a:lnTo>
                  <a:lnTo>
                    <a:pt x="69" y="0"/>
                  </a:lnTo>
                  <a:lnTo>
                    <a:pt x="52" y="17"/>
                  </a:lnTo>
                  <a:lnTo>
                    <a:pt x="17" y="0"/>
                  </a:lnTo>
                  <a:lnTo>
                    <a:pt x="0" y="6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1" name="Freeform 431"/>
            <p:cNvSpPr>
              <a:spLocks/>
            </p:cNvSpPr>
            <p:nvPr/>
          </p:nvSpPr>
          <p:spPr bwMode="auto">
            <a:xfrm>
              <a:off x="4509" y="2685"/>
              <a:ext cx="52" cy="72"/>
            </a:xfrm>
            <a:custGeom>
              <a:avLst/>
              <a:gdLst>
                <a:gd name="T0" fmla="*/ 0 w 104"/>
                <a:gd name="T1" fmla="*/ 17 h 143"/>
                <a:gd name="T2" fmla="*/ 0 w 104"/>
                <a:gd name="T3" fmla="*/ 17 h 143"/>
                <a:gd name="T4" fmla="*/ 0 w 104"/>
                <a:gd name="T5" fmla="*/ 24 h 143"/>
                <a:gd name="T6" fmla="*/ 5 w 104"/>
                <a:gd name="T7" fmla="*/ 29 h 143"/>
                <a:gd name="T8" fmla="*/ 5 w 104"/>
                <a:gd name="T9" fmla="*/ 32 h 143"/>
                <a:gd name="T10" fmla="*/ 9 w 104"/>
                <a:gd name="T11" fmla="*/ 32 h 143"/>
                <a:gd name="T12" fmla="*/ 13 w 104"/>
                <a:gd name="T13" fmla="*/ 32 h 143"/>
                <a:gd name="T14" fmla="*/ 18 w 104"/>
                <a:gd name="T15" fmla="*/ 36 h 143"/>
                <a:gd name="T16" fmla="*/ 18 w 104"/>
                <a:gd name="T17" fmla="*/ 32 h 143"/>
                <a:gd name="T18" fmla="*/ 22 w 104"/>
                <a:gd name="T19" fmla="*/ 36 h 143"/>
                <a:gd name="T20" fmla="*/ 26 w 104"/>
                <a:gd name="T21" fmla="*/ 36 h 143"/>
                <a:gd name="T22" fmla="*/ 22 w 104"/>
                <a:gd name="T23" fmla="*/ 32 h 143"/>
                <a:gd name="T24" fmla="*/ 26 w 104"/>
                <a:gd name="T25" fmla="*/ 32 h 143"/>
                <a:gd name="T26" fmla="*/ 18 w 104"/>
                <a:gd name="T27" fmla="*/ 29 h 143"/>
                <a:gd name="T28" fmla="*/ 13 w 104"/>
                <a:gd name="T29" fmla="*/ 32 h 143"/>
                <a:gd name="T30" fmla="*/ 9 w 104"/>
                <a:gd name="T31" fmla="*/ 24 h 143"/>
                <a:gd name="T32" fmla="*/ 18 w 104"/>
                <a:gd name="T33" fmla="*/ 12 h 143"/>
                <a:gd name="T34" fmla="*/ 13 w 104"/>
                <a:gd name="T35" fmla="*/ 8 h 143"/>
                <a:gd name="T36" fmla="*/ 18 w 104"/>
                <a:gd name="T37" fmla="*/ 0 h 143"/>
                <a:gd name="T38" fmla="*/ 13 w 104"/>
                <a:gd name="T39" fmla="*/ 5 h 143"/>
                <a:gd name="T40" fmla="*/ 5 w 104"/>
                <a:gd name="T41" fmla="*/ 0 h 143"/>
                <a:gd name="T42" fmla="*/ 0 w 104"/>
                <a:gd name="T43" fmla="*/ 17 h 1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43"/>
                <a:gd name="T68" fmla="*/ 104 w 104"/>
                <a:gd name="T69" fmla="*/ 143 h 1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43">
                  <a:moveTo>
                    <a:pt x="0" y="65"/>
                  </a:moveTo>
                  <a:lnTo>
                    <a:pt x="0" y="65"/>
                  </a:lnTo>
                  <a:lnTo>
                    <a:pt x="0" y="95"/>
                  </a:lnTo>
                  <a:lnTo>
                    <a:pt x="17" y="113"/>
                  </a:lnTo>
                  <a:lnTo>
                    <a:pt x="17" y="128"/>
                  </a:lnTo>
                  <a:lnTo>
                    <a:pt x="34" y="128"/>
                  </a:lnTo>
                  <a:lnTo>
                    <a:pt x="52" y="128"/>
                  </a:lnTo>
                  <a:lnTo>
                    <a:pt x="69" y="143"/>
                  </a:lnTo>
                  <a:lnTo>
                    <a:pt x="69" y="128"/>
                  </a:lnTo>
                  <a:lnTo>
                    <a:pt x="86" y="143"/>
                  </a:lnTo>
                  <a:lnTo>
                    <a:pt x="104" y="143"/>
                  </a:lnTo>
                  <a:lnTo>
                    <a:pt x="86" y="128"/>
                  </a:lnTo>
                  <a:lnTo>
                    <a:pt x="104" y="128"/>
                  </a:lnTo>
                  <a:lnTo>
                    <a:pt x="69" y="113"/>
                  </a:lnTo>
                  <a:lnTo>
                    <a:pt x="52" y="128"/>
                  </a:lnTo>
                  <a:lnTo>
                    <a:pt x="34" y="95"/>
                  </a:lnTo>
                  <a:lnTo>
                    <a:pt x="69" y="48"/>
                  </a:lnTo>
                  <a:lnTo>
                    <a:pt x="52" y="32"/>
                  </a:lnTo>
                  <a:lnTo>
                    <a:pt x="69" y="0"/>
                  </a:lnTo>
                  <a:lnTo>
                    <a:pt x="52" y="17"/>
                  </a:lnTo>
                  <a:lnTo>
                    <a:pt x="17" y="0"/>
                  </a:lnTo>
                  <a:lnTo>
                    <a:pt x="0" y="6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72" name="Line 432"/>
            <p:cNvSpPr>
              <a:spLocks noChangeShapeType="1"/>
            </p:cNvSpPr>
            <p:nvPr/>
          </p:nvSpPr>
          <p:spPr bwMode="auto">
            <a:xfrm flipV="1">
              <a:off x="4860" y="2306"/>
              <a:ext cx="9" cy="24"/>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3" name="Line 433"/>
            <p:cNvSpPr>
              <a:spLocks noChangeShapeType="1"/>
            </p:cNvSpPr>
            <p:nvPr/>
          </p:nvSpPr>
          <p:spPr bwMode="auto">
            <a:xfrm>
              <a:off x="2823" y="2009"/>
              <a:ext cx="9"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4" name="Line 434"/>
            <p:cNvSpPr>
              <a:spLocks noChangeShapeType="1"/>
            </p:cNvSpPr>
            <p:nvPr/>
          </p:nvSpPr>
          <p:spPr bwMode="auto">
            <a:xfrm>
              <a:off x="4652" y="2937"/>
              <a:ext cx="10" cy="0"/>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5" name="Line 435"/>
            <p:cNvSpPr>
              <a:spLocks noChangeShapeType="1"/>
            </p:cNvSpPr>
            <p:nvPr/>
          </p:nvSpPr>
          <p:spPr bwMode="auto">
            <a:xfrm>
              <a:off x="5043" y="3033"/>
              <a:ext cx="8"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6" name="Freeform 436"/>
            <p:cNvSpPr>
              <a:spLocks/>
            </p:cNvSpPr>
            <p:nvPr/>
          </p:nvSpPr>
          <p:spPr bwMode="auto">
            <a:xfrm>
              <a:off x="3279" y="1934"/>
              <a:ext cx="35" cy="47"/>
            </a:xfrm>
            <a:custGeom>
              <a:avLst/>
              <a:gdLst>
                <a:gd name="T0" fmla="*/ 0 w 69"/>
                <a:gd name="T1" fmla="*/ 8 h 96"/>
                <a:gd name="T2" fmla="*/ 0 w 69"/>
                <a:gd name="T3" fmla="*/ 8 h 96"/>
                <a:gd name="T4" fmla="*/ 5 w 69"/>
                <a:gd name="T5" fmla="*/ 12 h 96"/>
                <a:gd name="T6" fmla="*/ 9 w 69"/>
                <a:gd name="T7" fmla="*/ 23 h 96"/>
                <a:gd name="T8" fmla="*/ 13 w 69"/>
                <a:gd name="T9" fmla="*/ 20 h 96"/>
                <a:gd name="T10" fmla="*/ 18 w 69"/>
                <a:gd name="T11" fmla="*/ 20 h 96"/>
                <a:gd name="T12" fmla="*/ 18 w 69"/>
                <a:gd name="T13" fmla="*/ 12 h 96"/>
                <a:gd name="T14" fmla="*/ 9 w 69"/>
                <a:gd name="T15" fmla="*/ 0 h 96"/>
                <a:gd name="T16" fmla="*/ 5 w 69"/>
                <a:gd name="T17" fmla="*/ 0 h 96"/>
                <a:gd name="T18" fmla="*/ 0 w 69"/>
                <a:gd name="T19" fmla="*/ 8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96"/>
                <a:gd name="T32" fmla="*/ 69 w 6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96">
                  <a:moveTo>
                    <a:pt x="0" y="33"/>
                  </a:moveTo>
                  <a:lnTo>
                    <a:pt x="0" y="33"/>
                  </a:lnTo>
                  <a:lnTo>
                    <a:pt x="17" y="48"/>
                  </a:lnTo>
                  <a:lnTo>
                    <a:pt x="34" y="96"/>
                  </a:lnTo>
                  <a:lnTo>
                    <a:pt x="51" y="81"/>
                  </a:lnTo>
                  <a:lnTo>
                    <a:pt x="69" y="81"/>
                  </a:lnTo>
                  <a:lnTo>
                    <a:pt x="69" y="48"/>
                  </a:lnTo>
                  <a:lnTo>
                    <a:pt x="34" y="0"/>
                  </a:lnTo>
                  <a:lnTo>
                    <a:pt x="17" y="0"/>
                  </a:lnTo>
                  <a:lnTo>
                    <a:pt x="0" y="3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7" name="Freeform 437"/>
            <p:cNvSpPr>
              <a:spLocks/>
            </p:cNvSpPr>
            <p:nvPr/>
          </p:nvSpPr>
          <p:spPr bwMode="auto">
            <a:xfrm>
              <a:off x="3341" y="1902"/>
              <a:ext cx="26" cy="48"/>
            </a:xfrm>
            <a:custGeom>
              <a:avLst/>
              <a:gdLst>
                <a:gd name="T0" fmla="*/ 0 w 51"/>
                <a:gd name="T1" fmla="*/ 15 h 96"/>
                <a:gd name="T2" fmla="*/ 0 w 51"/>
                <a:gd name="T3" fmla="*/ 15 h 96"/>
                <a:gd name="T4" fmla="*/ 9 w 51"/>
                <a:gd name="T5" fmla="*/ 20 h 96"/>
                <a:gd name="T6" fmla="*/ 9 w 51"/>
                <a:gd name="T7" fmla="*/ 24 h 96"/>
                <a:gd name="T8" fmla="*/ 13 w 51"/>
                <a:gd name="T9" fmla="*/ 24 h 96"/>
                <a:gd name="T10" fmla="*/ 9 w 51"/>
                <a:gd name="T11" fmla="*/ 12 h 96"/>
                <a:gd name="T12" fmla="*/ 9 w 51"/>
                <a:gd name="T13" fmla="*/ 3 h 96"/>
                <a:gd name="T14" fmla="*/ 5 w 51"/>
                <a:gd name="T15" fmla="*/ 3 h 96"/>
                <a:gd name="T16" fmla="*/ 0 w 51"/>
                <a:gd name="T17" fmla="*/ 0 h 96"/>
                <a:gd name="T18" fmla="*/ 5 w 51"/>
                <a:gd name="T19" fmla="*/ 3 h 96"/>
                <a:gd name="T20" fmla="*/ 5 w 51"/>
                <a:gd name="T21" fmla="*/ 7 h 96"/>
                <a:gd name="T22" fmla="*/ 0 w 51"/>
                <a:gd name="T23" fmla="*/ 7 h 96"/>
                <a:gd name="T24" fmla="*/ 0 w 51"/>
                <a:gd name="T25" fmla="*/ 15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96"/>
                <a:gd name="T41" fmla="*/ 51 w 51"/>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96">
                  <a:moveTo>
                    <a:pt x="0" y="63"/>
                  </a:moveTo>
                  <a:lnTo>
                    <a:pt x="0" y="63"/>
                  </a:lnTo>
                  <a:lnTo>
                    <a:pt x="34" y="78"/>
                  </a:lnTo>
                  <a:lnTo>
                    <a:pt x="34" y="96"/>
                  </a:lnTo>
                  <a:lnTo>
                    <a:pt x="51" y="96"/>
                  </a:lnTo>
                  <a:lnTo>
                    <a:pt x="34" y="48"/>
                  </a:lnTo>
                  <a:lnTo>
                    <a:pt x="34" y="15"/>
                  </a:lnTo>
                  <a:lnTo>
                    <a:pt x="17" y="15"/>
                  </a:lnTo>
                  <a:lnTo>
                    <a:pt x="0" y="0"/>
                  </a:lnTo>
                  <a:lnTo>
                    <a:pt x="17" y="15"/>
                  </a:lnTo>
                  <a:lnTo>
                    <a:pt x="17" y="30"/>
                  </a:lnTo>
                  <a:lnTo>
                    <a:pt x="0" y="30"/>
                  </a:lnTo>
                  <a:lnTo>
                    <a:pt x="0" y="63"/>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8" name="Freeform 438"/>
            <p:cNvSpPr>
              <a:spLocks/>
            </p:cNvSpPr>
            <p:nvPr/>
          </p:nvSpPr>
          <p:spPr bwMode="auto">
            <a:xfrm>
              <a:off x="1771" y="2805"/>
              <a:ext cx="9" cy="8"/>
            </a:xfrm>
            <a:custGeom>
              <a:avLst/>
              <a:gdLst>
                <a:gd name="T0" fmla="*/ 5 w 17"/>
                <a:gd name="T1" fmla="*/ 4 h 18"/>
                <a:gd name="T2" fmla="*/ 5 w 17"/>
                <a:gd name="T3" fmla="*/ 4 h 18"/>
                <a:gd name="T4" fmla="*/ 5 w 17"/>
                <a:gd name="T5" fmla="*/ 0 h 18"/>
                <a:gd name="T6" fmla="*/ 0 w 17"/>
                <a:gd name="T7" fmla="*/ 0 h 18"/>
                <a:gd name="T8" fmla="*/ 5 w 17"/>
                <a:gd name="T9" fmla="*/ 4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7" y="18"/>
                  </a:moveTo>
                  <a:lnTo>
                    <a:pt x="17" y="18"/>
                  </a:lnTo>
                  <a:lnTo>
                    <a:pt x="17" y="0"/>
                  </a:lnTo>
                  <a:lnTo>
                    <a:pt x="0" y="0"/>
                  </a:lnTo>
                  <a:lnTo>
                    <a:pt x="17"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79" name="Freeform 439"/>
            <p:cNvSpPr>
              <a:spLocks/>
            </p:cNvSpPr>
            <p:nvPr/>
          </p:nvSpPr>
          <p:spPr bwMode="auto">
            <a:xfrm>
              <a:off x="1771" y="2805"/>
              <a:ext cx="9" cy="8"/>
            </a:xfrm>
            <a:custGeom>
              <a:avLst/>
              <a:gdLst>
                <a:gd name="T0" fmla="*/ 5 w 17"/>
                <a:gd name="T1" fmla="*/ 4 h 18"/>
                <a:gd name="T2" fmla="*/ 5 w 17"/>
                <a:gd name="T3" fmla="*/ 4 h 18"/>
                <a:gd name="T4" fmla="*/ 5 w 17"/>
                <a:gd name="T5" fmla="*/ 0 h 18"/>
                <a:gd name="T6" fmla="*/ 0 w 17"/>
                <a:gd name="T7" fmla="*/ 0 h 18"/>
                <a:gd name="T8" fmla="*/ 5 w 17"/>
                <a:gd name="T9" fmla="*/ 4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7" y="18"/>
                  </a:moveTo>
                  <a:lnTo>
                    <a:pt x="17" y="18"/>
                  </a:lnTo>
                  <a:lnTo>
                    <a:pt x="17" y="0"/>
                  </a:lnTo>
                  <a:lnTo>
                    <a:pt x="0" y="0"/>
                  </a:lnTo>
                  <a:lnTo>
                    <a:pt x="17"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80" name="Freeform 440"/>
            <p:cNvSpPr>
              <a:spLocks/>
            </p:cNvSpPr>
            <p:nvPr/>
          </p:nvSpPr>
          <p:spPr bwMode="auto">
            <a:xfrm>
              <a:off x="2023" y="2789"/>
              <a:ext cx="8" cy="8"/>
            </a:xfrm>
            <a:custGeom>
              <a:avLst/>
              <a:gdLst>
                <a:gd name="T0" fmla="*/ 0 w 17"/>
                <a:gd name="T1" fmla="*/ 4 h 15"/>
                <a:gd name="T2" fmla="*/ 0 w 17"/>
                <a:gd name="T3" fmla="*/ 4 h 15"/>
                <a:gd name="T4" fmla="*/ 4 w 17"/>
                <a:gd name="T5" fmla="*/ 4 h 15"/>
                <a:gd name="T6" fmla="*/ 4 w 17"/>
                <a:gd name="T7" fmla="*/ 0 h 15"/>
                <a:gd name="T8" fmla="*/ 0 w 17"/>
                <a:gd name="T9" fmla="*/ 0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17" y="15"/>
                  </a:lnTo>
                  <a:lnTo>
                    <a:pt x="17" y="0"/>
                  </a:lnTo>
                  <a:lnTo>
                    <a:pt x="0" y="0"/>
                  </a:lnTo>
                  <a:lnTo>
                    <a:pt x="0" y="15"/>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1" name="Freeform 441"/>
            <p:cNvSpPr>
              <a:spLocks/>
            </p:cNvSpPr>
            <p:nvPr/>
          </p:nvSpPr>
          <p:spPr bwMode="auto">
            <a:xfrm>
              <a:off x="2023" y="2789"/>
              <a:ext cx="8" cy="8"/>
            </a:xfrm>
            <a:custGeom>
              <a:avLst/>
              <a:gdLst>
                <a:gd name="T0" fmla="*/ 0 w 17"/>
                <a:gd name="T1" fmla="*/ 4 h 15"/>
                <a:gd name="T2" fmla="*/ 0 w 17"/>
                <a:gd name="T3" fmla="*/ 4 h 15"/>
                <a:gd name="T4" fmla="*/ 4 w 17"/>
                <a:gd name="T5" fmla="*/ 4 h 15"/>
                <a:gd name="T6" fmla="*/ 4 w 17"/>
                <a:gd name="T7" fmla="*/ 0 h 15"/>
                <a:gd name="T8" fmla="*/ 0 w 17"/>
                <a:gd name="T9" fmla="*/ 0 h 15"/>
                <a:gd name="T10" fmla="*/ 0 w 17"/>
                <a:gd name="T11" fmla="*/ 4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15"/>
                  </a:moveTo>
                  <a:lnTo>
                    <a:pt x="0" y="15"/>
                  </a:lnTo>
                  <a:lnTo>
                    <a:pt x="17" y="15"/>
                  </a:lnTo>
                  <a:lnTo>
                    <a:pt x="17" y="0"/>
                  </a:lnTo>
                  <a:lnTo>
                    <a:pt x="0" y="0"/>
                  </a:lnTo>
                  <a:lnTo>
                    <a:pt x="0" y="15"/>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82" name="Freeform 442"/>
            <p:cNvSpPr>
              <a:spLocks/>
            </p:cNvSpPr>
            <p:nvPr/>
          </p:nvSpPr>
          <p:spPr bwMode="auto">
            <a:xfrm>
              <a:off x="1954" y="2685"/>
              <a:ext cx="16" cy="8"/>
            </a:xfrm>
            <a:custGeom>
              <a:avLst/>
              <a:gdLst>
                <a:gd name="T0" fmla="*/ 0 w 33"/>
                <a:gd name="T1" fmla="*/ 4 h 17"/>
                <a:gd name="T2" fmla="*/ 0 w 33"/>
                <a:gd name="T3" fmla="*/ 4 h 17"/>
                <a:gd name="T4" fmla="*/ 8 w 33"/>
                <a:gd name="T5" fmla="*/ 4 h 17"/>
                <a:gd name="T6" fmla="*/ 0 w 33"/>
                <a:gd name="T7" fmla="*/ 0 h 17"/>
                <a:gd name="T8" fmla="*/ 0 w 33"/>
                <a:gd name="T9" fmla="*/ 4 h 17"/>
                <a:gd name="T10" fmla="*/ 0 60000 65536"/>
                <a:gd name="T11" fmla="*/ 0 60000 65536"/>
                <a:gd name="T12" fmla="*/ 0 60000 65536"/>
                <a:gd name="T13" fmla="*/ 0 60000 65536"/>
                <a:gd name="T14" fmla="*/ 0 60000 65536"/>
                <a:gd name="T15" fmla="*/ 0 w 33"/>
                <a:gd name="T16" fmla="*/ 0 h 17"/>
                <a:gd name="T17" fmla="*/ 33 w 33"/>
                <a:gd name="T18" fmla="*/ 17 h 17"/>
              </a:gdLst>
              <a:ahLst/>
              <a:cxnLst>
                <a:cxn ang="T10">
                  <a:pos x="T0" y="T1"/>
                </a:cxn>
                <a:cxn ang="T11">
                  <a:pos x="T2" y="T3"/>
                </a:cxn>
                <a:cxn ang="T12">
                  <a:pos x="T4" y="T5"/>
                </a:cxn>
                <a:cxn ang="T13">
                  <a:pos x="T6" y="T7"/>
                </a:cxn>
                <a:cxn ang="T14">
                  <a:pos x="T8" y="T9"/>
                </a:cxn>
              </a:cxnLst>
              <a:rect l="T15" t="T16" r="T17" b="T18"/>
              <a:pathLst>
                <a:path w="33" h="17">
                  <a:moveTo>
                    <a:pt x="0" y="17"/>
                  </a:moveTo>
                  <a:lnTo>
                    <a:pt x="0" y="17"/>
                  </a:lnTo>
                  <a:lnTo>
                    <a:pt x="33" y="17"/>
                  </a:lnTo>
                  <a:lnTo>
                    <a:pt x="0" y="0"/>
                  </a:lnTo>
                  <a:lnTo>
                    <a:pt x="0" y="17"/>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3" name="Freeform 443"/>
            <p:cNvSpPr>
              <a:spLocks/>
            </p:cNvSpPr>
            <p:nvPr/>
          </p:nvSpPr>
          <p:spPr bwMode="auto">
            <a:xfrm>
              <a:off x="1954" y="2685"/>
              <a:ext cx="16" cy="8"/>
            </a:xfrm>
            <a:custGeom>
              <a:avLst/>
              <a:gdLst>
                <a:gd name="T0" fmla="*/ 0 w 33"/>
                <a:gd name="T1" fmla="*/ 4 h 17"/>
                <a:gd name="T2" fmla="*/ 0 w 33"/>
                <a:gd name="T3" fmla="*/ 4 h 17"/>
                <a:gd name="T4" fmla="*/ 8 w 33"/>
                <a:gd name="T5" fmla="*/ 4 h 17"/>
                <a:gd name="T6" fmla="*/ 0 w 33"/>
                <a:gd name="T7" fmla="*/ 0 h 17"/>
                <a:gd name="T8" fmla="*/ 0 w 33"/>
                <a:gd name="T9" fmla="*/ 4 h 17"/>
                <a:gd name="T10" fmla="*/ 0 60000 65536"/>
                <a:gd name="T11" fmla="*/ 0 60000 65536"/>
                <a:gd name="T12" fmla="*/ 0 60000 65536"/>
                <a:gd name="T13" fmla="*/ 0 60000 65536"/>
                <a:gd name="T14" fmla="*/ 0 60000 65536"/>
                <a:gd name="T15" fmla="*/ 0 w 33"/>
                <a:gd name="T16" fmla="*/ 0 h 17"/>
                <a:gd name="T17" fmla="*/ 33 w 33"/>
                <a:gd name="T18" fmla="*/ 17 h 17"/>
              </a:gdLst>
              <a:ahLst/>
              <a:cxnLst>
                <a:cxn ang="T10">
                  <a:pos x="T0" y="T1"/>
                </a:cxn>
                <a:cxn ang="T11">
                  <a:pos x="T2" y="T3"/>
                </a:cxn>
                <a:cxn ang="T12">
                  <a:pos x="T4" y="T5"/>
                </a:cxn>
                <a:cxn ang="T13">
                  <a:pos x="T6" y="T7"/>
                </a:cxn>
                <a:cxn ang="T14">
                  <a:pos x="T8" y="T9"/>
                </a:cxn>
              </a:cxnLst>
              <a:rect l="T15" t="T16" r="T17" b="T18"/>
              <a:pathLst>
                <a:path w="33" h="17">
                  <a:moveTo>
                    <a:pt x="0" y="17"/>
                  </a:moveTo>
                  <a:lnTo>
                    <a:pt x="0" y="17"/>
                  </a:lnTo>
                  <a:lnTo>
                    <a:pt x="33" y="17"/>
                  </a:lnTo>
                  <a:lnTo>
                    <a:pt x="0" y="0"/>
                  </a:lnTo>
                  <a:lnTo>
                    <a:pt x="0" y="17"/>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84" name="Freeform 444"/>
            <p:cNvSpPr>
              <a:spLocks/>
            </p:cNvSpPr>
            <p:nvPr/>
          </p:nvSpPr>
          <p:spPr bwMode="auto">
            <a:xfrm>
              <a:off x="2023" y="2717"/>
              <a:ext cx="8" cy="8"/>
            </a:xfrm>
            <a:custGeom>
              <a:avLst/>
              <a:gdLst>
                <a:gd name="T0" fmla="*/ 0 w 17"/>
                <a:gd name="T1" fmla="*/ 0 h 15"/>
                <a:gd name="T2" fmla="*/ 0 w 17"/>
                <a:gd name="T3" fmla="*/ 0 h 15"/>
                <a:gd name="T4" fmla="*/ 0 w 17"/>
                <a:gd name="T5" fmla="*/ 4 h 15"/>
                <a:gd name="T6" fmla="*/ 4 w 17"/>
                <a:gd name="T7" fmla="*/ 0 h 15"/>
                <a:gd name="T8" fmla="*/ 0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0" y="0"/>
                  </a:moveTo>
                  <a:lnTo>
                    <a:pt x="0" y="0"/>
                  </a:lnTo>
                  <a:lnTo>
                    <a:pt x="0" y="15"/>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5" name="Freeform 445"/>
            <p:cNvSpPr>
              <a:spLocks/>
            </p:cNvSpPr>
            <p:nvPr/>
          </p:nvSpPr>
          <p:spPr bwMode="auto">
            <a:xfrm>
              <a:off x="2023" y="2717"/>
              <a:ext cx="8" cy="8"/>
            </a:xfrm>
            <a:custGeom>
              <a:avLst/>
              <a:gdLst>
                <a:gd name="T0" fmla="*/ 0 w 17"/>
                <a:gd name="T1" fmla="*/ 0 h 15"/>
                <a:gd name="T2" fmla="*/ 0 w 17"/>
                <a:gd name="T3" fmla="*/ 0 h 15"/>
                <a:gd name="T4" fmla="*/ 0 w 17"/>
                <a:gd name="T5" fmla="*/ 4 h 15"/>
                <a:gd name="T6" fmla="*/ 4 w 17"/>
                <a:gd name="T7" fmla="*/ 0 h 15"/>
                <a:gd name="T8" fmla="*/ 0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0" y="0"/>
                  </a:moveTo>
                  <a:lnTo>
                    <a:pt x="0" y="0"/>
                  </a:lnTo>
                  <a:lnTo>
                    <a:pt x="0" y="15"/>
                  </a:lnTo>
                  <a:lnTo>
                    <a:pt x="1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86" name="Freeform 446"/>
            <p:cNvSpPr>
              <a:spLocks/>
            </p:cNvSpPr>
            <p:nvPr/>
          </p:nvSpPr>
          <p:spPr bwMode="auto">
            <a:xfrm>
              <a:off x="1797" y="2597"/>
              <a:ext cx="9" cy="24"/>
            </a:xfrm>
            <a:custGeom>
              <a:avLst/>
              <a:gdLst>
                <a:gd name="T0" fmla="*/ 0 w 17"/>
                <a:gd name="T1" fmla="*/ 0 h 48"/>
                <a:gd name="T2" fmla="*/ 0 w 17"/>
                <a:gd name="T3" fmla="*/ 0 h 48"/>
                <a:gd name="T4" fmla="*/ 0 w 17"/>
                <a:gd name="T5" fmla="*/ 3 h 48"/>
                <a:gd name="T6" fmla="*/ 5 w 17"/>
                <a:gd name="T7" fmla="*/ 12 h 48"/>
                <a:gd name="T8" fmla="*/ 5 w 17"/>
                <a:gd name="T9" fmla="*/ 3 h 48"/>
                <a:gd name="T10" fmla="*/ 0 w 17"/>
                <a:gd name="T11" fmla="*/ 0 h 48"/>
                <a:gd name="T12" fmla="*/ 0 60000 65536"/>
                <a:gd name="T13" fmla="*/ 0 60000 65536"/>
                <a:gd name="T14" fmla="*/ 0 60000 65536"/>
                <a:gd name="T15" fmla="*/ 0 60000 65536"/>
                <a:gd name="T16" fmla="*/ 0 60000 65536"/>
                <a:gd name="T17" fmla="*/ 0 60000 65536"/>
                <a:gd name="T18" fmla="*/ 0 w 17"/>
                <a:gd name="T19" fmla="*/ 0 h 48"/>
                <a:gd name="T20" fmla="*/ 17 w 17"/>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7" h="48">
                  <a:moveTo>
                    <a:pt x="0" y="0"/>
                  </a:moveTo>
                  <a:lnTo>
                    <a:pt x="0" y="0"/>
                  </a:lnTo>
                  <a:lnTo>
                    <a:pt x="0" y="15"/>
                  </a:lnTo>
                  <a:lnTo>
                    <a:pt x="17" y="48"/>
                  </a:lnTo>
                  <a:lnTo>
                    <a:pt x="17" y="15"/>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7" name="Freeform 447"/>
            <p:cNvSpPr>
              <a:spLocks/>
            </p:cNvSpPr>
            <p:nvPr/>
          </p:nvSpPr>
          <p:spPr bwMode="auto">
            <a:xfrm>
              <a:off x="1797" y="2597"/>
              <a:ext cx="9" cy="24"/>
            </a:xfrm>
            <a:custGeom>
              <a:avLst/>
              <a:gdLst>
                <a:gd name="T0" fmla="*/ 0 w 17"/>
                <a:gd name="T1" fmla="*/ 0 h 48"/>
                <a:gd name="T2" fmla="*/ 0 w 17"/>
                <a:gd name="T3" fmla="*/ 0 h 48"/>
                <a:gd name="T4" fmla="*/ 0 w 17"/>
                <a:gd name="T5" fmla="*/ 3 h 48"/>
                <a:gd name="T6" fmla="*/ 5 w 17"/>
                <a:gd name="T7" fmla="*/ 12 h 48"/>
                <a:gd name="T8" fmla="*/ 5 w 17"/>
                <a:gd name="T9" fmla="*/ 3 h 48"/>
                <a:gd name="T10" fmla="*/ 0 w 17"/>
                <a:gd name="T11" fmla="*/ 0 h 48"/>
                <a:gd name="T12" fmla="*/ 0 60000 65536"/>
                <a:gd name="T13" fmla="*/ 0 60000 65536"/>
                <a:gd name="T14" fmla="*/ 0 60000 65536"/>
                <a:gd name="T15" fmla="*/ 0 60000 65536"/>
                <a:gd name="T16" fmla="*/ 0 60000 65536"/>
                <a:gd name="T17" fmla="*/ 0 60000 65536"/>
                <a:gd name="T18" fmla="*/ 0 w 17"/>
                <a:gd name="T19" fmla="*/ 0 h 48"/>
                <a:gd name="T20" fmla="*/ 17 w 17"/>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7" h="48">
                  <a:moveTo>
                    <a:pt x="0" y="0"/>
                  </a:moveTo>
                  <a:lnTo>
                    <a:pt x="0" y="0"/>
                  </a:lnTo>
                  <a:lnTo>
                    <a:pt x="0" y="15"/>
                  </a:lnTo>
                  <a:lnTo>
                    <a:pt x="17" y="48"/>
                  </a:lnTo>
                  <a:lnTo>
                    <a:pt x="17" y="15"/>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88" name="Freeform 448"/>
            <p:cNvSpPr>
              <a:spLocks/>
            </p:cNvSpPr>
            <p:nvPr/>
          </p:nvSpPr>
          <p:spPr bwMode="auto">
            <a:xfrm>
              <a:off x="1858" y="2358"/>
              <a:ext cx="26" cy="7"/>
            </a:xfrm>
            <a:custGeom>
              <a:avLst/>
              <a:gdLst>
                <a:gd name="T0" fmla="*/ 0 w 51"/>
                <a:gd name="T1" fmla="*/ 3 h 16"/>
                <a:gd name="T2" fmla="*/ 0 w 51"/>
                <a:gd name="T3" fmla="*/ 3 h 16"/>
                <a:gd name="T4" fmla="*/ 13 w 51"/>
                <a:gd name="T5" fmla="*/ 0 h 16"/>
                <a:gd name="T6" fmla="*/ 9 w 51"/>
                <a:gd name="T7" fmla="*/ 0 h 16"/>
                <a:gd name="T8" fmla="*/ 0 w 51"/>
                <a:gd name="T9" fmla="*/ 3 h 16"/>
                <a:gd name="T10" fmla="*/ 0 60000 65536"/>
                <a:gd name="T11" fmla="*/ 0 60000 65536"/>
                <a:gd name="T12" fmla="*/ 0 60000 65536"/>
                <a:gd name="T13" fmla="*/ 0 60000 65536"/>
                <a:gd name="T14" fmla="*/ 0 60000 65536"/>
                <a:gd name="T15" fmla="*/ 0 w 51"/>
                <a:gd name="T16" fmla="*/ 0 h 16"/>
                <a:gd name="T17" fmla="*/ 51 w 51"/>
                <a:gd name="T18" fmla="*/ 16 h 16"/>
              </a:gdLst>
              <a:ahLst/>
              <a:cxnLst>
                <a:cxn ang="T10">
                  <a:pos x="T0" y="T1"/>
                </a:cxn>
                <a:cxn ang="T11">
                  <a:pos x="T2" y="T3"/>
                </a:cxn>
                <a:cxn ang="T12">
                  <a:pos x="T4" y="T5"/>
                </a:cxn>
                <a:cxn ang="T13">
                  <a:pos x="T6" y="T7"/>
                </a:cxn>
                <a:cxn ang="T14">
                  <a:pos x="T8" y="T9"/>
                </a:cxn>
              </a:cxnLst>
              <a:rect l="T15" t="T16" r="T17" b="T18"/>
              <a:pathLst>
                <a:path w="51" h="16">
                  <a:moveTo>
                    <a:pt x="0" y="16"/>
                  </a:moveTo>
                  <a:lnTo>
                    <a:pt x="0" y="16"/>
                  </a:lnTo>
                  <a:lnTo>
                    <a:pt x="51" y="0"/>
                  </a:lnTo>
                  <a:lnTo>
                    <a:pt x="34"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89" name="Freeform 449"/>
            <p:cNvSpPr>
              <a:spLocks/>
            </p:cNvSpPr>
            <p:nvPr/>
          </p:nvSpPr>
          <p:spPr bwMode="auto">
            <a:xfrm>
              <a:off x="1858" y="2358"/>
              <a:ext cx="26" cy="7"/>
            </a:xfrm>
            <a:custGeom>
              <a:avLst/>
              <a:gdLst>
                <a:gd name="T0" fmla="*/ 0 w 51"/>
                <a:gd name="T1" fmla="*/ 3 h 16"/>
                <a:gd name="T2" fmla="*/ 0 w 51"/>
                <a:gd name="T3" fmla="*/ 3 h 16"/>
                <a:gd name="T4" fmla="*/ 13 w 51"/>
                <a:gd name="T5" fmla="*/ 0 h 16"/>
                <a:gd name="T6" fmla="*/ 9 w 51"/>
                <a:gd name="T7" fmla="*/ 0 h 16"/>
                <a:gd name="T8" fmla="*/ 0 w 51"/>
                <a:gd name="T9" fmla="*/ 3 h 16"/>
                <a:gd name="T10" fmla="*/ 0 60000 65536"/>
                <a:gd name="T11" fmla="*/ 0 60000 65536"/>
                <a:gd name="T12" fmla="*/ 0 60000 65536"/>
                <a:gd name="T13" fmla="*/ 0 60000 65536"/>
                <a:gd name="T14" fmla="*/ 0 60000 65536"/>
                <a:gd name="T15" fmla="*/ 0 w 51"/>
                <a:gd name="T16" fmla="*/ 0 h 16"/>
                <a:gd name="T17" fmla="*/ 51 w 51"/>
                <a:gd name="T18" fmla="*/ 16 h 16"/>
              </a:gdLst>
              <a:ahLst/>
              <a:cxnLst>
                <a:cxn ang="T10">
                  <a:pos x="T0" y="T1"/>
                </a:cxn>
                <a:cxn ang="T11">
                  <a:pos x="T2" y="T3"/>
                </a:cxn>
                <a:cxn ang="T12">
                  <a:pos x="T4" y="T5"/>
                </a:cxn>
                <a:cxn ang="T13">
                  <a:pos x="T6" y="T7"/>
                </a:cxn>
                <a:cxn ang="T14">
                  <a:pos x="T8" y="T9"/>
                </a:cxn>
              </a:cxnLst>
              <a:rect l="T15" t="T16" r="T17" b="T18"/>
              <a:pathLst>
                <a:path w="51" h="16">
                  <a:moveTo>
                    <a:pt x="0" y="16"/>
                  </a:moveTo>
                  <a:lnTo>
                    <a:pt x="0" y="16"/>
                  </a:lnTo>
                  <a:lnTo>
                    <a:pt x="51" y="0"/>
                  </a:lnTo>
                  <a:lnTo>
                    <a:pt x="34" y="0"/>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90" name="Freeform 450"/>
            <p:cNvSpPr>
              <a:spLocks/>
            </p:cNvSpPr>
            <p:nvPr/>
          </p:nvSpPr>
          <p:spPr bwMode="auto">
            <a:xfrm>
              <a:off x="1858" y="2358"/>
              <a:ext cx="26" cy="7"/>
            </a:xfrm>
            <a:custGeom>
              <a:avLst/>
              <a:gdLst>
                <a:gd name="T0" fmla="*/ 0 w 51"/>
                <a:gd name="T1" fmla="*/ 3 h 16"/>
                <a:gd name="T2" fmla="*/ 13 w 51"/>
                <a:gd name="T3" fmla="*/ 0 h 16"/>
                <a:gd name="T4" fmla="*/ 9 w 51"/>
                <a:gd name="T5" fmla="*/ 0 h 16"/>
                <a:gd name="T6" fmla="*/ 0 w 51"/>
                <a:gd name="T7" fmla="*/ 3 h 16"/>
                <a:gd name="T8" fmla="*/ 0 60000 65536"/>
                <a:gd name="T9" fmla="*/ 0 60000 65536"/>
                <a:gd name="T10" fmla="*/ 0 60000 65536"/>
                <a:gd name="T11" fmla="*/ 0 60000 65536"/>
                <a:gd name="T12" fmla="*/ 0 w 51"/>
                <a:gd name="T13" fmla="*/ 0 h 16"/>
                <a:gd name="T14" fmla="*/ 51 w 51"/>
                <a:gd name="T15" fmla="*/ 16 h 16"/>
              </a:gdLst>
              <a:ahLst/>
              <a:cxnLst>
                <a:cxn ang="T8">
                  <a:pos x="T0" y="T1"/>
                </a:cxn>
                <a:cxn ang="T9">
                  <a:pos x="T2" y="T3"/>
                </a:cxn>
                <a:cxn ang="T10">
                  <a:pos x="T4" y="T5"/>
                </a:cxn>
                <a:cxn ang="T11">
                  <a:pos x="T6" y="T7"/>
                </a:cxn>
              </a:cxnLst>
              <a:rect l="T12" t="T13" r="T14" b="T15"/>
              <a:pathLst>
                <a:path w="51" h="16">
                  <a:moveTo>
                    <a:pt x="0" y="16"/>
                  </a:moveTo>
                  <a:lnTo>
                    <a:pt x="51" y="0"/>
                  </a:lnTo>
                  <a:lnTo>
                    <a:pt x="34" y="0"/>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1" name="Freeform 451"/>
            <p:cNvSpPr>
              <a:spLocks/>
            </p:cNvSpPr>
            <p:nvPr/>
          </p:nvSpPr>
          <p:spPr bwMode="auto">
            <a:xfrm>
              <a:off x="1858" y="2358"/>
              <a:ext cx="26" cy="7"/>
            </a:xfrm>
            <a:custGeom>
              <a:avLst/>
              <a:gdLst>
                <a:gd name="T0" fmla="*/ 0 w 51"/>
                <a:gd name="T1" fmla="*/ 3 h 16"/>
                <a:gd name="T2" fmla="*/ 13 w 51"/>
                <a:gd name="T3" fmla="*/ 0 h 16"/>
                <a:gd name="T4" fmla="*/ 9 w 51"/>
                <a:gd name="T5" fmla="*/ 0 h 16"/>
                <a:gd name="T6" fmla="*/ 0 w 51"/>
                <a:gd name="T7" fmla="*/ 3 h 16"/>
                <a:gd name="T8" fmla="*/ 0 60000 65536"/>
                <a:gd name="T9" fmla="*/ 0 60000 65536"/>
                <a:gd name="T10" fmla="*/ 0 60000 65536"/>
                <a:gd name="T11" fmla="*/ 0 60000 65536"/>
                <a:gd name="T12" fmla="*/ 0 w 51"/>
                <a:gd name="T13" fmla="*/ 0 h 16"/>
                <a:gd name="T14" fmla="*/ 51 w 51"/>
                <a:gd name="T15" fmla="*/ 16 h 16"/>
              </a:gdLst>
              <a:ahLst/>
              <a:cxnLst>
                <a:cxn ang="T8">
                  <a:pos x="T0" y="T1"/>
                </a:cxn>
                <a:cxn ang="T9">
                  <a:pos x="T2" y="T3"/>
                </a:cxn>
                <a:cxn ang="T10">
                  <a:pos x="T4" y="T5"/>
                </a:cxn>
                <a:cxn ang="T11">
                  <a:pos x="T6" y="T7"/>
                </a:cxn>
              </a:cxnLst>
              <a:rect l="T12" t="T13" r="T14" b="T15"/>
              <a:pathLst>
                <a:path w="51" h="16">
                  <a:moveTo>
                    <a:pt x="0" y="16"/>
                  </a:moveTo>
                  <a:lnTo>
                    <a:pt x="51" y="0"/>
                  </a:lnTo>
                  <a:lnTo>
                    <a:pt x="34" y="0"/>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92" name="Freeform 452"/>
            <p:cNvSpPr>
              <a:spLocks/>
            </p:cNvSpPr>
            <p:nvPr/>
          </p:nvSpPr>
          <p:spPr bwMode="auto">
            <a:xfrm>
              <a:off x="1771" y="2061"/>
              <a:ext cx="18" cy="16"/>
            </a:xfrm>
            <a:custGeom>
              <a:avLst/>
              <a:gdLst>
                <a:gd name="T0" fmla="*/ 0 w 34"/>
                <a:gd name="T1" fmla="*/ 4 h 33"/>
                <a:gd name="T2" fmla="*/ 0 w 34"/>
                <a:gd name="T3" fmla="*/ 4 h 33"/>
                <a:gd name="T4" fmla="*/ 10 w 34"/>
                <a:gd name="T5" fmla="*/ 8 h 33"/>
                <a:gd name="T6" fmla="*/ 10 w 34"/>
                <a:gd name="T7" fmla="*/ 0 h 33"/>
                <a:gd name="T8" fmla="*/ 0 w 34"/>
                <a:gd name="T9" fmla="*/ 4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0" y="18"/>
                  </a:moveTo>
                  <a:lnTo>
                    <a:pt x="0" y="18"/>
                  </a:lnTo>
                  <a:lnTo>
                    <a:pt x="34" y="33"/>
                  </a:lnTo>
                  <a:lnTo>
                    <a:pt x="34" y="0"/>
                  </a:lnTo>
                  <a:lnTo>
                    <a:pt x="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3" name="Freeform 453"/>
            <p:cNvSpPr>
              <a:spLocks/>
            </p:cNvSpPr>
            <p:nvPr/>
          </p:nvSpPr>
          <p:spPr bwMode="auto">
            <a:xfrm>
              <a:off x="1771" y="2061"/>
              <a:ext cx="18" cy="16"/>
            </a:xfrm>
            <a:custGeom>
              <a:avLst/>
              <a:gdLst>
                <a:gd name="T0" fmla="*/ 0 w 34"/>
                <a:gd name="T1" fmla="*/ 4 h 33"/>
                <a:gd name="T2" fmla="*/ 0 w 34"/>
                <a:gd name="T3" fmla="*/ 4 h 33"/>
                <a:gd name="T4" fmla="*/ 10 w 34"/>
                <a:gd name="T5" fmla="*/ 8 h 33"/>
                <a:gd name="T6" fmla="*/ 10 w 34"/>
                <a:gd name="T7" fmla="*/ 0 h 33"/>
                <a:gd name="T8" fmla="*/ 0 w 34"/>
                <a:gd name="T9" fmla="*/ 4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0" y="18"/>
                  </a:moveTo>
                  <a:lnTo>
                    <a:pt x="0" y="18"/>
                  </a:lnTo>
                  <a:lnTo>
                    <a:pt x="34" y="33"/>
                  </a:lnTo>
                  <a:lnTo>
                    <a:pt x="34" y="0"/>
                  </a:lnTo>
                  <a:lnTo>
                    <a:pt x="0" y="18"/>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94" name="Freeform 454"/>
            <p:cNvSpPr>
              <a:spLocks/>
            </p:cNvSpPr>
            <p:nvPr/>
          </p:nvSpPr>
          <p:spPr bwMode="auto">
            <a:xfrm>
              <a:off x="1745" y="2133"/>
              <a:ext cx="18" cy="9"/>
            </a:xfrm>
            <a:custGeom>
              <a:avLst/>
              <a:gdLst>
                <a:gd name="T0" fmla="*/ 0 w 34"/>
                <a:gd name="T1" fmla="*/ 0 h 17"/>
                <a:gd name="T2" fmla="*/ 0 w 34"/>
                <a:gd name="T3" fmla="*/ 0 h 17"/>
                <a:gd name="T4" fmla="*/ 10 w 34"/>
                <a:gd name="T5" fmla="*/ 5 h 17"/>
                <a:gd name="T6" fmla="*/ 10 w 34"/>
                <a:gd name="T7" fmla="*/ 0 h 17"/>
                <a:gd name="T8" fmla="*/ 0 w 34"/>
                <a:gd name="T9" fmla="*/ 0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0" y="0"/>
                  </a:moveTo>
                  <a:lnTo>
                    <a:pt x="0" y="0"/>
                  </a:lnTo>
                  <a:lnTo>
                    <a:pt x="34" y="17"/>
                  </a:lnTo>
                  <a:lnTo>
                    <a:pt x="34"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5" name="Freeform 455"/>
            <p:cNvSpPr>
              <a:spLocks/>
            </p:cNvSpPr>
            <p:nvPr/>
          </p:nvSpPr>
          <p:spPr bwMode="auto">
            <a:xfrm>
              <a:off x="1745" y="2133"/>
              <a:ext cx="18" cy="9"/>
            </a:xfrm>
            <a:custGeom>
              <a:avLst/>
              <a:gdLst>
                <a:gd name="T0" fmla="*/ 0 w 34"/>
                <a:gd name="T1" fmla="*/ 0 h 17"/>
                <a:gd name="T2" fmla="*/ 0 w 34"/>
                <a:gd name="T3" fmla="*/ 0 h 17"/>
                <a:gd name="T4" fmla="*/ 10 w 34"/>
                <a:gd name="T5" fmla="*/ 5 h 17"/>
                <a:gd name="T6" fmla="*/ 10 w 34"/>
                <a:gd name="T7" fmla="*/ 0 h 17"/>
                <a:gd name="T8" fmla="*/ 0 w 34"/>
                <a:gd name="T9" fmla="*/ 0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0" y="0"/>
                  </a:moveTo>
                  <a:lnTo>
                    <a:pt x="0" y="0"/>
                  </a:lnTo>
                  <a:lnTo>
                    <a:pt x="34" y="17"/>
                  </a:lnTo>
                  <a:lnTo>
                    <a:pt x="34"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96" name="Freeform 456"/>
            <p:cNvSpPr>
              <a:spLocks/>
            </p:cNvSpPr>
            <p:nvPr/>
          </p:nvSpPr>
          <p:spPr bwMode="auto">
            <a:xfrm>
              <a:off x="1113" y="2181"/>
              <a:ext cx="70" cy="48"/>
            </a:xfrm>
            <a:custGeom>
              <a:avLst/>
              <a:gdLst>
                <a:gd name="T0" fmla="*/ 0 w 140"/>
                <a:gd name="T1" fmla="*/ 0 h 96"/>
                <a:gd name="T2" fmla="*/ 0 w 140"/>
                <a:gd name="T3" fmla="*/ 0 h 96"/>
                <a:gd name="T4" fmla="*/ 4 w 140"/>
                <a:gd name="T5" fmla="*/ 9 h 96"/>
                <a:gd name="T6" fmla="*/ 13 w 140"/>
                <a:gd name="T7" fmla="*/ 12 h 96"/>
                <a:gd name="T8" fmla="*/ 21 w 140"/>
                <a:gd name="T9" fmla="*/ 17 h 96"/>
                <a:gd name="T10" fmla="*/ 21 w 140"/>
                <a:gd name="T11" fmla="*/ 21 h 96"/>
                <a:gd name="T12" fmla="*/ 30 w 140"/>
                <a:gd name="T13" fmla="*/ 24 h 96"/>
                <a:gd name="T14" fmla="*/ 35 w 140"/>
                <a:gd name="T15" fmla="*/ 24 h 96"/>
                <a:gd name="T16" fmla="*/ 18 w 140"/>
                <a:gd name="T17" fmla="*/ 5 h 96"/>
                <a:gd name="T18" fmla="*/ 4 w 140"/>
                <a:gd name="T19" fmla="*/ 0 h 96"/>
                <a:gd name="T20" fmla="*/ 0 w 140"/>
                <a:gd name="T21" fmla="*/ 0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0"/>
                <a:gd name="T34" fmla="*/ 0 h 96"/>
                <a:gd name="T35" fmla="*/ 140 w 140"/>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0" h="96">
                  <a:moveTo>
                    <a:pt x="0" y="0"/>
                  </a:moveTo>
                  <a:lnTo>
                    <a:pt x="0" y="0"/>
                  </a:lnTo>
                  <a:lnTo>
                    <a:pt x="17" y="33"/>
                  </a:lnTo>
                  <a:lnTo>
                    <a:pt x="52" y="48"/>
                  </a:lnTo>
                  <a:lnTo>
                    <a:pt x="86" y="65"/>
                  </a:lnTo>
                  <a:lnTo>
                    <a:pt x="86" y="81"/>
                  </a:lnTo>
                  <a:lnTo>
                    <a:pt x="121" y="96"/>
                  </a:lnTo>
                  <a:lnTo>
                    <a:pt x="140" y="96"/>
                  </a:lnTo>
                  <a:lnTo>
                    <a:pt x="69" y="17"/>
                  </a:lnTo>
                  <a:lnTo>
                    <a:pt x="17" y="0"/>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7" name="Freeform 457"/>
            <p:cNvSpPr>
              <a:spLocks/>
            </p:cNvSpPr>
            <p:nvPr/>
          </p:nvSpPr>
          <p:spPr bwMode="auto">
            <a:xfrm>
              <a:off x="1113" y="2181"/>
              <a:ext cx="70" cy="48"/>
            </a:xfrm>
            <a:custGeom>
              <a:avLst/>
              <a:gdLst>
                <a:gd name="T0" fmla="*/ 0 w 140"/>
                <a:gd name="T1" fmla="*/ 0 h 96"/>
                <a:gd name="T2" fmla="*/ 0 w 140"/>
                <a:gd name="T3" fmla="*/ 0 h 96"/>
                <a:gd name="T4" fmla="*/ 4 w 140"/>
                <a:gd name="T5" fmla="*/ 9 h 96"/>
                <a:gd name="T6" fmla="*/ 13 w 140"/>
                <a:gd name="T7" fmla="*/ 12 h 96"/>
                <a:gd name="T8" fmla="*/ 21 w 140"/>
                <a:gd name="T9" fmla="*/ 17 h 96"/>
                <a:gd name="T10" fmla="*/ 21 w 140"/>
                <a:gd name="T11" fmla="*/ 21 h 96"/>
                <a:gd name="T12" fmla="*/ 30 w 140"/>
                <a:gd name="T13" fmla="*/ 24 h 96"/>
                <a:gd name="T14" fmla="*/ 35 w 140"/>
                <a:gd name="T15" fmla="*/ 24 h 96"/>
                <a:gd name="T16" fmla="*/ 18 w 140"/>
                <a:gd name="T17" fmla="*/ 5 h 96"/>
                <a:gd name="T18" fmla="*/ 4 w 140"/>
                <a:gd name="T19" fmla="*/ 0 h 96"/>
                <a:gd name="T20" fmla="*/ 0 w 140"/>
                <a:gd name="T21" fmla="*/ 0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0"/>
                <a:gd name="T34" fmla="*/ 0 h 96"/>
                <a:gd name="T35" fmla="*/ 140 w 140"/>
                <a:gd name="T36" fmla="*/ 96 h 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0" h="96">
                  <a:moveTo>
                    <a:pt x="0" y="0"/>
                  </a:moveTo>
                  <a:lnTo>
                    <a:pt x="0" y="0"/>
                  </a:lnTo>
                  <a:lnTo>
                    <a:pt x="17" y="33"/>
                  </a:lnTo>
                  <a:lnTo>
                    <a:pt x="52" y="48"/>
                  </a:lnTo>
                  <a:lnTo>
                    <a:pt x="86" y="65"/>
                  </a:lnTo>
                  <a:lnTo>
                    <a:pt x="86" y="81"/>
                  </a:lnTo>
                  <a:lnTo>
                    <a:pt x="121" y="96"/>
                  </a:lnTo>
                  <a:lnTo>
                    <a:pt x="140" y="96"/>
                  </a:lnTo>
                  <a:lnTo>
                    <a:pt x="69" y="17"/>
                  </a:lnTo>
                  <a:lnTo>
                    <a:pt x="17" y="0"/>
                  </a:lnTo>
                  <a:lnTo>
                    <a:pt x="0"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498" name="Line 458"/>
            <p:cNvSpPr>
              <a:spLocks noChangeShapeType="1"/>
            </p:cNvSpPr>
            <p:nvPr/>
          </p:nvSpPr>
          <p:spPr bwMode="auto">
            <a:xfrm>
              <a:off x="1922" y="2777"/>
              <a:ext cx="10"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499" name="Line 459"/>
            <p:cNvSpPr>
              <a:spLocks noChangeShapeType="1"/>
            </p:cNvSpPr>
            <p:nvPr/>
          </p:nvSpPr>
          <p:spPr bwMode="auto">
            <a:xfrm>
              <a:off x="1792" y="2585"/>
              <a:ext cx="19"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0" name="Freeform 460"/>
            <p:cNvSpPr>
              <a:spLocks/>
            </p:cNvSpPr>
            <p:nvPr/>
          </p:nvSpPr>
          <p:spPr bwMode="auto">
            <a:xfrm>
              <a:off x="1806" y="2573"/>
              <a:ext cx="9" cy="16"/>
            </a:xfrm>
            <a:custGeom>
              <a:avLst/>
              <a:gdLst>
                <a:gd name="T0" fmla="*/ 0 w 17"/>
                <a:gd name="T1" fmla="*/ 0 h 31"/>
                <a:gd name="T2" fmla="*/ 0 w 17"/>
                <a:gd name="T3" fmla="*/ 0 h 31"/>
                <a:gd name="T4" fmla="*/ 5 w 17"/>
                <a:gd name="T5" fmla="*/ 4 h 31"/>
                <a:gd name="T6" fmla="*/ 5 w 17"/>
                <a:gd name="T7" fmla="*/ 8 h 31"/>
                <a:gd name="T8" fmla="*/ 0 w 17"/>
                <a:gd name="T9" fmla="*/ 0 h 31"/>
                <a:gd name="T10" fmla="*/ 0 60000 65536"/>
                <a:gd name="T11" fmla="*/ 0 60000 65536"/>
                <a:gd name="T12" fmla="*/ 0 60000 65536"/>
                <a:gd name="T13" fmla="*/ 0 60000 65536"/>
                <a:gd name="T14" fmla="*/ 0 60000 65536"/>
                <a:gd name="T15" fmla="*/ 0 w 17"/>
                <a:gd name="T16" fmla="*/ 0 h 31"/>
                <a:gd name="T17" fmla="*/ 17 w 17"/>
                <a:gd name="T18" fmla="*/ 31 h 31"/>
              </a:gdLst>
              <a:ahLst/>
              <a:cxnLst>
                <a:cxn ang="T10">
                  <a:pos x="T0" y="T1"/>
                </a:cxn>
                <a:cxn ang="T11">
                  <a:pos x="T2" y="T3"/>
                </a:cxn>
                <a:cxn ang="T12">
                  <a:pos x="T4" y="T5"/>
                </a:cxn>
                <a:cxn ang="T13">
                  <a:pos x="T6" y="T7"/>
                </a:cxn>
                <a:cxn ang="T14">
                  <a:pos x="T8" y="T9"/>
                </a:cxn>
              </a:cxnLst>
              <a:rect l="T15" t="T16" r="T17" b="T18"/>
              <a:pathLst>
                <a:path w="17" h="31">
                  <a:moveTo>
                    <a:pt x="0" y="0"/>
                  </a:moveTo>
                  <a:lnTo>
                    <a:pt x="0" y="0"/>
                  </a:lnTo>
                  <a:lnTo>
                    <a:pt x="17" y="15"/>
                  </a:lnTo>
                  <a:lnTo>
                    <a:pt x="17" y="31"/>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1" name="Freeform 461"/>
            <p:cNvSpPr>
              <a:spLocks/>
            </p:cNvSpPr>
            <p:nvPr/>
          </p:nvSpPr>
          <p:spPr bwMode="auto">
            <a:xfrm>
              <a:off x="1806" y="2573"/>
              <a:ext cx="9" cy="16"/>
            </a:xfrm>
            <a:custGeom>
              <a:avLst/>
              <a:gdLst>
                <a:gd name="T0" fmla="*/ 0 w 17"/>
                <a:gd name="T1" fmla="*/ 0 h 31"/>
                <a:gd name="T2" fmla="*/ 0 w 17"/>
                <a:gd name="T3" fmla="*/ 0 h 31"/>
                <a:gd name="T4" fmla="*/ 5 w 17"/>
                <a:gd name="T5" fmla="*/ 4 h 31"/>
                <a:gd name="T6" fmla="*/ 5 w 17"/>
                <a:gd name="T7" fmla="*/ 8 h 31"/>
                <a:gd name="T8" fmla="*/ 0 60000 65536"/>
                <a:gd name="T9" fmla="*/ 0 60000 65536"/>
                <a:gd name="T10" fmla="*/ 0 60000 65536"/>
                <a:gd name="T11" fmla="*/ 0 60000 65536"/>
                <a:gd name="T12" fmla="*/ 0 w 17"/>
                <a:gd name="T13" fmla="*/ 0 h 31"/>
                <a:gd name="T14" fmla="*/ 17 w 17"/>
                <a:gd name="T15" fmla="*/ 31 h 31"/>
              </a:gdLst>
              <a:ahLst/>
              <a:cxnLst>
                <a:cxn ang="T8">
                  <a:pos x="T0" y="T1"/>
                </a:cxn>
                <a:cxn ang="T9">
                  <a:pos x="T2" y="T3"/>
                </a:cxn>
                <a:cxn ang="T10">
                  <a:pos x="T4" y="T5"/>
                </a:cxn>
                <a:cxn ang="T11">
                  <a:pos x="T6" y="T7"/>
                </a:cxn>
              </a:cxnLst>
              <a:rect l="T12" t="T13" r="T14" b="T15"/>
              <a:pathLst>
                <a:path w="17" h="31">
                  <a:moveTo>
                    <a:pt x="0" y="0"/>
                  </a:moveTo>
                  <a:lnTo>
                    <a:pt x="0" y="0"/>
                  </a:lnTo>
                  <a:lnTo>
                    <a:pt x="17" y="15"/>
                  </a:lnTo>
                  <a:lnTo>
                    <a:pt x="17" y="31"/>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02" name="Freeform 462"/>
            <p:cNvSpPr>
              <a:spLocks/>
            </p:cNvSpPr>
            <p:nvPr/>
          </p:nvSpPr>
          <p:spPr bwMode="auto">
            <a:xfrm>
              <a:off x="1815" y="2589"/>
              <a:ext cx="8" cy="16"/>
            </a:xfrm>
            <a:custGeom>
              <a:avLst/>
              <a:gdLst>
                <a:gd name="T0" fmla="*/ 0 w 17"/>
                <a:gd name="T1" fmla="*/ 0 h 32"/>
                <a:gd name="T2" fmla="*/ 0 w 17"/>
                <a:gd name="T3" fmla="*/ 0 h 32"/>
                <a:gd name="T4" fmla="*/ 4 w 17"/>
                <a:gd name="T5" fmla="*/ 4 h 32"/>
                <a:gd name="T6" fmla="*/ 4 w 17"/>
                <a:gd name="T7" fmla="*/ 8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lnTo>
                    <a:pt x="0" y="0"/>
                  </a:lnTo>
                  <a:lnTo>
                    <a:pt x="17" y="17"/>
                  </a:lnTo>
                  <a:lnTo>
                    <a:pt x="17" y="32"/>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3" name="Freeform 463"/>
            <p:cNvSpPr>
              <a:spLocks/>
            </p:cNvSpPr>
            <p:nvPr/>
          </p:nvSpPr>
          <p:spPr bwMode="auto">
            <a:xfrm>
              <a:off x="1815" y="2589"/>
              <a:ext cx="8" cy="16"/>
            </a:xfrm>
            <a:custGeom>
              <a:avLst/>
              <a:gdLst>
                <a:gd name="T0" fmla="*/ 0 w 17"/>
                <a:gd name="T1" fmla="*/ 0 h 32"/>
                <a:gd name="T2" fmla="*/ 0 w 17"/>
                <a:gd name="T3" fmla="*/ 0 h 32"/>
                <a:gd name="T4" fmla="*/ 4 w 17"/>
                <a:gd name="T5" fmla="*/ 4 h 32"/>
                <a:gd name="T6" fmla="*/ 4 w 17"/>
                <a:gd name="T7" fmla="*/ 8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0"/>
                  </a:moveTo>
                  <a:lnTo>
                    <a:pt x="0" y="0"/>
                  </a:lnTo>
                  <a:lnTo>
                    <a:pt x="17" y="17"/>
                  </a:lnTo>
                  <a:lnTo>
                    <a:pt x="17" y="32"/>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04" name="Freeform 464"/>
            <p:cNvSpPr>
              <a:spLocks/>
            </p:cNvSpPr>
            <p:nvPr/>
          </p:nvSpPr>
          <p:spPr bwMode="auto">
            <a:xfrm>
              <a:off x="1849" y="2629"/>
              <a:ext cx="9" cy="8"/>
            </a:xfrm>
            <a:custGeom>
              <a:avLst/>
              <a:gdLst>
                <a:gd name="T0" fmla="*/ 0 w 18"/>
                <a:gd name="T1" fmla="*/ 0 h 16"/>
                <a:gd name="T2" fmla="*/ 0 w 18"/>
                <a:gd name="T3" fmla="*/ 0 h 16"/>
                <a:gd name="T4" fmla="*/ 5 w 18"/>
                <a:gd name="T5" fmla="*/ 4 h 16"/>
                <a:gd name="T6" fmla="*/ 0 w 18"/>
                <a:gd name="T7" fmla="*/ 4 h 16"/>
                <a:gd name="T8" fmla="*/ 0 w 18"/>
                <a:gd name="T9" fmla="*/ 0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0" y="0"/>
                  </a:moveTo>
                  <a:lnTo>
                    <a:pt x="0" y="0"/>
                  </a:lnTo>
                  <a:lnTo>
                    <a:pt x="18" y="16"/>
                  </a:lnTo>
                  <a:lnTo>
                    <a:pt x="0" y="16"/>
                  </a:lnTo>
                  <a:lnTo>
                    <a:pt x="0"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5" name="Freeform 465"/>
            <p:cNvSpPr>
              <a:spLocks/>
            </p:cNvSpPr>
            <p:nvPr/>
          </p:nvSpPr>
          <p:spPr bwMode="auto">
            <a:xfrm>
              <a:off x="1849" y="2629"/>
              <a:ext cx="9" cy="8"/>
            </a:xfrm>
            <a:custGeom>
              <a:avLst/>
              <a:gdLst>
                <a:gd name="T0" fmla="*/ 0 w 18"/>
                <a:gd name="T1" fmla="*/ 0 h 16"/>
                <a:gd name="T2" fmla="*/ 0 w 18"/>
                <a:gd name="T3" fmla="*/ 0 h 16"/>
                <a:gd name="T4" fmla="*/ 5 w 18"/>
                <a:gd name="T5" fmla="*/ 4 h 16"/>
                <a:gd name="T6" fmla="*/ 0 w 18"/>
                <a:gd name="T7" fmla="*/ 4 h 16"/>
                <a:gd name="T8" fmla="*/ 0 60000 65536"/>
                <a:gd name="T9" fmla="*/ 0 60000 65536"/>
                <a:gd name="T10" fmla="*/ 0 60000 65536"/>
                <a:gd name="T11" fmla="*/ 0 60000 65536"/>
                <a:gd name="T12" fmla="*/ 0 w 18"/>
                <a:gd name="T13" fmla="*/ 0 h 16"/>
                <a:gd name="T14" fmla="*/ 18 w 18"/>
                <a:gd name="T15" fmla="*/ 16 h 16"/>
              </a:gdLst>
              <a:ahLst/>
              <a:cxnLst>
                <a:cxn ang="T8">
                  <a:pos x="T0" y="T1"/>
                </a:cxn>
                <a:cxn ang="T9">
                  <a:pos x="T2" y="T3"/>
                </a:cxn>
                <a:cxn ang="T10">
                  <a:pos x="T4" y="T5"/>
                </a:cxn>
                <a:cxn ang="T11">
                  <a:pos x="T6" y="T7"/>
                </a:cxn>
              </a:cxnLst>
              <a:rect l="T12" t="T13" r="T14" b="T15"/>
              <a:pathLst>
                <a:path w="18" h="16">
                  <a:moveTo>
                    <a:pt x="0" y="0"/>
                  </a:moveTo>
                  <a:lnTo>
                    <a:pt x="0" y="0"/>
                  </a:lnTo>
                  <a:lnTo>
                    <a:pt x="18" y="16"/>
                  </a:lnTo>
                  <a:lnTo>
                    <a:pt x="0" y="16"/>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06" name="Freeform 466"/>
            <p:cNvSpPr>
              <a:spLocks/>
            </p:cNvSpPr>
            <p:nvPr/>
          </p:nvSpPr>
          <p:spPr bwMode="auto">
            <a:xfrm>
              <a:off x="1876" y="2645"/>
              <a:ext cx="16" cy="0"/>
            </a:xfrm>
            <a:custGeom>
              <a:avLst/>
              <a:gdLst>
                <a:gd name="T0" fmla="*/ 0 w 33"/>
                <a:gd name="T1" fmla="*/ 0 w 33"/>
                <a:gd name="T2" fmla="*/ 3 w 33"/>
                <a:gd name="T3" fmla="*/ 8 w 33"/>
                <a:gd name="T4" fmla="*/ 0 60000 65536"/>
                <a:gd name="T5" fmla="*/ 0 60000 65536"/>
                <a:gd name="T6" fmla="*/ 0 60000 65536"/>
                <a:gd name="T7" fmla="*/ 0 60000 65536"/>
                <a:gd name="T8" fmla="*/ 0 w 33"/>
                <a:gd name="T9" fmla="*/ 33 w 33"/>
              </a:gdLst>
              <a:ahLst/>
              <a:cxnLst>
                <a:cxn ang="T4">
                  <a:pos x="T0" y="0"/>
                </a:cxn>
                <a:cxn ang="T5">
                  <a:pos x="T1" y="0"/>
                </a:cxn>
                <a:cxn ang="T6">
                  <a:pos x="T2" y="0"/>
                </a:cxn>
                <a:cxn ang="T7">
                  <a:pos x="T3" y="0"/>
                </a:cxn>
              </a:cxnLst>
              <a:rect l="T8" t="0" r="T9" b="0"/>
              <a:pathLst>
                <a:path w="33">
                  <a:moveTo>
                    <a:pt x="0" y="0"/>
                  </a:moveTo>
                  <a:lnTo>
                    <a:pt x="0" y="0"/>
                  </a:lnTo>
                  <a:lnTo>
                    <a:pt x="15" y="0"/>
                  </a:lnTo>
                  <a:lnTo>
                    <a:pt x="33" y="0"/>
                  </a:lnTo>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07" name="Line 467"/>
            <p:cNvSpPr>
              <a:spLocks noChangeShapeType="1"/>
            </p:cNvSpPr>
            <p:nvPr/>
          </p:nvSpPr>
          <p:spPr bwMode="auto">
            <a:xfrm>
              <a:off x="1837" y="2617"/>
              <a:ext cx="7" cy="8"/>
            </a:xfrm>
            <a:prstGeom prst="line">
              <a:avLst/>
            </a:pr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8" name="Freeform 468"/>
            <p:cNvSpPr>
              <a:spLocks/>
            </p:cNvSpPr>
            <p:nvPr/>
          </p:nvSpPr>
          <p:spPr bwMode="auto">
            <a:xfrm>
              <a:off x="1226" y="1505"/>
              <a:ext cx="29" cy="8"/>
            </a:xfrm>
            <a:custGeom>
              <a:avLst/>
              <a:gdLst>
                <a:gd name="T0" fmla="*/ 5 w 58"/>
                <a:gd name="T1" fmla="*/ 4 h 18"/>
                <a:gd name="T2" fmla="*/ 0 w 58"/>
                <a:gd name="T3" fmla="*/ 4 h 18"/>
                <a:gd name="T4" fmla="*/ 5 w 58"/>
                <a:gd name="T5" fmla="*/ 4 h 18"/>
                <a:gd name="T6" fmla="*/ 10 w 58"/>
                <a:gd name="T7" fmla="*/ 0 h 18"/>
                <a:gd name="T8" fmla="*/ 15 w 58"/>
                <a:gd name="T9" fmla="*/ 0 h 18"/>
                <a:gd name="T10" fmla="*/ 15 w 58"/>
                <a:gd name="T11" fmla="*/ 4 h 18"/>
                <a:gd name="T12" fmla="*/ 10 w 58"/>
                <a:gd name="T13" fmla="*/ 4 h 18"/>
                <a:gd name="T14" fmla="*/ 5 w 58"/>
                <a:gd name="T15" fmla="*/ 4 h 1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8"/>
                <a:gd name="T26" fmla="*/ 58 w 58"/>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8">
                  <a:moveTo>
                    <a:pt x="20" y="18"/>
                  </a:moveTo>
                  <a:lnTo>
                    <a:pt x="0" y="18"/>
                  </a:lnTo>
                  <a:lnTo>
                    <a:pt x="20" y="18"/>
                  </a:lnTo>
                  <a:lnTo>
                    <a:pt x="39" y="0"/>
                  </a:lnTo>
                  <a:lnTo>
                    <a:pt x="58" y="0"/>
                  </a:lnTo>
                  <a:lnTo>
                    <a:pt x="58" y="18"/>
                  </a:lnTo>
                  <a:lnTo>
                    <a:pt x="39" y="18"/>
                  </a:lnTo>
                  <a:lnTo>
                    <a:pt x="20" y="18"/>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09" name="Freeform 469"/>
            <p:cNvSpPr>
              <a:spLocks/>
            </p:cNvSpPr>
            <p:nvPr/>
          </p:nvSpPr>
          <p:spPr bwMode="auto">
            <a:xfrm>
              <a:off x="1226" y="1505"/>
              <a:ext cx="29" cy="8"/>
            </a:xfrm>
            <a:custGeom>
              <a:avLst/>
              <a:gdLst>
                <a:gd name="T0" fmla="*/ 5 w 58"/>
                <a:gd name="T1" fmla="*/ 4 h 18"/>
                <a:gd name="T2" fmla="*/ 0 w 58"/>
                <a:gd name="T3" fmla="*/ 4 h 18"/>
                <a:gd name="T4" fmla="*/ 5 w 58"/>
                <a:gd name="T5" fmla="*/ 4 h 18"/>
                <a:gd name="T6" fmla="*/ 10 w 58"/>
                <a:gd name="T7" fmla="*/ 0 h 18"/>
                <a:gd name="T8" fmla="*/ 15 w 58"/>
                <a:gd name="T9" fmla="*/ 0 h 18"/>
                <a:gd name="T10" fmla="*/ 15 w 58"/>
                <a:gd name="T11" fmla="*/ 4 h 18"/>
                <a:gd name="T12" fmla="*/ 10 w 58"/>
                <a:gd name="T13" fmla="*/ 4 h 18"/>
                <a:gd name="T14" fmla="*/ 5 w 58"/>
                <a:gd name="T15" fmla="*/ 4 h 1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8"/>
                <a:gd name="T26" fmla="*/ 58 w 58"/>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8">
                  <a:moveTo>
                    <a:pt x="20" y="18"/>
                  </a:moveTo>
                  <a:lnTo>
                    <a:pt x="0" y="18"/>
                  </a:lnTo>
                  <a:lnTo>
                    <a:pt x="20" y="18"/>
                  </a:lnTo>
                  <a:lnTo>
                    <a:pt x="39" y="0"/>
                  </a:lnTo>
                  <a:lnTo>
                    <a:pt x="58" y="0"/>
                  </a:lnTo>
                  <a:lnTo>
                    <a:pt x="58" y="18"/>
                  </a:lnTo>
                  <a:lnTo>
                    <a:pt x="39" y="18"/>
                  </a:lnTo>
                  <a:lnTo>
                    <a:pt x="20" y="18"/>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10" name="Freeform 470"/>
            <p:cNvSpPr>
              <a:spLocks/>
            </p:cNvSpPr>
            <p:nvPr/>
          </p:nvSpPr>
          <p:spPr bwMode="auto">
            <a:xfrm>
              <a:off x="1290" y="1479"/>
              <a:ext cx="17" cy="0"/>
            </a:xfrm>
            <a:custGeom>
              <a:avLst/>
              <a:gdLst>
                <a:gd name="T0" fmla="*/ 4 w 35"/>
                <a:gd name="T1" fmla="*/ 0 w 35"/>
                <a:gd name="T2" fmla="*/ 4 w 35"/>
                <a:gd name="T3" fmla="*/ 8 w 35"/>
                <a:gd name="T4" fmla="*/ 4 w 35"/>
                <a:gd name="T5" fmla="*/ 0 60000 65536"/>
                <a:gd name="T6" fmla="*/ 0 60000 65536"/>
                <a:gd name="T7" fmla="*/ 0 60000 65536"/>
                <a:gd name="T8" fmla="*/ 0 60000 65536"/>
                <a:gd name="T9" fmla="*/ 0 60000 65536"/>
                <a:gd name="T10" fmla="*/ 0 w 35"/>
                <a:gd name="T11" fmla="*/ 35 w 35"/>
              </a:gdLst>
              <a:ahLst/>
              <a:cxnLst>
                <a:cxn ang="T5">
                  <a:pos x="T0" y="0"/>
                </a:cxn>
                <a:cxn ang="T6">
                  <a:pos x="T1" y="0"/>
                </a:cxn>
                <a:cxn ang="T7">
                  <a:pos x="T2" y="0"/>
                </a:cxn>
                <a:cxn ang="T8">
                  <a:pos x="T3" y="0"/>
                </a:cxn>
                <a:cxn ang="T9">
                  <a:pos x="T4" y="0"/>
                </a:cxn>
              </a:cxnLst>
              <a:rect l="T10" t="0" r="T11" b="0"/>
              <a:pathLst>
                <a:path w="35">
                  <a:moveTo>
                    <a:pt x="17" y="0"/>
                  </a:moveTo>
                  <a:lnTo>
                    <a:pt x="0" y="0"/>
                  </a:lnTo>
                  <a:lnTo>
                    <a:pt x="17" y="0"/>
                  </a:lnTo>
                  <a:lnTo>
                    <a:pt x="35" y="0"/>
                  </a:lnTo>
                  <a:lnTo>
                    <a:pt x="17"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11" name="Freeform 471"/>
            <p:cNvSpPr>
              <a:spLocks/>
            </p:cNvSpPr>
            <p:nvPr/>
          </p:nvSpPr>
          <p:spPr bwMode="auto">
            <a:xfrm>
              <a:off x="1430" y="1513"/>
              <a:ext cx="19" cy="19"/>
            </a:xfrm>
            <a:custGeom>
              <a:avLst/>
              <a:gdLst>
                <a:gd name="T0" fmla="*/ 4 w 39"/>
                <a:gd name="T1" fmla="*/ 0 h 36"/>
                <a:gd name="T2" fmla="*/ 9 w 39"/>
                <a:gd name="T3" fmla="*/ 5 h 36"/>
                <a:gd name="T4" fmla="*/ 4 w 39"/>
                <a:gd name="T5" fmla="*/ 10 h 36"/>
                <a:gd name="T6" fmla="*/ 0 w 39"/>
                <a:gd name="T7" fmla="*/ 10 h 36"/>
                <a:gd name="T8" fmla="*/ 0 w 39"/>
                <a:gd name="T9" fmla="*/ 5 h 36"/>
                <a:gd name="T10" fmla="*/ 0 w 39"/>
                <a:gd name="T11" fmla="*/ 0 h 36"/>
                <a:gd name="T12" fmla="*/ 4 w 39"/>
                <a:gd name="T13" fmla="*/ 0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19" y="0"/>
                  </a:moveTo>
                  <a:lnTo>
                    <a:pt x="39" y="19"/>
                  </a:lnTo>
                  <a:lnTo>
                    <a:pt x="19" y="36"/>
                  </a:lnTo>
                  <a:lnTo>
                    <a:pt x="0" y="36"/>
                  </a:lnTo>
                  <a:lnTo>
                    <a:pt x="0" y="19"/>
                  </a:lnTo>
                  <a:lnTo>
                    <a:pt x="0" y="0"/>
                  </a:lnTo>
                  <a:lnTo>
                    <a:pt x="19" y="0"/>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12" name="Freeform 472"/>
            <p:cNvSpPr>
              <a:spLocks/>
            </p:cNvSpPr>
            <p:nvPr/>
          </p:nvSpPr>
          <p:spPr bwMode="auto">
            <a:xfrm>
              <a:off x="1430" y="1513"/>
              <a:ext cx="19" cy="19"/>
            </a:xfrm>
            <a:custGeom>
              <a:avLst/>
              <a:gdLst>
                <a:gd name="T0" fmla="*/ 4 w 39"/>
                <a:gd name="T1" fmla="*/ 0 h 36"/>
                <a:gd name="T2" fmla="*/ 9 w 39"/>
                <a:gd name="T3" fmla="*/ 5 h 36"/>
                <a:gd name="T4" fmla="*/ 4 w 39"/>
                <a:gd name="T5" fmla="*/ 10 h 36"/>
                <a:gd name="T6" fmla="*/ 0 w 39"/>
                <a:gd name="T7" fmla="*/ 10 h 36"/>
                <a:gd name="T8" fmla="*/ 0 w 39"/>
                <a:gd name="T9" fmla="*/ 5 h 36"/>
                <a:gd name="T10" fmla="*/ 0 w 39"/>
                <a:gd name="T11" fmla="*/ 0 h 36"/>
                <a:gd name="T12" fmla="*/ 4 w 39"/>
                <a:gd name="T13" fmla="*/ 0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19" y="0"/>
                  </a:moveTo>
                  <a:lnTo>
                    <a:pt x="39" y="19"/>
                  </a:lnTo>
                  <a:lnTo>
                    <a:pt x="19" y="36"/>
                  </a:lnTo>
                  <a:lnTo>
                    <a:pt x="0" y="36"/>
                  </a:lnTo>
                  <a:lnTo>
                    <a:pt x="0" y="19"/>
                  </a:lnTo>
                  <a:lnTo>
                    <a:pt x="0" y="0"/>
                  </a:lnTo>
                  <a:lnTo>
                    <a:pt x="19"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13" name="Freeform 473"/>
            <p:cNvSpPr>
              <a:spLocks/>
            </p:cNvSpPr>
            <p:nvPr/>
          </p:nvSpPr>
          <p:spPr bwMode="auto">
            <a:xfrm>
              <a:off x="1464" y="1445"/>
              <a:ext cx="18" cy="8"/>
            </a:xfrm>
            <a:custGeom>
              <a:avLst/>
              <a:gdLst>
                <a:gd name="T0" fmla="*/ 0 w 37"/>
                <a:gd name="T1" fmla="*/ 4 h 16"/>
                <a:gd name="T2" fmla="*/ 0 w 37"/>
                <a:gd name="T3" fmla="*/ 0 h 16"/>
                <a:gd name="T4" fmla="*/ 5 w 37"/>
                <a:gd name="T5" fmla="*/ 0 h 16"/>
                <a:gd name="T6" fmla="*/ 5 w 37"/>
                <a:gd name="T7" fmla="*/ 4 h 16"/>
                <a:gd name="T8" fmla="*/ 9 w 37"/>
                <a:gd name="T9" fmla="*/ 4 h 16"/>
                <a:gd name="T10" fmla="*/ 5 w 37"/>
                <a:gd name="T11" fmla="*/ 4 h 16"/>
                <a:gd name="T12" fmla="*/ 0 w 37"/>
                <a:gd name="T13" fmla="*/ 4 h 16"/>
                <a:gd name="T14" fmla="*/ 0 60000 65536"/>
                <a:gd name="T15" fmla="*/ 0 60000 65536"/>
                <a:gd name="T16" fmla="*/ 0 60000 65536"/>
                <a:gd name="T17" fmla="*/ 0 60000 65536"/>
                <a:gd name="T18" fmla="*/ 0 60000 65536"/>
                <a:gd name="T19" fmla="*/ 0 60000 65536"/>
                <a:gd name="T20" fmla="*/ 0 60000 65536"/>
                <a:gd name="T21" fmla="*/ 0 w 37"/>
                <a:gd name="T22" fmla="*/ 0 h 16"/>
                <a:gd name="T23" fmla="*/ 37 w 37"/>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6">
                  <a:moveTo>
                    <a:pt x="0" y="16"/>
                  </a:moveTo>
                  <a:lnTo>
                    <a:pt x="0" y="0"/>
                  </a:lnTo>
                  <a:lnTo>
                    <a:pt x="20" y="0"/>
                  </a:lnTo>
                  <a:lnTo>
                    <a:pt x="20" y="16"/>
                  </a:lnTo>
                  <a:lnTo>
                    <a:pt x="37" y="16"/>
                  </a:lnTo>
                  <a:lnTo>
                    <a:pt x="20" y="16"/>
                  </a:lnTo>
                  <a:lnTo>
                    <a:pt x="0" y="1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sp>
          <p:nvSpPr>
            <p:cNvPr id="514" name="Freeform 474"/>
            <p:cNvSpPr>
              <a:spLocks/>
            </p:cNvSpPr>
            <p:nvPr/>
          </p:nvSpPr>
          <p:spPr bwMode="auto">
            <a:xfrm>
              <a:off x="1464" y="1445"/>
              <a:ext cx="18" cy="8"/>
            </a:xfrm>
            <a:custGeom>
              <a:avLst/>
              <a:gdLst>
                <a:gd name="T0" fmla="*/ 0 w 37"/>
                <a:gd name="T1" fmla="*/ 4 h 16"/>
                <a:gd name="T2" fmla="*/ 0 w 37"/>
                <a:gd name="T3" fmla="*/ 0 h 16"/>
                <a:gd name="T4" fmla="*/ 5 w 37"/>
                <a:gd name="T5" fmla="*/ 0 h 16"/>
                <a:gd name="T6" fmla="*/ 5 w 37"/>
                <a:gd name="T7" fmla="*/ 4 h 16"/>
                <a:gd name="T8" fmla="*/ 9 w 37"/>
                <a:gd name="T9" fmla="*/ 4 h 16"/>
                <a:gd name="T10" fmla="*/ 5 w 37"/>
                <a:gd name="T11" fmla="*/ 4 h 16"/>
                <a:gd name="T12" fmla="*/ 0 w 37"/>
                <a:gd name="T13" fmla="*/ 4 h 16"/>
                <a:gd name="T14" fmla="*/ 0 60000 65536"/>
                <a:gd name="T15" fmla="*/ 0 60000 65536"/>
                <a:gd name="T16" fmla="*/ 0 60000 65536"/>
                <a:gd name="T17" fmla="*/ 0 60000 65536"/>
                <a:gd name="T18" fmla="*/ 0 60000 65536"/>
                <a:gd name="T19" fmla="*/ 0 60000 65536"/>
                <a:gd name="T20" fmla="*/ 0 60000 65536"/>
                <a:gd name="T21" fmla="*/ 0 w 37"/>
                <a:gd name="T22" fmla="*/ 0 h 16"/>
                <a:gd name="T23" fmla="*/ 37 w 37"/>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6">
                  <a:moveTo>
                    <a:pt x="0" y="16"/>
                  </a:moveTo>
                  <a:lnTo>
                    <a:pt x="0" y="0"/>
                  </a:lnTo>
                  <a:lnTo>
                    <a:pt x="20" y="0"/>
                  </a:lnTo>
                  <a:lnTo>
                    <a:pt x="20" y="16"/>
                  </a:lnTo>
                  <a:lnTo>
                    <a:pt x="37" y="16"/>
                  </a:lnTo>
                  <a:lnTo>
                    <a:pt x="20" y="16"/>
                  </a:lnTo>
                  <a:lnTo>
                    <a:pt x="0" y="16"/>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15" name="Freeform 475"/>
            <p:cNvSpPr>
              <a:spLocks/>
            </p:cNvSpPr>
            <p:nvPr/>
          </p:nvSpPr>
          <p:spPr bwMode="auto">
            <a:xfrm>
              <a:off x="1782" y="1677"/>
              <a:ext cx="7" cy="0"/>
            </a:xfrm>
            <a:custGeom>
              <a:avLst/>
              <a:gdLst>
                <a:gd name="T0" fmla="*/ 0 w 13"/>
                <a:gd name="T1" fmla="*/ 4 w 13"/>
                <a:gd name="T2" fmla="*/ 0 w 13"/>
                <a:gd name="T3" fmla="*/ 0 60000 65536"/>
                <a:gd name="T4" fmla="*/ 0 60000 65536"/>
                <a:gd name="T5" fmla="*/ 0 60000 65536"/>
                <a:gd name="T6" fmla="*/ 0 w 13"/>
                <a:gd name="T7" fmla="*/ 13 w 13"/>
              </a:gdLst>
              <a:ahLst/>
              <a:cxnLst>
                <a:cxn ang="T3">
                  <a:pos x="T0" y="0"/>
                </a:cxn>
                <a:cxn ang="T4">
                  <a:pos x="T1" y="0"/>
                </a:cxn>
                <a:cxn ang="T5">
                  <a:pos x="T2" y="0"/>
                </a:cxn>
              </a:cxnLst>
              <a:rect l="T6" t="0" r="T7" b="0"/>
              <a:pathLst>
                <a:path w="13">
                  <a:moveTo>
                    <a:pt x="0" y="0"/>
                  </a:moveTo>
                  <a:lnTo>
                    <a:pt x="13" y="0"/>
                  </a:lnTo>
                  <a:lnTo>
                    <a:pt x="0" y="0"/>
                  </a:lnTo>
                  <a:close/>
                </a:path>
              </a:pathLst>
            </a:custGeom>
            <a:solidFill>
              <a:schemeClr val="tx2"/>
            </a:solidFill>
            <a:ln w="9525">
              <a:solidFill>
                <a:srgbClr val="2FC77E"/>
              </a:solidFill>
              <a:prstDash val="solid"/>
              <a:round/>
              <a:headEnd/>
              <a:tailEnd/>
            </a:ln>
          </p:spPr>
          <p:txBody>
            <a:bodyPr/>
            <a:lstStyle/>
            <a:p>
              <a:endParaRPr lang="en-US" dirty="0">
                <a:solidFill>
                  <a:srgbClr val="000000"/>
                </a:solidFill>
              </a:endParaRPr>
            </a:p>
          </p:txBody>
        </p:sp>
        <p:sp>
          <p:nvSpPr>
            <p:cNvPr id="516" name="Freeform 476"/>
            <p:cNvSpPr>
              <a:spLocks/>
            </p:cNvSpPr>
            <p:nvPr/>
          </p:nvSpPr>
          <p:spPr bwMode="auto">
            <a:xfrm>
              <a:off x="2591" y="1513"/>
              <a:ext cx="35" cy="19"/>
            </a:xfrm>
            <a:custGeom>
              <a:avLst/>
              <a:gdLst>
                <a:gd name="T0" fmla="*/ 5 w 69"/>
                <a:gd name="T1" fmla="*/ 10 h 36"/>
                <a:gd name="T2" fmla="*/ 5 w 69"/>
                <a:gd name="T3" fmla="*/ 5 h 36"/>
                <a:gd name="T4" fmla="*/ 0 w 69"/>
                <a:gd name="T5" fmla="*/ 5 h 36"/>
                <a:gd name="T6" fmla="*/ 5 w 69"/>
                <a:gd name="T7" fmla="*/ 5 h 36"/>
                <a:gd name="T8" fmla="*/ 5 w 69"/>
                <a:gd name="T9" fmla="*/ 0 h 36"/>
                <a:gd name="T10" fmla="*/ 9 w 69"/>
                <a:gd name="T11" fmla="*/ 0 h 36"/>
                <a:gd name="T12" fmla="*/ 9 w 69"/>
                <a:gd name="T13" fmla="*/ 5 h 36"/>
                <a:gd name="T14" fmla="*/ 13 w 69"/>
                <a:gd name="T15" fmla="*/ 5 h 36"/>
                <a:gd name="T16" fmla="*/ 18 w 69"/>
                <a:gd name="T17" fmla="*/ 5 h 36"/>
                <a:gd name="T18" fmla="*/ 13 w 69"/>
                <a:gd name="T19" fmla="*/ 5 h 36"/>
                <a:gd name="T20" fmla="*/ 9 w 69"/>
                <a:gd name="T21" fmla="*/ 10 h 36"/>
                <a:gd name="T22" fmla="*/ 5 w 69"/>
                <a:gd name="T23" fmla="*/ 1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
                <a:gd name="T37" fmla="*/ 0 h 36"/>
                <a:gd name="T38" fmla="*/ 69 w 69"/>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 h="36">
                  <a:moveTo>
                    <a:pt x="17" y="36"/>
                  </a:moveTo>
                  <a:lnTo>
                    <a:pt x="17" y="19"/>
                  </a:lnTo>
                  <a:lnTo>
                    <a:pt x="0" y="19"/>
                  </a:lnTo>
                  <a:lnTo>
                    <a:pt x="17" y="19"/>
                  </a:lnTo>
                  <a:lnTo>
                    <a:pt x="17" y="0"/>
                  </a:lnTo>
                  <a:lnTo>
                    <a:pt x="35" y="0"/>
                  </a:lnTo>
                  <a:lnTo>
                    <a:pt x="35" y="19"/>
                  </a:lnTo>
                  <a:lnTo>
                    <a:pt x="52" y="19"/>
                  </a:lnTo>
                  <a:lnTo>
                    <a:pt x="69" y="19"/>
                  </a:lnTo>
                  <a:lnTo>
                    <a:pt x="52" y="19"/>
                  </a:lnTo>
                  <a:lnTo>
                    <a:pt x="35" y="36"/>
                  </a:lnTo>
                  <a:lnTo>
                    <a:pt x="17" y="36"/>
                  </a:lnTo>
                  <a:close/>
                </a:path>
              </a:pathLst>
            </a:custGeom>
            <a:solidFill>
              <a:schemeClr val="tx2"/>
            </a:solidFill>
            <a:ln w="9525">
              <a:solidFill>
                <a:srgbClr val="2FC77E"/>
              </a:solidFill>
              <a:round/>
              <a:headEnd/>
              <a:tailEnd/>
            </a:ln>
          </p:spPr>
          <p:txBody>
            <a:bodyPr/>
            <a:lstStyle/>
            <a:p>
              <a:endParaRPr lang="en-US" dirty="0">
                <a:solidFill>
                  <a:srgbClr val="000000"/>
                </a:solidFill>
              </a:endParaRPr>
            </a:p>
          </p:txBody>
        </p:sp>
      </p:grpSp>
      <p:sp>
        <p:nvSpPr>
          <p:cNvPr id="541" name="Oval 540"/>
          <p:cNvSpPr/>
          <p:nvPr/>
        </p:nvSpPr>
        <p:spPr>
          <a:xfrm>
            <a:off x="2842825" y="2893103"/>
            <a:ext cx="252000" cy="252000"/>
          </a:xfrm>
          <a:prstGeom prst="ellipse">
            <a:avLst/>
          </a:prstGeom>
          <a:solidFill>
            <a:schemeClr val="accent1"/>
          </a:solidFill>
          <a:ln w="1270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grpSp>
        <p:nvGrpSpPr>
          <p:cNvPr id="544" name="Group 543"/>
          <p:cNvGrpSpPr/>
          <p:nvPr/>
        </p:nvGrpSpPr>
        <p:grpSpPr>
          <a:xfrm>
            <a:off x="3107881" y="2868970"/>
            <a:ext cx="275118" cy="1062610"/>
            <a:chOff x="3156049" y="2896320"/>
            <a:chExt cx="275118" cy="1062610"/>
          </a:xfrm>
          <a:effectLst>
            <a:outerShdw blurRad="50800" dist="38100" dir="8100000" algn="tr" rotWithShape="0">
              <a:prstClr val="black">
                <a:alpha val="40000"/>
              </a:prstClr>
            </a:outerShdw>
          </a:effectLst>
        </p:grpSpPr>
        <p:sp>
          <p:nvSpPr>
            <p:cNvPr id="538" name="Isosceles Triangle 537"/>
            <p:cNvSpPr/>
            <p:nvPr/>
          </p:nvSpPr>
          <p:spPr>
            <a:xfrm rot="19593148">
              <a:off x="3265394" y="2896320"/>
              <a:ext cx="165773" cy="978531"/>
            </a:xfrm>
            <a:custGeom>
              <a:avLst/>
              <a:gdLst>
                <a:gd name="connsiteX0" fmla="*/ 0 w 306891"/>
                <a:gd name="connsiteY0" fmla="*/ 925902 h 925902"/>
                <a:gd name="connsiteX1" fmla="*/ 153446 w 306891"/>
                <a:gd name="connsiteY1" fmla="*/ 0 h 925902"/>
                <a:gd name="connsiteX2" fmla="*/ 306891 w 306891"/>
                <a:gd name="connsiteY2" fmla="*/ 925902 h 925902"/>
                <a:gd name="connsiteX3" fmla="*/ 0 w 306891"/>
                <a:gd name="connsiteY3" fmla="*/ 925902 h 925902"/>
                <a:gd name="connsiteX0" fmla="*/ 0 w 165773"/>
                <a:gd name="connsiteY0" fmla="*/ 978531 h 978531"/>
                <a:gd name="connsiteX1" fmla="*/ 12328 w 165773"/>
                <a:gd name="connsiteY1" fmla="*/ 0 h 978531"/>
                <a:gd name="connsiteX2" fmla="*/ 165773 w 165773"/>
                <a:gd name="connsiteY2" fmla="*/ 925902 h 978531"/>
                <a:gd name="connsiteX3" fmla="*/ 0 w 165773"/>
                <a:gd name="connsiteY3" fmla="*/ 978531 h 978531"/>
              </a:gdLst>
              <a:ahLst/>
              <a:cxnLst>
                <a:cxn ang="0">
                  <a:pos x="connsiteX0" y="connsiteY0"/>
                </a:cxn>
                <a:cxn ang="0">
                  <a:pos x="connsiteX1" y="connsiteY1"/>
                </a:cxn>
                <a:cxn ang="0">
                  <a:pos x="connsiteX2" y="connsiteY2"/>
                </a:cxn>
                <a:cxn ang="0">
                  <a:pos x="connsiteX3" y="connsiteY3"/>
                </a:cxn>
              </a:cxnLst>
              <a:rect l="l" t="t" r="r" b="b"/>
              <a:pathLst>
                <a:path w="165773" h="978531">
                  <a:moveTo>
                    <a:pt x="0" y="978531"/>
                  </a:moveTo>
                  <a:lnTo>
                    <a:pt x="12328" y="0"/>
                  </a:lnTo>
                  <a:lnTo>
                    <a:pt x="165773" y="925902"/>
                  </a:lnTo>
                  <a:lnTo>
                    <a:pt x="0" y="978531"/>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548" name="Isosceles Triangle 537"/>
            <p:cNvSpPr/>
            <p:nvPr/>
          </p:nvSpPr>
          <p:spPr>
            <a:xfrm rot="19610162" flipH="1">
              <a:off x="3156049" y="2980399"/>
              <a:ext cx="165773" cy="978531"/>
            </a:xfrm>
            <a:custGeom>
              <a:avLst/>
              <a:gdLst>
                <a:gd name="connsiteX0" fmla="*/ 0 w 306891"/>
                <a:gd name="connsiteY0" fmla="*/ 925902 h 925902"/>
                <a:gd name="connsiteX1" fmla="*/ 153446 w 306891"/>
                <a:gd name="connsiteY1" fmla="*/ 0 h 925902"/>
                <a:gd name="connsiteX2" fmla="*/ 306891 w 306891"/>
                <a:gd name="connsiteY2" fmla="*/ 925902 h 925902"/>
                <a:gd name="connsiteX3" fmla="*/ 0 w 306891"/>
                <a:gd name="connsiteY3" fmla="*/ 925902 h 925902"/>
                <a:gd name="connsiteX0" fmla="*/ 0 w 165773"/>
                <a:gd name="connsiteY0" fmla="*/ 978531 h 978531"/>
                <a:gd name="connsiteX1" fmla="*/ 12328 w 165773"/>
                <a:gd name="connsiteY1" fmla="*/ 0 h 978531"/>
                <a:gd name="connsiteX2" fmla="*/ 165773 w 165773"/>
                <a:gd name="connsiteY2" fmla="*/ 925902 h 978531"/>
                <a:gd name="connsiteX3" fmla="*/ 0 w 165773"/>
                <a:gd name="connsiteY3" fmla="*/ 978531 h 978531"/>
              </a:gdLst>
              <a:ahLst/>
              <a:cxnLst>
                <a:cxn ang="0">
                  <a:pos x="connsiteX0" y="connsiteY0"/>
                </a:cxn>
                <a:cxn ang="0">
                  <a:pos x="connsiteX1" y="connsiteY1"/>
                </a:cxn>
                <a:cxn ang="0">
                  <a:pos x="connsiteX2" y="connsiteY2"/>
                </a:cxn>
                <a:cxn ang="0">
                  <a:pos x="connsiteX3" y="connsiteY3"/>
                </a:cxn>
              </a:cxnLst>
              <a:rect l="l" t="t" r="r" b="b"/>
              <a:pathLst>
                <a:path w="165773" h="978531">
                  <a:moveTo>
                    <a:pt x="0" y="978531"/>
                  </a:moveTo>
                  <a:lnTo>
                    <a:pt x="12328" y="0"/>
                  </a:lnTo>
                  <a:lnTo>
                    <a:pt x="165773" y="925902"/>
                  </a:lnTo>
                  <a:lnTo>
                    <a:pt x="0" y="978531"/>
                  </a:lnTo>
                  <a:close/>
                </a:path>
              </a:pathLst>
            </a:cu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grpSp>
      <p:sp>
        <p:nvSpPr>
          <p:cNvPr id="537" name="Oval 536"/>
          <p:cNvSpPr/>
          <p:nvPr/>
        </p:nvSpPr>
        <p:spPr>
          <a:xfrm>
            <a:off x="2513765" y="3485869"/>
            <a:ext cx="3023698" cy="3023698"/>
          </a:xfrm>
          <a:prstGeom prst="ellipse">
            <a:avLst/>
          </a:prstGeom>
          <a:solidFill>
            <a:schemeClr val="bg1"/>
          </a:solidFill>
          <a:ln w="38100">
            <a:gradFill flip="none" rotWithShape="1">
              <a:gsLst>
                <a:gs pos="0">
                  <a:schemeClr val="tx2">
                    <a:lumMod val="20000"/>
                    <a:lumOff val="80000"/>
                  </a:schemeClr>
                </a:gs>
                <a:gs pos="57000">
                  <a:schemeClr val="tx2"/>
                </a:gs>
                <a:gs pos="100000">
                  <a:schemeClr val="accent1">
                    <a:lumMod val="90000"/>
                    <a:lumOff val="10000"/>
                  </a:schemeClr>
                </a:gs>
              </a:gsLst>
              <a:path path="circle">
                <a:fillToRect l="100000" t="100000"/>
              </a:path>
              <a:tileRect r="-100000" b="-100000"/>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grpSp>
        <p:nvGrpSpPr>
          <p:cNvPr id="542" name="Group 541"/>
          <p:cNvGrpSpPr/>
          <p:nvPr/>
        </p:nvGrpSpPr>
        <p:grpSpPr>
          <a:xfrm>
            <a:off x="2854086" y="3997671"/>
            <a:ext cx="2250068" cy="2000095"/>
            <a:chOff x="3332420" y="4835525"/>
            <a:chExt cx="2250068" cy="2000095"/>
          </a:xfrm>
        </p:grpSpPr>
        <p:sp>
          <p:nvSpPr>
            <p:cNvPr id="518" name="Freeform 187"/>
            <p:cNvSpPr>
              <a:spLocks/>
            </p:cNvSpPr>
            <p:nvPr/>
          </p:nvSpPr>
          <p:spPr bwMode="gray">
            <a:xfrm>
              <a:off x="3894936" y="4835525"/>
              <a:ext cx="1319005" cy="793112"/>
            </a:xfrm>
            <a:custGeom>
              <a:avLst/>
              <a:gdLst>
                <a:gd name="T0" fmla="*/ 3 w 816"/>
                <a:gd name="T1" fmla="*/ 101 h 573"/>
                <a:gd name="T2" fmla="*/ 10 w 816"/>
                <a:gd name="T3" fmla="*/ 111 h 573"/>
                <a:gd name="T4" fmla="*/ 17 w 816"/>
                <a:gd name="T5" fmla="*/ 120 h 573"/>
                <a:gd name="T6" fmla="*/ 30 w 816"/>
                <a:gd name="T7" fmla="*/ 127 h 573"/>
                <a:gd name="T8" fmla="*/ 51 w 816"/>
                <a:gd name="T9" fmla="*/ 137 h 573"/>
                <a:gd name="T10" fmla="*/ 77 w 816"/>
                <a:gd name="T11" fmla="*/ 144 h 573"/>
                <a:gd name="T12" fmla="*/ 91 w 816"/>
                <a:gd name="T13" fmla="*/ 140 h 573"/>
                <a:gd name="T14" fmla="*/ 97 w 816"/>
                <a:gd name="T15" fmla="*/ 127 h 573"/>
                <a:gd name="T16" fmla="*/ 98 w 816"/>
                <a:gd name="T17" fmla="*/ 127 h 573"/>
                <a:gd name="T18" fmla="*/ 98 w 816"/>
                <a:gd name="T19" fmla="*/ 127 h 573"/>
                <a:gd name="T20" fmla="*/ 101 w 816"/>
                <a:gd name="T21" fmla="*/ 129 h 573"/>
                <a:gd name="T22" fmla="*/ 104 w 816"/>
                <a:gd name="T23" fmla="*/ 130 h 573"/>
                <a:gd name="T24" fmla="*/ 107 w 816"/>
                <a:gd name="T25" fmla="*/ 130 h 573"/>
                <a:gd name="T26" fmla="*/ 107 w 816"/>
                <a:gd name="T27" fmla="*/ 129 h 573"/>
                <a:gd name="T28" fmla="*/ 109 w 816"/>
                <a:gd name="T29" fmla="*/ 125 h 573"/>
                <a:gd name="T30" fmla="*/ 111 w 816"/>
                <a:gd name="T31" fmla="*/ 120 h 573"/>
                <a:gd name="T32" fmla="*/ 112 w 816"/>
                <a:gd name="T33" fmla="*/ 119 h 573"/>
                <a:gd name="T34" fmla="*/ 113 w 816"/>
                <a:gd name="T35" fmla="*/ 117 h 573"/>
                <a:gd name="T36" fmla="*/ 113 w 816"/>
                <a:gd name="T37" fmla="*/ 117 h 573"/>
                <a:gd name="T38" fmla="*/ 131 w 816"/>
                <a:gd name="T39" fmla="*/ 117 h 573"/>
                <a:gd name="T40" fmla="*/ 138 w 816"/>
                <a:gd name="T41" fmla="*/ 114 h 573"/>
                <a:gd name="T42" fmla="*/ 151 w 816"/>
                <a:gd name="T43" fmla="*/ 111 h 573"/>
                <a:gd name="T44" fmla="*/ 165 w 816"/>
                <a:gd name="T45" fmla="*/ 101 h 573"/>
                <a:gd name="T46" fmla="*/ 168 w 816"/>
                <a:gd name="T47" fmla="*/ 84 h 573"/>
                <a:gd name="T48" fmla="*/ 177 w 816"/>
                <a:gd name="T49" fmla="*/ 54 h 573"/>
                <a:gd name="T50" fmla="*/ 188 w 816"/>
                <a:gd name="T51" fmla="*/ 37 h 573"/>
                <a:gd name="T52" fmla="*/ 201 w 816"/>
                <a:gd name="T53" fmla="*/ 27 h 573"/>
                <a:gd name="T54" fmla="*/ 198 w 816"/>
                <a:gd name="T55" fmla="*/ 14 h 573"/>
                <a:gd name="T56" fmla="*/ 188 w 816"/>
                <a:gd name="T57" fmla="*/ 7 h 573"/>
                <a:gd name="T58" fmla="*/ 177 w 816"/>
                <a:gd name="T59" fmla="*/ 4 h 573"/>
                <a:gd name="T60" fmla="*/ 158 w 816"/>
                <a:gd name="T61" fmla="*/ 4 h 573"/>
                <a:gd name="T62" fmla="*/ 144 w 816"/>
                <a:gd name="T63" fmla="*/ 4 h 573"/>
                <a:gd name="T64" fmla="*/ 123 w 816"/>
                <a:gd name="T65" fmla="*/ 4 h 573"/>
                <a:gd name="T66" fmla="*/ 120 w 816"/>
                <a:gd name="T67" fmla="*/ 17 h 573"/>
                <a:gd name="T68" fmla="*/ 110 w 816"/>
                <a:gd name="T69" fmla="*/ 27 h 573"/>
                <a:gd name="T70" fmla="*/ 97 w 816"/>
                <a:gd name="T71" fmla="*/ 30 h 573"/>
                <a:gd name="T72" fmla="*/ 81 w 816"/>
                <a:gd name="T73" fmla="*/ 34 h 573"/>
                <a:gd name="T74" fmla="*/ 77 w 816"/>
                <a:gd name="T75" fmla="*/ 47 h 573"/>
                <a:gd name="T76" fmla="*/ 53 w 816"/>
                <a:gd name="T77" fmla="*/ 54 h 573"/>
                <a:gd name="T78" fmla="*/ 37 w 816"/>
                <a:gd name="T79" fmla="*/ 47 h 573"/>
                <a:gd name="T80" fmla="*/ 24 w 816"/>
                <a:gd name="T81" fmla="*/ 44 h 573"/>
                <a:gd name="T82" fmla="*/ 13 w 816"/>
                <a:gd name="T83" fmla="*/ 57 h 573"/>
                <a:gd name="T84" fmla="*/ 6 w 816"/>
                <a:gd name="T85" fmla="*/ 57 h 573"/>
                <a:gd name="T86" fmla="*/ 13 w 816"/>
                <a:gd name="T87" fmla="*/ 67 h 573"/>
                <a:gd name="T88" fmla="*/ 3 w 816"/>
                <a:gd name="T89" fmla="*/ 74 h 573"/>
                <a:gd name="T90" fmla="*/ 6 w 816"/>
                <a:gd name="T91" fmla="*/ 87 h 573"/>
                <a:gd name="T92" fmla="*/ 0 w 816"/>
                <a:gd name="T93" fmla="*/ 94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6"/>
                <a:gd name="T142" fmla="*/ 0 h 573"/>
                <a:gd name="T143" fmla="*/ 816 w 816"/>
                <a:gd name="T144" fmla="*/ 573 h 5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6" h="573">
                  <a:moveTo>
                    <a:pt x="0" y="401"/>
                  </a:moveTo>
                  <a:lnTo>
                    <a:pt x="14" y="401"/>
                  </a:lnTo>
                  <a:lnTo>
                    <a:pt x="27" y="428"/>
                  </a:lnTo>
                  <a:lnTo>
                    <a:pt x="40" y="441"/>
                  </a:lnTo>
                  <a:lnTo>
                    <a:pt x="27" y="454"/>
                  </a:lnTo>
                  <a:lnTo>
                    <a:pt x="67" y="479"/>
                  </a:lnTo>
                  <a:lnTo>
                    <a:pt x="94" y="479"/>
                  </a:lnTo>
                  <a:lnTo>
                    <a:pt x="121" y="506"/>
                  </a:lnTo>
                  <a:lnTo>
                    <a:pt x="161" y="547"/>
                  </a:lnTo>
                  <a:lnTo>
                    <a:pt x="202" y="547"/>
                  </a:lnTo>
                  <a:lnTo>
                    <a:pt x="215" y="573"/>
                  </a:lnTo>
                  <a:lnTo>
                    <a:pt x="307" y="573"/>
                  </a:lnTo>
                  <a:lnTo>
                    <a:pt x="334" y="533"/>
                  </a:lnTo>
                  <a:lnTo>
                    <a:pt x="361" y="560"/>
                  </a:lnTo>
                  <a:lnTo>
                    <a:pt x="361" y="547"/>
                  </a:lnTo>
                  <a:lnTo>
                    <a:pt x="388" y="506"/>
                  </a:lnTo>
                  <a:lnTo>
                    <a:pt x="390" y="508"/>
                  </a:lnTo>
                  <a:lnTo>
                    <a:pt x="392" y="508"/>
                  </a:lnTo>
                  <a:lnTo>
                    <a:pt x="398" y="510"/>
                  </a:lnTo>
                  <a:lnTo>
                    <a:pt x="403" y="514"/>
                  </a:lnTo>
                  <a:lnTo>
                    <a:pt x="409" y="516"/>
                  </a:lnTo>
                  <a:lnTo>
                    <a:pt x="417" y="518"/>
                  </a:lnTo>
                  <a:lnTo>
                    <a:pt x="422" y="520"/>
                  </a:lnTo>
                  <a:lnTo>
                    <a:pt x="428" y="520"/>
                  </a:lnTo>
                  <a:lnTo>
                    <a:pt x="428" y="518"/>
                  </a:lnTo>
                  <a:lnTo>
                    <a:pt x="430" y="514"/>
                  </a:lnTo>
                  <a:lnTo>
                    <a:pt x="432" y="506"/>
                  </a:lnTo>
                  <a:lnTo>
                    <a:pt x="436" y="497"/>
                  </a:lnTo>
                  <a:lnTo>
                    <a:pt x="442" y="489"/>
                  </a:lnTo>
                  <a:lnTo>
                    <a:pt x="447" y="479"/>
                  </a:lnTo>
                  <a:lnTo>
                    <a:pt x="449" y="476"/>
                  </a:lnTo>
                  <a:lnTo>
                    <a:pt x="451" y="474"/>
                  </a:lnTo>
                  <a:lnTo>
                    <a:pt x="453" y="470"/>
                  </a:lnTo>
                  <a:lnTo>
                    <a:pt x="453" y="468"/>
                  </a:lnTo>
                  <a:lnTo>
                    <a:pt x="455" y="468"/>
                  </a:lnTo>
                  <a:lnTo>
                    <a:pt x="455" y="466"/>
                  </a:lnTo>
                  <a:lnTo>
                    <a:pt x="482" y="479"/>
                  </a:lnTo>
                  <a:lnTo>
                    <a:pt x="522" y="466"/>
                  </a:lnTo>
                  <a:lnTo>
                    <a:pt x="536" y="479"/>
                  </a:lnTo>
                  <a:lnTo>
                    <a:pt x="549" y="454"/>
                  </a:lnTo>
                  <a:lnTo>
                    <a:pt x="576" y="466"/>
                  </a:lnTo>
                  <a:lnTo>
                    <a:pt x="603" y="441"/>
                  </a:lnTo>
                  <a:lnTo>
                    <a:pt x="643" y="441"/>
                  </a:lnTo>
                  <a:lnTo>
                    <a:pt x="657" y="401"/>
                  </a:lnTo>
                  <a:lnTo>
                    <a:pt x="657" y="347"/>
                  </a:lnTo>
                  <a:lnTo>
                    <a:pt x="670" y="334"/>
                  </a:lnTo>
                  <a:lnTo>
                    <a:pt x="695" y="280"/>
                  </a:lnTo>
                  <a:lnTo>
                    <a:pt x="708" y="213"/>
                  </a:lnTo>
                  <a:lnTo>
                    <a:pt x="722" y="161"/>
                  </a:lnTo>
                  <a:lnTo>
                    <a:pt x="749" y="147"/>
                  </a:lnTo>
                  <a:lnTo>
                    <a:pt x="762" y="120"/>
                  </a:lnTo>
                  <a:lnTo>
                    <a:pt x="803" y="107"/>
                  </a:lnTo>
                  <a:lnTo>
                    <a:pt x="816" y="67"/>
                  </a:lnTo>
                  <a:lnTo>
                    <a:pt x="789" y="53"/>
                  </a:lnTo>
                  <a:lnTo>
                    <a:pt x="762" y="67"/>
                  </a:lnTo>
                  <a:lnTo>
                    <a:pt x="749" y="26"/>
                  </a:lnTo>
                  <a:lnTo>
                    <a:pt x="735" y="26"/>
                  </a:lnTo>
                  <a:lnTo>
                    <a:pt x="708" y="13"/>
                  </a:lnTo>
                  <a:lnTo>
                    <a:pt x="670" y="26"/>
                  </a:lnTo>
                  <a:lnTo>
                    <a:pt x="630" y="13"/>
                  </a:lnTo>
                  <a:lnTo>
                    <a:pt x="616" y="0"/>
                  </a:lnTo>
                  <a:lnTo>
                    <a:pt x="576" y="13"/>
                  </a:lnTo>
                  <a:lnTo>
                    <a:pt x="549" y="0"/>
                  </a:lnTo>
                  <a:lnTo>
                    <a:pt x="495" y="13"/>
                  </a:lnTo>
                  <a:lnTo>
                    <a:pt x="495" y="40"/>
                  </a:lnTo>
                  <a:lnTo>
                    <a:pt x="482" y="67"/>
                  </a:lnTo>
                  <a:lnTo>
                    <a:pt x="455" y="94"/>
                  </a:lnTo>
                  <a:lnTo>
                    <a:pt x="442" y="107"/>
                  </a:lnTo>
                  <a:lnTo>
                    <a:pt x="415" y="94"/>
                  </a:lnTo>
                  <a:lnTo>
                    <a:pt x="388" y="120"/>
                  </a:lnTo>
                  <a:lnTo>
                    <a:pt x="361" y="134"/>
                  </a:lnTo>
                  <a:lnTo>
                    <a:pt x="321" y="134"/>
                  </a:lnTo>
                  <a:lnTo>
                    <a:pt x="307" y="147"/>
                  </a:lnTo>
                  <a:lnTo>
                    <a:pt x="307" y="186"/>
                  </a:lnTo>
                  <a:lnTo>
                    <a:pt x="269" y="199"/>
                  </a:lnTo>
                  <a:lnTo>
                    <a:pt x="215" y="213"/>
                  </a:lnTo>
                  <a:lnTo>
                    <a:pt x="175" y="213"/>
                  </a:lnTo>
                  <a:lnTo>
                    <a:pt x="148" y="186"/>
                  </a:lnTo>
                  <a:lnTo>
                    <a:pt x="108" y="161"/>
                  </a:lnTo>
                  <a:lnTo>
                    <a:pt x="94" y="174"/>
                  </a:lnTo>
                  <a:lnTo>
                    <a:pt x="94" y="226"/>
                  </a:lnTo>
                  <a:lnTo>
                    <a:pt x="54" y="226"/>
                  </a:lnTo>
                  <a:lnTo>
                    <a:pt x="54" y="213"/>
                  </a:lnTo>
                  <a:lnTo>
                    <a:pt x="27" y="226"/>
                  </a:lnTo>
                  <a:lnTo>
                    <a:pt x="27" y="239"/>
                  </a:lnTo>
                  <a:lnTo>
                    <a:pt x="54" y="266"/>
                  </a:lnTo>
                  <a:lnTo>
                    <a:pt x="40" y="280"/>
                  </a:lnTo>
                  <a:lnTo>
                    <a:pt x="14" y="293"/>
                  </a:lnTo>
                  <a:lnTo>
                    <a:pt x="27" y="320"/>
                  </a:lnTo>
                  <a:lnTo>
                    <a:pt x="27" y="347"/>
                  </a:lnTo>
                  <a:lnTo>
                    <a:pt x="27" y="374"/>
                  </a:lnTo>
                  <a:lnTo>
                    <a:pt x="0" y="374"/>
                  </a:lnTo>
                  <a:lnTo>
                    <a:pt x="0" y="401"/>
                  </a:lnTo>
                </a:path>
              </a:pathLst>
            </a:custGeom>
            <a:solidFill>
              <a:schemeClr val="tx2"/>
            </a:solidFill>
            <a:ln w="9525"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0" name="Freeform 157"/>
            <p:cNvSpPr>
              <a:spLocks/>
            </p:cNvSpPr>
            <p:nvPr/>
          </p:nvSpPr>
          <p:spPr bwMode="gray">
            <a:xfrm>
              <a:off x="3332420" y="5368872"/>
              <a:ext cx="627174" cy="403465"/>
            </a:xfrm>
            <a:custGeom>
              <a:avLst/>
              <a:gdLst>
                <a:gd name="T0" fmla="*/ 7 w 387"/>
                <a:gd name="T1" fmla="*/ 23 h 294"/>
                <a:gd name="T2" fmla="*/ 7 w 387"/>
                <a:gd name="T3" fmla="*/ 27 h 294"/>
                <a:gd name="T4" fmla="*/ 0 w 387"/>
                <a:gd name="T5" fmla="*/ 30 h 294"/>
                <a:gd name="T6" fmla="*/ 0 w 387"/>
                <a:gd name="T7" fmla="*/ 36 h 294"/>
                <a:gd name="T8" fmla="*/ 7 w 387"/>
                <a:gd name="T9" fmla="*/ 40 h 294"/>
                <a:gd name="T10" fmla="*/ 4 w 387"/>
                <a:gd name="T11" fmla="*/ 46 h 294"/>
                <a:gd name="T12" fmla="*/ 7 w 387"/>
                <a:gd name="T13" fmla="*/ 50 h 294"/>
                <a:gd name="T14" fmla="*/ 4 w 387"/>
                <a:gd name="T15" fmla="*/ 53 h 294"/>
                <a:gd name="T16" fmla="*/ 14 w 387"/>
                <a:gd name="T17" fmla="*/ 59 h 294"/>
                <a:gd name="T18" fmla="*/ 10 w 387"/>
                <a:gd name="T19" fmla="*/ 63 h 294"/>
                <a:gd name="T20" fmla="*/ 14 w 387"/>
                <a:gd name="T21" fmla="*/ 66 h 294"/>
                <a:gd name="T22" fmla="*/ 4 w 387"/>
                <a:gd name="T23" fmla="*/ 73 h 294"/>
                <a:gd name="T24" fmla="*/ 7 w 387"/>
                <a:gd name="T25" fmla="*/ 73 h 294"/>
                <a:gd name="T26" fmla="*/ 17 w 387"/>
                <a:gd name="T27" fmla="*/ 73 h 294"/>
                <a:gd name="T28" fmla="*/ 17 w 387"/>
                <a:gd name="T29" fmla="*/ 66 h 294"/>
                <a:gd name="T30" fmla="*/ 27 w 387"/>
                <a:gd name="T31" fmla="*/ 73 h 294"/>
                <a:gd name="T32" fmla="*/ 31 w 387"/>
                <a:gd name="T33" fmla="*/ 70 h 294"/>
                <a:gd name="T34" fmla="*/ 37 w 387"/>
                <a:gd name="T35" fmla="*/ 63 h 294"/>
                <a:gd name="T36" fmla="*/ 44 w 387"/>
                <a:gd name="T37" fmla="*/ 66 h 294"/>
                <a:gd name="T38" fmla="*/ 54 w 387"/>
                <a:gd name="T39" fmla="*/ 70 h 294"/>
                <a:gd name="T40" fmla="*/ 64 w 387"/>
                <a:gd name="T41" fmla="*/ 70 h 294"/>
                <a:gd name="T42" fmla="*/ 60 w 387"/>
                <a:gd name="T43" fmla="*/ 59 h 294"/>
                <a:gd name="T44" fmla="*/ 67 w 387"/>
                <a:gd name="T45" fmla="*/ 53 h 294"/>
                <a:gd name="T46" fmla="*/ 74 w 387"/>
                <a:gd name="T47" fmla="*/ 50 h 294"/>
                <a:gd name="T48" fmla="*/ 77 w 387"/>
                <a:gd name="T49" fmla="*/ 43 h 294"/>
                <a:gd name="T50" fmla="*/ 70 w 387"/>
                <a:gd name="T51" fmla="*/ 40 h 294"/>
                <a:gd name="T52" fmla="*/ 70 w 387"/>
                <a:gd name="T53" fmla="*/ 33 h 294"/>
                <a:gd name="T54" fmla="*/ 77 w 387"/>
                <a:gd name="T55" fmla="*/ 30 h 294"/>
                <a:gd name="T56" fmla="*/ 84 w 387"/>
                <a:gd name="T57" fmla="*/ 30 h 294"/>
                <a:gd name="T58" fmla="*/ 84 w 387"/>
                <a:gd name="T59" fmla="*/ 27 h 294"/>
                <a:gd name="T60" fmla="*/ 94 w 387"/>
                <a:gd name="T61" fmla="*/ 27 h 294"/>
                <a:gd name="T62" fmla="*/ 91 w 387"/>
                <a:gd name="T63" fmla="*/ 20 h 294"/>
                <a:gd name="T64" fmla="*/ 97 w 387"/>
                <a:gd name="T65" fmla="*/ 13 h 294"/>
                <a:gd name="T66" fmla="*/ 91 w 387"/>
                <a:gd name="T67" fmla="*/ 3 h 294"/>
                <a:gd name="T68" fmla="*/ 84 w 387"/>
                <a:gd name="T69" fmla="*/ 0 h 294"/>
                <a:gd name="T70" fmla="*/ 80 w 387"/>
                <a:gd name="T71" fmla="*/ 13 h 294"/>
                <a:gd name="T72" fmla="*/ 77 w 387"/>
                <a:gd name="T73" fmla="*/ 6 h 294"/>
                <a:gd name="T74" fmla="*/ 67 w 387"/>
                <a:gd name="T75" fmla="*/ 13 h 294"/>
                <a:gd name="T76" fmla="*/ 50 w 387"/>
                <a:gd name="T77" fmla="*/ 13 h 294"/>
                <a:gd name="T78" fmla="*/ 41 w 387"/>
                <a:gd name="T79" fmla="*/ 23 h 294"/>
                <a:gd name="T80" fmla="*/ 31 w 387"/>
                <a:gd name="T81" fmla="*/ 27 h 294"/>
                <a:gd name="T82" fmla="*/ 17 w 387"/>
                <a:gd name="T83" fmla="*/ 23 h 294"/>
                <a:gd name="T84" fmla="*/ 7 w 387"/>
                <a:gd name="T85" fmla="*/ 23 h 2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7"/>
                <a:gd name="T130" fmla="*/ 0 h 294"/>
                <a:gd name="T131" fmla="*/ 387 w 387"/>
                <a:gd name="T132" fmla="*/ 294 h 2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7" h="294">
                  <a:moveTo>
                    <a:pt x="27" y="94"/>
                  </a:moveTo>
                  <a:lnTo>
                    <a:pt x="27" y="108"/>
                  </a:lnTo>
                  <a:lnTo>
                    <a:pt x="0" y="121"/>
                  </a:lnTo>
                  <a:lnTo>
                    <a:pt x="0" y="148"/>
                  </a:lnTo>
                  <a:lnTo>
                    <a:pt x="27" y="162"/>
                  </a:lnTo>
                  <a:lnTo>
                    <a:pt x="13" y="188"/>
                  </a:lnTo>
                  <a:lnTo>
                    <a:pt x="27" y="202"/>
                  </a:lnTo>
                  <a:lnTo>
                    <a:pt x="13" y="215"/>
                  </a:lnTo>
                  <a:lnTo>
                    <a:pt x="53" y="240"/>
                  </a:lnTo>
                  <a:lnTo>
                    <a:pt x="40" y="254"/>
                  </a:lnTo>
                  <a:lnTo>
                    <a:pt x="53" y="267"/>
                  </a:lnTo>
                  <a:lnTo>
                    <a:pt x="13" y="294"/>
                  </a:lnTo>
                  <a:lnTo>
                    <a:pt x="27" y="294"/>
                  </a:lnTo>
                  <a:lnTo>
                    <a:pt x="67" y="294"/>
                  </a:lnTo>
                  <a:lnTo>
                    <a:pt x="67" y="267"/>
                  </a:lnTo>
                  <a:lnTo>
                    <a:pt x="107" y="294"/>
                  </a:lnTo>
                  <a:lnTo>
                    <a:pt x="121" y="281"/>
                  </a:lnTo>
                  <a:lnTo>
                    <a:pt x="147" y="254"/>
                  </a:lnTo>
                  <a:lnTo>
                    <a:pt x="174" y="267"/>
                  </a:lnTo>
                  <a:lnTo>
                    <a:pt x="213" y="281"/>
                  </a:lnTo>
                  <a:lnTo>
                    <a:pt x="253" y="281"/>
                  </a:lnTo>
                  <a:lnTo>
                    <a:pt x="240" y="240"/>
                  </a:lnTo>
                  <a:lnTo>
                    <a:pt x="267" y="215"/>
                  </a:lnTo>
                  <a:lnTo>
                    <a:pt x="293" y="202"/>
                  </a:lnTo>
                  <a:lnTo>
                    <a:pt x="307" y="175"/>
                  </a:lnTo>
                  <a:lnTo>
                    <a:pt x="280" y="162"/>
                  </a:lnTo>
                  <a:lnTo>
                    <a:pt x="280" y="135"/>
                  </a:lnTo>
                  <a:lnTo>
                    <a:pt x="307" y="121"/>
                  </a:lnTo>
                  <a:lnTo>
                    <a:pt x="334" y="121"/>
                  </a:lnTo>
                  <a:lnTo>
                    <a:pt x="334" y="108"/>
                  </a:lnTo>
                  <a:lnTo>
                    <a:pt x="374" y="108"/>
                  </a:lnTo>
                  <a:lnTo>
                    <a:pt x="361" y="81"/>
                  </a:lnTo>
                  <a:lnTo>
                    <a:pt x="387" y="54"/>
                  </a:lnTo>
                  <a:lnTo>
                    <a:pt x="361" y="14"/>
                  </a:lnTo>
                  <a:lnTo>
                    <a:pt x="334" y="0"/>
                  </a:lnTo>
                  <a:lnTo>
                    <a:pt x="320" y="54"/>
                  </a:lnTo>
                  <a:lnTo>
                    <a:pt x="307" y="27"/>
                  </a:lnTo>
                  <a:lnTo>
                    <a:pt x="267" y="54"/>
                  </a:lnTo>
                  <a:lnTo>
                    <a:pt x="199" y="54"/>
                  </a:lnTo>
                  <a:lnTo>
                    <a:pt x="161" y="94"/>
                  </a:lnTo>
                  <a:lnTo>
                    <a:pt x="121" y="108"/>
                  </a:lnTo>
                  <a:lnTo>
                    <a:pt x="67" y="94"/>
                  </a:lnTo>
                  <a:lnTo>
                    <a:pt x="27" y="94"/>
                  </a:lnTo>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1" name="Freeform 158"/>
            <p:cNvSpPr>
              <a:spLocks/>
            </p:cNvSpPr>
            <p:nvPr/>
          </p:nvSpPr>
          <p:spPr bwMode="gray">
            <a:xfrm>
              <a:off x="3355050" y="5462830"/>
              <a:ext cx="1254349" cy="920231"/>
            </a:xfrm>
            <a:custGeom>
              <a:avLst/>
              <a:gdLst>
                <a:gd name="T0" fmla="*/ 87 w 776"/>
                <a:gd name="T1" fmla="*/ 3 h 666"/>
                <a:gd name="T2" fmla="*/ 81 w 776"/>
                <a:gd name="T3" fmla="*/ 10 h 666"/>
                <a:gd name="T4" fmla="*/ 68 w 776"/>
                <a:gd name="T5" fmla="*/ 17 h 666"/>
                <a:gd name="T6" fmla="*/ 71 w 776"/>
                <a:gd name="T7" fmla="*/ 34 h 666"/>
                <a:gd name="T8" fmla="*/ 60 w 776"/>
                <a:gd name="T9" fmla="*/ 53 h 666"/>
                <a:gd name="T10" fmla="*/ 34 w 776"/>
                <a:gd name="T11" fmla="*/ 46 h 666"/>
                <a:gd name="T12" fmla="*/ 13 w 776"/>
                <a:gd name="T13" fmla="*/ 50 h 666"/>
                <a:gd name="T14" fmla="*/ 0 w 776"/>
                <a:gd name="T15" fmla="*/ 56 h 666"/>
                <a:gd name="T16" fmla="*/ 21 w 776"/>
                <a:gd name="T17" fmla="*/ 77 h 666"/>
                <a:gd name="T18" fmla="*/ 37 w 776"/>
                <a:gd name="T19" fmla="*/ 63 h 666"/>
                <a:gd name="T20" fmla="*/ 57 w 776"/>
                <a:gd name="T21" fmla="*/ 110 h 666"/>
                <a:gd name="T22" fmla="*/ 103 w 776"/>
                <a:gd name="T23" fmla="*/ 141 h 666"/>
                <a:gd name="T24" fmla="*/ 144 w 776"/>
                <a:gd name="T25" fmla="*/ 167 h 666"/>
                <a:gd name="T26" fmla="*/ 138 w 776"/>
                <a:gd name="T27" fmla="*/ 147 h 666"/>
                <a:gd name="T28" fmla="*/ 113 w 776"/>
                <a:gd name="T29" fmla="*/ 126 h 666"/>
                <a:gd name="T30" fmla="*/ 91 w 776"/>
                <a:gd name="T31" fmla="*/ 96 h 666"/>
                <a:gd name="T32" fmla="*/ 90 w 776"/>
                <a:gd name="T33" fmla="*/ 96 h 666"/>
                <a:gd name="T34" fmla="*/ 87 w 776"/>
                <a:gd name="T35" fmla="*/ 92 h 666"/>
                <a:gd name="T36" fmla="*/ 84 w 776"/>
                <a:gd name="T37" fmla="*/ 88 h 666"/>
                <a:gd name="T38" fmla="*/ 84 w 776"/>
                <a:gd name="T39" fmla="*/ 86 h 666"/>
                <a:gd name="T40" fmla="*/ 82 w 776"/>
                <a:gd name="T41" fmla="*/ 84 h 666"/>
                <a:gd name="T42" fmla="*/ 77 w 776"/>
                <a:gd name="T43" fmla="*/ 83 h 666"/>
                <a:gd name="T44" fmla="*/ 74 w 776"/>
                <a:gd name="T45" fmla="*/ 83 h 666"/>
                <a:gd name="T46" fmla="*/ 74 w 776"/>
                <a:gd name="T47" fmla="*/ 74 h 666"/>
                <a:gd name="T48" fmla="*/ 78 w 776"/>
                <a:gd name="T49" fmla="*/ 63 h 666"/>
                <a:gd name="T50" fmla="*/ 80 w 776"/>
                <a:gd name="T51" fmla="*/ 63 h 666"/>
                <a:gd name="T52" fmla="*/ 84 w 776"/>
                <a:gd name="T53" fmla="*/ 63 h 666"/>
                <a:gd name="T54" fmla="*/ 87 w 776"/>
                <a:gd name="T55" fmla="*/ 65 h 666"/>
                <a:gd name="T56" fmla="*/ 90 w 776"/>
                <a:gd name="T57" fmla="*/ 68 h 666"/>
                <a:gd name="T58" fmla="*/ 91 w 776"/>
                <a:gd name="T59" fmla="*/ 70 h 666"/>
                <a:gd name="T60" fmla="*/ 97 w 776"/>
                <a:gd name="T61" fmla="*/ 67 h 666"/>
                <a:gd name="T62" fmla="*/ 110 w 776"/>
                <a:gd name="T63" fmla="*/ 63 h 666"/>
                <a:gd name="T64" fmla="*/ 117 w 776"/>
                <a:gd name="T65" fmla="*/ 60 h 666"/>
                <a:gd name="T66" fmla="*/ 151 w 776"/>
                <a:gd name="T67" fmla="*/ 60 h 666"/>
                <a:gd name="T68" fmla="*/ 158 w 776"/>
                <a:gd name="T69" fmla="*/ 60 h 666"/>
                <a:gd name="T70" fmla="*/ 160 w 776"/>
                <a:gd name="T71" fmla="*/ 60 h 666"/>
                <a:gd name="T72" fmla="*/ 165 w 776"/>
                <a:gd name="T73" fmla="*/ 60 h 666"/>
                <a:gd name="T74" fmla="*/ 175 w 776"/>
                <a:gd name="T75" fmla="*/ 60 h 666"/>
                <a:gd name="T76" fmla="*/ 191 w 776"/>
                <a:gd name="T77" fmla="*/ 63 h 666"/>
                <a:gd name="T78" fmla="*/ 191 w 776"/>
                <a:gd name="T79" fmla="*/ 53 h 666"/>
                <a:gd name="T80" fmla="*/ 184 w 776"/>
                <a:gd name="T81" fmla="*/ 37 h 666"/>
                <a:gd name="T82" fmla="*/ 168 w 776"/>
                <a:gd name="T83" fmla="*/ 20 h 666"/>
                <a:gd name="T84" fmla="*/ 134 w 776"/>
                <a:gd name="T85" fmla="*/ 23 h 666"/>
                <a:gd name="T86" fmla="*/ 107 w 776"/>
                <a:gd name="T87" fmla="*/ 6 h 6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6"/>
                <a:gd name="T133" fmla="*/ 0 h 666"/>
                <a:gd name="T134" fmla="*/ 776 w 776"/>
                <a:gd name="T135" fmla="*/ 666 h 6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6" h="666">
                  <a:moveTo>
                    <a:pt x="361" y="0"/>
                  </a:moveTo>
                  <a:lnTo>
                    <a:pt x="348" y="0"/>
                  </a:lnTo>
                  <a:lnTo>
                    <a:pt x="348" y="14"/>
                  </a:lnTo>
                  <a:lnTo>
                    <a:pt x="361" y="25"/>
                  </a:lnTo>
                  <a:lnTo>
                    <a:pt x="361" y="39"/>
                  </a:lnTo>
                  <a:lnTo>
                    <a:pt x="321" y="39"/>
                  </a:lnTo>
                  <a:lnTo>
                    <a:pt x="321" y="52"/>
                  </a:lnTo>
                  <a:lnTo>
                    <a:pt x="296" y="52"/>
                  </a:lnTo>
                  <a:lnTo>
                    <a:pt x="269" y="66"/>
                  </a:lnTo>
                  <a:lnTo>
                    <a:pt x="269" y="93"/>
                  </a:lnTo>
                  <a:lnTo>
                    <a:pt x="296" y="106"/>
                  </a:lnTo>
                  <a:lnTo>
                    <a:pt x="282" y="133"/>
                  </a:lnTo>
                  <a:lnTo>
                    <a:pt x="255" y="146"/>
                  </a:lnTo>
                  <a:lnTo>
                    <a:pt x="229" y="173"/>
                  </a:lnTo>
                  <a:lnTo>
                    <a:pt x="242" y="213"/>
                  </a:lnTo>
                  <a:lnTo>
                    <a:pt x="202" y="213"/>
                  </a:lnTo>
                  <a:lnTo>
                    <a:pt x="161" y="200"/>
                  </a:lnTo>
                  <a:lnTo>
                    <a:pt x="134" y="187"/>
                  </a:lnTo>
                  <a:lnTo>
                    <a:pt x="108" y="213"/>
                  </a:lnTo>
                  <a:lnTo>
                    <a:pt x="94" y="227"/>
                  </a:lnTo>
                  <a:lnTo>
                    <a:pt x="54" y="200"/>
                  </a:lnTo>
                  <a:lnTo>
                    <a:pt x="54" y="227"/>
                  </a:lnTo>
                  <a:lnTo>
                    <a:pt x="14" y="227"/>
                  </a:lnTo>
                  <a:lnTo>
                    <a:pt x="0" y="227"/>
                  </a:lnTo>
                  <a:lnTo>
                    <a:pt x="14" y="294"/>
                  </a:lnTo>
                  <a:lnTo>
                    <a:pt x="67" y="346"/>
                  </a:lnTo>
                  <a:lnTo>
                    <a:pt x="81" y="307"/>
                  </a:lnTo>
                  <a:lnTo>
                    <a:pt x="94" y="281"/>
                  </a:lnTo>
                  <a:lnTo>
                    <a:pt x="108" y="240"/>
                  </a:lnTo>
                  <a:lnTo>
                    <a:pt x="148" y="254"/>
                  </a:lnTo>
                  <a:lnTo>
                    <a:pt x="188" y="307"/>
                  </a:lnTo>
                  <a:lnTo>
                    <a:pt x="188" y="386"/>
                  </a:lnTo>
                  <a:lnTo>
                    <a:pt x="229" y="440"/>
                  </a:lnTo>
                  <a:lnTo>
                    <a:pt x="296" y="520"/>
                  </a:lnTo>
                  <a:lnTo>
                    <a:pt x="374" y="588"/>
                  </a:lnTo>
                  <a:lnTo>
                    <a:pt x="415" y="561"/>
                  </a:lnTo>
                  <a:lnTo>
                    <a:pt x="495" y="601"/>
                  </a:lnTo>
                  <a:lnTo>
                    <a:pt x="509" y="615"/>
                  </a:lnTo>
                  <a:lnTo>
                    <a:pt x="576" y="666"/>
                  </a:lnTo>
                  <a:lnTo>
                    <a:pt x="603" y="641"/>
                  </a:lnTo>
                  <a:lnTo>
                    <a:pt x="576" y="615"/>
                  </a:lnTo>
                  <a:lnTo>
                    <a:pt x="549" y="588"/>
                  </a:lnTo>
                  <a:lnTo>
                    <a:pt x="509" y="547"/>
                  </a:lnTo>
                  <a:lnTo>
                    <a:pt x="469" y="520"/>
                  </a:lnTo>
                  <a:lnTo>
                    <a:pt x="455" y="507"/>
                  </a:lnTo>
                  <a:lnTo>
                    <a:pt x="415" y="467"/>
                  </a:lnTo>
                  <a:lnTo>
                    <a:pt x="374" y="440"/>
                  </a:lnTo>
                  <a:lnTo>
                    <a:pt x="361" y="386"/>
                  </a:lnTo>
                  <a:lnTo>
                    <a:pt x="359" y="384"/>
                  </a:lnTo>
                  <a:lnTo>
                    <a:pt x="357" y="382"/>
                  </a:lnTo>
                  <a:lnTo>
                    <a:pt x="353" y="378"/>
                  </a:lnTo>
                  <a:lnTo>
                    <a:pt x="348" y="371"/>
                  </a:lnTo>
                  <a:lnTo>
                    <a:pt x="344" y="365"/>
                  </a:lnTo>
                  <a:lnTo>
                    <a:pt x="340" y="359"/>
                  </a:lnTo>
                  <a:lnTo>
                    <a:pt x="336" y="352"/>
                  </a:lnTo>
                  <a:lnTo>
                    <a:pt x="336" y="350"/>
                  </a:lnTo>
                  <a:lnTo>
                    <a:pt x="334" y="346"/>
                  </a:lnTo>
                  <a:lnTo>
                    <a:pt x="334" y="344"/>
                  </a:lnTo>
                  <a:lnTo>
                    <a:pt x="332" y="342"/>
                  </a:lnTo>
                  <a:lnTo>
                    <a:pt x="330" y="340"/>
                  </a:lnTo>
                  <a:lnTo>
                    <a:pt x="328" y="338"/>
                  </a:lnTo>
                  <a:lnTo>
                    <a:pt x="323" y="336"/>
                  </a:lnTo>
                  <a:lnTo>
                    <a:pt x="315" y="334"/>
                  </a:lnTo>
                  <a:lnTo>
                    <a:pt x="307" y="334"/>
                  </a:lnTo>
                  <a:lnTo>
                    <a:pt x="302" y="334"/>
                  </a:lnTo>
                  <a:lnTo>
                    <a:pt x="298" y="334"/>
                  </a:lnTo>
                  <a:lnTo>
                    <a:pt x="296" y="334"/>
                  </a:lnTo>
                  <a:lnTo>
                    <a:pt x="296" y="294"/>
                  </a:lnTo>
                  <a:lnTo>
                    <a:pt x="296" y="267"/>
                  </a:lnTo>
                  <a:lnTo>
                    <a:pt x="307" y="254"/>
                  </a:lnTo>
                  <a:lnTo>
                    <a:pt x="309" y="254"/>
                  </a:lnTo>
                  <a:lnTo>
                    <a:pt x="311" y="254"/>
                  </a:lnTo>
                  <a:lnTo>
                    <a:pt x="313" y="254"/>
                  </a:lnTo>
                  <a:lnTo>
                    <a:pt x="317" y="254"/>
                  </a:lnTo>
                  <a:lnTo>
                    <a:pt x="321" y="254"/>
                  </a:lnTo>
                  <a:lnTo>
                    <a:pt x="325" y="254"/>
                  </a:lnTo>
                  <a:lnTo>
                    <a:pt x="334" y="254"/>
                  </a:lnTo>
                  <a:lnTo>
                    <a:pt x="338" y="254"/>
                  </a:lnTo>
                  <a:lnTo>
                    <a:pt x="340" y="254"/>
                  </a:lnTo>
                  <a:lnTo>
                    <a:pt x="346" y="258"/>
                  </a:lnTo>
                  <a:lnTo>
                    <a:pt x="350" y="261"/>
                  </a:lnTo>
                  <a:lnTo>
                    <a:pt x="353" y="267"/>
                  </a:lnTo>
                  <a:lnTo>
                    <a:pt x="357" y="271"/>
                  </a:lnTo>
                  <a:lnTo>
                    <a:pt x="359" y="275"/>
                  </a:lnTo>
                  <a:lnTo>
                    <a:pt x="361" y="279"/>
                  </a:lnTo>
                  <a:lnTo>
                    <a:pt x="361" y="281"/>
                  </a:lnTo>
                  <a:lnTo>
                    <a:pt x="374" y="294"/>
                  </a:lnTo>
                  <a:lnTo>
                    <a:pt x="388" y="267"/>
                  </a:lnTo>
                  <a:lnTo>
                    <a:pt x="401" y="240"/>
                  </a:lnTo>
                  <a:lnTo>
                    <a:pt x="415" y="240"/>
                  </a:lnTo>
                  <a:lnTo>
                    <a:pt x="442" y="254"/>
                  </a:lnTo>
                  <a:lnTo>
                    <a:pt x="442" y="240"/>
                  </a:lnTo>
                  <a:lnTo>
                    <a:pt x="455" y="227"/>
                  </a:lnTo>
                  <a:lnTo>
                    <a:pt x="469" y="240"/>
                  </a:lnTo>
                  <a:lnTo>
                    <a:pt x="522" y="254"/>
                  </a:lnTo>
                  <a:lnTo>
                    <a:pt x="549" y="254"/>
                  </a:lnTo>
                  <a:lnTo>
                    <a:pt x="603" y="240"/>
                  </a:lnTo>
                  <a:lnTo>
                    <a:pt x="630" y="240"/>
                  </a:lnTo>
                  <a:lnTo>
                    <a:pt x="632" y="240"/>
                  </a:lnTo>
                  <a:lnTo>
                    <a:pt x="634" y="240"/>
                  </a:lnTo>
                  <a:lnTo>
                    <a:pt x="637" y="240"/>
                  </a:lnTo>
                  <a:lnTo>
                    <a:pt x="645" y="240"/>
                  </a:lnTo>
                  <a:lnTo>
                    <a:pt x="651" y="240"/>
                  </a:lnTo>
                  <a:lnTo>
                    <a:pt x="657" y="240"/>
                  </a:lnTo>
                  <a:lnTo>
                    <a:pt x="664" y="240"/>
                  </a:lnTo>
                  <a:lnTo>
                    <a:pt x="670" y="240"/>
                  </a:lnTo>
                  <a:lnTo>
                    <a:pt x="697" y="240"/>
                  </a:lnTo>
                  <a:lnTo>
                    <a:pt x="710" y="267"/>
                  </a:lnTo>
                  <a:lnTo>
                    <a:pt x="735" y="267"/>
                  </a:lnTo>
                  <a:lnTo>
                    <a:pt x="762" y="254"/>
                  </a:lnTo>
                  <a:lnTo>
                    <a:pt x="749" y="240"/>
                  </a:lnTo>
                  <a:lnTo>
                    <a:pt x="749" y="227"/>
                  </a:lnTo>
                  <a:lnTo>
                    <a:pt x="762" y="213"/>
                  </a:lnTo>
                  <a:lnTo>
                    <a:pt x="776" y="200"/>
                  </a:lnTo>
                  <a:lnTo>
                    <a:pt x="735" y="187"/>
                  </a:lnTo>
                  <a:lnTo>
                    <a:pt x="735" y="146"/>
                  </a:lnTo>
                  <a:lnTo>
                    <a:pt x="710" y="133"/>
                  </a:lnTo>
                  <a:lnTo>
                    <a:pt x="710" y="106"/>
                  </a:lnTo>
                  <a:lnTo>
                    <a:pt x="670" y="79"/>
                  </a:lnTo>
                  <a:lnTo>
                    <a:pt x="643" y="119"/>
                  </a:lnTo>
                  <a:lnTo>
                    <a:pt x="549" y="119"/>
                  </a:lnTo>
                  <a:lnTo>
                    <a:pt x="536" y="93"/>
                  </a:lnTo>
                  <a:lnTo>
                    <a:pt x="495" y="93"/>
                  </a:lnTo>
                  <a:lnTo>
                    <a:pt x="455" y="52"/>
                  </a:lnTo>
                  <a:lnTo>
                    <a:pt x="428" y="25"/>
                  </a:lnTo>
                  <a:lnTo>
                    <a:pt x="401" y="25"/>
                  </a:lnTo>
                  <a:lnTo>
                    <a:pt x="361" y="0"/>
                  </a:lnTo>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2" name="Freeform 159"/>
            <p:cNvSpPr>
              <a:spLocks/>
            </p:cNvSpPr>
            <p:nvPr/>
          </p:nvSpPr>
          <p:spPr bwMode="gray">
            <a:xfrm>
              <a:off x="3830279" y="5772337"/>
              <a:ext cx="885803" cy="688101"/>
            </a:xfrm>
            <a:custGeom>
              <a:avLst/>
              <a:gdLst>
                <a:gd name="T0" fmla="*/ 110 w 549"/>
                <a:gd name="T1" fmla="*/ 10 h 497"/>
                <a:gd name="T2" fmla="*/ 100 w 549"/>
                <a:gd name="T3" fmla="*/ 4 h 497"/>
                <a:gd name="T4" fmla="*/ 92 w 549"/>
                <a:gd name="T5" fmla="*/ 4 h 497"/>
                <a:gd name="T6" fmla="*/ 89 w 549"/>
                <a:gd name="T7" fmla="*/ 4 h 497"/>
                <a:gd name="T8" fmla="*/ 85 w 549"/>
                <a:gd name="T9" fmla="*/ 4 h 497"/>
                <a:gd name="T10" fmla="*/ 84 w 549"/>
                <a:gd name="T11" fmla="*/ 4 h 497"/>
                <a:gd name="T12" fmla="*/ 83 w 549"/>
                <a:gd name="T13" fmla="*/ 4 h 497"/>
                <a:gd name="T14" fmla="*/ 76 w 549"/>
                <a:gd name="T15" fmla="*/ 4 h 497"/>
                <a:gd name="T16" fmla="*/ 57 w 549"/>
                <a:gd name="T17" fmla="*/ 7 h 497"/>
                <a:gd name="T18" fmla="*/ 40 w 549"/>
                <a:gd name="T19" fmla="*/ 0 h 497"/>
                <a:gd name="T20" fmla="*/ 37 w 549"/>
                <a:gd name="T21" fmla="*/ 7 h 497"/>
                <a:gd name="T22" fmla="*/ 26 w 549"/>
                <a:gd name="T23" fmla="*/ 4 h 497"/>
                <a:gd name="T24" fmla="*/ 20 w 549"/>
                <a:gd name="T25" fmla="*/ 17 h 497"/>
                <a:gd name="T26" fmla="*/ 16 w 549"/>
                <a:gd name="T27" fmla="*/ 14 h 497"/>
                <a:gd name="T28" fmla="*/ 16 w 549"/>
                <a:gd name="T29" fmla="*/ 13 h 497"/>
                <a:gd name="T30" fmla="*/ 14 w 549"/>
                <a:gd name="T31" fmla="*/ 10 h 497"/>
                <a:gd name="T32" fmla="*/ 12 w 549"/>
                <a:gd name="T33" fmla="*/ 8 h 497"/>
                <a:gd name="T34" fmla="*/ 10 w 549"/>
                <a:gd name="T35" fmla="*/ 7 h 497"/>
                <a:gd name="T36" fmla="*/ 7 w 549"/>
                <a:gd name="T37" fmla="*/ 7 h 497"/>
                <a:gd name="T38" fmla="*/ 5 w 549"/>
                <a:gd name="T39" fmla="*/ 7 h 497"/>
                <a:gd name="T40" fmla="*/ 3 w 549"/>
                <a:gd name="T41" fmla="*/ 7 h 497"/>
                <a:gd name="T42" fmla="*/ 3 w 549"/>
                <a:gd name="T43" fmla="*/ 7 h 497"/>
                <a:gd name="T44" fmla="*/ 0 w 549"/>
                <a:gd name="T45" fmla="*/ 17 h 497"/>
                <a:gd name="T46" fmla="*/ 0 w 549"/>
                <a:gd name="T47" fmla="*/ 27 h 497"/>
                <a:gd name="T48" fmla="*/ 1 w 549"/>
                <a:gd name="T49" fmla="*/ 27 h 497"/>
                <a:gd name="T50" fmla="*/ 3 w 549"/>
                <a:gd name="T51" fmla="*/ 28 h 497"/>
                <a:gd name="T52" fmla="*/ 7 w 549"/>
                <a:gd name="T53" fmla="*/ 28 h 497"/>
                <a:gd name="T54" fmla="*/ 9 w 549"/>
                <a:gd name="T55" fmla="*/ 29 h 497"/>
                <a:gd name="T56" fmla="*/ 10 w 549"/>
                <a:gd name="T57" fmla="*/ 30 h 497"/>
                <a:gd name="T58" fmla="*/ 10 w 549"/>
                <a:gd name="T59" fmla="*/ 32 h 497"/>
                <a:gd name="T60" fmla="*/ 11 w 549"/>
                <a:gd name="T61" fmla="*/ 33 h 497"/>
                <a:gd name="T62" fmla="*/ 13 w 549"/>
                <a:gd name="T63" fmla="*/ 37 h 497"/>
                <a:gd name="T64" fmla="*/ 15 w 549"/>
                <a:gd name="T65" fmla="*/ 40 h 497"/>
                <a:gd name="T66" fmla="*/ 16 w 549"/>
                <a:gd name="T67" fmla="*/ 40 h 497"/>
                <a:gd name="T68" fmla="*/ 16 w 549"/>
                <a:gd name="T69" fmla="*/ 41 h 497"/>
                <a:gd name="T70" fmla="*/ 30 w 549"/>
                <a:gd name="T71" fmla="*/ 61 h 497"/>
                <a:gd name="T72" fmla="*/ 43 w 549"/>
                <a:gd name="T73" fmla="*/ 74 h 497"/>
                <a:gd name="T74" fmla="*/ 63 w 549"/>
                <a:gd name="T75" fmla="*/ 91 h 497"/>
                <a:gd name="T76" fmla="*/ 76 w 549"/>
                <a:gd name="T77" fmla="*/ 104 h 497"/>
                <a:gd name="T78" fmla="*/ 93 w 549"/>
                <a:gd name="T79" fmla="*/ 121 h 497"/>
                <a:gd name="T80" fmla="*/ 100 w 549"/>
                <a:gd name="T81" fmla="*/ 125 h 497"/>
                <a:gd name="T82" fmla="*/ 100 w 549"/>
                <a:gd name="T83" fmla="*/ 104 h 497"/>
                <a:gd name="T84" fmla="*/ 110 w 549"/>
                <a:gd name="T85" fmla="*/ 88 h 497"/>
                <a:gd name="T86" fmla="*/ 117 w 549"/>
                <a:gd name="T87" fmla="*/ 91 h 497"/>
                <a:gd name="T88" fmla="*/ 117 w 549"/>
                <a:gd name="T89" fmla="*/ 74 h 497"/>
                <a:gd name="T90" fmla="*/ 127 w 549"/>
                <a:gd name="T91" fmla="*/ 68 h 497"/>
                <a:gd name="T92" fmla="*/ 137 w 549"/>
                <a:gd name="T93" fmla="*/ 71 h 497"/>
                <a:gd name="T94" fmla="*/ 120 w 549"/>
                <a:gd name="T95" fmla="*/ 54 h 497"/>
                <a:gd name="T96" fmla="*/ 133 w 549"/>
                <a:gd name="T97" fmla="*/ 51 h 497"/>
                <a:gd name="T98" fmla="*/ 123 w 549"/>
                <a:gd name="T99" fmla="*/ 41 h 497"/>
                <a:gd name="T100" fmla="*/ 117 w 549"/>
                <a:gd name="T101" fmla="*/ 37 h 497"/>
                <a:gd name="T102" fmla="*/ 120 w 549"/>
                <a:gd name="T103" fmla="*/ 17 h 497"/>
                <a:gd name="T104" fmla="*/ 117 w 549"/>
                <a:gd name="T105" fmla="*/ 7 h 4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49"/>
                <a:gd name="T160" fmla="*/ 0 h 497"/>
                <a:gd name="T161" fmla="*/ 549 w 549"/>
                <a:gd name="T162" fmla="*/ 497 h 4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49" h="497">
                  <a:moveTo>
                    <a:pt x="468" y="27"/>
                  </a:moveTo>
                  <a:lnTo>
                    <a:pt x="441" y="40"/>
                  </a:lnTo>
                  <a:lnTo>
                    <a:pt x="414" y="40"/>
                  </a:lnTo>
                  <a:lnTo>
                    <a:pt x="401" y="13"/>
                  </a:lnTo>
                  <a:lnTo>
                    <a:pt x="374" y="13"/>
                  </a:lnTo>
                  <a:lnTo>
                    <a:pt x="368" y="13"/>
                  </a:lnTo>
                  <a:lnTo>
                    <a:pt x="363" y="13"/>
                  </a:lnTo>
                  <a:lnTo>
                    <a:pt x="357" y="13"/>
                  </a:lnTo>
                  <a:lnTo>
                    <a:pt x="349" y="13"/>
                  </a:lnTo>
                  <a:lnTo>
                    <a:pt x="343" y="13"/>
                  </a:lnTo>
                  <a:lnTo>
                    <a:pt x="340" y="13"/>
                  </a:lnTo>
                  <a:lnTo>
                    <a:pt x="338" y="13"/>
                  </a:lnTo>
                  <a:lnTo>
                    <a:pt x="336" y="13"/>
                  </a:lnTo>
                  <a:lnTo>
                    <a:pt x="334" y="13"/>
                  </a:lnTo>
                  <a:lnTo>
                    <a:pt x="307" y="13"/>
                  </a:lnTo>
                  <a:lnTo>
                    <a:pt x="255" y="27"/>
                  </a:lnTo>
                  <a:lnTo>
                    <a:pt x="228" y="27"/>
                  </a:lnTo>
                  <a:lnTo>
                    <a:pt x="175" y="13"/>
                  </a:lnTo>
                  <a:lnTo>
                    <a:pt x="161" y="0"/>
                  </a:lnTo>
                  <a:lnTo>
                    <a:pt x="148" y="13"/>
                  </a:lnTo>
                  <a:lnTo>
                    <a:pt x="148" y="27"/>
                  </a:lnTo>
                  <a:lnTo>
                    <a:pt x="121" y="13"/>
                  </a:lnTo>
                  <a:lnTo>
                    <a:pt x="107" y="13"/>
                  </a:lnTo>
                  <a:lnTo>
                    <a:pt x="94" y="40"/>
                  </a:lnTo>
                  <a:lnTo>
                    <a:pt x="80" y="67"/>
                  </a:lnTo>
                  <a:lnTo>
                    <a:pt x="67" y="54"/>
                  </a:lnTo>
                  <a:lnTo>
                    <a:pt x="65" y="50"/>
                  </a:lnTo>
                  <a:lnTo>
                    <a:pt x="63" y="46"/>
                  </a:lnTo>
                  <a:lnTo>
                    <a:pt x="59" y="40"/>
                  </a:lnTo>
                  <a:lnTo>
                    <a:pt x="56" y="36"/>
                  </a:lnTo>
                  <a:lnTo>
                    <a:pt x="50" y="31"/>
                  </a:lnTo>
                  <a:lnTo>
                    <a:pt x="46" y="29"/>
                  </a:lnTo>
                  <a:lnTo>
                    <a:pt x="42" y="27"/>
                  </a:lnTo>
                  <a:lnTo>
                    <a:pt x="40" y="27"/>
                  </a:lnTo>
                  <a:lnTo>
                    <a:pt x="31" y="27"/>
                  </a:lnTo>
                  <a:lnTo>
                    <a:pt x="27" y="27"/>
                  </a:lnTo>
                  <a:lnTo>
                    <a:pt x="23" y="27"/>
                  </a:lnTo>
                  <a:lnTo>
                    <a:pt x="19" y="27"/>
                  </a:lnTo>
                  <a:lnTo>
                    <a:pt x="15" y="27"/>
                  </a:lnTo>
                  <a:lnTo>
                    <a:pt x="13" y="27"/>
                  </a:lnTo>
                  <a:lnTo>
                    <a:pt x="0" y="40"/>
                  </a:lnTo>
                  <a:lnTo>
                    <a:pt x="0" y="67"/>
                  </a:lnTo>
                  <a:lnTo>
                    <a:pt x="0" y="107"/>
                  </a:lnTo>
                  <a:lnTo>
                    <a:pt x="2" y="107"/>
                  </a:lnTo>
                  <a:lnTo>
                    <a:pt x="4" y="107"/>
                  </a:lnTo>
                  <a:lnTo>
                    <a:pt x="8" y="107"/>
                  </a:lnTo>
                  <a:lnTo>
                    <a:pt x="13" y="109"/>
                  </a:lnTo>
                  <a:lnTo>
                    <a:pt x="21" y="109"/>
                  </a:lnTo>
                  <a:lnTo>
                    <a:pt x="29" y="111"/>
                  </a:lnTo>
                  <a:lnTo>
                    <a:pt x="34" y="113"/>
                  </a:lnTo>
                  <a:lnTo>
                    <a:pt x="36" y="115"/>
                  </a:lnTo>
                  <a:lnTo>
                    <a:pt x="38" y="117"/>
                  </a:lnTo>
                  <a:lnTo>
                    <a:pt x="40" y="119"/>
                  </a:lnTo>
                  <a:lnTo>
                    <a:pt x="40" y="121"/>
                  </a:lnTo>
                  <a:lnTo>
                    <a:pt x="40" y="125"/>
                  </a:lnTo>
                  <a:lnTo>
                    <a:pt x="42" y="127"/>
                  </a:lnTo>
                  <a:lnTo>
                    <a:pt x="44" y="132"/>
                  </a:lnTo>
                  <a:lnTo>
                    <a:pt x="50" y="140"/>
                  </a:lnTo>
                  <a:lnTo>
                    <a:pt x="54" y="146"/>
                  </a:lnTo>
                  <a:lnTo>
                    <a:pt x="59" y="152"/>
                  </a:lnTo>
                  <a:lnTo>
                    <a:pt x="63" y="157"/>
                  </a:lnTo>
                  <a:lnTo>
                    <a:pt x="65" y="159"/>
                  </a:lnTo>
                  <a:lnTo>
                    <a:pt x="67" y="159"/>
                  </a:lnTo>
                  <a:lnTo>
                    <a:pt x="67" y="161"/>
                  </a:lnTo>
                  <a:lnTo>
                    <a:pt x="80" y="215"/>
                  </a:lnTo>
                  <a:lnTo>
                    <a:pt x="121" y="242"/>
                  </a:lnTo>
                  <a:lnTo>
                    <a:pt x="161" y="282"/>
                  </a:lnTo>
                  <a:lnTo>
                    <a:pt x="175" y="295"/>
                  </a:lnTo>
                  <a:lnTo>
                    <a:pt x="215" y="322"/>
                  </a:lnTo>
                  <a:lnTo>
                    <a:pt x="255" y="363"/>
                  </a:lnTo>
                  <a:lnTo>
                    <a:pt x="282" y="390"/>
                  </a:lnTo>
                  <a:lnTo>
                    <a:pt x="307" y="416"/>
                  </a:lnTo>
                  <a:lnTo>
                    <a:pt x="282" y="443"/>
                  </a:lnTo>
                  <a:lnTo>
                    <a:pt x="374" y="484"/>
                  </a:lnTo>
                  <a:lnTo>
                    <a:pt x="388" y="497"/>
                  </a:lnTo>
                  <a:lnTo>
                    <a:pt x="401" y="497"/>
                  </a:lnTo>
                  <a:lnTo>
                    <a:pt x="428" y="470"/>
                  </a:lnTo>
                  <a:lnTo>
                    <a:pt x="401" y="416"/>
                  </a:lnTo>
                  <a:lnTo>
                    <a:pt x="428" y="403"/>
                  </a:lnTo>
                  <a:lnTo>
                    <a:pt x="441" y="349"/>
                  </a:lnTo>
                  <a:lnTo>
                    <a:pt x="468" y="336"/>
                  </a:lnTo>
                  <a:lnTo>
                    <a:pt x="468" y="363"/>
                  </a:lnTo>
                  <a:lnTo>
                    <a:pt x="495" y="336"/>
                  </a:lnTo>
                  <a:lnTo>
                    <a:pt x="468" y="295"/>
                  </a:lnTo>
                  <a:lnTo>
                    <a:pt x="495" y="295"/>
                  </a:lnTo>
                  <a:lnTo>
                    <a:pt x="509" y="269"/>
                  </a:lnTo>
                  <a:lnTo>
                    <a:pt x="535" y="282"/>
                  </a:lnTo>
                  <a:lnTo>
                    <a:pt x="549" y="282"/>
                  </a:lnTo>
                  <a:lnTo>
                    <a:pt x="535" y="255"/>
                  </a:lnTo>
                  <a:lnTo>
                    <a:pt x="482" y="215"/>
                  </a:lnTo>
                  <a:lnTo>
                    <a:pt x="482" y="201"/>
                  </a:lnTo>
                  <a:lnTo>
                    <a:pt x="535" y="201"/>
                  </a:lnTo>
                  <a:lnTo>
                    <a:pt x="535" y="175"/>
                  </a:lnTo>
                  <a:lnTo>
                    <a:pt x="495" y="161"/>
                  </a:lnTo>
                  <a:lnTo>
                    <a:pt x="482" y="148"/>
                  </a:lnTo>
                  <a:lnTo>
                    <a:pt x="468" y="148"/>
                  </a:lnTo>
                  <a:lnTo>
                    <a:pt x="468" y="94"/>
                  </a:lnTo>
                  <a:lnTo>
                    <a:pt x="482" y="67"/>
                  </a:lnTo>
                  <a:lnTo>
                    <a:pt x="482" y="40"/>
                  </a:lnTo>
                  <a:lnTo>
                    <a:pt x="468" y="27"/>
                  </a:lnTo>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3" name="Freeform 176"/>
            <p:cNvSpPr>
              <a:spLocks/>
            </p:cNvSpPr>
            <p:nvPr/>
          </p:nvSpPr>
          <p:spPr bwMode="gray">
            <a:xfrm>
              <a:off x="5019971" y="6396230"/>
              <a:ext cx="562517" cy="439390"/>
            </a:xfrm>
            <a:custGeom>
              <a:avLst/>
              <a:gdLst>
                <a:gd name="T0" fmla="*/ 57 w 347"/>
                <a:gd name="T1" fmla="*/ 0 h 318"/>
                <a:gd name="T2" fmla="*/ 57 w 347"/>
                <a:gd name="T3" fmla="*/ 0 h 318"/>
                <a:gd name="T4" fmla="*/ 50 w 347"/>
                <a:gd name="T5" fmla="*/ 3 h 318"/>
                <a:gd name="T6" fmla="*/ 40 w 347"/>
                <a:gd name="T7" fmla="*/ 3 h 318"/>
                <a:gd name="T8" fmla="*/ 40 w 347"/>
                <a:gd name="T9" fmla="*/ 6 h 318"/>
                <a:gd name="T10" fmla="*/ 37 w 347"/>
                <a:gd name="T11" fmla="*/ 6 h 318"/>
                <a:gd name="T12" fmla="*/ 27 w 347"/>
                <a:gd name="T13" fmla="*/ 10 h 318"/>
                <a:gd name="T14" fmla="*/ 23 w 347"/>
                <a:gd name="T15" fmla="*/ 17 h 318"/>
                <a:gd name="T16" fmla="*/ 20 w 347"/>
                <a:gd name="T17" fmla="*/ 17 h 318"/>
                <a:gd name="T18" fmla="*/ 17 w 347"/>
                <a:gd name="T19" fmla="*/ 13 h 318"/>
                <a:gd name="T20" fmla="*/ 10 w 347"/>
                <a:gd name="T21" fmla="*/ 17 h 318"/>
                <a:gd name="T22" fmla="*/ 4 w 347"/>
                <a:gd name="T23" fmla="*/ 20 h 318"/>
                <a:gd name="T24" fmla="*/ 4 w 347"/>
                <a:gd name="T25" fmla="*/ 23 h 318"/>
                <a:gd name="T26" fmla="*/ 7 w 347"/>
                <a:gd name="T27" fmla="*/ 29 h 318"/>
                <a:gd name="T28" fmla="*/ 0 w 347"/>
                <a:gd name="T29" fmla="*/ 33 h 318"/>
                <a:gd name="T30" fmla="*/ 0 w 347"/>
                <a:gd name="T31" fmla="*/ 43 h 318"/>
                <a:gd name="T32" fmla="*/ 0 w 347"/>
                <a:gd name="T33" fmla="*/ 53 h 318"/>
                <a:gd name="T34" fmla="*/ 0 w 347"/>
                <a:gd name="T35" fmla="*/ 60 h 318"/>
                <a:gd name="T36" fmla="*/ 10 w 347"/>
                <a:gd name="T37" fmla="*/ 70 h 318"/>
                <a:gd name="T38" fmla="*/ 14 w 347"/>
                <a:gd name="T39" fmla="*/ 77 h 318"/>
                <a:gd name="T40" fmla="*/ 17 w 347"/>
                <a:gd name="T41" fmla="*/ 74 h 318"/>
                <a:gd name="T42" fmla="*/ 20 w 347"/>
                <a:gd name="T43" fmla="*/ 80 h 318"/>
                <a:gd name="T44" fmla="*/ 30 w 347"/>
                <a:gd name="T45" fmla="*/ 74 h 318"/>
                <a:gd name="T46" fmla="*/ 37 w 347"/>
                <a:gd name="T47" fmla="*/ 70 h 318"/>
                <a:gd name="T48" fmla="*/ 37 w 347"/>
                <a:gd name="T49" fmla="*/ 70 h 318"/>
                <a:gd name="T50" fmla="*/ 37 w 347"/>
                <a:gd name="T51" fmla="*/ 70 h 318"/>
                <a:gd name="T52" fmla="*/ 38 w 347"/>
                <a:gd name="T53" fmla="*/ 70 h 318"/>
                <a:gd name="T54" fmla="*/ 39 w 347"/>
                <a:gd name="T55" fmla="*/ 70 h 318"/>
                <a:gd name="T56" fmla="*/ 40 w 347"/>
                <a:gd name="T57" fmla="*/ 70 h 318"/>
                <a:gd name="T58" fmla="*/ 41 w 347"/>
                <a:gd name="T59" fmla="*/ 70 h 318"/>
                <a:gd name="T60" fmla="*/ 44 w 347"/>
                <a:gd name="T61" fmla="*/ 70 h 318"/>
                <a:gd name="T62" fmla="*/ 45 w 347"/>
                <a:gd name="T63" fmla="*/ 70 h 318"/>
                <a:gd name="T64" fmla="*/ 45 w 347"/>
                <a:gd name="T65" fmla="*/ 69 h 318"/>
                <a:gd name="T66" fmla="*/ 46 w 347"/>
                <a:gd name="T67" fmla="*/ 69 h 318"/>
                <a:gd name="T68" fmla="*/ 46 w 347"/>
                <a:gd name="T69" fmla="*/ 68 h 318"/>
                <a:gd name="T70" fmla="*/ 47 w 347"/>
                <a:gd name="T71" fmla="*/ 68 h 318"/>
                <a:gd name="T72" fmla="*/ 47 w 347"/>
                <a:gd name="T73" fmla="*/ 67 h 318"/>
                <a:gd name="T74" fmla="*/ 47 w 347"/>
                <a:gd name="T75" fmla="*/ 67 h 318"/>
                <a:gd name="T76" fmla="*/ 47 w 347"/>
                <a:gd name="T77" fmla="*/ 67 h 318"/>
                <a:gd name="T78" fmla="*/ 54 w 347"/>
                <a:gd name="T79" fmla="*/ 56 h 318"/>
                <a:gd name="T80" fmla="*/ 64 w 347"/>
                <a:gd name="T81" fmla="*/ 53 h 318"/>
                <a:gd name="T82" fmla="*/ 70 w 347"/>
                <a:gd name="T83" fmla="*/ 56 h 318"/>
                <a:gd name="T84" fmla="*/ 74 w 347"/>
                <a:gd name="T85" fmla="*/ 49 h 318"/>
                <a:gd name="T86" fmla="*/ 81 w 347"/>
                <a:gd name="T87" fmla="*/ 53 h 318"/>
                <a:gd name="T88" fmla="*/ 81 w 347"/>
                <a:gd name="T89" fmla="*/ 43 h 318"/>
                <a:gd name="T90" fmla="*/ 84 w 347"/>
                <a:gd name="T91" fmla="*/ 40 h 318"/>
                <a:gd name="T92" fmla="*/ 87 w 347"/>
                <a:gd name="T93" fmla="*/ 40 h 318"/>
                <a:gd name="T94" fmla="*/ 87 w 347"/>
                <a:gd name="T95" fmla="*/ 37 h 318"/>
                <a:gd name="T96" fmla="*/ 87 w 347"/>
                <a:gd name="T97" fmla="*/ 23 h 318"/>
                <a:gd name="T98" fmla="*/ 81 w 347"/>
                <a:gd name="T99" fmla="*/ 23 h 318"/>
                <a:gd name="T100" fmla="*/ 81 w 347"/>
                <a:gd name="T101" fmla="*/ 17 h 318"/>
                <a:gd name="T102" fmla="*/ 74 w 347"/>
                <a:gd name="T103" fmla="*/ 10 h 318"/>
                <a:gd name="T104" fmla="*/ 67 w 347"/>
                <a:gd name="T105" fmla="*/ 10 h 318"/>
                <a:gd name="T106" fmla="*/ 57 w 347"/>
                <a:gd name="T107" fmla="*/ 0 h 3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7"/>
                <a:gd name="T163" fmla="*/ 0 h 318"/>
                <a:gd name="T164" fmla="*/ 347 w 347"/>
                <a:gd name="T165" fmla="*/ 318 h 31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7" h="318">
                  <a:moveTo>
                    <a:pt x="227" y="0"/>
                  </a:moveTo>
                  <a:lnTo>
                    <a:pt x="227" y="0"/>
                  </a:lnTo>
                  <a:lnTo>
                    <a:pt x="200" y="13"/>
                  </a:lnTo>
                  <a:lnTo>
                    <a:pt x="159" y="13"/>
                  </a:lnTo>
                  <a:lnTo>
                    <a:pt x="159" y="27"/>
                  </a:lnTo>
                  <a:lnTo>
                    <a:pt x="146" y="27"/>
                  </a:lnTo>
                  <a:lnTo>
                    <a:pt x="106" y="40"/>
                  </a:lnTo>
                  <a:lnTo>
                    <a:pt x="92" y="67"/>
                  </a:lnTo>
                  <a:lnTo>
                    <a:pt x="79" y="67"/>
                  </a:lnTo>
                  <a:lnTo>
                    <a:pt x="67" y="53"/>
                  </a:lnTo>
                  <a:lnTo>
                    <a:pt x="40" y="67"/>
                  </a:lnTo>
                  <a:lnTo>
                    <a:pt x="13" y="78"/>
                  </a:lnTo>
                  <a:lnTo>
                    <a:pt x="13" y="92"/>
                  </a:lnTo>
                  <a:lnTo>
                    <a:pt x="27" y="119"/>
                  </a:lnTo>
                  <a:lnTo>
                    <a:pt x="0" y="132"/>
                  </a:lnTo>
                  <a:lnTo>
                    <a:pt x="0" y="172"/>
                  </a:lnTo>
                  <a:lnTo>
                    <a:pt x="0" y="213"/>
                  </a:lnTo>
                  <a:lnTo>
                    <a:pt x="0" y="240"/>
                  </a:lnTo>
                  <a:lnTo>
                    <a:pt x="40" y="280"/>
                  </a:lnTo>
                  <a:lnTo>
                    <a:pt x="54" y="307"/>
                  </a:lnTo>
                  <a:lnTo>
                    <a:pt x="67" y="293"/>
                  </a:lnTo>
                  <a:lnTo>
                    <a:pt x="79" y="318"/>
                  </a:lnTo>
                  <a:lnTo>
                    <a:pt x="119" y="293"/>
                  </a:lnTo>
                  <a:lnTo>
                    <a:pt x="146" y="280"/>
                  </a:lnTo>
                  <a:lnTo>
                    <a:pt x="148" y="280"/>
                  </a:lnTo>
                  <a:lnTo>
                    <a:pt x="152" y="280"/>
                  </a:lnTo>
                  <a:lnTo>
                    <a:pt x="155" y="280"/>
                  </a:lnTo>
                  <a:lnTo>
                    <a:pt x="159" y="280"/>
                  </a:lnTo>
                  <a:lnTo>
                    <a:pt x="163" y="280"/>
                  </a:lnTo>
                  <a:lnTo>
                    <a:pt x="173" y="280"/>
                  </a:lnTo>
                  <a:lnTo>
                    <a:pt x="179" y="278"/>
                  </a:lnTo>
                  <a:lnTo>
                    <a:pt x="180" y="276"/>
                  </a:lnTo>
                  <a:lnTo>
                    <a:pt x="184" y="274"/>
                  </a:lnTo>
                  <a:lnTo>
                    <a:pt x="184" y="272"/>
                  </a:lnTo>
                  <a:lnTo>
                    <a:pt x="186" y="270"/>
                  </a:lnTo>
                  <a:lnTo>
                    <a:pt x="186" y="268"/>
                  </a:lnTo>
                  <a:lnTo>
                    <a:pt x="186" y="266"/>
                  </a:lnTo>
                  <a:lnTo>
                    <a:pt x="213" y="226"/>
                  </a:lnTo>
                  <a:lnTo>
                    <a:pt x="253" y="213"/>
                  </a:lnTo>
                  <a:lnTo>
                    <a:pt x="280" y="226"/>
                  </a:lnTo>
                  <a:lnTo>
                    <a:pt x="294" y="199"/>
                  </a:lnTo>
                  <a:lnTo>
                    <a:pt x="321" y="213"/>
                  </a:lnTo>
                  <a:lnTo>
                    <a:pt x="321" y="172"/>
                  </a:lnTo>
                  <a:lnTo>
                    <a:pt x="334" y="159"/>
                  </a:lnTo>
                  <a:lnTo>
                    <a:pt x="347" y="159"/>
                  </a:lnTo>
                  <a:lnTo>
                    <a:pt x="347" y="146"/>
                  </a:lnTo>
                  <a:lnTo>
                    <a:pt x="347" y="92"/>
                  </a:lnTo>
                  <a:lnTo>
                    <a:pt x="321" y="92"/>
                  </a:lnTo>
                  <a:lnTo>
                    <a:pt x="321" y="67"/>
                  </a:lnTo>
                  <a:lnTo>
                    <a:pt x="294" y="40"/>
                  </a:lnTo>
                  <a:lnTo>
                    <a:pt x="267" y="40"/>
                  </a:lnTo>
                  <a:lnTo>
                    <a:pt x="227" y="0"/>
                  </a:lnTo>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4" name="Freeform 210"/>
            <p:cNvSpPr>
              <a:spLocks/>
            </p:cNvSpPr>
            <p:nvPr/>
          </p:nvSpPr>
          <p:spPr bwMode="gray">
            <a:xfrm>
              <a:off x="4470385" y="5473884"/>
              <a:ext cx="1018350" cy="1108146"/>
            </a:xfrm>
            <a:custGeom>
              <a:avLst/>
              <a:gdLst>
                <a:gd name="T0" fmla="*/ 9 w 282"/>
                <a:gd name="T1" fmla="*/ 52 h 360"/>
                <a:gd name="T2" fmla="*/ 22 w 282"/>
                <a:gd name="T3" fmla="*/ 75 h 360"/>
                <a:gd name="T4" fmla="*/ 46 w 282"/>
                <a:gd name="T5" fmla="*/ 105 h 360"/>
                <a:gd name="T6" fmla="*/ 30 w 282"/>
                <a:gd name="T7" fmla="*/ 119 h 360"/>
                <a:gd name="T8" fmla="*/ 39 w 282"/>
                <a:gd name="T9" fmla="*/ 134 h 360"/>
                <a:gd name="T10" fmla="*/ 46 w 282"/>
                <a:gd name="T11" fmla="*/ 149 h 360"/>
                <a:gd name="T12" fmla="*/ 39 w 282"/>
                <a:gd name="T13" fmla="*/ 172 h 360"/>
                <a:gd name="T14" fmla="*/ 46 w 282"/>
                <a:gd name="T15" fmla="*/ 201 h 360"/>
                <a:gd name="T16" fmla="*/ 76 w 282"/>
                <a:gd name="T17" fmla="*/ 216 h 360"/>
                <a:gd name="T18" fmla="*/ 46 w 282"/>
                <a:gd name="T19" fmla="*/ 231 h 360"/>
                <a:gd name="T20" fmla="*/ 76 w 282"/>
                <a:gd name="T21" fmla="*/ 261 h 360"/>
                <a:gd name="T22" fmla="*/ 76 w 282"/>
                <a:gd name="T23" fmla="*/ 275 h 360"/>
                <a:gd name="T24" fmla="*/ 52 w 282"/>
                <a:gd name="T25" fmla="*/ 283 h 360"/>
                <a:gd name="T26" fmla="*/ 50 w 282"/>
                <a:gd name="T27" fmla="*/ 290 h 360"/>
                <a:gd name="T28" fmla="*/ 88 w 282"/>
                <a:gd name="T29" fmla="*/ 320 h 360"/>
                <a:gd name="T30" fmla="*/ 106 w 282"/>
                <a:gd name="T31" fmla="*/ 327 h 360"/>
                <a:gd name="T32" fmla="*/ 137 w 282"/>
                <a:gd name="T33" fmla="*/ 334 h 360"/>
                <a:gd name="T34" fmla="*/ 145 w 282"/>
                <a:gd name="T35" fmla="*/ 379 h 360"/>
                <a:gd name="T36" fmla="*/ 172 w 282"/>
                <a:gd name="T37" fmla="*/ 402 h 360"/>
                <a:gd name="T38" fmla="*/ 189 w 282"/>
                <a:gd name="T39" fmla="*/ 440 h 360"/>
                <a:gd name="T40" fmla="*/ 202 w 282"/>
                <a:gd name="T41" fmla="*/ 440 h 360"/>
                <a:gd name="T42" fmla="*/ 195 w 282"/>
                <a:gd name="T43" fmla="*/ 417 h 360"/>
                <a:gd name="T44" fmla="*/ 226 w 282"/>
                <a:gd name="T45" fmla="*/ 402 h 360"/>
                <a:gd name="T46" fmla="*/ 239 w 282"/>
                <a:gd name="T47" fmla="*/ 411 h 360"/>
                <a:gd name="T48" fmla="*/ 269 w 282"/>
                <a:gd name="T49" fmla="*/ 388 h 360"/>
                <a:gd name="T50" fmla="*/ 278 w 282"/>
                <a:gd name="T51" fmla="*/ 381 h 360"/>
                <a:gd name="T52" fmla="*/ 316 w 282"/>
                <a:gd name="T53" fmla="*/ 372 h 360"/>
                <a:gd name="T54" fmla="*/ 322 w 282"/>
                <a:gd name="T55" fmla="*/ 342 h 360"/>
                <a:gd name="T56" fmla="*/ 322 w 282"/>
                <a:gd name="T57" fmla="*/ 313 h 360"/>
                <a:gd name="T58" fmla="*/ 338 w 282"/>
                <a:gd name="T59" fmla="*/ 305 h 360"/>
                <a:gd name="T60" fmla="*/ 352 w 282"/>
                <a:gd name="T61" fmla="*/ 275 h 360"/>
                <a:gd name="T62" fmla="*/ 338 w 282"/>
                <a:gd name="T63" fmla="*/ 261 h 360"/>
                <a:gd name="T64" fmla="*/ 299 w 282"/>
                <a:gd name="T65" fmla="*/ 238 h 360"/>
                <a:gd name="T66" fmla="*/ 286 w 282"/>
                <a:gd name="T67" fmla="*/ 201 h 360"/>
                <a:gd name="T68" fmla="*/ 308 w 282"/>
                <a:gd name="T69" fmla="*/ 172 h 360"/>
                <a:gd name="T70" fmla="*/ 299 w 282"/>
                <a:gd name="T71" fmla="*/ 164 h 360"/>
                <a:gd name="T72" fmla="*/ 292 w 282"/>
                <a:gd name="T73" fmla="*/ 141 h 360"/>
                <a:gd name="T74" fmla="*/ 286 w 282"/>
                <a:gd name="T75" fmla="*/ 134 h 360"/>
                <a:gd name="T76" fmla="*/ 269 w 282"/>
                <a:gd name="T77" fmla="*/ 126 h 360"/>
                <a:gd name="T78" fmla="*/ 262 w 282"/>
                <a:gd name="T79" fmla="*/ 149 h 360"/>
                <a:gd name="T80" fmla="*/ 226 w 282"/>
                <a:gd name="T81" fmla="*/ 141 h 360"/>
                <a:gd name="T82" fmla="*/ 202 w 282"/>
                <a:gd name="T83" fmla="*/ 126 h 360"/>
                <a:gd name="T84" fmla="*/ 210 w 282"/>
                <a:gd name="T85" fmla="*/ 111 h 360"/>
                <a:gd name="T86" fmla="*/ 202 w 282"/>
                <a:gd name="T87" fmla="*/ 89 h 360"/>
                <a:gd name="T88" fmla="*/ 142 w 282"/>
                <a:gd name="T89" fmla="*/ 66 h 360"/>
                <a:gd name="T90" fmla="*/ 142 w 282"/>
                <a:gd name="T91" fmla="*/ 30 h 360"/>
                <a:gd name="T92" fmla="*/ 113 w 282"/>
                <a:gd name="T93" fmla="*/ 22 h 360"/>
                <a:gd name="T94" fmla="*/ 68 w 282"/>
                <a:gd name="T95" fmla="*/ 7 h 360"/>
                <a:gd name="T96" fmla="*/ 52 w 282"/>
                <a:gd name="T97" fmla="*/ 0 h 360"/>
                <a:gd name="T98" fmla="*/ 52 w 282"/>
                <a:gd name="T99" fmla="*/ 1 h 360"/>
                <a:gd name="T100" fmla="*/ 50 w 282"/>
                <a:gd name="T101" fmla="*/ 3 h 360"/>
                <a:gd name="T102" fmla="*/ 46 w 282"/>
                <a:gd name="T103" fmla="*/ 11 h 360"/>
                <a:gd name="T104" fmla="*/ 40 w 282"/>
                <a:gd name="T105" fmla="*/ 21 h 360"/>
                <a:gd name="T106" fmla="*/ 39 w 282"/>
                <a:gd name="T107" fmla="*/ 29 h 360"/>
                <a:gd name="T108" fmla="*/ 35 w 282"/>
                <a:gd name="T109" fmla="*/ 30 h 360"/>
                <a:gd name="T110" fmla="*/ 28 w 282"/>
                <a:gd name="T111" fmla="*/ 28 h 360"/>
                <a:gd name="T112" fmla="*/ 21 w 282"/>
                <a:gd name="T113" fmla="*/ 25 h 360"/>
                <a:gd name="T114" fmla="*/ 17 w 282"/>
                <a:gd name="T115" fmla="*/ 22 h 360"/>
                <a:gd name="T116" fmla="*/ 17 w 282"/>
                <a:gd name="T117" fmla="*/ 22 h 360"/>
                <a:gd name="T118" fmla="*/ 0 w 282"/>
                <a:gd name="T119" fmla="*/ 52 h 3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2"/>
                <a:gd name="T181" fmla="*/ 0 h 360"/>
                <a:gd name="T182" fmla="*/ 282 w 282"/>
                <a:gd name="T183" fmla="*/ 360 h 3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2" h="360">
                  <a:moveTo>
                    <a:pt x="0" y="42"/>
                  </a:moveTo>
                  <a:lnTo>
                    <a:pt x="7" y="42"/>
                  </a:lnTo>
                  <a:lnTo>
                    <a:pt x="7" y="53"/>
                  </a:lnTo>
                  <a:lnTo>
                    <a:pt x="18" y="60"/>
                  </a:lnTo>
                  <a:lnTo>
                    <a:pt x="18" y="77"/>
                  </a:lnTo>
                  <a:lnTo>
                    <a:pt x="37" y="84"/>
                  </a:lnTo>
                  <a:lnTo>
                    <a:pt x="31" y="90"/>
                  </a:lnTo>
                  <a:lnTo>
                    <a:pt x="24" y="96"/>
                  </a:lnTo>
                  <a:lnTo>
                    <a:pt x="24" y="101"/>
                  </a:lnTo>
                  <a:lnTo>
                    <a:pt x="31" y="108"/>
                  </a:lnTo>
                  <a:lnTo>
                    <a:pt x="37" y="114"/>
                  </a:lnTo>
                  <a:lnTo>
                    <a:pt x="37" y="120"/>
                  </a:lnTo>
                  <a:lnTo>
                    <a:pt x="37" y="126"/>
                  </a:lnTo>
                  <a:lnTo>
                    <a:pt x="31" y="138"/>
                  </a:lnTo>
                  <a:lnTo>
                    <a:pt x="31" y="162"/>
                  </a:lnTo>
                  <a:lnTo>
                    <a:pt x="37" y="162"/>
                  </a:lnTo>
                  <a:lnTo>
                    <a:pt x="42" y="167"/>
                  </a:lnTo>
                  <a:lnTo>
                    <a:pt x="61" y="174"/>
                  </a:lnTo>
                  <a:lnTo>
                    <a:pt x="61" y="186"/>
                  </a:lnTo>
                  <a:lnTo>
                    <a:pt x="37" y="186"/>
                  </a:lnTo>
                  <a:lnTo>
                    <a:pt x="37" y="192"/>
                  </a:lnTo>
                  <a:lnTo>
                    <a:pt x="61" y="210"/>
                  </a:lnTo>
                  <a:lnTo>
                    <a:pt x="66" y="222"/>
                  </a:lnTo>
                  <a:lnTo>
                    <a:pt x="61" y="222"/>
                  </a:lnTo>
                  <a:lnTo>
                    <a:pt x="48" y="216"/>
                  </a:lnTo>
                  <a:lnTo>
                    <a:pt x="42" y="228"/>
                  </a:lnTo>
                  <a:lnTo>
                    <a:pt x="31" y="228"/>
                  </a:lnTo>
                  <a:lnTo>
                    <a:pt x="40" y="233"/>
                  </a:lnTo>
                  <a:lnTo>
                    <a:pt x="50" y="237"/>
                  </a:lnTo>
                  <a:lnTo>
                    <a:pt x="71" y="258"/>
                  </a:lnTo>
                  <a:lnTo>
                    <a:pt x="80" y="255"/>
                  </a:lnTo>
                  <a:lnTo>
                    <a:pt x="85" y="264"/>
                  </a:lnTo>
                  <a:lnTo>
                    <a:pt x="92" y="258"/>
                  </a:lnTo>
                  <a:lnTo>
                    <a:pt x="110" y="269"/>
                  </a:lnTo>
                  <a:lnTo>
                    <a:pt x="109" y="294"/>
                  </a:lnTo>
                  <a:lnTo>
                    <a:pt x="116" y="305"/>
                  </a:lnTo>
                  <a:lnTo>
                    <a:pt x="127" y="312"/>
                  </a:lnTo>
                  <a:lnTo>
                    <a:pt x="138" y="324"/>
                  </a:lnTo>
                  <a:lnTo>
                    <a:pt x="151" y="348"/>
                  </a:lnTo>
                  <a:lnTo>
                    <a:pt x="151" y="355"/>
                  </a:lnTo>
                  <a:lnTo>
                    <a:pt x="151" y="360"/>
                  </a:lnTo>
                  <a:lnTo>
                    <a:pt x="162" y="355"/>
                  </a:lnTo>
                  <a:lnTo>
                    <a:pt x="157" y="342"/>
                  </a:lnTo>
                  <a:lnTo>
                    <a:pt x="157" y="336"/>
                  </a:lnTo>
                  <a:lnTo>
                    <a:pt x="168" y="331"/>
                  </a:lnTo>
                  <a:lnTo>
                    <a:pt x="181" y="324"/>
                  </a:lnTo>
                  <a:lnTo>
                    <a:pt x="186" y="331"/>
                  </a:lnTo>
                  <a:lnTo>
                    <a:pt x="192" y="331"/>
                  </a:lnTo>
                  <a:lnTo>
                    <a:pt x="199" y="318"/>
                  </a:lnTo>
                  <a:lnTo>
                    <a:pt x="216" y="312"/>
                  </a:lnTo>
                  <a:lnTo>
                    <a:pt x="223" y="312"/>
                  </a:lnTo>
                  <a:lnTo>
                    <a:pt x="223" y="307"/>
                  </a:lnTo>
                  <a:lnTo>
                    <a:pt x="240" y="307"/>
                  </a:lnTo>
                  <a:lnTo>
                    <a:pt x="253" y="300"/>
                  </a:lnTo>
                  <a:lnTo>
                    <a:pt x="264" y="294"/>
                  </a:lnTo>
                  <a:lnTo>
                    <a:pt x="258" y="276"/>
                  </a:lnTo>
                  <a:lnTo>
                    <a:pt x="253" y="258"/>
                  </a:lnTo>
                  <a:lnTo>
                    <a:pt x="258" y="252"/>
                  </a:lnTo>
                  <a:lnTo>
                    <a:pt x="264" y="252"/>
                  </a:lnTo>
                  <a:lnTo>
                    <a:pt x="271" y="246"/>
                  </a:lnTo>
                  <a:lnTo>
                    <a:pt x="277" y="234"/>
                  </a:lnTo>
                  <a:lnTo>
                    <a:pt x="282" y="222"/>
                  </a:lnTo>
                  <a:lnTo>
                    <a:pt x="277" y="222"/>
                  </a:lnTo>
                  <a:lnTo>
                    <a:pt x="271" y="210"/>
                  </a:lnTo>
                  <a:lnTo>
                    <a:pt x="258" y="204"/>
                  </a:lnTo>
                  <a:lnTo>
                    <a:pt x="240" y="192"/>
                  </a:lnTo>
                  <a:lnTo>
                    <a:pt x="234" y="174"/>
                  </a:lnTo>
                  <a:lnTo>
                    <a:pt x="229" y="162"/>
                  </a:lnTo>
                  <a:lnTo>
                    <a:pt x="240" y="156"/>
                  </a:lnTo>
                  <a:lnTo>
                    <a:pt x="247" y="138"/>
                  </a:lnTo>
                  <a:lnTo>
                    <a:pt x="247" y="132"/>
                  </a:lnTo>
                  <a:lnTo>
                    <a:pt x="240" y="132"/>
                  </a:lnTo>
                  <a:lnTo>
                    <a:pt x="229" y="126"/>
                  </a:lnTo>
                  <a:lnTo>
                    <a:pt x="234" y="114"/>
                  </a:lnTo>
                  <a:lnTo>
                    <a:pt x="247" y="108"/>
                  </a:lnTo>
                  <a:lnTo>
                    <a:pt x="229" y="108"/>
                  </a:lnTo>
                  <a:lnTo>
                    <a:pt x="223" y="101"/>
                  </a:lnTo>
                  <a:lnTo>
                    <a:pt x="216" y="101"/>
                  </a:lnTo>
                  <a:lnTo>
                    <a:pt x="216" y="108"/>
                  </a:lnTo>
                  <a:lnTo>
                    <a:pt x="210" y="120"/>
                  </a:lnTo>
                  <a:lnTo>
                    <a:pt x="199" y="114"/>
                  </a:lnTo>
                  <a:lnTo>
                    <a:pt x="181" y="114"/>
                  </a:lnTo>
                  <a:lnTo>
                    <a:pt x="175" y="101"/>
                  </a:lnTo>
                  <a:lnTo>
                    <a:pt x="162" y="101"/>
                  </a:lnTo>
                  <a:lnTo>
                    <a:pt x="157" y="96"/>
                  </a:lnTo>
                  <a:lnTo>
                    <a:pt x="168" y="90"/>
                  </a:lnTo>
                  <a:lnTo>
                    <a:pt x="157" y="84"/>
                  </a:lnTo>
                  <a:lnTo>
                    <a:pt x="162" y="72"/>
                  </a:lnTo>
                  <a:lnTo>
                    <a:pt x="138" y="60"/>
                  </a:lnTo>
                  <a:lnTo>
                    <a:pt x="114" y="53"/>
                  </a:lnTo>
                  <a:lnTo>
                    <a:pt x="120" y="42"/>
                  </a:lnTo>
                  <a:lnTo>
                    <a:pt x="114" y="24"/>
                  </a:lnTo>
                  <a:lnTo>
                    <a:pt x="103" y="24"/>
                  </a:lnTo>
                  <a:lnTo>
                    <a:pt x="90" y="18"/>
                  </a:lnTo>
                  <a:lnTo>
                    <a:pt x="72" y="0"/>
                  </a:lnTo>
                  <a:lnTo>
                    <a:pt x="55" y="5"/>
                  </a:lnTo>
                  <a:lnTo>
                    <a:pt x="42" y="0"/>
                  </a:lnTo>
                  <a:lnTo>
                    <a:pt x="42" y="1"/>
                  </a:lnTo>
                  <a:lnTo>
                    <a:pt x="41" y="2"/>
                  </a:lnTo>
                  <a:lnTo>
                    <a:pt x="40" y="3"/>
                  </a:lnTo>
                  <a:lnTo>
                    <a:pt x="39" y="5"/>
                  </a:lnTo>
                  <a:lnTo>
                    <a:pt x="37" y="9"/>
                  </a:lnTo>
                  <a:lnTo>
                    <a:pt x="34" y="13"/>
                  </a:lnTo>
                  <a:lnTo>
                    <a:pt x="32" y="17"/>
                  </a:lnTo>
                  <a:lnTo>
                    <a:pt x="31" y="21"/>
                  </a:lnTo>
                  <a:lnTo>
                    <a:pt x="31" y="23"/>
                  </a:lnTo>
                  <a:lnTo>
                    <a:pt x="31" y="24"/>
                  </a:lnTo>
                  <a:lnTo>
                    <a:pt x="28" y="24"/>
                  </a:lnTo>
                  <a:lnTo>
                    <a:pt x="25" y="23"/>
                  </a:lnTo>
                  <a:lnTo>
                    <a:pt x="22" y="22"/>
                  </a:lnTo>
                  <a:lnTo>
                    <a:pt x="19" y="21"/>
                  </a:lnTo>
                  <a:lnTo>
                    <a:pt x="17" y="20"/>
                  </a:lnTo>
                  <a:lnTo>
                    <a:pt x="15" y="19"/>
                  </a:lnTo>
                  <a:lnTo>
                    <a:pt x="13" y="18"/>
                  </a:lnTo>
                  <a:lnTo>
                    <a:pt x="0" y="36"/>
                  </a:lnTo>
                  <a:lnTo>
                    <a:pt x="0" y="42"/>
                  </a:lnTo>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525" name="Freeform 211"/>
            <p:cNvSpPr>
              <a:spLocks/>
            </p:cNvSpPr>
            <p:nvPr/>
          </p:nvSpPr>
          <p:spPr bwMode="gray">
            <a:xfrm>
              <a:off x="4457453" y="6175801"/>
              <a:ext cx="433203" cy="431099"/>
            </a:xfrm>
            <a:custGeom>
              <a:avLst/>
              <a:gdLst>
                <a:gd name="T0" fmla="*/ 0 w 134"/>
                <a:gd name="T1" fmla="*/ 100 h 156"/>
                <a:gd name="T2" fmla="*/ 65 w 134"/>
                <a:gd name="T3" fmla="*/ 147 h 156"/>
                <a:gd name="T4" fmla="*/ 87 w 134"/>
                <a:gd name="T5" fmla="*/ 156 h 156"/>
                <a:gd name="T6" fmla="*/ 86 w 134"/>
                <a:gd name="T7" fmla="*/ 134 h 156"/>
                <a:gd name="T8" fmla="*/ 83 w 134"/>
                <a:gd name="T9" fmla="*/ 121 h 156"/>
                <a:gd name="T10" fmla="*/ 87 w 134"/>
                <a:gd name="T11" fmla="*/ 97 h 156"/>
                <a:gd name="T12" fmla="*/ 99 w 134"/>
                <a:gd name="T13" fmla="*/ 74 h 156"/>
                <a:gd name="T14" fmla="*/ 104 w 134"/>
                <a:gd name="T15" fmla="*/ 87 h 156"/>
                <a:gd name="T16" fmla="*/ 134 w 134"/>
                <a:gd name="T17" fmla="*/ 86 h 156"/>
                <a:gd name="T18" fmla="*/ 126 w 134"/>
                <a:gd name="T19" fmla="*/ 76 h 156"/>
                <a:gd name="T20" fmla="*/ 127 w 134"/>
                <a:gd name="T21" fmla="*/ 46 h 156"/>
                <a:gd name="T22" fmla="*/ 106 w 134"/>
                <a:gd name="T23" fmla="*/ 33 h 156"/>
                <a:gd name="T24" fmla="*/ 97 w 134"/>
                <a:gd name="T25" fmla="*/ 40 h 156"/>
                <a:gd name="T26" fmla="*/ 94 w 134"/>
                <a:gd name="T27" fmla="*/ 29 h 156"/>
                <a:gd name="T28" fmla="*/ 84 w 134"/>
                <a:gd name="T29" fmla="*/ 33 h 156"/>
                <a:gd name="T30" fmla="*/ 60 w 134"/>
                <a:gd name="T31" fmla="*/ 9 h 156"/>
                <a:gd name="T32" fmla="*/ 40 w 134"/>
                <a:gd name="T33" fmla="*/ 0 h 156"/>
                <a:gd name="T34" fmla="*/ 52 w 134"/>
                <a:gd name="T35" fmla="*/ 16 h 156"/>
                <a:gd name="T36" fmla="*/ 36 w 134"/>
                <a:gd name="T37" fmla="*/ 19 h 156"/>
                <a:gd name="T38" fmla="*/ 23 w 134"/>
                <a:gd name="T39" fmla="*/ 23 h 156"/>
                <a:gd name="T40" fmla="*/ 19 w 134"/>
                <a:gd name="T41" fmla="*/ 52 h 156"/>
                <a:gd name="T42" fmla="*/ 3 w 134"/>
                <a:gd name="T43" fmla="*/ 59 h 156"/>
                <a:gd name="T44" fmla="*/ 19 w 134"/>
                <a:gd name="T45" fmla="*/ 84 h 156"/>
                <a:gd name="T46" fmla="*/ 0 w 134"/>
                <a:gd name="T47" fmla="*/ 100 h 1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4"/>
                <a:gd name="T73" fmla="*/ 0 h 156"/>
                <a:gd name="T74" fmla="*/ 134 w 134"/>
                <a:gd name="T75" fmla="*/ 156 h 1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4" h="156">
                  <a:moveTo>
                    <a:pt x="0" y="100"/>
                  </a:moveTo>
                  <a:lnTo>
                    <a:pt x="65" y="147"/>
                  </a:lnTo>
                  <a:lnTo>
                    <a:pt x="87" y="156"/>
                  </a:lnTo>
                  <a:lnTo>
                    <a:pt x="86" y="134"/>
                  </a:lnTo>
                  <a:lnTo>
                    <a:pt x="83" y="121"/>
                  </a:lnTo>
                  <a:lnTo>
                    <a:pt x="87" y="97"/>
                  </a:lnTo>
                  <a:lnTo>
                    <a:pt x="99" y="74"/>
                  </a:lnTo>
                  <a:lnTo>
                    <a:pt x="104" y="87"/>
                  </a:lnTo>
                  <a:lnTo>
                    <a:pt x="134" y="86"/>
                  </a:lnTo>
                  <a:lnTo>
                    <a:pt x="126" y="76"/>
                  </a:lnTo>
                  <a:lnTo>
                    <a:pt x="127" y="46"/>
                  </a:lnTo>
                  <a:lnTo>
                    <a:pt x="106" y="33"/>
                  </a:lnTo>
                  <a:lnTo>
                    <a:pt x="97" y="40"/>
                  </a:lnTo>
                  <a:lnTo>
                    <a:pt x="94" y="29"/>
                  </a:lnTo>
                  <a:lnTo>
                    <a:pt x="84" y="33"/>
                  </a:lnTo>
                  <a:lnTo>
                    <a:pt x="60" y="9"/>
                  </a:lnTo>
                  <a:lnTo>
                    <a:pt x="40" y="0"/>
                  </a:lnTo>
                  <a:lnTo>
                    <a:pt x="52" y="16"/>
                  </a:lnTo>
                  <a:lnTo>
                    <a:pt x="36" y="19"/>
                  </a:lnTo>
                  <a:lnTo>
                    <a:pt x="23" y="23"/>
                  </a:lnTo>
                  <a:lnTo>
                    <a:pt x="19" y="52"/>
                  </a:lnTo>
                  <a:lnTo>
                    <a:pt x="3" y="59"/>
                  </a:lnTo>
                  <a:lnTo>
                    <a:pt x="19" y="84"/>
                  </a:lnTo>
                  <a:lnTo>
                    <a:pt x="0" y="100"/>
                  </a:lnTo>
                  <a:close/>
                </a:path>
              </a:pathLst>
            </a:custGeom>
            <a:solidFill>
              <a:schemeClr val="tx2"/>
            </a:solidFill>
            <a:ln w="19050" cap="flat" cmpd="sng" algn="ctr">
              <a:solidFill>
                <a:schemeClr val="bg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grpSp>
      <p:sp>
        <p:nvSpPr>
          <p:cNvPr id="530"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Tree>
    <p:extLst>
      <p:ext uri="{BB962C8B-B14F-4D97-AF65-F5344CB8AC3E}">
        <p14:creationId xmlns:p14="http://schemas.microsoft.com/office/powerpoint/2010/main" val="2949867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67506799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211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Tree>
    <p:extLst>
      <p:ext uri="{BB962C8B-B14F-4D97-AF65-F5344CB8AC3E}">
        <p14:creationId xmlns:p14="http://schemas.microsoft.com/office/powerpoint/2010/main" val="349597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32789561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3684"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2" name="Rectangle 41"/>
          <p:cNvSpPr/>
          <p:nvPr/>
        </p:nvSpPr>
        <p:spPr>
          <a:xfrm>
            <a:off x="9865569" y="2117560"/>
            <a:ext cx="2099988" cy="385528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2" name="Title 1"/>
          <p:cNvSpPr>
            <a:spLocks noGrp="1"/>
          </p:cNvSpPr>
          <p:nvPr>
            <p:ph type="title"/>
          </p:nvPr>
        </p:nvSpPr>
        <p:spPr>
          <a:xfrm>
            <a:off x="625125" y="677672"/>
            <a:ext cx="10923747" cy="329184"/>
          </a:xfrm>
        </p:spPr>
        <p:txBody>
          <a:bodyPr vert="horz" wrap="square" lIns="0" tIns="0" rIns="0" bIns="0" rtlCol="0" anchor="b">
            <a:noAutofit/>
          </a:bodyPr>
          <a:lstStyle/>
          <a:p>
            <a:r>
              <a:rPr lang="en-US" dirty="0" smtClean="0"/>
              <a:t>Digitalization is changing the world as we know today</a:t>
            </a:r>
            <a:endParaRPr lang="en-US" dirty="0"/>
          </a:p>
        </p:txBody>
      </p:sp>
      <p:sp>
        <p:nvSpPr>
          <p:cNvPr id="6"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8" name="Rectangle 7"/>
          <p:cNvSpPr/>
          <p:nvPr/>
        </p:nvSpPr>
        <p:spPr>
          <a:xfrm>
            <a:off x="505322" y="2117560"/>
            <a:ext cx="1624263" cy="553453"/>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600" b="1" dirty="0" smtClean="0">
                <a:solidFill>
                  <a:schemeClr val="bg1"/>
                </a:solidFill>
              </a:rPr>
              <a:t>Data explosion</a:t>
            </a:r>
          </a:p>
        </p:txBody>
      </p:sp>
      <p:sp>
        <p:nvSpPr>
          <p:cNvPr id="13" name="Rectangle 12"/>
          <p:cNvSpPr/>
          <p:nvPr/>
        </p:nvSpPr>
        <p:spPr>
          <a:xfrm>
            <a:off x="2357048" y="2117560"/>
            <a:ext cx="1624263" cy="553453"/>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600" b="1" dirty="0" smtClean="0">
                <a:solidFill>
                  <a:schemeClr val="bg1"/>
                </a:solidFill>
              </a:rPr>
              <a:t>Pervasive Digitalization</a:t>
            </a:r>
          </a:p>
        </p:txBody>
      </p:sp>
      <p:sp>
        <p:nvSpPr>
          <p:cNvPr id="16" name="Rectangle 15"/>
          <p:cNvSpPr/>
          <p:nvPr/>
        </p:nvSpPr>
        <p:spPr>
          <a:xfrm>
            <a:off x="4208774" y="2117560"/>
            <a:ext cx="1624263" cy="553453"/>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600" b="1" dirty="0" smtClean="0">
                <a:solidFill>
                  <a:schemeClr val="bg1"/>
                </a:solidFill>
              </a:rPr>
              <a:t>Enabling Technologies</a:t>
            </a:r>
          </a:p>
        </p:txBody>
      </p:sp>
      <p:sp>
        <p:nvSpPr>
          <p:cNvPr id="19" name="Rectangle 18"/>
          <p:cNvSpPr/>
          <p:nvPr/>
        </p:nvSpPr>
        <p:spPr>
          <a:xfrm>
            <a:off x="6060500" y="2117560"/>
            <a:ext cx="1624263" cy="553453"/>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600" b="1" dirty="0" smtClean="0">
                <a:solidFill>
                  <a:schemeClr val="bg1"/>
                </a:solidFill>
              </a:rPr>
              <a:t>New Consumer</a:t>
            </a:r>
          </a:p>
        </p:txBody>
      </p:sp>
      <p:sp>
        <p:nvSpPr>
          <p:cNvPr id="22" name="Rectangle 21"/>
          <p:cNvSpPr/>
          <p:nvPr/>
        </p:nvSpPr>
        <p:spPr>
          <a:xfrm>
            <a:off x="7912226" y="2117560"/>
            <a:ext cx="1624263" cy="553453"/>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600" b="1" dirty="0" smtClean="0">
                <a:solidFill>
                  <a:schemeClr val="bg1"/>
                </a:solidFill>
              </a:rPr>
              <a:t>New Market Forces</a:t>
            </a:r>
          </a:p>
        </p:txBody>
      </p:sp>
      <p:sp>
        <p:nvSpPr>
          <p:cNvPr id="23" name="Rectangle 22"/>
          <p:cNvSpPr/>
          <p:nvPr/>
        </p:nvSpPr>
        <p:spPr>
          <a:xfrm>
            <a:off x="505322" y="4364507"/>
            <a:ext cx="1624263" cy="1608333"/>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flat"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r>
              <a:rPr lang="en-US" sz="1600" dirty="0">
                <a:solidFill>
                  <a:schemeClr val="tx1">
                    <a:lumMod val="75000"/>
                  </a:schemeClr>
                </a:solidFill>
                <a:latin typeface="Trebuchet MS" panose="020B0603020202020204" pitchFamily="34" charset="0"/>
              </a:rPr>
              <a:t>Unprecedented visibility on </a:t>
            </a:r>
            <a:r>
              <a:rPr lang="en-US" sz="1600" dirty="0" smtClean="0">
                <a:solidFill>
                  <a:schemeClr val="tx1">
                    <a:lumMod val="75000"/>
                  </a:schemeClr>
                </a:solidFill>
                <a:latin typeface="Trebuchet MS" panose="020B0603020202020204" pitchFamily="34" charset="0"/>
              </a:rPr>
              <a:t>customers, </a:t>
            </a:r>
            <a:r>
              <a:rPr lang="en-US" sz="1600" dirty="0">
                <a:solidFill>
                  <a:schemeClr val="tx1">
                    <a:lumMod val="75000"/>
                  </a:schemeClr>
                </a:solidFill>
                <a:latin typeface="Trebuchet MS" panose="020B0603020202020204" pitchFamily="34" charset="0"/>
              </a:rPr>
              <a:t>business, </a:t>
            </a:r>
            <a:r>
              <a:rPr lang="en-US" sz="1600" dirty="0" smtClean="0">
                <a:solidFill>
                  <a:schemeClr val="tx1">
                    <a:lumMod val="75000"/>
                  </a:schemeClr>
                </a:solidFill>
                <a:latin typeface="Trebuchet MS" panose="020B0603020202020204" pitchFamily="34" charset="0"/>
              </a:rPr>
              <a:t>activates, </a:t>
            </a:r>
            <a:r>
              <a:rPr lang="en-US" sz="1600" dirty="0">
                <a:solidFill>
                  <a:schemeClr val="tx1">
                    <a:lumMod val="75000"/>
                  </a:schemeClr>
                </a:solidFill>
                <a:latin typeface="Trebuchet MS" panose="020B0603020202020204" pitchFamily="34" charset="0"/>
              </a:rPr>
              <a:t>market trends</a:t>
            </a:r>
          </a:p>
        </p:txBody>
      </p:sp>
      <p:sp>
        <p:nvSpPr>
          <p:cNvPr id="24" name="Rectangle 23"/>
          <p:cNvSpPr/>
          <p:nvPr/>
        </p:nvSpPr>
        <p:spPr>
          <a:xfrm>
            <a:off x="2357048" y="4364507"/>
            <a:ext cx="1624263" cy="1608333"/>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r>
              <a:rPr lang="en-US" sz="1600" dirty="0" smtClean="0">
                <a:solidFill>
                  <a:schemeClr val="tx1">
                    <a:lumMod val="75000"/>
                  </a:schemeClr>
                </a:solidFill>
              </a:rPr>
              <a:t>Omni channel, sensors, always connected</a:t>
            </a:r>
          </a:p>
        </p:txBody>
      </p:sp>
      <p:sp>
        <p:nvSpPr>
          <p:cNvPr id="25" name="Rectangle 24"/>
          <p:cNvSpPr/>
          <p:nvPr/>
        </p:nvSpPr>
        <p:spPr>
          <a:xfrm>
            <a:off x="4208774" y="4364507"/>
            <a:ext cx="1624263" cy="1608333"/>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r>
              <a:rPr lang="en-US" sz="1600" dirty="0" smtClean="0">
                <a:solidFill>
                  <a:schemeClr val="tx1">
                    <a:lumMod val="75000"/>
                  </a:schemeClr>
                </a:solidFill>
              </a:rPr>
              <a:t>Processing power, storage and robotics ready for AI and automation</a:t>
            </a:r>
          </a:p>
        </p:txBody>
      </p:sp>
      <p:sp>
        <p:nvSpPr>
          <p:cNvPr id="26" name="Rectangle 25"/>
          <p:cNvSpPr/>
          <p:nvPr/>
        </p:nvSpPr>
        <p:spPr>
          <a:xfrm>
            <a:off x="6060500" y="4364507"/>
            <a:ext cx="1624263" cy="1608333"/>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r>
              <a:rPr lang="en-US" sz="1600" dirty="0" smtClean="0">
                <a:solidFill>
                  <a:schemeClr val="tx1">
                    <a:lumMod val="75000"/>
                  </a:schemeClr>
                </a:solidFill>
              </a:rPr>
              <a:t>Ready to engage with brands, anytime, anywhere</a:t>
            </a:r>
          </a:p>
        </p:txBody>
      </p:sp>
      <p:sp>
        <p:nvSpPr>
          <p:cNvPr id="27" name="Rectangle 26"/>
          <p:cNvSpPr/>
          <p:nvPr/>
        </p:nvSpPr>
        <p:spPr>
          <a:xfrm>
            <a:off x="7912226" y="4364507"/>
            <a:ext cx="1797257" cy="1608333"/>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spcAft>
                <a:spcPts val="1000"/>
              </a:spcAft>
            </a:pPr>
            <a:r>
              <a:rPr lang="en-US" sz="1600" dirty="0" smtClean="0">
                <a:solidFill>
                  <a:schemeClr val="tx1">
                    <a:lumMod val="75000"/>
                  </a:schemeClr>
                </a:solidFill>
              </a:rPr>
              <a:t>Disinter-mediation, sharing economy, crowdsourcing, etc.</a:t>
            </a:r>
          </a:p>
        </p:txBody>
      </p:sp>
      <p:sp>
        <p:nvSpPr>
          <p:cNvPr id="28" name="Rectangle 27"/>
          <p:cNvSpPr/>
          <p:nvPr/>
        </p:nvSpPr>
        <p:spPr>
          <a:xfrm>
            <a:off x="9950545" y="3251229"/>
            <a:ext cx="1876497" cy="553453"/>
          </a:xfrm>
          <a:prstGeom prst="rect">
            <a:avLst/>
          </a:prstGeom>
          <a:noFill/>
          <a:ln w="12700">
            <a:no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2000" b="1" dirty="0" smtClean="0">
                <a:solidFill>
                  <a:schemeClr val="tx2"/>
                </a:solidFill>
              </a:rPr>
              <a:t>The world is changing rapidly, driven by technological advancement &amp; data availability</a:t>
            </a:r>
            <a:endParaRPr lang="en-US" sz="2000" b="1" dirty="0">
              <a:solidFill>
                <a:schemeClr val="tx2"/>
              </a:solidFill>
            </a:endParaRPr>
          </a:p>
        </p:txBody>
      </p:sp>
      <p:cxnSp>
        <p:nvCxnSpPr>
          <p:cNvPr id="30" name="Straight Connector 29"/>
          <p:cNvCxnSpPr/>
          <p:nvPr/>
        </p:nvCxnSpPr>
        <p:spPr>
          <a:xfrm>
            <a:off x="397040" y="3527956"/>
            <a:ext cx="9312443" cy="0"/>
          </a:xfrm>
          <a:prstGeom prst="line">
            <a:avLst/>
          </a:prstGeom>
          <a:ln w="476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805560" y="3016063"/>
            <a:ext cx="1023786" cy="1023786"/>
          </a:xfrm>
          <a:prstGeom prst="ellipse">
            <a:avLst/>
          </a:prstGeom>
          <a:solidFill>
            <a:schemeClr val="bg1"/>
          </a:solidFill>
          <a:ln w="25400" cap="flat" cmpd="sng" algn="ctr">
            <a:solidFill>
              <a:schemeClr val="tx1"/>
            </a:solidFill>
            <a:prstDash val="solid"/>
            <a:round/>
            <a:headEnd type="none" w="med" len="med"/>
            <a:tailEnd type="none" w="med" len="me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32" name="Oval 31"/>
          <p:cNvSpPr/>
          <p:nvPr/>
        </p:nvSpPr>
        <p:spPr>
          <a:xfrm>
            <a:off x="2657286" y="3016063"/>
            <a:ext cx="1023786" cy="1023786"/>
          </a:xfrm>
          <a:prstGeom prst="ellipse">
            <a:avLst/>
          </a:prstGeom>
          <a:solidFill>
            <a:schemeClr val="bg1"/>
          </a:solidFill>
          <a:ln w="25400" cap="flat" cmpd="sng" algn="ctr">
            <a:solidFill>
              <a:schemeClr val="tx1"/>
            </a:solidFill>
            <a:prstDash val="solid"/>
            <a:round/>
            <a:headEnd type="none" w="med" len="med"/>
            <a:tailEnd type="none" w="med" len="me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33" name="Oval 32"/>
          <p:cNvSpPr/>
          <p:nvPr/>
        </p:nvSpPr>
        <p:spPr>
          <a:xfrm>
            <a:off x="4509012" y="3016063"/>
            <a:ext cx="1023786" cy="1023786"/>
          </a:xfrm>
          <a:prstGeom prst="ellipse">
            <a:avLst/>
          </a:prstGeom>
          <a:solidFill>
            <a:schemeClr val="bg1"/>
          </a:solidFill>
          <a:ln w="25400" cap="flat" cmpd="sng" algn="ctr">
            <a:solidFill>
              <a:schemeClr val="tx1"/>
            </a:solidFill>
            <a:prstDash val="solid"/>
            <a:round/>
            <a:headEnd type="none" w="med" len="med"/>
            <a:tailEnd type="none" w="med" len="me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34" name="Oval 33"/>
          <p:cNvSpPr/>
          <p:nvPr/>
        </p:nvSpPr>
        <p:spPr>
          <a:xfrm>
            <a:off x="6360738" y="3016063"/>
            <a:ext cx="1023786" cy="1023786"/>
          </a:xfrm>
          <a:prstGeom prst="ellipse">
            <a:avLst/>
          </a:prstGeom>
          <a:solidFill>
            <a:schemeClr val="bg1"/>
          </a:solidFill>
          <a:ln w="25400" cap="flat" cmpd="sng" algn="ctr">
            <a:solidFill>
              <a:schemeClr val="tx1"/>
            </a:solidFill>
            <a:prstDash val="solid"/>
            <a:round/>
            <a:headEnd type="none" w="med" len="med"/>
            <a:tailEnd type="none" w="med" len="me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
        <p:nvSpPr>
          <p:cNvPr id="35" name="Oval 34"/>
          <p:cNvSpPr/>
          <p:nvPr/>
        </p:nvSpPr>
        <p:spPr>
          <a:xfrm>
            <a:off x="8212464" y="3016063"/>
            <a:ext cx="1023786" cy="1023786"/>
          </a:xfrm>
          <a:prstGeom prst="ellipse">
            <a:avLst/>
          </a:prstGeom>
          <a:solidFill>
            <a:schemeClr val="bg1"/>
          </a:solidFill>
          <a:ln w="25400" cap="flat" cmpd="sng" algn="ctr">
            <a:solidFill>
              <a:schemeClr val="tx1"/>
            </a:solidFill>
            <a:prstDash val="solid"/>
            <a:round/>
            <a:headEnd type="none" w="med" len="med"/>
            <a:tailEnd type="none" w="med" len="me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pic>
        <p:nvPicPr>
          <p:cNvPr id="64" name="Picture 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45984" y="3260891"/>
            <a:ext cx="606991" cy="606991"/>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65683" y="3260891"/>
            <a:ext cx="606991" cy="606991"/>
          </a:xfrm>
          <a:prstGeom prst="rect">
            <a:avLst/>
          </a:prstGeom>
        </p:spPr>
      </p:pic>
      <p:pic>
        <p:nvPicPr>
          <p:cNvPr id="71" name="Picture 7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13957" y="3260891"/>
            <a:ext cx="606991" cy="606991"/>
          </a:xfrm>
          <a:prstGeom prst="rect">
            <a:avLst/>
          </a:prstGeom>
        </p:spPr>
      </p:pic>
      <p:pic>
        <p:nvPicPr>
          <p:cNvPr id="72" name="Picture 7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69135" y="3260891"/>
            <a:ext cx="606991" cy="606991"/>
          </a:xfrm>
          <a:prstGeom prst="rect">
            <a:avLst/>
          </a:prstGeom>
        </p:spPr>
      </p:pic>
      <p:pic>
        <p:nvPicPr>
          <p:cNvPr id="73" name="Picture 7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20861" y="3260891"/>
            <a:ext cx="606991" cy="606991"/>
          </a:xfrm>
          <a:prstGeom prst="rect">
            <a:avLst/>
          </a:prstGeom>
        </p:spPr>
      </p:pic>
      <p:sp>
        <p:nvSpPr>
          <p:cNvPr id="74" name="Chevron 73"/>
          <p:cNvSpPr/>
          <p:nvPr/>
        </p:nvSpPr>
        <p:spPr>
          <a:xfrm>
            <a:off x="9709483" y="3399243"/>
            <a:ext cx="156086" cy="257424"/>
          </a:xfrm>
          <a:prstGeom prst="chevron">
            <a:avLst>
              <a:gd name="adj" fmla="val 66105"/>
            </a:avLst>
          </a:prstGeom>
          <a:solidFill>
            <a:schemeClr val="tx1"/>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Tree>
    <p:extLst>
      <p:ext uri="{BB962C8B-B14F-4D97-AF65-F5344CB8AC3E}">
        <p14:creationId xmlns:p14="http://schemas.microsoft.com/office/powerpoint/2010/main" val="1244864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126" y="677672"/>
            <a:ext cx="7184266" cy="751078"/>
          </a:xfrm>
        </p:spPr>
        <p:txBody>
          <a:bodyPr/>
          <a:lstStyle/>
          <a:p>
            <a:r>
              <a:rPr lang="en-US" dirty="0" smtClean="0"/>
              <a:t>Digital is fundamentally reshaping the competitive dynamics and customer expectations</a:t>
            </a:r>
            <a:endParaRPr lang="en-US" dirty="0"/>
          </a:p>
        </p:txBody>
      </p:sp>
      <p:sp>
        <p:nvSpPr>
          <p:cNvPr id="4" name="Text Placeholder 3"/>
          <p:cNvSpPr>
            <a:spLocks noGrp="1"/>
          </p:cNvSpPr>
          <p:nvPr>
            <p:ph type="body" sz="quarter" idx="25"/>
          </p:nvPr>
        </p:nvSpPr>
        <p:spPr>
          <a:xfrm>
            <a:off x="9308506" y="2214485"/>
            <a:ext cx="2247166" cy="2423740"/>
          </a:xfrm>
        </p:spPr>
        <p:txBody>
          <a:bodyPr/>
          <a:lstStyle/>
          <a:p>
            <a:r>
              <a:rPr lang="en-US" sz="3000" dirty="0" smtClean="0"/>
              <a:t>A more dynamically changing environment is underway</a:t>
            </a:r>
            <a:endParaRPr lang="en-US" sz="3000" dirty="0"/>
          </a:p>
        </p:txBody>
      </p:sp>
      <p:sp>
        <p:nvSpPr>
          <p:cNvPr id="8"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9" name="Freeform 8"/>
          <p:cNvSpPr/>
          <p:nvPr/>
        </p:nvSpPr>
        <p:spPr>
          <a:xfrm>
            <a:off x="1671627" y="3996272"/>
            <a:ext cx="5691387" cy="500774"/>
          </a:xfrm>
          <a:custGeom>
            <a:avLst/>
            <a:gdLst>
              <a:gd name="connsiteX0" fmla="*/ 0 w 4930140"/>
              <a:gd name="connsiteY0" fmla="*/ 563880 h 563880"/>
              <a:gd name="connsiteX1" fmla="*/ 4930140 w 4930140"/>
              <a:gd name="connsiteY1" fmla="*/ 563880 h 563880"/>
              <a:gd name="connsiteX2" fmla="*/ 3307080 w 4930140"/>
              <a:gd name="connsiteY2" fmla="*/ 0 h 563880"/>
              <a:gd name="connsiteX3" fmla="*/ 3131820 w 4930140"/>
              <a:gd name="connsiteY3" fmla="*/ 228600 h 563880"/>
              <a:gd name="connsiteX4" fmla="*/ 2903220 w 4930140"/>
              <a:gd name="connsiteY4" fmla="*/ 396240 h 563880"/>
              <a:gd name="connsiteX5" fmla="*/ 2628900 w 4930140"/>
              <a:gd name="connsiteY5" fmla="*/ 480060 h 563880"/>
              <a:gd name="connsiteX6" fmla="*/ 2430780 w 4930140"/>
              <a:gd name="connsiteY6" fmla="*/ 480060 h 563880"/>
              <a:gd name="connsiteX7" fmla="*/ 2164080 w 4930140"/>
              <a:gd name="connsiteY7" fmla="*/ 441960 h 563880"/>
              <a:gd name="connsiteX8" fmla="*/ 1981200 w 4930140"/>
              <a:gd name="connsiteY8" fmla="*/ 365760 h 563880"/>
              <a:gd name="connsiteX9" fmla="*/ 1813560 w 4930140"/>
              <a:gd name="connsiteY9" fmla="*/ 228600 h 563880"/>
              <a:gd name="connsiteX10" fmla="*/ 1661160 w 4930140"/>
              <a:gd name="connsiteY10" fmla="*/ 38100 h 563880"/>
              <a:gd name="connsiteX11" fmla="*/ 1630680 w 4930140"/>
              <a:gd name="connsiteY11" fmla="*/ 0 h 563880"/>
              <a:gd name="connsiteX12" fmla="*/ 0 w 4930140"/>
              <a:gd name="connsiteY12" fmla="*/ 563880 h 563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30140" h="563880">
                <a:moveTo>
                  <a:pt x="0" y="563880"/>
                </a:moveTo>
                <a:lnTo>
                  <a:pt x="4930140" y="563880"/>
                </a:lnTo>
                <a:lnTo>
                  <a:pt x="3307080" y="0"/>
                </a:lnTo>
                <a:lnTo>
                  <a:pt x="3131820" y="228600"/>
                </a:lnTo>
                <a:lnTo>
                  <a:pt x="2903220" y="396240"/>
                </a:lnTo>
                <a:lnTo>
                  <a:pt x="2628900" y="480060"/>
                </a:lnTo>
                <a:lnTo>
                  <a:pt x="2430780" y="480060"/>
                </a:lnTo>
                <a:lnTo>
                  <a:pt x="2164080" y="441960"/>
                </a:lnTo>
                <a:lnTo>
                  <a:pt x="1981200" y="365760"/>
                </a:lnTo>
                <a:lnTo>
                  <a:pt x="1813560" y="228600"/>
                </a:lnTo>
                <a:lnTo>
                  <a:pt x="1661160" y="38100"/>
                </a:lnTo>
                <a:lnTo>
                  <a:pt x="1630680" y="0"/>
                </a:lnTo>
                <a:lnTo>
                  <a:pt x="0" y="563880"/>
                </a:lnTo>
                <a:close/>
              </a:path>
            </a:pathLst>
          </a:custGeom>
          <a:solidFill>
            <a:srgbClr val="30C1D7"/>
          </a:solidFill>
          <a:ln w="9525">
            <a:noFill/>
          </a:ln>
          <a:effectLst>
            <a:innerShdw blurRad="63500" dist="50800" dir="2700000">
              <a:schemeClr val="tx1">
                <a:lumMod val="75000"/>
                <a:alpha val="50000"/>
              </a:schemeClr>
            </a:innerShdw>
          </a:effectLs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0" name="Rectangle 9"/>
          <p:cNvSpPr/>
          <p:nvPr/>
        </p:nvSpPr>
        <p:spPr>
          <a:xfrm>
            <a:off x="1670529" y="4488587"/>
            <a:ext cx="5684789" cy="1456393"/>
          </a:xfrm>
          <a:prstGeom prst="rect">
            <a:avLst/>
          </a:prstGeom>
          <a:gradFill flip="none" rotWithShape="1">
            <a:gsLst>
              <a:gs pos="0">
                <a:schemeClr val="bg1"/>
              </a:gs>
              <a:gs pos="100000">
                <a:srgbClr val="30C1D7"/>
              </a:gs>
            </a:gsLst>
            <a:lin ang="16200000" scaled="1"/>
            <a:tileRect/>
          </a:grad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2" name="Freeform 11"/>
          <p:cNvSpPr/>
          <p:nvPr/>
        </p:nvSpPr>
        <p:spPr>
          <a:xfrm flipH="1">
            <a:off x="4685727" y="1951758"/>
            <a:ext cx="553576" cy="1914155"/>
          </a:xfrm>
          <a:custGeom>
            <a:avLst/>
            <a:gdLst>
              <a:gd name="connsiteX0" fmla="*/ 0 w 609600"/>
              <a:gd name="connsiteY0" fmla="*/ 0 h 2362200"/>
              <a:gd name="connsiteX1" fmla="*/ 7620 w 609600"/>
              <a:gd name="connsiteY1" fmla="*/ 2148840 h 2362200"/>
              <a:gd name="connsiteX2" fmla="*/ 15240 w 609600"/>
              <a:gd name="connsiteY2" fmla="*/ 2362200 h 2362200"/>
              <a:gd name="connsiteX3" fmla="*/ 137160 w 609600"/>
              <a:gd name="connsiteY3" fmla="*/ 1973580 h 2362200"/>
              <a:gd name="connsiteX4" fmla="*/ 403860 w 609600"/>
              <a:gd name="connsiteY4" fmla="*/ 1706880 h 2362200"/>
              <a:gd name="connsiteX5" fmla="*/ 609600 w 609600"/>
              <a:gd name="connsiteY5" fmla="*/ 1577340 h 2362200"/>
              <a:gd name="connsiteX6" fmla="*/ 0 w 609600"/>
              <a:gd name="connsiteY6" fmla="*/ 0 h 2362200"/>
              <a:gd name="connsiteX0" fmla="*/ 8526 w 618126"/>
              <a:gd name="connsiteY0" fmla="*/ 0 h 2362200"/>
              <a:gd name="connsiteX1" fmla="*/ 0 w 618126"/>
              <a:gd name="connsiteY1" fmla="*/ 2138109 h 2362200"/>
              <a:gd name="connsiteX2" fmla="*/ 23766 w 618126"/>
              <a:gd name="connsiteY2" fmla="*/ 2362200 h 2362200"/>
              <a:gd name="connsiteX3" fmla="*/ 145686 w 618126"/>
              <a:gd name="connsiteY3" fmla="*/ 1973580 h 2362200"/>
              <a:gd name="connsiteX4" fmla="*/ 412386 w 618126"/>
              <a:gd name="connsiteY4" fmla="*/ 1706880 h 2362200"/>
              <a:gd name="connsiteX5" fmla="*/ 618126 w 618126"/>
              <a:gd name="connsiteY5" fmla="*/ 1577340 h 2362200"/>
              <a:gd name="connsiteX6" fmla="*/ 8526 w 618126"/>
              <a:gd name="connsiteY6" fmla="*/ 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126" h="2362200">
                <a:moveTo>
                  <a:pt x="8526" y="0"/>
                </a:moveTo>
                <a:lnTo>
                  <a:pt x="0" y="2138109"/>
                </a:lnTo>
                <a:lnTo>
                  <a:pt x="23766" y="2362200"/>
                </a:lnTo>
                <a:lnTo>
                  <a:pt x="145686" y="1973580"/>
                </a:lnTo>
                <a:lnTo>
                  <a:pt x="412386" y="1706880"/>
                </a:lnTo>
                <a:lnTo>
                  <a:pt x="618126" y="1577340"/>
                </a:lnTo>
                <a:lnTo>
                  <a:pt x="8526" y="0"/>
                </a:lnTo>
                <a:close/>
              </a:path>
            </a:pathLst>
          </a:custGeom>
          <a:solidFill>
            <a:schemeClr val="bg2"/>
          </a:solidFill>
          <a:ln w="9525" cap="flat" cmpd="sng" algn="ctr">
            <a:noFill/>
            <a:prstDash val="solid"/>
          </a:ln>
          <a:effectLst>
            <a:innerShdw blurRad="63500" dist="50800" dir="13500000">
              <a:prstClr val="black">
                <a:alpha val="50000"/>
              </a:prstClr>
            </a:innerShdw>
          </a:effectLst>
          <a:extLst>
            <a:ext uri="{91240B29-F687-4F45-9708-019B960494DF}">
              <a14:hiddenLine xmlns:a14="http://schemas.microsoft.com/office/drawing/2010/main" w="9525"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3" name="Rectangle 12"/>
          <p:cNvSpPr/>
          <p:nvPr/>
        </p:nvSpPr>
        <p:spPr>
          <a:xfrm>
            <a:off x="5240514" y="1963384"/>
            <a:ext cx="3313704" cy="1736916"/>
          </a:xfrm>
          <a:prstGeom prst="rect">
            <a:avLst/>
          </a:prstGeom>
          <a:gradFill>
            <a:gsLst>
              <a:gs pos="0">
                <a:schemeClr val="bg1"/>
              </a:gs>
              <a:gs pos="100000">
                <a:srgbClr val="E7E7E7"/>
              </a:gs>
            </a:gsLst>
            <a:lin ang="108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4" name="Freeform 13"/>
          <p:cNvSpPr/>
          <p:nvPr/>
        </p:nvSpPr>
        <p:spPr>
          <a:xfrm>
            <a:off x="3874190" y="1951758"/>
            <a:ext cx="545940" cy="1914155"/>
          </a:xfrm>
          <a:custGeom>
            <a:avLst/>
            <a:gdLst>
              <a:gd name="connsiteX0" fmla="*/ 0 w 609600"/>
              <a:gd name="connsiteY0" fmla="*/ 0 h 2362200"/>
              <a:gd name="connsiteX1" fmla="*/ 7620 w 609600"/>
              <a:gd name="connsiteY1" fmla="*/ 2148840 h 2362200"/>
              <a:gd name="connsiteX2" fmla="*/ 15240 w 609600"/>
              <a:gd name="connsiteY2" fmla="*/ 2362200 h 2362200"/>
              <a:gd name="connsiteX3" fmla="*/ 137160 w 609600"/>
              <a:gd name="connsiteY3" fmla="*/ 1973580 h 2362200"/>
              <a:gd name="connsiteX4" fmla="*/ 403860 w 609600"/>
              <a:gd name="connsiteY4" fmla="*/ 1706880 h 2362200"/>
              <a:gd name="connsiteX5" fmla="*/ 609600 w 609600"/>
              <a:gd name="connsiteY5" fmla="*/ 1577340 h 2362200"/>
              <a:gd name="connsiteX6" fmla="*/ 0 w 609600"/>
              <a:gd name="connsiteY6" fmla="*/ 0 h 2362200"/>
              <a:gd name="connsiteX0" fmla="*/ 0 w 609600"/>
              <a:gd name="connsiteY0" fmla="*/ 0 h 2362200"/>
              <a:gd name="connsiteX1" fmla="*/ 0 w 609600"/>
              <a:gd name="connsiteY1" fmla="*/ 2143473 h 2362200"/>
              <a:gd name="connsiteX2" fmla="*/ 15240 w 609600"/>
              <a:gd name="connsiteY2" fmla="*/ 2362200 h 2362200"/>
              <a:gd name="connsiteX3" fmla="*/ 137160 w 609600"/>
              <a:gd name="connsiteY3" fmla="*/ 1973580 h 2362200"/>
              <a:gd name="connsiteX4" fmla="*/ 403860 w 609600"/>
              <a:gd name="connsiteY4" fmla="*/ 1706880 h 2362200"/>
              <a:gd name="connsiteX5" fmla="*/ 609600 w 609600"/>
              <a:gd name="connsiteY5" fmla="*/ 1577340 h 2362200"/>
              <a:gd name="connsiteX6" fmla="*/ 0 w 609600"/>
              <a:gd name="connsiteY6" fmla="*/ 0 h 23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 h="2362200">
                <a:moveTo>
                  <a:pt x="0" y="0"/>
                </a:moveTo>
                <a:lnTo>
                  <a:pt x="0" y="2143473"/>
                </a:lnTo>
                <a:lnTo>
                  <a:pt x="15240" y="2362200"/>
                </a:lnTo>
                <a:lnTo>
                  <a:pt x="137160" y="1973580"/>
                </a:lnTo>
                <a:lnTo>
                  <a:pt x="403860" y="1706880"/>
                </a:lnTo>
                <a:lnTo>
                  <a:pt x="609600" y="1577340"/>
                </a:lnTo>
                <a:lnTo>
                  <a:pt x="0" y="0"/>
                </a:lnTo>
                <a:close/>
              </a:path>
            </a:pathLst>
          </a:custGeom>
          <a:solidFill>
            <a:schemeClr val="tx2"/>
          </a:solidFill>
          <a:ln w="9525" cap="flat" cmpd="sng" algn="ctr">
            <a:noFill/>
            <a:prstDash val="solid"/>
          </a:ln>
          <a:effectLst>
            <a:innerShdw blurRad="63500" dist="50800" dir="13500000">
              <a:prstClr val="black">
                <a:alpha val="50000"/>
              </a:prstClr>
            </a:innerShdw>
          </a:effectLst>
          <a:extLst>
            <a:ext uri="{91240B29-F687-4F45-9708-019B960494DF}">
              <a14:hiddenLine xmlns:a14="http://schemas.microsoft.com/office/drawing/2010/main" w="9525"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5" name="Rectangle 14"/>
          <p:cNvSpPr/>
          <p:nvPr/>
        </p:nvSpPr>
        <p:spPr>
          <a:xfrm>
            <a:off x="561936" y="1960706"/>
            <a:ext cx="3313703" cy="1741416"/>
          </a:xfrm>
          <a:prstGeom prst="rect">
            <a:avLst/>
          </a:prstGeom>
          <a:gradFill flip="none" rotWithShape="1">
            <a:gsLst>
              <a:gs pos="0">
                <a:schemeClr val="tx2"/>
              </a:gs>
              <a:gs pos="100000">
                <a:schemeClr val="bg1"/>
              </a:gs>
            </a:gsLst>
            <a:lin ang="10800000" scaled="1"/>
            <a:tileRect/>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6" name="TextBox 15"/>
          <p:cNvSpPr txBox="1"/>
          <p:nvPr/>
        </p:nvSpPr>
        <p:spPr>
          <a:xfrm>
            <a:off x="436647" y="1990447"/>
            <a:ext cx="3515706" cy="454136"/>
          </a:xfrm>
          <a:prstGeom prst="rect">
            <a:avLst/>
          </a:prstGeom>
          <a:noFill/>
        </p:spPr>
        <p:txBody>
          <a:bodyPr wrap="none" tIns="72472" bIns="72472" rtlCol="0" anchor="t">
            <a:spAutoFit/>
          </a:bodyPr>
          <a:lstStyle/>
          <a:p>
            <a:pPr algn="ctr"/>
            <a:r>
              <a:rPr lang="en-US" sz="2000" b="1" dirty="0">
                <a:solidFill>
                  <a:srgbClr val="333333"/>
                </a:solidFill>
                <a:latin typeface="Trebuchet MS" panose="020B0603020202020204" pitchFamily="34" charset="0"/>
                <a:cs typeface="Henderson BCG Sans Light"/>
                <a:sym typeface="Trebuchet MS" panose="020B0603020202020204" pitchFamily="34" charset="0"/>
              </a:rPr>
              <a:t>New customer </a:t>
            </a:r>
            <a:r>
              <a:rPr lang="en-US" sz="2000" b="1" dirty="0" smtClean="0">
                <a:solidFill>
                  <a:srgbClr val="333333"/>
                </a:solidFill>
                <a:latin typeface="Trebuchet MS" panose="020B0603020202020204" pitchFamily="34" charset="0"/>
                <a:cs typeface="Henderson BCG Sans Light"/>
                <a:sym typeface="Trebuchet MS" panose="020B0603020202020204" pitchFamily="34" charset="0"/>
              </a:rPr>
              <a:t>expectations</a:t>
            </a:r>
            <a:endParaRPr lang="en-US" sz="2000" b="1"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17" name="TextBox 16"/>
          <p:cNvSpPr txBox="1"/>
          <p:nvPr/>
        </p:nvSpPr>
        <p:spPr>
          <a:xfrm>
            <a:off x="5293842" y="1990447"/>
            <a:ext cx="2613216" cy="454136"/>
          </a:xfrm>
          <a:prstGeom prst="rect">
            <a:avLst/>
          </a:prstGeom>
          <a:noFill/>
        </p:spPr>
        <p:txBody>
          <a:bodyPr wrap="none" tIns="72472" bIns="72472" rtlCol="0" anchor="t">
            <a:spAutoFit/>
          </a:bodyPr>
          <a:lstStyle/>
          <a:p>
            <a:pPr algn="ctr"/>
            <a:r>
              <a:rPr lang="en-US" sz="2000" b="1" dirty="0">
                <a:solidFill>
                  <a:srgbClr val="333333"/>
                </a:solidFill>
                <a:latin typeface="Trebuchet MS" panose="020B0603020202020204" pitchFamily="34" charset="0"/>
                <a:cs typeface="Henderson BCG Sans Light"/>
                <a:sym typeface="Trebuchet MS" panose="020B0603020202020204" pitchFamily="34" charset="0"/>
              </a:rPr>
              <a:t>Evolving technology</a:t>
            </a:r>
          </a:p>
        </p:txBody>
      </p:sp>
      <p:pic>
        <p:nvPicPr>
          <p:cNvPr id="18" name="Picture 3"/>
          <p:cNvPicPr>
            <a:picLocks noChangeAspect="1" noChangeArrowheads="1"/>
          </p:cNvPicPr>
          <p:nvPr/>
        </p:nvPicPr>
        <p:blipFill>
          <a:blip r:embed="rId3" cstate="email">
            <a:clrChange>
              <a:clrFrom>
                <a:srgbClr val="FFFFFF"/>
              </a:clrFrom>
              <a:clrTo>
                <a:srgbClr val="FFFFFF">
                  <a:alpha val="0"/>
                </a:srgbClr>
              </a:clrTo>
            </a:clrChange>
          </a:blip>
          <a:stretch>
            <a:fillRect/>
          </a:stretch>
        </p:blipFill>
        <p:spPr bwMode="auto">
          <a:xfrm>
            <a:off x="851080" y="2695699"/>
            <a:ext cx="805346" cy="697966"/>
          </a:xfrm>
          <a:prstGeom prst="rect">
            <a:avLst/>
          </a:prstGeom>
          <a:noFill/>
          <a:ln w="9525">
            <a:noFill/>
            <a:miter lim="800000"/>
            <a:headEnd/>
            <a:tailEnd/>
          </a:ln>
        </p:spPr>
      </p:pic>
      <p:pic>
        <p:nvPicPr>
          <p:cNvPr id="20" name="Picture 7"/>
          <p:cNvPicPr>
            <a:picLocks noChangeAspect="1" noChangeArrowheads="1"/>
          </p:cNvPicPr>
          <p:nvPr/>
        </p:nvPicPr>
        <p:blipFill>
          <a:blip r:embed="rId4" cstate="email">
            <a:clrChange>
              <a:clrFrom>
                <a:srgbClr val="FFFFFF"/>
              </a:clrFrom>
              <a:clrTo>
                <a:srgbClr val="FFFFFF">
                  <a:alpha val="0"/>
                </a:srgbClr>
              </a:clrTo>
            </a:clrChange>
          </a:blip>
          <a:stretch>
            <a:fillRect/>
          </a:stretch>
        </p:blipFill>
        <p:spPr bwMode="auto">
          <a:xfrm>
            <a:off x="1670525" y="2950353"/>
            <a:ext cx="795364" cy="827696"/>
          </a:xfrm>
          <a:prstGeom prst="rect">
            <a:avLst/>
          </a:prstGeom>
          <a:noFill/>
          <a:ln w="9525">
            <a:noFill/>
            <a:miter lim="800000"/>
            <a:headEnd/>
            <a:tailEnd/>
          </a:ln>
        </p:spPr>
      </p:pic>
      <p:grpSp>
        <p:nvGrpSpPr>
          <p:cNvPr id="22" name="Group 20"/>
          <p:cNvGrpSpPr>
            <a:grpSpLocks noChangeAspect="1"/>
          </p:cNvGrpSpPr>
          <p:nvPr/>
        </p:nvGrpSpPr>
        <p:grpSpPr>
          <a:xfrm>
            <a:off x="6124499" y="2754691"/>
            <a:ext cx="443042" cy="317653"/>
            <a:chOff x="4507618" y="4478452"/>
            <a:chExt cx="339682" cy="365430"/>
          </a:xfrm>
        </p:grpSpPr>
        <p:sp>
          <p:nvSpPr>
            <p:cNvPr id="23" name="Freeform 25"/>
            <p:cNvSpPr>
              <a:spLocks noChangeArrowheads="1"/>
            </p:cNvSpPr>
            <p:nvPr/>
          </p:nvSpPr>
          <p:spPr bwMode="auto">
            <a:xfrm>
              <a:off x="4507618" y="4692362"/>
              <a:ext cx="64371" cy="114878"/>
            </a:xfrm>
            <a:custGeom>
              <a:avLst/>
              <a:gdLst>
                <a:gd name="T0" fmla="*/ 284 w 285"/>
                <a:gd name="T1" fmla="*/ 511 h 512"/>
                <a:gd name="T2" fmla="*/ 0 w 285"/>
                <a:gd name="T3" fmla="*/ 511 h 512"/>
                <a:gd name="T4" fmla="*/ 0 w 285"/>
                <a:gd name="T5" fmla="*/ 0 h 512"/>
                <a:gd name="T6" fmla="*/ 284 w 285"/>
                <a:gd name="T7" fmla="*/ 0 h 512"/>
                <a:gd name="T8" fmla="*/ 284 w 285"/>
                <a:gd name="T9" fmla="*/ 511 h 512"/>
              </a:gdLst>
              <a:ahLst/>
              <a:cxnLst>
                <a:cxn ang="0">
                  <a:pos x="T0" y="T1"/>
                </a:cxn>
                <a:cxn ang="0">
                  <a:pos x="T2" y="T3"/>
                </a:cxn>
                <a:cxn ang="0">
                  <a:pos x="T4" y="T5"/>
                </a:cxn>
                <a:cxn ang="0">
                  <a:pos x="T6" y="T7"/>
                </a:cxn>
                <a:cxn ang="0">
                  <a:pos x="T8" y="T9"/>
                </a:cxn>
              </a:cxnLst>
              <a:rect l="0" t="0" r="r" b="b"/>
              <a:pathLst>
                <a:path w="285" h="512">
                  <a:moveTo>
                    <a:pt x="284" y="511"/>
                  </a:moveTo>
                  <a:lnTo>
                    <a:pt x="0" y="511"/>
                  </a:lnTo>
                  <a:lnTo>
                    <a:pt x="0" y="0"/>
                  </a:lnTo>
                  <a:lnTo>
                    <a:pt x="284" y="0"/>
                  </a:lnTo>
                  <a:lnTo>
                    <a:pt x="284" y="511"/>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24" name="Freeform 26"/>
            <p:cNvSpPr>
              <a:spLocks noChangeArrowheads="1"/>
            </p:cNvSpPr>
            <p:nvPr/>
          </p:nvSpPr>
          <p:spPr bwMode="auto">
            <a:xfrm>
              <a:off x="4591796" y="4674536"/>
              <a:ext cx="69323" cy="132704"/>
            </a:xfrm>
            <a:custGeom>
              <a:avLst/>
              <a:gdLst>
                <a:gd name="T0" fmla="*/ 307 w 308"/>
                <a:gd name="T1" fmla="*/ 591 h 592"/>
                <a:gd name="T2" fmla="*/ 0 w 308"/>
                <a:gd name="T3" fmla="*/ 591 h 592"/>
                <a:gd name="T4" fmla="*/ 0 w 308"/>
                <a:gd name="T5" fmla="*/ 0 h 592"/>
                <a:gd name="T6" fmla="*/ 307 w 308"/>
                <a:gd name="T7" fmla="*/ 0 h 592"/>
                <a:gd name="T8" fmla="*/ 307 w 308"/>
                <a:gd name="T9" fmla="*/ 591 h 592"/>
              </a:gdLst>
              <a:ahLst/>
              <a:cxnLst>
                <a:cxn ang="0">
                  <a:pos x="T0" y="T1"/>
                </a:cxn>
                <a:cxn ang="0">
                  <a:pos x="T2" y="T3"/>
                </a:cxn>
                <a:cxn ang="0">
                  <a:pos x="T4" y="T5"/>
                </a:cxn>
                <a:cxn ang="0">
                  <a:pos x="T6" y="T7"/>
                </a:cxn>
                <a:cxn ang="0">
                  <a:pos x="T8" y="T9"/>
                </a:cxn>
              </a:cxnLst>
              <a:rect l="0" t="0" r="r" b="b"/>
              <a:pathLst>
                <a:path w="308" h="592">
                  <a:moveTo>
                    <a:pt x="307" y="591"/>
                  </a:moveTo>
                  <a:lnTo>
                    <a:pt x="0" y="591"/>
                  </a:lnTo>
                  <a:lnTo>
                    <a:pt x="0" y="0"/>
                  </a:lnTo>
                  <a:lnTo>
                    <a:pt x="307" y="0"/>
                  </a:lnTo>
                  <a:lnTo>
                    <a:pt x="307" y="591"/>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25" name="Freeform 27"/>
            <p:cNvSpPr>
              <a:spLocks noChangeArrowheads="1"/>
            </p:cNvSpPr>
            <p:nvPr/>
          </p:nvSpPr>
          <p:spPr bwMode="auto">
            <a:xfrm>
              <a:off x="4685877" y="4611155"/>
              <a:ext cx="66352" cy="197075"/>
            </a:xfrm>
            <a:custGeom>
              <a:avLst/>
              <a:gdLst>
                <a:gd name="T0" fmla="*/ 296 w 297"/>
                <a:gd name="T1" fmla="*/ 875 h 876"/>
                <a:gd name="T2" fmla="*/ 0 w 297"/>
                <a:gd name="T3" fmla="*/ 875 h 876"/>
                <a:gd name="T4" fmla="*/ 0 w 297"/>
                <a:gd name="T5" fmla="*/ 0 h 876"/>
                <a:gd name="T6" fmla="*/ 296 w 297"/>
                <a:gd name="T7" fmla="*/ 0 h 876"/>
                <a:gd name="T8" fmla="*/ 296 w 297"/>
                <a:gd name="T9" fmla="*/ 875 h 876"/>
              </a:gdLst>
              <a:ahLst/>
              <a:cxnLst>
                <a:cxn ang="0">
                  <a:pos x="T0" y="T1"/>
                </a:cxn>
                <a:cxn ang="0">
                  <a:pos x="T2" y="T3"/>
                </a:cxn>
                <a:cxn ang="0">
                  <a:pos x="T4" y="T5"/>
                </a:cxn>
                <a:cxn ang="0">
                  <a:pos x="T6" y="T7"/>
                </a:cxn>
                <a:cxn ang="0">
                  <a:pos x="T8" y="T9"/>
                </a:cxn>
              </a:cxnLst>
              <a:rect l="0" t="0" r="r" b="b"/>
              <a:pathLst>
                <a:path w="297" h="876">
                  <a:moveTo>
                    <a:pt x="296" y="875"/>
                  </a:moveTo>
                  <a:lnTo>
                    <a:pt x="0" y="875"/>
                  </a:lnTo>
                  <a:lnTo>
                    <a:pt x="0" y="0"/>
                  </a:lnTo>
                  <a:lnTo>
                    <a:pt x="296" y="0"/>
                  </a:lnTo>
                  <a:lnTo>
                    <a:pt x="296" y="875"/>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26" name="Freeform 28"/>
            <p:cNvSpPr>
              <a:spLocks noChangeArrowheads="1"/>
            </p:cNvSpPr>
            <p:nvPr/>
          </p:nvSpPr>
          <p:spPr bwMode="auto">
            <a:xfrm>
              <a:off x="4777977" y="4539852"/>
              <a:ext cx="69323" cy="268378"/>
            </a:xfrm>
            <a:custGeom>
              <a:avLst/>
              <a:gdLst>
                <a:gd name="T0" fmla="*/ 307 w 308"/>
                <a:gd name="T1" fmla="*/ 1193 h 1194"/>
                <a:gd name="T2" fmla="*/ 0 w 308"/>
                <a:gd name="T3" fmla="*/ 1193 h 1194"/>
                <a:gd name="T4" fmla="*/ 0 w 308"/>
                <a:gd name="T5" fmla="*/ 0 h 1194"/>
                <a:gd name="T6" fmla="*/ 307 w 308"/>
                <a:gd name="T7" fmla="*/ 0 h 1194"/>
                <a:gd name="T8" fmla="*/ 307 w 308"/>
                <a:gd name="T9" fmla="*/ 1193 h 1194"/>
              </a:gdLst>
              <a:ahLst/>
              <a:cxnLst>
                <a:cxn ang="0">
                  <a:pos x="T0" y="T1"/>
                </a:cxn>
                <a:cxn ang="0">
                  <a:pos x="T2" y="T3"/>
                </a:cxn>
                <a:cxn ang="0">
                  <a:pos x="T4" y="T5"/>
                </a:cxn>
                <a:cxn ang="0">
                  <a:pos x="T6" y="T7"/>
                </a:cxn>
                <a:cxn ang="0">
                  <a:pos x="T8" y="T9"/>
                </a:cxn>
              </a:cxnLst>
              <a:rect l="0" t="0" r="r" b="b"/>
              <a:pathLst>
                <a:path w="308" h="1194">
                  <a:moveTo>
                    <a:pt x="307" y="1193"/>
                  </a:moveTo>
                  <a:lnTo>
                    <a:pt x="0" y="1193"/>
                  </a:lnTo>
                  <a:lnTo>
                    <a:pt x="0" y="0"/>
                  </a:lnTo>
                  <a:lnTo>
                    <a:pt x="307" y="0"/>
                  </a:lnTo>
                  <a:lnTo>
                    <a:pt x="307" y="1193"/>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27" name="Freeform 29"/>
            <p:cNvSpPr>
              <a:spLocks noChangeArrowheads="1"/>
            </p:cNvSpPr>
            <p:nvPr/>
          </p:nvSpPr>
          <p:spPr bwMode="auto">
            <a:xfrm>
              <a:off x="4518512" y="4828037"/>
              <a:ext cx="321855" cy="15845"/>
            </a:xfrm>
            <a:custGeom>
              <a:avLst/>
              <a:gdLst>
                <a:gd name="T0" fmla="*/ 1431 w 1432"/>
                <a:gd name="T1" fmla="*/ 68 h 69"/>
                <a:gd name="T2" fmla="*/ 0 w 1432"/>
                <a:gd name="T3" fmla="*/ 68 h 69"/>
                <a:gd name="T4" fmla="*/ 0 w 1432"/>
                <a:gd name="T5" fmla="*/ 0 h 69"/>
                <a:gd name="T6" fmla="*/ 1431 w 1432"/>
                <a:gd name="T7" fmla="*/ 0 h 69"/>
                <a:gd name="T8" fmla="*/ 1431 w 1432"/>
                <a:gd name="T9" fmla="*/ 68 h 69"/>
              </a:gdLst>
              <a:ahLst/>
              <a:cxnLst>
                <a:cxn ang="0">
                  <a:pos x="T0" y="T1"/>
                </a:cxn>
                <a:cxn ang="0">
                  <a:pos x="T2" y="T3"/>
                </a:cxn>
                <a:cxn ang="0">
                  <a:pos x="T4" y="T5"/>
                </a:cxn>
                <a:cxn ang="0">
                  <a:pos x="T6" y="T7"/>
                </a:cxn>
                <a:cxn ang="0">
                  <a:pos x="T8" y="T9"/>
                </a:cxn>
              </a:cxnLst>
              <a:rect l="0" t="0" r="r" b="b"/>
              <a:pathLst>
                <a:path w="1432" h="69">
                  <a:moveTo>
                    <a:pt x="1431" y="68"/>
                  </a:moveTo>
                  <a:lnTo>
                    <a:pt x="0" y="68"/>
                  </a:lnTo>
                  <a:lnTo>
                    <a:pt x="0" y="0"/>
                  </a:lnTo>
                  <a:lnTo>
                    <a:pt x="1431" y="0"/>
                  </a:lnTo>
                  <a:lnTo>
                    <a:pt x="1431" y="68"/>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28" name="Freeform 30"/>
            <p:cNvSpPr>
              <a:spLocks noChangeArrowheads="1"/>
            </p:cNvSpPr>
            <p:nvPr/>
          </p:nvSpPr>
          <p:spPr bwMode="auto">
            <a:xfrm>
              <a:off x="4533367" y="4478452"/>
              <a:ext cx="281252" cy="199056"/>
            </a:xfrm>
            <a:custGeom>
              <a:avLst/>
              <a:gdLst>
                <a:gd name="T0" fmla="*/ 12 w 1251"/>
                <a:gd name="T1" fmla="*/ 886 h 887"/>
                <a:gd name="T2" fmla="*/ 0 w 1251"/>
                <a:gd name="T3" fmla="*/ 852 h 887"/>
                <a:gd name="T4" fmla="*/ 341 w 1251"/>
                <a:gd name="T5" fmla="*/ 704 h 887"/>
                <a:gd name="T6" fmla="*/ 761 w 1251"/>
                <a:gd name="T7" fmla="*/ 272 h 887"/>
                <a:gd name="T8" fmla="*/ 1238 w 1251"/>
                <a:gd name="T9" fmla="*/ 0 h 887"/>
                <a:gd name="T10" fmla="*/ 1250 w 1251"/>
                <a:gd name="T11" fmla="*/ 34 h 887"/>
                <a:gd name="T12" fmla="*/ 784 w 1251"/>
                <a:gd name="T13" fmla="*/ 295 h 887"/>
                <a:gd name="T14" fmla="*/ 363 w 1251"/>
                <a:gd name="T15" fmla="*/ 726 h 887"/>
                <a:gd name="T16" fmla="*/ 363 w 1251"/>
                <a:gd name="T17" fmla="*/ 738 h 887"/>
                <a:gd name="T18" fmla="*/ 12 w 1251"/>
                <a:gd name="T19" fmla="*/ 886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1" h="887">
                  <a:moveTo>
                    <a:pt x="12" y="886"/>
                  </a:moveTo>
                  <a:lnTo>
                    <a:pt x="0" y="852"/>
                  </a:lnTo>
                  <a:lnTo>
                    <a:pt x="341" y="704"/>
                  </a:lnTo>
                  <a:lnTo>
                    <a:pt x="761" y="272"/>
                  </a:lnTo>
                  <a:lnTo>
                    <a:pt x="1238" y="0"/>
                  </a:lnTo>
                  <a:lnTo>
                    <a:pt x="1250" y="34"/>
                  </a:lnTo>
                  <a:lnTo>
                    <a:pt x="784" y="295"/>
                  </a:lnTo>
                  <a:lnTo>
                    <a:pt x="363" y="726"/>
                  </a:lnTo>
                  <a:lnTo>
                    <a:pt x="363" y="738"/>
                  </a:lnTo>
                  <a:lnTo>
                    <a:pt x="12" y="886"/>
                  </a:lnTo>
                </a:path>
              </a:pathLst>
            </a:custGeom>
            <a:solidFill>
              <a:schemeClr val="tx2"/>
            </a:solidFill>
            <a:ln>
              <a:noFill/>
            </a:ln>
            <a:effec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grpSp>
      <p:sp>
        <p:nvSpPr>
          <p:cNvPr id="29" name="TextBox 28"/>
          <p:cNvSpPr txBox="1"/>
          <p:nvPr/>
        </p:nvSpPr>
        <p:spPr>
          <a:xfrm>
            <a:off x="5954852" y="2462206"/>
            <a:ext cx="773992" cy="331025"/>
          </a:xfrm>
          <a:prstGeom prst="rect">
            <a:avLst/>
          </a:prstGeom>
          <a:noFill/>
        </p:spPr>
        <p:txBody>
          <a:bodyPr wrap="square" lIns="0" tIns="72472" rIns="0" bIns="72472" rtlCol="0" anchor="t">
            <a:spAutoFit/>
          </a:bodyPr>
          <a:lstStyle/>
          <a:p>
            <a:pPr algn="ctr"/>
            <a:r>
              <a:rPr lang="en-US" sz="1200" dirty="0">
                <a:solidFill>
                  <a:srgbClr val="333333"/>
                </a:solidFill>
                <a:latin typeface="Trebuchet MS" panose="020B0603020202020204" pitchFamily="34" charset="0"/>
                <a:cs typeface="Henderson BCG Sans Light"/>
                <a:sym typeface="Trebuchet MS" panose="020B0603020202020204" pitchFamily="34" charset="0"/>
              </a:rPr>
              <a:t>Big data</a:t>
            </a:r>
          </a:p>
        </p:txBody>
      </p:sp>
      <p:grpSp>
        <p:nvGrpSpPr>
          <p:cNvPr id="30" name="Group 206"/>
          <p:cNvGrpSpPr/>
          <p:nvPr/>
        </p:nvGrpSpPr>
        <p:grpSpPr>
          <a:xfrm>
            <a:off x="7444908" y="2398030"/>
            <a:ext cx="703629" cy="548677"/>
            <a:chOff x="7579111" y="1871938"/>
            <a:chExt cx="837791" cy="891125"/>
          </a:xfrm>
        </p:grpSpPr>
        <p:sp>
          <p:nvSpPr>
            <p:cNvPr id="31" name="Freeform 30"/>
            <p:cNvSpPr>
              <a:spLocks noChangeArrowheads="1"/>
            </p:cNvSpPr>
            <p:nvPr/>
          </p:nvSpPr>
          <p:spPr bwMode="auto">
            <a:xfrm>
              <a:off x="7865521" y="2414173"/>
              <a:ext cx="481497" cy="348890"/>
            </a:xfrm>
            <a:custGeom>
              <a:avLst/>
              <a:gdLst>
                <a:gd name="T0" fmla="*/ 421 w 1649"/>
                <a:gd name="T1" fmla="*/ 125 h 1194"/>
                <a:gd name="T2" fmla="*/ 421 w 1649"/>
                <a:gd name="T3" fmla="*/ 125 h 1194"/>
                <a:gd name="T4" fmla="*/ 250 w 1649"/>
                <a:gd name="T5" fmla="*/ 545 h 1194"/>
                <a:gd name="T6" fmla="*/ 0 w 1649"/>
                <a:gd name="T7" fmla="*/ 863 h 1194"/>
                <a:gd name="T8" fmla="*/ 330 w 1649"/>
                <a:gd name="T9" fmla="*/ 1193 h 1194"/>
                <a:gd name="T10" fmla="*/ 1318 w 1649"/>
                <a:gd name="T11" fmla="*/ 1193 h 1194"/>
                <a:gd name="T12" fmla="*/ 1648 w 1649"/>
                <a:gd name="T13" fmla="*/ 863 h 1194"/>
                <a:gd name="T14" fmla="*/ 1409 w 1649"/>
                <a:gd name="T15" fmla="*/ 556 h 1194"/>
                <a:gd name="T16" fmla="*/ 1307 w 1649"/>
                <a:gd name="T17" fmla="*/ 284 h 1194"/>
                <a:gd name="T18" fmla="*/ 989 w 1649"/>
                <a:gd name="T19" fmla="*/ 295 h 1194"/>
                <a:gd name="T20" fmla="*/ 421 w 1649"/>
                <a:gd name="T21" fmla="*/ 125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9" h="1194">
                  <a:moveTo>
                    <a:pt x="421" y="125"/>
                  </a:moveTo>
                  <a:lnTo>
                    <a:pt x="421" y="125"/>
                  </a:lnTo>
                  <a:cubicBezTo>
                    <a:pt x="318" y="193"/>
                    <a:pt x="194" y="318"/>
                    <a:pt x="250" y="545"/>
                  </a:cubicBezTo>
                  <a:cubicBezTo>
                    <a:pt x="103" y="591"/>
                    <a:pt x="0" y="716"/>
                    <a:pt x="0" y="863"/>
                  </a:cubicBezTo>
                  <a:cubicBezTo>
                    <a:pt x="0" y="1045"/>
                    <a:pt x="148" y="1193"/>
                    <a:pt x="330" y="1193"/>
                  </a:cubicBezTo>
                  <a:cubicBezTo>
                    <a:pt x="1318" y="1193"/>
                    <a:pt x="1318" y="1193"/>
                    <a:pt x="1318" y="1193"/>
                  </a:cubicBezTo>
                  <a:cubicBezTo>
                    <a:pt x="1500" y="1193"/>
                    <a:pt x="1648" y="1045"/>
                    <a:pt x="1648" y="863"/>
                  </a:cubicBezTo>
                  <a:cubicBezTo>
                    <a:pt x="1648" y="716"/>
                    <a:pt x="1557" y="602"/>
                    <a:pt x="1409" y="556"/>
                  </a:cubicBezTo>
                  <a:cubicBezTo>
                    <a:pt x="1420" y="488"/>
                    <a:pt x="1420" y="363"/>
                    <a:pt x="1307" y="284"/>
                  </a:cubicBezTo>
                  <a:cubicBezTo>
                    <a:pt x="1250" y="238"/>
                    <a:pt x="1114" y="193"/>
                    <a:pt x="989" y="295"/>
                  </a:cubicBezTo>
                  <a:cubicBezTo>
                    <a:pt x="841" y="0"/>
                    <a:pt x="534" y="45"/>
                    <a:pt x="421" y="125"/>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32" name="TextBox 31"/>
            <p:cNvSpPr txBox="1"/>
            <p:nvPr/>
          </p:nvSpPr>
          <p:spPr>
            <a:xfrm>
              <a:off x="7579111" y="1871938"/>
              <a:ext cx="837791" cy="537629"/>
            </a:xfrm>
            <a:prstGeom prst="rect">
              <a:avLst/>
            </a:prstGeom>
            <a:noFill/>
          </p:spPr>
          <p:txBody>
            <a:bodyPr wrap="square" lIns="0" tIns="72472" rIns="0" bIns="72472" rtlCol="0" anchor="t">
              <a:spAutoFit/>
            </a:bodyPr>
            <a:lstStyle/>
            <a:p>
              <a:pPr algn="ctr"/>
              <a:r>
                <a:rPr lang="en-US" sz="1200" dirty="0">
                  <a:solidFill>
                    <a:srgbClr val="333333"/>
                  </a:solidFill>
                  <a:latin typeface="Trebuchet MS" panose="020B0603020202020204" pitchFamily="34" charset="0"/>
                  <a:cs typeface="Henderson BCG Sans Light"/>
                  <a:sym typeface="Trebuchet MS" panose="020B0603020202020204" pitchFamily="34" charset="0"/>
                </a:rPr>
                <a:t>Cloud</a:t>
              </a:r>
            </a:p>
          </p:txBody>
        </p:sp>
      </p:grpSp>
      <p:grpSp>
        <p:nvGrpSpPr>
          <p:cNvPr id="33" name="Group 6"/>
          <p:cNvGrpSpPr/>
          <p:nvPr/>
        </p:nvGrpSpPr>
        <p:grpSpPr>
          <a:xfrm>
            <a:off x="6883896" y="2877981"/>
            <a:ext cx="556012" cy="287824"/>
            <a:chOff x="9154555" y="7145336"/>
            <a:chExt cx="1221804" cy="843432"/>
          </a:xfrm>
        </p:grpSpPr>
        <p:sp>
          <p:nvSpPr>
            <p:cNvPr id="34" name="Freeform 33"/>
            <p:cNvSpPr>
              <a:spLocks noChangeArrowheads="1"/>
            </p:cNvSpPr>
            <p:nvPr/>
          </p:nvSpPr>
          <p:spPr bwMode="auto">
            <a:xfrm>
              <a:off x="9154555" y="7220441"/>
              <a:ext cx="768328" cy="768327"/>
            </a:xfrm>
            <a:custGeom>
              <a:avLst/>
              <a:gdLst>
                <a:gd name="T0" fmla="*/ 1057 w 1171"/>
                <a:gd name="T1" fmla="*/ 614 h 1171"/>
                <a:gd name="T2" fmla="*/ 1057 w 1171"/>
                <a:gd name="T3" fmla="*/ 614 h 1171"/>
                <a:gd name="T4" fmla="*/ 1170 w 1171"/>
                <a:gd name="T5" fmla="*/ 602 h 1171"/>
                <a:gd name="T6" fmla="*/ 1159 w 1171"/>
                <a:gd name="T7" fmla="*/ 500 h 1171"/>
                <a:gd name="T8" fmla="*/ 1045 w 1171"/>
                <a:gd name="T9" fmla="*/ 489 h 1171"/>
                <a:gd name="T10" fmla="*/ 1000 w 1171"/>
                <a:gd name="T11" fmla="*/ 386 h 1171"/>
                <a:gd name="T12" fmla="*/ 1091 w 1171"/>
                <a:gd name="T13" fmla="*/ 307 h 1171"/>
                <a:gd name="T14" fmla="*/ 1034 w 1171"/>
                <a:gd name="T15" fmla="*/ 216 h 1171"/>
                <a:gd name="T16" fmla="*/ 932 w 1171"/>
                <a:gd name="T17" fmla="*/ 273 h 1171"/>
                <a:gd name="T18" fmla="*/ 841 w 1171"/>
                <a:gd name="T19" fmla="*/ 205 h 1171"/>
                <a:gd name="T20" fmla="*/ 887 w 1171"/>
                <a:gd name="T21" fmla="*/ 91 h 1171"/>
                <a:gd name="T22" fmla="*/ 841 w 1171"/>
                <a:gd name="T23" fmla="*/ 68 h 1171"/>
                <a:gd name="T24" fmla="*/ 796 w 1171"/>
                <a:gd name="T25" fmla="*/ 46 h 1171"/>
                <a:gd name="T26" fmla="*/ 727 w 1171"/>
                <a:gd name="T27" fmla="*/ 148 h 1171"/>
                <a:gd name="T28" fmla="*/ 614 w 1171"/>
                <a:gd name="T29" fmla="*/ 125 h 1171"/>
                <a:gd name="T30" fmla="*/ 591 w 1171"/>
                <a:gd name="T31" fmla="*/ 0 h 1171"/>
                <a:gd name="T32" fmla="*/ 489 w 1171"/>
                <a:gd name="T33" fmla="*/ 11 h 1171"/>
                <a:gd name="T34" fmla="*/ 489 w 1171"/>
                <a:gd name="T35" fmla="*/ 136 h 1171"/>
                <a:gd name="T36" fmla="*/ 375 w 1171"/>
                <a:gd name="T37" fmla="*/ 171 h 1171"/>
                <a:gd name="T38" fmla="*/ 296 w 1171"/>
                <a:gd name="T39" fmla="*/ 80 h 1171"/>
                <a:gd name="T40" fmla="*/ 216 w 1171"/>
                <a:gd name="T41" fmla="*/ 136 h 1171"/>
                <a:gd name="T42" fmla="*/ 273 w 1171"/>
                <a:gd name="T43" fmla="*/ 239 h 1171"/>
                <a:gd name="T44" fmla="*/ 193 w 1171"/>
                <a:gd name="T45" fmla="*/ 329 h 1171"/>
                <a:gd name="T46" fmla="*/ 80 w 1171"/>
                <a:gd name="T47" fmla="*/ 296 h 1171"/>
                <a:gd name="T48" fmla="*/ 57 w 1171"/>
                <a:gd name="T49" fmla="*/ 341 h 1171"/>
                <a:gd name="T50" fmla="*/ 35 w 1171"/>
                <a:gd name="T51" fmla="*/ 386 h 1171"/>
                <a:gd name="T52" fmla="*/ 137 w 1171"/>
                <a:gd name="T53" fmla="*/ 443 h 1171"/>
                <a:gd name="T54" fmla="*/ 114 w 1171"/>
                <a:gd name="T55" fmla="*/ 568 h 1171"/>
                <a:gd name="T56" fmla="*/ 0 w 1171"/>
                <a:gd name="T57" fmla="*/ 580 h 1171"/>
                <a:gd name="T58" fmla="*/ 12 w 1171"/>
                <a:gd name="T59" fmla="*/ 682 h 1171"/>
                <a:gd name="T60" fmla="*/ 125 w 1171"/>
                <a:gd name="T61" fmla="*/ 693 h 1171"/>
                <a:gd name="T62" fmla="*/ 171 w 1171"/>
                <a:gd name="T63" fmla="*/ 795 h 1171"/>
                <a:gd name="T64" fmla="*/ 80 w 1171"/>
                <a:gd name="T65" fmla="*/ 875 h 1171"/>
                <a:gd name="T66" fmla="*/ 137 w 1171"/>
                <a:gd name="T67" fmla="*/ 966 h 1171"/>
                <a:gd name="T68" fmla="*/ 239 w 1171"/>
                <a:gd name="T69" fmla="*/ 909 h 1171"/>
                <a:gd name="T70" fmla="*/ 330 w 1171"/>
                <a:gd name="T71" fmla="*/ 977 h 1171"/>
                <a:gd name="T72" fmla="*/ 284 w 1171"/>
                <a:gd name="T73" fmla="*/ 1091 h 1171"/>
                <a:gd name="T74" fmla="*/ 330 w 1171"/>
                <a:gd name="T75" fmla="*/ 1113 h 1171"/>
                <a:gd name="T76" fmla="*/ 375 w 1171"/>
                <a:gd name="T77" fmla="*/ 1136 h 1171"/>
                <a:gd name="T78" fmla="*/ 444 w 1171"/>
                <a:gd name="T79" fmla="*/ 1034 h 1171"/>
                <a:gd name="T80" fmla="*/ 557 w 1171"/>
                <a:gd name="T81" fmla="*/ 1056 h 1171"/>
                <a:gd name="T82" fmla="*/ 580 w 1171"/>
                <a:gd name="T83" fmla="*/ 1170 h 1171"/>
                <a:gd name="T84" fmla="*/ 682 w 1171"/>
                <a:gd name="T85" fmla="*/ 1170 h 1171"/>
                <a:gd name="T86" fmla="*/ 682 w 1171"/>
                <a:gd name="T87" fmla="*/ 1045 h 1171"/>
                <a:gd name="T88" fmla="*/ 796 w 1171"/>
                <a:gd name="T89" fmla="*/ 1011 h 1171"/>
                <a:gd name="T90" fmla="*/ 875 w 1171"/>
                <a:gd name="T91" fmla="*/ 1102 h 1171"/>
                <a:gd name="T92" fmla="*/ 955 w 1171"/>
                <a:gd name="T93" fmla="*/ 1045 h 1171"/>
                <a:gd name="T94" fmla="*/ 898 w 1171"/>
                <a:gd name="T95" fmla="*/ 943 h 1171"/>
                <a:gd name="T96" fmla="*/ 977 w 1171"/>
                <a:gd name="T97" fmla="*/ 852 h 1171"/>
                <a:gd name="T98" fmla="*/ 1091 w 1171"/>
                <a:gd name="T99" fmla="*/ 886 h 1171"/>
                <a:gd name="T100" fmla="*/ 1114 w 1171"/>
                <a:gd name="T101" fmla="*/ 841 h 1171"/>
                <a:gd name="T102" fmla="*/ 1136 w 1171"/>
                <a:gd name="T103" fmla="*/ 795 h 1171"/>
                <a:gd name="T104" fmla="*/ 1034 w 1171"/>
                <a:gd name="T105" fmla="*/ 738 h 1171"/>
                <a:gd name="T106" fmla="*/ 1057 w 1171"/>
                <a:gd name="T107" fmla="*/ 614 h 1171"/>
                <a:gd name="T108" fmla="*/ 796 w 1171"/>
                <a:gd name="T109" fmla="*/ 693 h 1171"/>
                <a:gd name="T110" fmla="*/ 796 w 1171"/>
                <a:gd name="T111" fmla="*/ 693 h 1171"/>
                <a:gd name="T112" fmla="*/ 478 w 1171"/>
                <a:gd name="T113" fmla="*/ 807 h 1171"/>
                <a:gd name="T114" fmla="*/ 375 w 1171"/>
                <a:gd name="T115" fmla="*/ 489 h 1171"/>
                <a:gd name="T116" fmla="*/ 693 w 1171"/>
                <a:gd name="T117" fmla="*/ 375 h 1171"/>
                <a:gd name="T118" fmla="*/ 796 w 1171"/>
                <a:gd name="T119" fmla="*/ 693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1" h="1171">
                  <a:moveTo>
                    <a:pt x="1057" y="614"/>
                  </a:moveTo>
                  <a:lnTo>
                    <a:pt x="1057" y="614"/>
                  </a:lnTo>
                  <a:cubicBezTo>
                    <a:pt x="1170" y="602"/>
                    <a:pt x="1170" y="602"/>
                    <a:pt x="1170" y="602"/>
                  </a:cubicBezTo>
                  <a:cubicBezTo>
                    <a:pt x="1170" y="568"/>
                    <a:pt x="1170" y="534"/>
                    <a:pt x="1159" y="500"/>
                  </a:cubicBezTo>
                  <a:cubicBezTo>
                    <a:pt x="1045" y="489"/>
                    <a:pt x="1045" y="489"/>
                    <a:pt x="1045" y="489"/>
                  </a:cubicBezTo>
                  <a:cubicBezTo>
                    <a:pt x="1034" y="454"/>
                    <a:pt x="1023" y="420"/>
                    <a:pt x="1000" y="386"/>
                  </a:cubicBezTo>
                  <a:cubicBezTo>
                    <a:pt x="1091" y="307"/>
                    <a:pt x="1091" y="307"/>
                    <a:pt x="1091" y="307"/>
                  </a:cubicBezTo>
                  <a:cubicBezTo>
                    <a:pt x="1080" y="273"/>
                    <a:pt x="1057" y="250"/>
                    <a:pt x="1034" y="216"/>
                  </a:cubicBezTo>
                  <a:cubicBezTo>
                    <a:pt x="932" y="273"/>
                    <a:pt x="932" y="273"/>
                    <a:pt x="932" y="273"/>
                  </a:cubicBezTo>
                  <a:cubicBezTo>
                    <a:pt x="909" y="250"/>
                    <a:pt x="875" y="227"/>
                    <a:pt x="841" y="205"/>
                  </a:cubicBezTo>
                  <a:cubicBezTo>
                    <a:pt x="887" y="91"/>
                    <a:pt x="887" y="91"/>
                    <a:pt x="887" y="91"/>
                  </a:cubicBezTo>
                  <a:cubicBezTo>
                    <a:pt x="864" y="80"/>
                    <a:pt x="852" y="68"/>
                    <a:pt x="841" y="68"/>
                  </a:cubicBezTo>
                  <a:cubicBezTo>
                    <a:pt x="818" y="57"/>
                    <a:pt x="807" y="46"/>
                    <a:pt x="796" y="46"/>
                  </a:cubicBezTo>
                  <a:cubicBezTo>
                    <a:pt x="727" y="148"/>
                    <a:pt x="727" y="148"/>
                    <a:pt x="727" y="148"/>
                  </a:cubicBezTo>
                  <a:cubicBezTo>
                    <a:pt x="693" y="136"/>
                    <a:pt x="648" y="125"/>
                    <a:pt x="614" y="125"/>
                  </a:cubicBezTo>
                  <a:cubicBezTo>
                    <a:pt x="591" y="0"/>
                    <a:pt x="591" y="0"/>
                    <a:pt x="591" y="0"/>
                  </a:cubicBezTo>
                  <a:cubicBezTo>
                    <a:pt x="557" y="0"/>
                    <a:pt x="523" y="11"/>
                    <a:pt x="489" y="11"/>
                  </a:cubicBezTo>
                  <a:cubicBezTo>
                    <a:pt x="489" y="136"/>
                    <a:pt x="489" y="136"/>
                    <a:pt x="489" y="136"/>
                  </a:cubicBezTo>
                  <a:cubicBezTo>
                    <a:pt x="444" y="136"/>
                    <a:pt x="409" y="159"/>
                    <a:pt x="375" y="171"/>
                  </a:cubicBezTo>
                  <a:cubicBezTo>
                    <a:pt x="296" y="80"/>
                    <a:pt x="296" y="80"/>
                    <a:pt x="296" y="80"/>
                  </a:cubicBezTo>
                  <a:cubicBezTo>
                    <a:pt x="273" y="102"/>
                    <a:pt x="239" y="114"/>
                    <a:pt x="216" y="136"/>
                  </a:cubicBezTo>
                  <a:cubicBezTo>
                    <a:pt x="273" y="239"/>
                    <a:pt x="273" y="239"/>
                    <a:pt x="273" y="239"/>
                  </a:cubicBezTo>
                  <a:cubicBezTo>
                    <a:pt x="239" y="273"/>
                    <a:pt x="216" y="296"/>
                    <a:pt x="193" y="329"/>
                  </a:cubicBezTo>
                  <a:cubicBezTo>
                    <a:pt x="148" y="318"/>
                    <a:pt x="114" y="307"/>
                    <a:pt x="80" y="296"/>
                  </a:cubicBezTo>
                  <a:cubicBezTo>
                    <a:pt x="69" y="307"/>
                    <a:pt x="69" y="318"/>
                    <a:pt x="57" y="341"/>
                  </a:cubicBezTo>
                  <a:cubicBezTo>
                    <a:pt x="46" y="352"/>
                    <a:pt x="46" y="364"/>
                    <a:pt x="35" y="386"/>
                  </a:cubicBezTo>
                  <a:cubicBezTo>
                    <a:pt x="69" y="398"/>
                    <a:pt x="103" y="420"/>
                    <a:pt x="137" y="443"/>
                  </a:cubicBezTo>
                  <a:cubicBezTo>
                    <a:pt x="125" y="489"/>
                    <a:pt x="125" y="523"/>
                    <a:pt x="114" y="568"/>
                  </a:cubicBezTo>
                  <a:cubicBezTo>
                    <a:pt x="0" y="580"/>
                    <a:pt x="0" y="580"/>
                    <a:pt x="0" y="580"/>
                  </a:cubicBezTo>
                  <a:cubicBezTo>
                    <a:pt x="0" y="614"/>
                    <a:pt x="0" y="647"/>
                    <a:pt x="12" y="682"/>
                  </a:cubicBezTo>
                  <a:cubicBezTo>
                    <a:pt x="125" y="693"/>
                    <a:pt x="125" y="693"/>
                    <a:pt x="125" y="693"/>
                  </a:cubicBezTo>
                  <a:cubicBezTo>
                    <a:pt x="137" y="727"/>
                    <a:pt x="148" y="761"/>
                    <a:pt x="171" y="795"/>
                  </a:cubicBezTo>
                  <a:cubicBezTo>
                    <a:pt x="80" y="875"/>
                    <a:pt x="80" y="875"/>
                    <a:pt x="80" y="875"/>
                  </a:cubicBezTo>
                  <a:cubicBezTo>
                    <a:pt x="91" y="909"/>
                    <a:pt x="114" y="932"/>
                    <a:pt x="137" y="966"/>
                  </a:cubicBezTo>
                  <a:cubicBezTo>
                    <a:pt x="239" y="909"/>
                    <a:pt x="239" y="909"/>
                    <a:pt x="239" y="909"/>
                  </a:cubicBezTo>
                  <a:cubicBezTo>
                    <a:pt x="262" y="932"/>
                    <a:pt x="296" y="954"/>
                    <a:pt x="330" y="977"/>
                  </a:cubicBezTo>
                  <a:cubicBezTo>
                    <a:pt x="284" y="1091"/>
                    <a:pt x="284" y="1091"/>
                    <a:pt x="284" y="1091"/>
                  </a:cubicBezTo>
                  <a:cubicBezTo>
                    <a:pt x="307" y="1102"/>
                    <a:pt x="318" y="1113"/>
                    <a:pt x="330" y="1113"/>
                  </a:cubicBezTo>
                  <a:cubicBezTo>
                    <a:pt x="353" y="1125"/>
                    <a:pt x="364" y="1136"/>
                    <a:pt x="375" y="1136"/>
                  </a:cubicBezTo>
                  <a:cubicBezTo>
                    <a:pt x="444" y="1034"/>
                    <a:pt x="444" y="1034"/>
                    <a:pt x="444" y="1034"/>
                  </a:cubicBezTo>
                  <a:cubicBezTo>
                    <a:pt x="478" y="1045"/>
                    <a:pt x="523" y="1056"/>
                    <a:pt x="557" y="1056"/>
                  </a:cubicBezTo>
                  <a:cubicBezTo>
                    <a:pt x="580" y="1170"/>
                    <a:pt x="580" y="1170"/>
                    <a:pt x="580" y="1170"/>
                  </a:cubicBezTo>
                  <a:cubicBezTo>
                    <a:pt x="614" y="1170"/>
                    <a:pt x="648" y="1170"/>
                    <a:pt x="682" y="1170"/>
                  </a:cubicBezTo>
                  <a:cubicBezTo>
                    <a:pt x="682" y="1045"/>
                    <a:pt x="682" y="1045"/>
                    <a:pt x="682" y="1045"/>
                  </a:cubicBezTo>
                  <a:cubicBezTo>
                    <a:pt x="727" y="1045"/>
                    <a:pt x="762" y="1023"/>
                    <a:pt x="796" y="1011"/>
                  </a:cubicBezTo>
                  <a:cubicBezTo>
                    <a:pt x="875" y="1102"/>
                    <a:pt x="875" y="1102"/>
                    <a:pt x="875" y="1102"/>
                  </a:cubicBezTo>
                  <a:cubicBezTo>
                    <a:pt x="898" y="1079"/>
                    <a:pt x="932" y="1068"/>
                    <a:pt x="955" y="1045"/>
                  </a:cubicBezTo>
                  <a:cubicBezTo>
                    <a:pt x="898" y="943"/>
                    <a:pt x="898" y="943"/>
                    <a:pt x="898" y="943"/>
                  </a:cubicBezTo>
                  <a:cubicBezTo>
                    <a:pt x="932" y="909"/>
                    <a:pt x="955" y="886"/>
                    <a:pt x="977" y="852"/>
                  </a:cubicBezTo>
                  <a:cubicBezTo>
                    <a:pt x="1091" y="886"/>
                    <a:pt x="1091" y="886"/>
                    <a:pt x="1091" y="886"/>
                  </a:cubicBezTo>
                  <a:cubicBezTo>
                    <a:pt x="1102" y="875"/>
                    <a:pt x="1102" y="863"/>
                    <a:pt x="1114" y="841"/>
                  </a:cubicBezTo>
                  <a:cubicBezTo>
                    <a:pt x="1125" y="829"/>
                    <a:pt x="1125" y="818"/>
                    <a:pt x="1136" y="795"/>
                  </a:cubicBezTo>
                  <a:cubicBezTo>
                    <a:pt x="1034" y="738"/>
                    <a:pt x="1034" y="738"/>
                    <a:pt x="1034" y="738"/>
                  </a:cubicBezTo>
                  <a:cubicBezTo>
                    <a:pt x="1045" y="693"/>
                    <a:pt x="1045" y="659"/>
                    <a:pt x="1057" y="614"/>
                  </a:cubicBezTo>
                  <a:close/>
                  <a:moveTo>
                    <a:pt x="796" y="693"/>
                  </a:moveTo>
                  <a:lnTo>
                    <a:pt x="796" y="693"/>
                  </a:lnTo>
                  <a:cubicBezTo>
                    <a:pt x="739" y="807"/>
                    <a:pt x="602" y="863"/>
                    <a:pt x="478" y="807"/>
                  </a:cubicBezTo>
                  <a:cubicBezTo>
                    <a:pt x="364" y="750"/>
                    <a:pt x="318" y="602"/>
                    <a:pt x="375" y="489"/>
                  </a:cubicBezTo>
                  <a:cubicBezTo>
                    <a:pt x="432" y="375"/>
                    <a:pt x="569" y="318"/>
                    <a:pt x="693" y="375"/>
                  </a:cubicBezTo>
                  <a:cubicBezTo>
                    <a:pt x="807" y="432"/>
                    <a:pt x="852" y="580"/>
                    <a:pt x="796" y="693"/>
                  </a:cubicBezTo>
                  <a:close/>
                </a:path>
              </a:pathLst>
            </a:custGeom>
            <a:solidFill>
              <a:schemeClr val="tx2"/>
            </a:solidFill>
            <a:ln>
              <a:noFill/>
            </a:ln>
            <a:effectLst/>
            <a:extLst/>
          </p:spPr>
          <p:txBody>
            <a:bodyPr wrap="none" anchor="ctr"/>
            <a:lstStyle/>
            <a:p>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35" name="Freeform 34"/>
            <p:cNvSpPr>
              <a:spLocks noChangeArrowheads="1"/>
            </p:cNvSpPr>
            <p:nvPr/>
          </p:nvSpPr>
          <p:spPr bwMode="auto">
            <a:xfrm>
              <a:off x="9853550" y="7145336"/>
              <a:ext cx="522809" cy="522810"/>
            </a:xfrm>
            <a:custGeom>
              <a:avLst/>
              <a:gdLst>
                <a:gd name="T0" fmla="*/ 682 w 796"/>
                <a:gd name="T1" fmla="*/ 363 h 796"/>
                <a:gd name="T2" fmla="*/ 682 w 796"/>
                <a:gd name="T3" fmla="*/ 363 h 796"/>
                <a:gd name="T4" fmla="*/ 795 w 796"/>
                <a:gd name="T5" fmla="*/ 306 h 796"/>
                <a:gd name="T6" fmla="*/ 761 w 796"/>
                <a:gd name="T7" fmla="*/ 215 h 796"/>
                <a:gd name="T8" fmla="*/ 636 w 796"/>
                <a:gd name="T9" fmla="*/ 238 h 796"/>
                <a:gd name="T10" fmla="*/ 579 w 796"/>
                <a:gd name="T11" fmla="*/ 170 h 796"/>
                <a:gd name="T12" fmla="*/ 614 w 796"/>
                <a:gd name="T13" fmla="*/ 45 h 796"/>
                <a:gd name="T14" fmla="*/ 579 w 796"/>
                <a:gd name="T15" fmla="*/ 22 h 796"/>
                <a:gd name="T16" fmla="*/ 534 w 796"/>
                <a:gd name="T17" fmla="*/ 11 h 796"/>
                <a:gd name="T18" fmla="*/ 466 w 796"/>
                <a:gd name="T19" fmla="*/ 113 h 796"/>
                <a:gd name="T20" fmla="*/ 364 w 796"/>
                <a:gd name="T21" fmla="*/ 113 h 796"/>
                <a:gd name="T22" fmla="*/ 307 w 796"/>
                <a:gd name="T23" fmla="*/ 0 h 796"/>
                <a:gd name="T24" fmla="*/ 216 w 796"/>
                <a:gd name="T25" fmla="*/ 34 h 796"/>
                <a:gd name="T26" fmla="*/ 239 w 796"/>
                <a:gd name="T27" fmla="*/ 147 h 796"/>
                <a:gd name="T28" fmla="*/ 170 w 796"/>
                <a:gd name="T29" fmla="*/ 215 h 796"/>
                <a:gd name="T30" fmla="*/ 46 w 796"/>
                <a:gd name="T31" fmla="*/ 181 h 796"/>
                <a:gd name="T32" fmla="*/ 23 w 796"/>
                <a:gd name="T33" fmla="*/ 215 h 796"/>
                <a:gd name="T34" fmla="*/ 12 w 796"/>
                <a:gd name="T35" fmla="*/ 261 h 796"/>
                <a:gd name="T36" fmla="*/ 114 w 796"/>
                <a:gd name="T37" fmla="*/ 329 h 796"/>
                <a:gd name="T38" fmla="*/ 114 w 796"/>
                <a:gd name="T39" fmla="*/ 431 h 796"/>
                <a:gd name="T40" fmla="*/ 0 w 796"/>
                <a:gd name="T41" fmla="*/ 488 h 796"/>
                <a:gd name="T42" fmla="*/ 34 w 796"/>
                <a:gd name="T43" fmla="*/ 579 h 796"/>
                <a:gd name="T44" fmla="*/ 148 w 796"/>
                <a:gd name="T45" fmla="*/ 545 h 796"/>
                <a:gd name="T46" fmla="*/ 216 w 796"/>
                <a:gd name="T47" fmla="*/ 624 h 796"/>
                <a:gd name="T48" fmla="*/ 182 w 796"/>
                <a:gd name="T49" fmla="*/ 738 h 796"/>
                <a:gd name="T50" fmla="*/ 216 w 796"/>
                <a:gd name="T51" fmla="*/ 760 h 796"/>
                <a:gd name="T52" fmla="*/ 261 w 796"/>
                <a:gd name="T53" fmla="*/ 783 h 796"/>
                <a:gd name="T54" fmla="*/ 330 w 796"/>
                <a:gd name="T55" fmla="*/ 681 h 796"/>
                <a:gd name="T56" fmla="*/ 432 w 796"/>
                <a:gd name="T57" fmla="*/ 681 h 796"/>
                <a:gd name="T58" fmla="*/ 489 w 796"/>
                <a:gd name="T59" fmla="*/ 795 h 796"/>
                <a:gd name="T60" fmla="*/ 579 w 796"/>
                <a:gd name="T61" fmla="*/ 760 h 796"/>
                <a:gd name="T62" fmla="*/ 546 w 796"/>
                <a:gd name="T63" fmla="*/ 636 h 796"/>
                <a:gd name="T64" fmla="*/ 625 w 796"/>
                <a:gd name="T65" fmla="*/ 579 h 796"/>
                <a:gd name="T66" fmla="*/ 739 w 796"/>
                <a:gd name="T67" fmla="*/ 613 h 796"/>
                <a:gd name="T68" fmla="*/ 761 w 796"/>
                <a:gd name="T69" fmla="*/ 579 h 796"/>
                <a:gd name="T70" fmla="*/ 784 w 796"/>
                <a:gd name="T71" fmla="*/ 533 h 796"/>
                <a:gd name="T72" fmla="*/ 682 w 796"/>
                <a:gd name="T73" fmla="*/ 465 h 796"/>
                <a:gd name="T74" fmla="*/ 682 w 796"/>
                <a:gd name="T75" fmla="*/ 363 h 796"/>
                <a:gd name="T76" fmla="*/ 523 w 796"/>
                <a:gd name="T77" fmla="*/ 454 h 796"/>
                <a:gd name="T78" fmla="*/ 523 w 796"/>
                <a:gd name="T79" fmla="*/ 454 h 796"/>
                <a:gd name="T80" fmla="*/ 341 w 796"/>
                <a:gd name="T81" fmla="*/ 522 h 796"/>
                <a:gd name="T82" fmla="*/ 273 w 796"/>
                <a:gd name="T83" fmla="*/ 340 h 796"/>
                <a:gd name="T84" fmla="*/ 455 w 796"/>
                <a:gd name="T85" fmla="*/ 272 h 796"/>
                <a:gd name="T86" fmla="*/ 523 w 796"/>
                <a:gd name="T87" fmla="*/ 454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6" h="796">
                  <a:moveTo>
                    <a:pt x="682" y="363"/>
                  </a:moveTo>
                  <a:lnTo>
                    <a:pt x="682" y="363"/>
                  </a:lnTo>
                  <a:cubicBezTo>
                    <a:pt x="795" y="306"/>
                    <a:pt x="795" y="306"/>
                    <a:pt x="795" y="306"/>
                  </a:cubicBezTo>
                  <a:cubicBezTo>
                    <a:pt x="784" y="272"/>
                    <a:pt x="784" y="249"/>
                    <a:pt x="761" y="215"/>
                  </a:cubicBezTo>
                  <a:cubicBezTo>
                    <a:pt x="636" y="238"/>
                    <a:pt x="636" y="238"/>
                    <a:pt x="636" y="238"/>
                  </a:cubicBezTo>
                  <a:cubicBezTo>
                    <a:pt x="625" y="215"/>
                    <a:pt x="602" y="193"/>
                    <a:pt x="579" y="170"/>
                  </a:cubicBezTo>
                  <a:cubicBezTo>
                    <a:pt x="614" y="45"/>
                    <a:pt x="614" y="45"/>
                    <a:pt x="614" y="45"/>
                  </a:cubicBezTo>
                  <a:cubicBezTo>
                    <a:pt x="602" y="45"/>
                    <a:pt x="591" y="34"/>
                    <a:pt x="579" y="22"/>
                  </a:cubicBezTo>
                  <a:cubicBezTo>
                    <a:pt x="557" y="22"/>
                    <a:pt x="546" y="11"/>
                    <a:pt x="534" y="11"/>
                  </a:cubicBezTo>
                  <a:cubicBezTo>
                    <a:pt x="466" y="113"/>
                    <a:pt x="466" y="113"/>
                    <a:pt x="466" y="113"/>
                  </a:cubicBezTo>
                  <a:cubicBezTo>
                    <a:pt x="432" y="102"/>
                    <a:pt x="398" y="102"/>
                    <a:pt x="364" y="113"/>
                  </a:cubicBezTo>
                  <a:cubicBezTo>
                    <a:pt x="307" y="0"/>
                    <a:pt x="307" y="0"/>
                    <a:pt x="307" y="0"/>
                  </a:cubicBezTo>
                  <a:cubicBezTo>
                    <a:pt x="273" y="0"/>
                    <a:pt x="250" y="11"/>
                    <a:pt x="216" y="34"/>
                  </a:cubicBezTo>
                  <a:cubicBezTo>
                    <a:pt x="239" y="147"/>
                    <a:pt x="239" y="147"/>
                    <a:pt x="239" y="147"/>
                  </a:cubicBezTo>
                  <a:cubicBezTo>
                    <a:pt x="216" y="170"/>
                    <a:pt x="193" y="193"/>
                    <a:pt x="170" y="215"/>
                  </a:cubicBezTo>
                  <a:cubicBezTo>
                    <a:pt x="125" y="204"/>
                    <a:pt x="91" y="193"/>
                    <a:pt x="46" y="181"/>
                  </a:cubicBezTo>
                  <a:cubicBezTo>
                    <a:pt x="46" y="193"/>
                    <a:pt x="34" y="204"/>
                    <a:pt x="23" y="215"/>
                  </a:cubicBezTo>
                  <a:cubicBezTo>
                    <a:pt x="23" y="238"/>
                    <a:pt x="12" y="249"/>
                    <a:pt x="12" y="261"/>
                  </a:cubicBezTo>
                  <a:cubicBezTo>
                    <a:pt x="46" y="284"/>
                    <a:pt x="80" y="306"/>
                    <a:pt x="114" y="329"/>
                  </a:cubicBezTo>
                  <a:cubicBezTo>
                    <a:pt x="102" y="363"/>
                    <a:pt x="102" y="397"/>
                    <a:pt x="114" y="431"/>
                  </a:cubicBezTo>
                  <a:cubicBezTo>
                    <a:pt x="68" y="454"/>
                    <a:pt x="34" y="465"/>
                    <a:pt x="0" y="488"/>
                  </a:cubicBezTo>
                  <a:cubicBezTo>
                    <a:pt x="0" y="511"/>
                    <a:pt x="12" y="545"/>
                    <a:pt x="34" y="579"/>
                  </a:cubicBezTo>
                  <a:cubicBezTo>
                    <a:pt x="68" y="567"/>
                    <a:pt x="114" y="556"/>
                    <a:pt x="148" y="545"/>
                  </a:cubicBezTo>
                  <a:cubicBezTo>
                    <a:pt x="170" y="579"/>
                    <a:pt x="193" y="602"/>
                    <a:pt x="216" y="624"/>
                  </a:cubicBezTo>
                  <a:cubicBezTo>
                    <a:pt x="182" y="738"/>
                    <a:pt x="182" y="738"/>
                    <a:pt x="182" y="738"/>
                  </a:cubicBezTo>
                  <a:cubicBezTo>
                    <a:pt x="193" y="749"/>
                    <a:pt x="205" y="760"/>
                    <a:pt x="216" y="760"/>
                  </a:cubicBezTo>
                  <a:cubicBezTo>
                    <a:pt x="239" y="772"/>
                    <a:pt x="250" y="783"/>
                    <a:pt x="261" y="783"/>
                  </a:cubicBezTo>
                  <a:cubicBezTo>
                    <a:pt x="284" y="749"/>
                    <a:pt x="307" y="715"/>
                    <a:pt x="330" y="681"/>
                  </a:cubicBezTo>
                  <a:cubicBezTo>
                    <a:pt x="364" y="681"/>
                    <a:pt x="398" y="681"/>
                    <a:pt x="432" y="681"/>
                  </a:cubicBezTo>
                  <a:cubicBezTo>
                    <a:pt x="489" y="795"/>
                    <a:pt x="489" y="795"/>
                    <a:pt x="489" y="795"/>
                  </a:cubicBezTo>
                  <a:cubicBezTo>
                    <a:pt x="523" y="783"/>
                    <a:pt x="546" y="783"/>
                    <a:pt x="579" y="760"/>
                  </a:cubicBezTo>
                  <a:cubicBezTo>
                    <a:pt x="568" y="727"/>
                    <a:pt x="557" y="681"/>
                    <a:pt x="546" y="636"/>
                  </a:cubicBezTo>
                  <a:cubicBezTo>
                    <a:pt x="579" y="624"/>
                    <a:pt x="602" y="602"/>
                    <a:pt x="625" y="579"/>
                  </a:cubicBezTo>
                  <a:cubicBezTo>
                    <a:pt x="739" y="613"/>
                    <a:pt x="739" y="613"/>
                    <a:pt x="739" y="613"/>
                  </a:cubicBezTo>
                  <a:cubicBezTo>
                    <a:pt x="750" y="602"/>
                    <a:pt x="761" y="590"/>
                    <a:pt x="761" y="579"/>
                  </a:cubicBezTo>
                  <a:cubicBezTo>
                    <a:pt x="773" y="556"/>
                    <a:pt x="784" y="545"/>
                    <a:pt x="784" y="533"/>
                  </a:cubicBezTo>
                  <a:cubicBezTo>
                    <a:pt x="682" y="465"/>
                    <a:pt x="682" y="465"/>
                    <a:pt x="682" y="465"/>
                  </a:cubicBezTo>
                  <a:cubicBezTo>
                    <a:pt x="682" y="431"/>
                    <a:pt x="682" y="397"/>
                    <a:pt x="682" y="363"/>
                  </a:cubicBezTo>
                  <a:close/>
                  <a:moveTo>
                    <a:pt x="523" y="454"/>
                  </a:moveTo>
                  <a:lnTo>
                    <a:pt x="523" y="454"/>
                  </a:lnTo>
                  <a:cubicBezTo>
                    <a:pt x="489" y="522"/>
                    <a:pt x="409" y="545"/>
                    <a:pt x="341" y="522"/>
                  </a:cubicBezTo>
                  <a:cubicBezTo>
                    <a:pt x="273" y="488"/>
                    <a:pt x="239" y="409"/>
                    <a:pt x="273" y="340"/>
                  </a:cubicBezTo>
                  <a:cubicBezTo>
                    <a:pt x="307" y="272"/>
                    <a:pt x="386" y="238"/>
                    <a:pt x="455" y="272"/>
                  </a:cubicBezTo>
                  <a:cubicBezTo>
                    <a:pt x="523" y="306"/>
                    <a:pt x="546" y="386"/>
                    <a:pt x="523" y="454"/>
                  </a:cubicBezTo>
                  <a:close/>
                </a:path>
              </a:pathLst>
            </a:custGeom>
            <a:solidFill>
              <a:schemeClr val="tx2"/>
            </a:solidFill>
            <a:ln>
              <a:noFill/>
            </a:ln>
            <a:effectLst/>
            <a:extLst/>
          </p:spPr>
          <p:txBody>
            <a:bodyPr wrap="none" anchor="ctr"/>
            <a:lstStyle/>
            <a:p>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grpSp>
      <p:sp>
        <p:nvSpPr>
          <p:cNvPr id="36" name="TextBox 35"/>
          <p:cNvSpPr txBox="1"/>
          <p:nvPr/>
        </p:nvSpPr>
        <p:spPr>
          <a:xfrm>
            <a:off x="6702028" y="2369873"/>
            <a:ext cx="808477" cy="515691"/>
          </a:xfrm>
          <a:prstGeom prst="rect">
            <a:avLst/>
          </a:prstGeom>
          <a:noFill/>
        </p:spPr>
        <p:txBody>
          <a:bodyPr wrap="square" lIns="0" tIns="72472" rIns="0" bIns="72472" rtlCol="0" anchor="t">
            <a:spAutoFit/>
          </a:bodyPr>
          <a:lstStyle/>
          <a:p>
            <a:pPr algn="ctr"/>
            <a:r>
              <a:rPr lang="en-US" sz="1200" dirty="0">
                <a:solidFill>
                  <a:srgbClr val="333333"/>
                </a:solidFill>
                <a:latin typeface="Trebuchet MS" panose="020B0603020202020204" pitchFamily="34" charset="0"/>
                <a:cs typeface="Henderson BCG Sans Light"/>
                <a:sym typeface="Trebuchet MS" panose="020B0603020202020204" pitchFamily="34" charset="0"/>
              </a:rPr>
              <a:t>Internet of Things</a:t>
            </a:r>
          </a:p>
        </p:txBody>
      </p:sp>
      <p:grpSp>
        <p:nvGrpSpPr>
          <p:cNvPr id="37" name="Group 14"/>
          <p:cNvGrpSpPr>
            <a:grpSpLocks noChangeAspect="1"/>
          </p:cNvGrpSpPr>
          <p:nvPr/>
        </p:nvGrpSpPr>
        <p:grpSpPr>
          <a:xfrm>
            <a:off x="6262766" y="3268743"/>
            <a:ext cx="476640" cy="235053"/>
            <a:chOff x="1515088" y="2187122"/>
            <a:chExt cx="369392" cy="273329"/>
          </a:xfrm>
        </p:grpSpPr>
        <p:sp>
          <p:nvSpPr>
            <p:cNvPr id="38" name="Freeform 37"/>
            <p:cNvSpPr>
              <a:spLocks noChangeArrowheads="1"/>
            </p:cNvSpPr>
            <p:nvPr/>
          </p:nvSpPr>
          <p:spPr bwMode="auto">
            <a:xfrm>
              <a:off x="1560643" y="2202967"/>
              <a:ext cx="69323" cy="66352"/>
            </a:xfrm>
            <a:custGeom>
              <a:avLst/>
              <a:gdLst>
                <a:gd name="T0" fmla="*/ 307 w 308"/>
                <a:gd name="T1" fmla="*/ 148 h 297"/>
                <a:gd name="T2" fmla="*/ 307 w 308"/>
                <a:gd name="T3" fmla="*/ 148 h 297"/>
                <a:gd name="T4" fmla="*/ 148 w 308"/>
                <a:gd name="T5" fmla="*/ 0 h 297"/>
                <a:gd name="T6" fmla="*/ 0 w 308"/>
                <a:gd name="T7" fmla="*/ 148 h 297"/>
                <a:gd name="T8" fmla="*/ 148 w 308"/>
                <a:gd name="T9" fmla="*/ 296 h 297"/>
                <a:gd name="T10" fmla="*/ 307 w 308"/>
                <a:gd name="T11" fmla="*/ 148 h 297"/>
              </a:gdLst>
              <a:ahLst/>
              <a:cxnLst>
                <a:cxn ang="0">
                  <a:pos x="T0" y="T1"/>
                </a:cxn>
                <a:cxn ang="0">
                  <a:pos x="T2" y="T3"/>
                </a:cxn>
                <a:cxn ang="0">
                  <a:pos x="T4" y="T5"/>
                </a:cxn>
                <a:cxn ang="0">
                  <a:pos x="T6" y="T7"/>
                </a:cxn>
                <a:cxn ang="0">
                  <a:pos x="T8" y="T9"/>
                </a:cxn>
                <a:cxn ang="0">
                  <a:pos x="T10" y="T11"/>
                </a:cxn>
              </a:cxnLst>
              <a:rect l="0" t="0" r="r" b="b"/>
              <a:pathLst>
                <a:path w="308" h="297">
                  <a:moveTo>
                    <a:pt x="307" y="148"/>
                  </a:moveTo>
                  <a:lnTo>
                    <a:pt x="307" y="148"/>
                  </a:lnTo>
                  <a:cubicBezTo>
                    <a:pt x="307" y="68"/>
                    <a:pt x="239" y="0"/>
                    <a:pt x="148" y="0"/>
                  </a:cubicBezTo>
                  <a:cubicBezTo>
                    <a:pt x="68" y="0"/>
                    <a:pt x="0" y="68"/>
                    <a:pt x="0" y="148"/>
                  </a:cubicBezTo>
                  <a:cubicBezTo>
                    <a:pt x="0" y="227"/>
                    <a:pt x="68" y="296"/>
                    <a:pt x="148" y="296"/>
                  </a:cubicBezTo>
                  <a:cubicBezTo>
                    <a:pt x="239" y="296"/>
                    <a:pt x="307" y="227"/>
                    <a:pt x="307" y="148"/>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39" name="Freeform 38"/>
            <p:cNvSpPr>
              <a:spLocks noChangeArrowheads="1"/>
            </p:cNvSpPr>
            <p:nvPr/>
          </p:nvSpPr>
          <p:spPr bwMode="auto">
            <a:xfrm>
              <a:off x="1646802" y="2187122"/>
              <a:ext cx="100023" cy="97052"/>
            </a:xfrm>
            <a:custGeom>
              <a:avLst/>
              <a:gdLst>
                <a:gd name="T0" fmla="*/ 443 w 444"/>
                <a:gd name="T1" fmla="*/ 216 h 433"/>
                <a:gd name="T2" fmla="*/ 443 w 444"/>
                <a:gd name="T3" fmla="*/ 216 h 433"/>
                <a:gd name="T4" fmla="*/ 227 w 444"/>
                <a:gd name="T5" fmla="*/ 0 h 433"/>
                <a:gd name="T6" fmla="*/ 0 w 444"/>
                <a:gd name="T7" fmla="*/ 216 h 433"/>
                <a:gd name="T8" fmla="*/ 227 w 444"/>
                <a:gd name="T9" fmla="*/ 432 h 433"/>
                <a:gd name="T10" fmla="*/ 443 w 444"/>
                <a:gd name="T11" fmla="*/ 216 h 433"/>
              </a:gdLst>
              <a:ahLst/>
              <a:cxnLst>
                <a:cxn ang="0">
                  <a:pos x="T0" y="T1"/>
                </a:cxn>
                <a:cxn ang="0">
                  <a:pos x="T2" y="T3"/>
                </a:cxn>
                <a:cxn ang="0">
                  <a:pos x="T4" y="T5"/>
                </a:cxn>
                <a:cxn ang="0">
                  <a:pos x="T6" y="T7"/>
                </a:cxn>
                <a:cxn ang="0">
                  <a:pos x="T8" y="T9"/>
                </a:cxn>
                <a:cxn ang="0">
                  <a:pos x="T10" y="T11"/>
                </a:cxn>
              </a:cxnLst>
              <a:rect l="0" t="0" r="r" b="b"/>
              <a:pathLst>
                <a:path w="444" h="433">
                  <a:moveTo>
                    <a:pt x="443" y="216"/>
                  </a:moveTo>
                  <a:lnTo>
                    <a:pt x="443" y="216"/>
                  </a:lnTo>
                  <a:cubicBezTo>
                    <a:pt x="443" y="91"/>
                    <a:pt x="341" y="0"/>
                    <a:pt x="227" y="0"/>
                  </a:cubicBezTo>
                  <a:cubicBezTo>
                    <a:pt x="103" y="0"/>
                    <a:pt x="0" y="91"/>
                    <a:pt x="0" y="216"/>
                  </a:cubicBezTo>
                  <a:cubicBezTo>
                    <a:pt x="0" y="341"/>
                    <a:pt x="103" y="432"/>
                    <a:pt x="227" y="432"/>
                  </a:cubicBezTo>
                  <a:cubicBezTo>
                    <a:pt x="341" y="432"/>
                    <a:pt x="443" y="341"/>
                    <a:pt x="443" y="216"/>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0" name="Freeform 39"/>
            <p:cNvSpPr>
              <a:spLocks noChangeArrowheads="1"/>
            </p:cNvSpPr>
            <p:nvPr/>
          </p:nvSpPr>
          <p:spPr bwMode="auto">
            <a:xfrm>
              <a:off x="1769602" y="2202967"/>
              <a:ext cx="69323" cy="66352"/>
            </a:xfrm>
            <a:custGeom>
              <a:avLst/>
              <a:gdLst>
                <a:gd name="T0" fmla="*/ 307 w 308"/>
                <a:gd name="T1" fmla="*/ 148 h 297"/>
                <a:gd name="T2" fmla="*/ 307 w 308"/>
                <a:gd name="T3" fmla="*/ 148 h 297"/>
                <a:gd name="T4" fmla="*/ 160 w 308"/>
                <a:gd name="T5" fmla="*/ 0 h 297"/>
                <a:gd name="T6" fmla="*/ 0 w 308"/>
                <a:gd name="T7" fmla="*/ 148 h 297"/>
                <a:gd name="T8" fmla="*/ 160 w 308"/>
                <a:gd name="T9" fmla="*/ 296 h 297"/>
                <a:gd name="T10" fmla="*/ 307 w 308"/>
                <a:gd name="T11" fmla="*/ 148 h 297"/>
              </a:gdLst>
              <a:ahLst/>
              <a:cxnLst>
                <a:cxn ang="0">
                  <a:pos x="T0" y="T1"/>
                </a:cxn>
                <a:cxn ang="0">
                  <a:pos x="T2" y="T3"/>
                </a:cxn>
                <a:cxn ang="0">
                  <a:pos x="T4" y="T5"/>
                </a:cxn>
                <a:cxn ang="0">
                  <a:pos x="T6" y="T7"/>
                </a:cxn>
                <a:cxn ang="0">
                  <a:pos x="T8" y="T9"/>
                </a:cxn>
                <a:cxn ang="0">
                  <a:pos x="T10" y="T11"/>
                </a:cxn>
              </a:cxnLst>
              <a:rect l="0" t="0" r="r" b="b"/>
              <a:pathLst>
                <a:path w="308" h="297">
                  <a:moveTo>
                    <a:pt x="307" y="148"/>
                  </a:moveTo>
                  <a:lnTo>
                    <a:pt x="307" y="148"/>
                  </a:lnTo>
                  <a:cubicBezTo>
                    <a:pt x="307" y="68"/>
                    <a:pt x="239" y="0"/>
                    <a:pt x="160" y="0"/>
                  </a:cubicBezTo>
                  <a:cubicBezTo>
                    <a:pt x="69" y="0"/>
                    <a:pt x="0" y="68"/>
                    <a:pt x="0" y="148"/>
                  </a:cubicBezTo>
                  <a:cubicBezTo>
                    <a:pt x="0" y="227"/>
                    <a:pt x="69" y="296"/>
                    <a:pt x="160" y="296"/>
                  </a:cubicBezTo>
                  <a:cubicBezTo>
                    <a:pt x="239" y="296"/>
                    <a:pt x="307" y="227"/>
                    <a:pt x="307" y="148"/>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1" name="Freeform 40"/>
            <p:cNvSpPr>
              <a:spLocks noChangeArrowheads="1"/>
            </p:cNvSpPr>
            <p:nvPr/>
          </p:nvSpPr>
          <p:spPr bwMode="auto">
            <a:xfrm>
              <a:off x="1609169" y="2292096"/>
              <a:ext cx="176278" cy="168355"/>
            </a:xfrm>
            <a:custGeom>
              <a:avLst/>
              <a:gdLst>
                <a:gd name="T0" fmla="*/ 784 w 785"/>
                <a:gd name="T1" fmla="*/ 488 h 750"/>
                <a:gd name="T2" fmla="*/ 784 w 785"/>
                <a:gd name="T3" fmla="*/ 488 h 750"/>
                <a:gd name="T4" fmla="*/ 397 w 785"/>
                <a:gd name="T5" fmla="*/ 0 h 750"/>
                <a:gd name="T6" fmla="*/ 0 w 785"/>
                <a:gd name="T7" fmla="*/ 488 h 750"/>
                <a:gd name="T8" fmla="*/ 397 w 785"/>
                <a:gd name="T9" fmla="*/ 749 h 750"/>
                <a:gd name="T10" fmla="*/ 784 w 785"/>
                <a:gd name="T11" fmla="*/ 488 h 750"/>
              </a:gdLst>
              <a:ahLst/>
              <a:cxnLst>
                <a:cxn ang="0">
                  <a:pos x="T0" y="T1"/>
                </a:cxn>
                <a:cxn ang="0">
                  <a:pos x="T2" y="T3"/>
                </a:cxn>
                <a:cxn ang="0">
                  <a:pos x="T4" y="T5"/>
                </a:cxn>
                <a:cxn ang="0">
                  <a:pos x="T6" y="T7"/>
                </a:cxn>
                <a:cxn ang="0">
                  <a:pos x="T8" y="T9"/>
                </a:cxn>
                <a:cxn ang="0">
                  <a:pos x="T10" y="T11"/>
                </a:cxn>
              </a:cxnLst>
              <a:rect l="0" t="0" r="r" b="b"/>
              <a:pathLst>
                <a:path w="785" h="750">
                  <a:moveTo>
                    <a:pt x="784" y="488"/>
                  </a:moveTo>
                  <a:lnTo>
                    <a:pt x="784" y="488"/>
                  </a:lnTo>
                  <a:cubicBezTo>
                    <a:pt x="784" y="284"/>
                    <a:pt x="625" y="0"/>
                    <a:pt x="397" y="0"/>
                  </a:cubicBezTo>
                  <a:cubicBezTo>
                    <a:pt x="159" y="0"/>
                    <a:pt x="0" y="284"/>
                    <a:pt x="0" y="488"/>
                  </a:cubicBezTo>
                  <a:cubicBezTo>
                    <a:pt x="0" y="704"/>
                    <a:pt x="273" y="749"/>
                    <a:pt x="397" y="749"/>
                  </a:cubicBezTo>
                  <a:cubicBezTo>
                    <a:pt x="511" y="749"/>
                    <a:pt x="784" y="704"/>
                    <a:pt x="784" y="488"/>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2" name="Freeform 41"/>
            <p:cNvSpPr>
              <a:spLocks noChangeArrowheads="1"/>
            </p:cNvSpPr>
            <p:nvPr/>
          </p:nvSpPr>
          <p:spPr bwMode="auto">
            <a:xfrm>
              <a:off x="1756728" y="2284173"/>
              <a:ext cx="127752" cy="153501"/>
            </a:xfrm>
            <a:custGeom>
              <a:avLst/>
              <a:gdLst>
                <a:gd name="T0" fmla="*/ 216 w 569"/>
                <a:gd name="T1" fmla="*/ 0 h 682"/>
                <a:gd name="T2" fmla="*/ 216 w 569"/>
                <a:gd name="T3" fmla="*/ 0 h 682"/>
                <a:gd name="T4" fmla="*/ 0 w 569"/>
                <a:gd name="T5" fmla="*/ 102 h 682"/>
                <a:gd name="T6" fmla="*/ 68 w 569"/>
                <a:gd name="T7" fmla="*/ 170 h 682"/>
                <a:gd name="T8" fmla="*/ 182 w 569"/>
                <a:gd name="T9" fmla="*/ 522 h 682"/>
                <a:gd name="T10" fmla="*/ 136 w 569"/>
                <a:gd name="T11" fmla="*/ 670 h 682"/>
                <a:gd name="T12" fmla="*/ 216 w 569"/>
                <a:gd name="T13" fmla="*/ 681 h 682"/>
                <a:gd name="T14" fmla="*/ 568 w 569"/>
                <a:gd name="T15" fmla="*/ 443 h 682"/>
                <a:gd name="T16" fmla="*/ 216 w 569"/>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9" h="682">
                  <a:moveTo>
                    <a:pt x="216" y="0"/>
                  </a:moveTo>
                  <a:lnTo>
                    <a:pt x="216" y="0"/>
                  </a:lnTo>
                  <a:cubicBezTo>
                    <a:pt x="136" y="0"/>
                    <a:pt x="56" y="34"/>
                    <a:pt x="0" y="102"/>
                  </a:cubicBezTo>
                  <a:cubicBezTo>
                    <a:pt x="23" y="113"/>
                    <a:pt x="45" y="147"/>
                    <a:pt x="68" y="170"/>
                  </a:cubicBezTo>
                  <a:cubicBezTo>
                    <a:pt x="136" y="272"/>
                    <a:pt x="182" y="409"/>
                    <a:pt x="182" y="522"/>
                  </a:cubicBezTo>
                  <a:cubicBezTo>
                    <a:pt x="182" y="590"/>
                    <a:pt x="159" y="636"/>
                    <a:pt x="136" y="670"/>
                  </a:cubicBezTo>
                  <a:cubicBezTo>
                    <a:pt x="170" y="681"/>
                    <a:pt x="193" y="681"/>
                    <a:pt x="216" y="681"/>
                  </a:cubicBezTo>
                  <a:cubicBezTo>
                    <a:pt x="329" y="681"/>
                    <a:pt x="568" y="636"/>
                    <a:pt x="568" y="443"/>
                  </a:cubicBezTo>
                  <a:cubicBezTo>
                    <a:pt x="568" y="250"/>
                    <a:pt x="432" y="0"/>
                    <a:pt x="216" y="0"/>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3" name="Freeform 42"/>
            <p:cNvSpPr>
              <a:spLocks noChangeArrowheads="1"/>
            </p:cNvSpPr>
            <p:nvPr/>
          </p:nvSpPr>
          <p:spPr bwMode="auto">
            <a:xfrm>
              <a:off x="1515088" y="2284173"/>
              <a:ext cx="127752" cy="153501"/>
            </a:xfrm>
            <a:custGeom>
              <a:avLst/>
              <a:gdLst>
                <a:gd name="T0" fmla="*/ 363 w 569"/>
                <a:gd name="T1" fmla="*/ 522 h 682"/>
                <a:gd name="T2" fmla="*/ 363 w 569"/>
                <a:gd name="T3" fmla="*/ 522 h 682"/>
                <a:gd name="T4" fmla="*/ 488 w 569"/>
                <a:gd name="T5" fmla="*/ 170 h 682"/>
                <a:gd name="T6" fmla="*/ 568 w 569"/>
                <a:gd name="T7" fmla="*/ 79 h 682"/>
                <a:gd name="T8" fmla="*/ 363 w 569"/>
                <a:gd name="T9" fmla="*/ 0 h 682"/>
                <a:gd name="T10" fmla="*/ 0 w 569"/>
                <a:gd name="T11" fmla="*/ 443 h 682"/>
                <a:gd name="T12" fmla="*/ 363 w 569"/>
                <a:gd name="T13" fmla="*/ 681 h 682"/>
                <a:gd name="T14" fmla="*/ 420 w 569"/>
                <a:gd name="T15" fmla="*/ 681 h 682"/>
                <a:gd name="T16" fmla="*/ 363 w 569"/>
                <a:gd name="T17" fmla="*/ 52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9" h="682">
                  <a:moveTo>
                    <a:pt x="363" y="522"/>
                  </a:moveTo>
                  <a:lnTo>
                    <a:pt x="363" y="522"/>
                  </a:lnTo>
                  <a:cubicBezTo>
                    <a:pt x="363" y="409"/>
                    <a:pt x="409" y="272"/>
                    <a:pt x="488" y="170"/>
                  </a:cubicBezTo>
                  <a:cubicBezTo>
                    <a:pt x="511" y="136"/>
                    <a:pt x="534" y="113"/>
                    <a:pt x="568" y="79"/>
                  </a:cubicBezTo>
                  <a:cubicBezTo>
                    <a:pt x="511" y="34"/>
                    <a:pt x="443" y="0"/>
                    <a:pt x="363" y="0"/>
                  </a:cubicBezTo>
                  <a:cubicBezTo>
                    <a:pt x="148" y="0"/>
                    <a:pt x="0" y="250"/>
                    <a:pt x="0" y="443"/>
                  </a:cubicBezTo>
                  <a:cubicBezTo>
                    <a:pt x="0" y="636"/>
                    <a:pt x="250" y="681"/>
                    <a:pt x="363" y="681"/>
                  </a:cubicBezTo>
                  <a:cubicBezTo>
                    <a:pt x="375" y="681"/>
                    <a:pt x="397" y="681"/>
                    <a:pt x="420" y="681"/>
                  </a:cubicBezTo>
                  <a:cubicBezTo>
                    <a:pt x="386" y="636"/>
                    <a:pt x="363" y="590"/>
                    <a:pt x="363" y="522"/>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grpSp>
      <p:grpSp>
        <p:nvGrpSpPr>
          <p:cNvPr id="44" name="Group 24"/>
          <p:cNvGrpSpPr>
            <a:grpSpLocks noChangeAspect="1"/>
          </p:cNvGrpSpPr>
          <p:nvPr/>
        </p:nvGrpSpPr>
        <p:grpSpPr>
          <a:xfrm>
            <a:off x="7895760" y="3182622"/>
            <a:ext cx="274246" cy="302745"/>
            <a:chOff x="7395352" y="4473500"/>
            <a:chExt cx="224804" cy="372362"/>
          </a:xfrm>
        </p:grpSpPr>
        <p:sp>
          <p:nvSpPr>
            <p:cNvPr id="45" name="Freeform 44"/>
            <p:cNvSpPr>
              <a:spLocks noChangeArrowheads="1"/>
            </p:cNvSpPr>
            <p:nvPr/>
          </p:nvSpPr>
          <p:spPr bwMode="auto">
            <a:xfrm>
              <a:off x="7583514" y="4767626"/>
              <a:ext cx="36642" cy="35652"/>
            </a:xfrm>
            <a:custGeom>
              <a:avLst/>
              <a:gdLst>
                <a:gd name="T0" fmla="*/ 35 w 161"/>
                <a:gd name="T1" fmla="*/ 0 h 160"/>
                <a:gd name="T2" fmla="*/ 35 w 161"/>
                <a:gd name="T3" fmla="*/ 0 h 160"/>
                <a:gd name="T4" fmla="*/ 12 w 161"/>
                <a:gd name="T5" fmla="*/ 11 h 160"/>
                <a:gd name="T6" fmla="*/ 12 w 161"/>
                <a:gd name="T7" fmla="*/ 57 h 160"/>
                <a:gd name="T8" fmla="*/ 103 w 161"/>
                <a:gd name="T9" fmla="*/ 148 h 160"/>
                <a:gd name="T10" fmla="*/ 148 w 161"/>
                <a:gd name="T11" fmla="*/ 148 h 160"/>
                <a:gd name="T12" fmla="*/ 148 w 161"/>
                <a:gd name="T13" fmla="*/ 102 h 160"/>
                <a:gd name="T14" fmla="*/ 57 w 161"/>
                <a:gd name="T15" fmla="*/ 11 h 160"/>
                <a:gd name="T16" fmla="*/ 35 w 161"/>
                <a:gd name="T1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35" y="0"/>
                  </a:moveTo>
                  <a:lnTo>
                    <a:pt x="35" y="0"/>
                  </a:lnTo>
                  <a:cubicBezTo>
                    <a:pt x="23" y="0"/>
                    <a:pt x="23" y="0"/>
                    <a:pt x="12" y="11"/>
                  </a:cubicBezTo>
                  <a:cubicBezTo>
                    <a:pt x="0" y="23"/>
                    <a:pt x="0" y="45"/>
                    <a:pt x="12" y="57"/>
                  </a:cubicBezTo>
                  <a:cubicBezTo>
                    <a:pt x="103" y="148"/>
                    <a:pt x="103" y="148"/>
                    <a:pt x="103" y="148"/>
                  </a:cubicBezTo>
                  <a:cubicBezTo>
                    <a:pt x="114" y="159"/>
                    <a:pt x="137" y="159"/>
                    <a:pt x="148" y="148"/>
                  </a:cubicBezTo>
                  <a:cubicBezTo>
                    <a:pt x="160" y="136"/>
                    <a:pt x="160" y="113"/>
                    <a:pt x="148" y="102"/>
                  </a:cubicBezTo>
                  <a:cubicBezTo>
                    <a:pt x="57" y="11"/>
                    <a:pt x="57" y="11"/>
                    <a:pt x="57" y="11"/>
                  </a:cubicBezTo>
                  <a:cubicBezTo>
                    <a:pt x="46" y="0"/>
                    <a:pt x="46" y="0"/>
                    <a:pt x="35" y="0"/>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6" name="Freeform 45"/>
            <p:cNvSpPr>
              <a:spLocks noChangeArrowheads="1"/>
            </p:cNvSpPr>
            <p:nvPr/>
          </p:nvSpPr>
          <p:spPr bwMode="auto">
            <a:xfrm>
              <a:off x="7395352" y="4767626"/>
              <a:ext cx="35652" cy="35652"/>
            </a:xfrm>
            <a:custGeom>
              <a:avLst/>
              <a:gdLst>
                <a:gd name="T0" fmla="*/ 11 w 160"/>
                <a:gd name="T1" fmla="*/ 148 h 160"/>
                <a:gd name="T2" fmla="*/ 11 w 160"/>
                <a:gd name="T3" fmla="*/ 148 h 160"/>
                <a:gd name="T4" fmla="*/ 57 w 160"/>
                <a:gd name="T5" fmla="*/ 148 h 160"/>
                <a:gd name="T6" fmla="*/ 148 w 160"/>
                <a:gd name="T7" fmla="*/ 57 h 160"/>
                <a:gd name="T8" fmla="*/ 148 w 160"/>
                <a:gd name="T9" fmla="*/ 11 h 160"/>
                <a:gd name="T10" fmla="*/ 125 w 160"/>
                <a:gd name="T11" fmla="*/ 0 h 160"/>
                <a:gd name="T12" fmla="*/ 102 w 160"/>
                <a:gd name="T13" fmla="*/ 11 h 160"/>
                <a:gd name="T14" fmla="*/ 11 w 160"/>
                <a:gd name="T15" fmla="*/ 102 h 160"/>
                <a:gd name="T16" fmla="*/ 11 w 160"/>
                <a:gd name="T17" fmla="*/ 1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60">
                  <a:moveTo>
                    <a:pt x="11" y="148"/>
                  </a:moveTo>
                  <a:lnTo>
                    <a:pt x="11" y="148"/>
                  </a:lnTo>
                  <a:cubicBezTo>
                    <a:pt x="23" y="159"/>
                    <a:pt x="46" y="159"/>
                    <a:pt x="57" y="148"/>
                  </a:cubicBezTo>
                  <a:cubicBezTo>
                    <a:pt x="148" y="57"/>
                    <a:pt x="148" y="57"/>
                    <a:pt x="148" y="57"/>
                  </a:cubicBezTo>
                  <a:cubicBezTo>
                    <a:pt x="159" y="45"/>
                    <a:pt x="159" y="23"/>
                    <a:pt x="148" y="11"/>
                  </a:cubicBezTo>
                  <a:cubicBezTo>
                    <a:pt x="148" y="0"/>
                    <a:pt x="136" y="0"/>
                    <a:pt x="125" y="0"/>
                  </a:cubicBezTo>
                  <a:cubicBezTo>
                    <a:pt x="125" y="0"/>
                    <a:pt x="114" y="0"/>
                    <a:pt x="102" y="11"/>
                  </a:cubicBezTo>
                  <a:cubicBezTo>
                    <a:pt x="11" y="102"/>
                    <a:pt x="11" y="102"/>
                    <a:pt x="11" y="102"/>
                  </a:cubicBezTo>
                  <a:cubicBezTo>
                    <a:pt x="0" y="113"/>
                    <a:pt x="0" y="136"/>
                    <a:pt x="11" y="148"/>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7" name="Freeform 46"/>
            <p:cNvSpPr>
              <a:spLocks noChangeArrowheads="1"/>
            </p:cNvSpPr>
            <p:nvPr/>
          </p:nvSpPr>
          <p:spPr bwMode="auto">
            <a:xfrm>
              <a:off x="7530036" y="4797336"/>
              <a:ext cx="28719" cy="48526"/>
            </a:xfrm>
            <a:custGeom>
              <a:avLst/>
              <a:gdLst>
                <a:gd name="T0" fmla="*/ 68 w 126"/>
                <a:gd name="T1" fmla="*/ 23 h 217"/>
                <a:gd name="T2" fmla="*/ 68 w 126"/>
                <a:gd name="T3" fmla="*/ 23 h 217"/>
                <a:gd name="T4" fmla="*/ 34 w 126"/>
                <a:gd name="T5" fmla="*/ 0 h 217"/>
                <a:gd name="T6" fmla="*/ 34 w 126"/>
                <a:gd name="T7" fmla="*/ 12 h 217"/>
                <a:gd name="T8" fmla="*/ 11 w 126"/>
                <a:gd name="T9" fmla="*/ 46 h 217"/>
                <a:gd name="T10" fmla="*/ 57 w 126"/>
                <a:gd name="T11" fmla="*/ 182 h 217"/>
                <a:gd name="T12" fmla="*/ 91 w 126"/>
                <a:gd name="T13" fmla="*/ 205 h 217"/>
                <a:gd name="T14" fmla="*/ 113 w 126"/>
                <a:gd name="T15" fmla="*/ 171 h 217"/>
                <a:gd name="T16" fmla="*/ 68 w 126"/>
                <a:gd name="T17" fmla="*/ 2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17">
                  <a:moveTo>
                    <a:pt x="68" y="23"/>
                  </a:moveTo>
                  <a:lnTo>
                    <a:pt x="68" y="23"/>
                  </a:lnTo>
                  <a:cubicBezTo>
                    <a:pt x="68" y="12"/>
                    <a:pt x="57" y="0"/>
                    <a:pt x="34" y="0"/>
                  </a:cubicBezTo>
                  <a:cubicBezTo>
                    <a:pt x="34" y="0"/>
                    <a:pt x="34" y="0"/>
                    <a:pt x="34" y="12"/>
                  </a:cubicBezTo>
                  <a:cubicBezTo>
                    <a:pt x="11" y="12"/>
                    <a:pt x="0" y="34"/>
                    <a:pt x="11" y="46"/>
                  </a:cubicBezTo>
                  <a:cubicBezTo>
                    <a:pt x="57" y="182"/>
                    <a:pt x="57" y="182"/>
                    <a:pt x="57" y="182"/>
                  </a:cubicBezTo>
                  <a:cubicBezTo>
                    <a:pt x="57" y="205"/>
                    <a:pt x="80" y="216"/>
                    <a:pt x="91" y="205"/>
                  </a:cubicBezTo>
                  <a:cubicBezTo>
                    <a:pt x="113" y="205"/>
                    <a:pt x="125" y="182"/>
                    <a:pt x="113" y="171"/>
                  </a:cubicBezTo>
                  <a:lnTo>
                    <a:pt x="68" y="23"/>
                  </a:ln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8" name="Freeform 47"/>
            <p:cNvSpPr>
              <a:spLocks noChangeArrowheads="1"/>
            </p:cNvSpPr>
            <p:nvPr/>
          </p:nvSpPr>
          <p:spPr bwMode="auto">
            <a:xfrm>
              <a:off x="7458733" y="4797336"/>
              <a:ext cx="25748" cy="48526"/>
            </a:xfrm>
            <a:custGeom>
              <a:avLst/>
              <a:gdLst>
                <a:gd name="T0" fmla="*/ 91 w 114"/>
                <a:gd name="T1" fmla="*/ 12 h 217"/>
                <a:gd name="T2" fmla="*/ 91 w 114"/>
                <a:gd name="T3" fmla="*/ 12 h 217"/>
                <a:gd name="T4" fmla="*/ 80 w 114"/>
                <a:gd name="T5" fmla="*/ 0 h 217"/>
                <a:gd name="T6" fmla="*/ 45 w 114"/>
                <a:gd name="T7" fmla="*/ 23 h 217"/>
                <a:gd name="T8" fmla="*/ 0 w 114"/>
                <a:gd name="T9" fmla="*/ 171 h 217"/>
                <a:gd name="T10" fmla="*/ 23 w 114"/>
                <a:gd name="T11" fmla="*/ 205 h 217"/>
                <a:gd name="T12" fmla="*/ 57 w 114"/>
                <a:gd name="T13" fmla="*/ 182 h 217"/>
                <a:gd name="T14" fmla="*/ 102 w 114"/>
                <a:gd name="T15" fmla="*/ 46 h 217"/>
                <a:gd name="T16" fmla="*/ 91 w 114"/>
                <a:gd name="T17"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17">
                  <a:moveTo>
                    <a:pt x="91" y="12"/>
                  </a:moveTo>
                  <a:lnTo>
                    <a:pt x="91" y="12"/>
                  </a:lnTo>
                  <a:cubicBezTo>
                    <a:pt x="80" y="0"/>
                    <a:pt x="80" y="0"/>
                    <a:pt x="80" y="0"/>
                  </a:cubicBezTo>
                  <a:cubicBezTo>
                    <a:pt x="68" y="0"/>
                    <a:pt x="57" y="12"/>
                    <a:pt x="45" y="23"/>
                  </a:cubicBezTo>
                  <a:cubicBezTo>
                    <a:pt x="0" y="171"/>
                    <a:pt x="0" y="171"/>
                    <a:pt x="0" y="171"/>
                  </a:cubicBezTo>
                  <a:cubicBezTo>
                    <a:pt x="0" y="182"/>
                    <a:pt x="0" y="205"/>
                    <a:pt x="23" y="205"/>
                  </a:cubicBezTo>
                  <a:cubicBezTo>
                    <a:pt x="34" y="216"/>
                    <a:pt x="57" y="205"/>
                    <a:pt x="57" y="182"/>
                  </a:cubicBezTo>
                  <a:cubicBezTo>
                    <a:pt x="102" y="46"/>
                    <a:pt x="102" y="46"/>
                    <a:pt x="102" y="46"/>
                  </a:cubicBezTo>
                  <a:cubicBezTo>
                    <a:pt x="113" y="34"/>
                    <a:pt x="102" y="12"/>
                    <a:pt x="91" y="12"/>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49" name="Freeform 48"/>
            <p:cNvSpPr>
              <a:spLocks noChangeArrowheads="1"/>
            </p:cNvSpPr>
            <p:nvPr/>
          </p:nvSpPr>
          <p:spPr bwMode="auto">
            <a:xfrm>
              <a:off x="7468636" y="4491326"/>
              <a:ext cx="79226" cy="35652"/>
            </a:xfrm>
            <a:custGeom>
              <a:avLst/>
              <a:gdLst>
                <a:gd name="T0" fmla="*/ 46 w 354"/>
                <a:gd name="T1" fmla="*/ 159 h 160"/>
                <a:gd name="T2" fmla="*/ 46 w 354"/>
                <a:gd name="T3" fmla="*/ 159 h 160"/>
                <a:gd name="T4" fmla="*/ 318 w 354"/>
                <a:gd name="T5" fmla="*/ 57 h 160"/>
                <a:gd name="T6" fmla="*/ 341 w 354"/>
                <a:gd name="T7" fmla="*/ 23 h 160"/>
                <a:gd name="T8" fmla="*/ 307 w 354"/>
                <a:gd name="T9" fmla="*/ 0 h 160"/>
                <a:gd name="T10" fmla="*/ 307 w 354"/>
                <a:gd name="T11" fmla="*/ 0 h 160"/>
                <a:gd name="T12" fmla="*/ 23 w 354"/>
                <a:gd name="T13" fmla="*/ 91 h 160"/>
                <a:gd name="T14" fmla="*/ 0 w 354"/>
                <a:gd name="T15" fmla="*/ 137 h 160"/>
                <a:gd name="T16" fmla="*/ 46 w 354"/>
                <a:gd name="T17" fmla="*/ 15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160">
                  <a:moveTo>
                    <a:pt x="46" y="159"/>
                  </a:moveTo>
                  <a:lnTo>
                    <a:pt x="46" y="159"/>
                  </a:lnTo>
                  <a:cubicBezTo>
                    <a:pt x="318" y="57"/>
                    <a:pt x="318" y="57"/>
                    <a:pt x="318" y="57"/>
                  </a:cubicBezTo>
                  <a:cubicBezTo>
                    <a:pt x="341" y="57"/>
                    <a:pt x="353" y="34"/>
                    <a:pt x="341" y="23"/>
                  </a:cubicBezTo>
                  <a:cubicBezTo>
                    <a:pt x="341" y="12"/>
                    <a:pt x="330" y="0"/>
                    <a:pt x="307" y="0"/>
                  </a:cubicBezTo>
                  <a:lnTo>
                    <a:pt x="307" y="0"/>
                  </a:lnTo>
                  <a:cubicBezTo>
                    <a:pt x="23" y="91"/>
                    <a:pt x="23" y="91"/>
                    <a:pt x="23" y="91"/>
                  </a:cubicBezTo>
                  <a:cubicBezTo>
                    <a:pt x="0" y="102"/>
                    <a:pt x="0" y="114"/>
                    <a:pt x="0" y="137"/>
                  </a:cubicBezTo>
                  <a:cubicBezTo>
                    <a:pt x="12" y="148"/>
                    <a:pt x="23" y="159"/>
                    <a:pt x="46" y="159"/>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0" name="Freeform 49"/>
            <p:cNvSpPr>
              <a:spLocks noChangeArrowheads="1"/>
            </p:cNvSpPr>
            <p:nvPr/>
          </p:nvSpPr>
          <p:spPr bwMode="auto">
            <a:xfrm>
              <a:off x="7479530" y="4473500"/>
              <a:ext cx="58429" cy="28719"/>
            </a:xfrm>
            <a:custGeom>
              <a:avLst/>
              <a:gdLst>
                <a:gd name="T0" fmla="*/ 45 w 262"/>
                <a:gd name="T1" fmla="*/ 125 h 126"/>
                <a:gd name="T2" fmla="*/ 45 w 262"/>
                <a:gd name="T3" fmla="*/ 125 h 126"/>
                <a:gd name="T4" fmla="*/ 227 w 262"/>
                <a:gd name="T5" fmla="*/ 56 h 126"/>
                <a:gd name="T6" fmla="*/ 250 w 262"/>
                <a:gd name="T7" fmla="*/ 23 h 126"/>
                <a:gd name="T8" fmla="*/ 216 w 262"/>
                <a:gd name="T9" fmla="*/ 0 h 126"/>
                <a:gd name="T10" fmla="*/ 216 w 262"/>
                <a:gd name="T11" fmla="*/ 0 h 126"/>
                <a:gd name="T12" fmla="*/ 34 w 262"/>
                <a:gd name="T13" fmla="*/ 68 h 126"/>
                <a:gd name="T14" fmla="*/ 11 w 262"/>
                <a:gd name="T15" fmla="*/ 102 h 126"/>
                <a:gd name="T16" fmla="*/ 45 w 262"/>
                <a:gd name="T17"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26">
                  <a:moveTo>
                    <a:pt x="45" y="125"/>
                  </a:moveTo>
                  <a:lnTo>
                    <a:pt x="45" y="125"/>
                  </a:lnTo>
                  <a:cubicBezTo>
                    <a:pt x="227" y="56"/>
                    <a:pt x="227" y="56"/>
                    <a:pt x="227" y="56"/>
                  </a:cubicBezTo>
                  <a:cubicBezTo>
                    <a:pt x="250" y="56"/>
                    <a:pt x="261" y="34"/>
                    <a:pt x="250" y="23"/>
                  </a:cubicBezTo>
                  <a:cubicBezTo>
                    <a:pt x="250" y="11"/>
                    <a:pt x="238" y="0"/>
                    <a:pt x="216" y="0"/>
                  </a:cubicBezTo>
                  <a:lnTo>
                    <a:pt x="216" y="0"/>
                  </a:lnTo>
                  <a:cubicBezTo>
                    <a:pt x="34" y="68"/>
                    <a:pt x="34" y="68"/>
                    <a:pt x="34" y="68"/>
                  </a:cubicBezTo>
                  <a:cubicBezTo>
                    <a:pt x="11" y="68"/>
                    <a:pt x="0" y="91"/>
                    <a:pt x="11" y="102"/>
                  </a:cubicBezTo>
                  <a:cubicBezTo>
                    <a:pt x="11" y="113"/>
                    <a:pt x="34" y="125"/>
                    <a:pt x="45" y="125"/>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1" name="Freeform 50"/>
            <p:cNvSpPr>
              <a:spLocks noChangeArrowheads="1"/>
            </p:cNvSpPr>
            <p:nvPr/>
          </p:nvSpPr>
          <p:spPr bwMode="auto">
            <a:xfrm>
              <a:off x="7415156" y="4512122"/>
              <a:ext cx="184200" cy="265407"/>
            </a:xfrm>
            <a:custGeom>
              <a:avLst/>
              <a:gdLst>
                <a:gd name="T0" fmla="*/ 409 w 819"/>
                <a:gd name="T1" fmla="*/ 1181 h 1182"/>
                <a:gd name="T2" fmla="*/ 693 w 819"/>
                <a:gd name="T3" fmla="*/ 432 h 1182"/>
                <a:gd name="T4" fmla="*/ 545 w 819"/>
                <a:gd name="T5" fmla="*/ 91 h 1182"/>
                <a:gd name="T6" fmla="*/ 556 w 819"/>
                <a:gd name="T7" fmla="*/ 68 h 1182"/>
                <a:gd name="T8" fmla="*/ 545 w 819"/>
                <a:gd name="T9" fmla="*/ 0 h 1182"/>
                <a:gd name="T10" fmla="*/ 261 w 819"/>
                <a:gd name="T11" fmla="*/ 91 h 1182"/>
                <a:gd name="T12" fmla="*/ 261 w 819"/>
                <a:gd name="T13" fmla="*/ 102 h 1182"/>
                <a:gd name="T14" fmla="*/ 250 w 819"/>
                <a:gd name="T15" fmla="*/ 102 h 1182"/>
                <a:gd name="T16" fmla="*/ 250 w 819"/>
                <a:gd name="T17" fmla="*/ 102 h 1182"/>
                <a:gd name="T18" fmla="*/ 238 w 819"/>
                <a:gd name="T19" fmla="*/ 114 h 1182"/>
                <a:gd name="T20" fmla="*/ 238 w 819"/>
                <a:gd name="T21" fmla="*/ 114 h 1182"/>
                <a:gd name="T22" fmla="*/ 238 w 819"/>
                <a:gd name="T23" fmla="*/ 125 h 1182"/>
                <a:gd name="T24" fmla="*/ 238 w 819"/>
                <a:gd name="T25" fmla="*/ 125 h 1182"/>
                <a:gd name="T26" fmla="*/ 0 w 819"/>
                <a:gd name="T27" fmla="*/ 784 h 1182"/>
                <a:gd name="T28" fmla="*/ 204 w 819"/>
                <a:gd name="T29" fmla="*/ 602 h 1182"/>
                <a:gd name="T30" fmla="*/ 295 w 819"/>
                <a:gd name="T31" fmla="*/ 284 h 1182"/>
                <a:gd name="T32" fmla="*/ 341 w 819"/>
                <a:gd name="T33" fmla="*/ 284 h 1182"/>
                <a:gd name="T34" fmla="*/ 318 w 819"/>
                <a:gd name="T35" fmla="*/ 591 h 1182"/>
                <a:gd name="T36" fmla="*/ 341 w 819"/>
                <a:gd name="T37" fmla="*/ 557 h 1182"/>
                <a:gd name="T38" fmla="*/ 386 w 819"/>
                <a:gd name="T39" fmla="*/ 557 h 1182"/>
                <a:gd name="T40" fmla="*/ 397 w 819"/>
                <a:gd name="T41" fmla="*/ 557 h 1182"/>
                <a:gd name="T42" fmla="*/ 431 w 819"/>
                <a:gd name="T43" fmla="*/ 557 h 1182"/>
                <a:gd name="T44" fmla="*/ 443 w 819"/>
                <a:gd name="T45" fmla="*/ 557 h 1182"/>
                <a:gd name="T46" fmla="*/ 477 w 819"/>
                <a:gd name="T47" fmla="*/ 557 h 1182"/>
                <a:gd name="T48" fmla="*/ 488 w 819"/>
                <a:gd name="T49" fmla="*/ 557 h 1182"/>
                <a:gd name="T50" fmla="*/ 522 w 819"/>
                <a:gd name="T51" fmla="*/ 557 h 1182"/>
                <a:gd name="T52" fmla="*/ 556 w 819"/>
                <a:gd name="T53" fmla="*/ 591 h 1182"/>
                <a:gd name="T54" fmla="*/ 500 w 819"/>
                <a:gd name="T55" fmla="*/ 261 h 1182"/>
                <a:gd name="T56" fmla="*/ 522 w 819"/>
                <a:gd name="T57" fmla="*/ 284 h 1182"/>
                <a:gd name="T58" fmla="*/ 613 w 819"/>
                <a:gd name="T59" fmla="*/ 613 h 1182"/>
                <a:gd name="T60" fmla="*/ 500 w 819"/>
                <a:gd name="T61" fmla="*/ 625 h 1182"/>
                <a:gd name="T62" fmla="*/ 477 w 819"/>
                <a:gd name="T63" fmla="*/ 670 h 1182"/>
                <a:gd name="T64" fmla="*/ 431 w 819"/>
                <a:gd name="T65" fmla="*/ 659 h 1182"/>
                <a:gd name="T66" fmla="*/ 431 w 819"/>
                <a:gd name="T67" fmla="*/ 670 h 1182"/>
                <a:gd name="T68" fmla="*/ 386 w 819"/>
                <a:gd name="T69" fmla="*/ 659 h 1182"/>
                <a:gd name="T70" fmla="*/ 386 w 819"/>
                <a:gd name="T71" fmla="*/ 670 h 1182"/>
                <a:gd name="T72" fmla="*/ 341 w 819"/>
                <a:gd name="T73" fmla="*/ 659 h 1182"/>
                <a:gd name="T74" fmla="*/ 341 w 819"/>
                <a:gd name="T75" fmla="*/ 670 h 1182"/>
                <a:gd name="T76" fmla="*/ 295 w 819"/>
                <a:gd name="T77" fmla="*/ 659 h 1182"/>
                <a:gd name="T78" fmla="*/ 227 w 819"/>
                <a:gd name="T79" fmla="*/ 625 h 1182"/>
                <a:gd name="T80" fmla="*/ 204 w 819"/>
                <a:gd name="T81" fmla="*/ 602 h 1182"/>
                <a:gd name="T82" fmla="*/ 409 w 819"/>
                <a:gd name="T83" fmla="*/ 1102 h 1182"/>
                <a:gd name="T84" fmla="*/ 409 w 819"/>
                <a:gd name="T85" fmla="*/ 1102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9" h="1182">
                  <a:moveTo>
                    <a:pt x="409" y="1181"/>
                  </a:moveTo>
                  <a:lnTo>
                    <a:pt x="409" y="1181"/>
                  </a:lnTo>
                  <a:cubicBezTo>
                    <a:pt x="624" y="1181"/>
                    <a:pt x="818" y="988"/>
                    <a:pt x="818" y="784"/>
                  </a:cubicBezTo>
                  <a:cubicBezTo>
                    <a:pt x="818" y="636"/>
                    <a:pt x="749" y="534"/>
                    <a:pt x="693" y="432"/>
                  </a:cubicBezTo>
                  <a:cubicBezTo>
                    <a:pt x="636" y="341"/>
                    <a:pt x="579" y="261"/>
                    <a:pt x="579" y="125"/>
                  </a:cubicBezTo>
                  <a:cubicBezTo>
                    <a:pt x="579" y="114"/>
                    <a:pt x="568" y="91"/>
                    <a:pt x="545" y="91"/>
                  </a:cubicBezTo>
                  <a:cubicBezTo>
                    <a:pt x="466" y="91"/>
                    <a:pt x="466" y="91"/>
                    <a:pt x="466" y="91"/>
                  </a:cubicBezTo>
                  <a:cubicBezTo>
                    <a:pt x="556" y="68"/>
                    <a:pt x="556" y="68"/>
                    <a:pt x="556" y="68"/>
                  </a:cubicBezTo>
                  <a:cubicBezTo>
                    <a:pt x="579" y="57"/>
                    <a:pt x="591" y="34"/>
                    <a:pt x="579" y="23"/>
                  </a:cubicBezTo>
                  <a:cubicBezTo>
                    <a:pt x="579" y="11"/>
                    <a:pt x="568" y="0"/>
                    <a:pt x="545" y="0"/>
                  </a:cubicBezTo>
                  <a:lnTo>
                    <a:pt x="545" y="0"/>
                  </a:lnTo>
                  <a:cubicBezTo>
                    <a:pt x="261" y="91"/>
                    <a:pt x="261" y="91"/>
                    <a:pt x="261" y="91"/>
                  </a:cubicBezTo>
                  <a:lnTo>
                    <a:pt x="261" y="102"/>
                  </a:lnTo>
                  <a:lnTo>
                    <a:pt x="261" y="102"/>
                  </a:lnTo>
                  <a:lnTo>
                    <a:pt x="250" y="102"/>
                  </a:lnTo>
                  <a:lnTo>
                    <a:pt x="250" y="102"/>
                  </a:lnTo>
                  <a:lnTo>
                    <a:pt x="250" y="102"/>
                  </a:lnTo>
                  <a:lnTo>
                    <a:pt x="250" y="102"/>
                  </a:lnTo>
                  <a:lnTo>
                    <a:pt x="250" y="102"/>
                  </a:lnTo>
                  <a:cubicBezTo>
                    <a:pt x="250" y="114"/>
                    <a:pt x="238" y="114"/>
                    <a:pt x="238" y="114"/>
                  </a:cubicBezTo>
                  <a:lnTo>
                    <a:pt x="238" y="114"/>
                  </a:lnTo>
                  <a:lnTo>
                    <a:pt x="238" y="114"/>
                  </a:lnTo>
                  <a:lnTo>
                    <a:pt x="238" y="114"/>
                  </a:lnTo>
                  <a:cubicBezTo>
                    <a:pt x="238" y="125"/>
                    <a:pt x="238" y="125"/>
                    <a:pt x="238" y="125"/>
                  </a:cubicBezTo>
                  <a:lnTo>
                    <a:pt x="238" y="125"/>
                  </a:lnTo>
                  <a:lnTo>
                    <a:pt x="238" y="125"/>
                  </a:lnTo>
                  <a:cubicBezTo>
                    <a:pt x="238" y="261"/>
                    <a:pt x="182" y="341"/>
                    <a:pt x="125" y="432"/>
                  </a:cubicBezTo>
                  <a:cubicBezTo>
                    <a:pt x="68" y="534"/>
                    <a:pt x="0" y="636"/>
                    <a:pt x="0" y="784"/>
                  </a:cubicBezTo>
                  <a:cubicBezTo>
                    <a:pt x="0" y="988"/>
                    <a:pt x="193" y="1181"/>
                    <a:pt x="409" y="1181"/>
                  </a:cubicBezTo>
                  <a:close/>
                  <a:moveTo>
                    <a:pt x="204" y="602"/>
                  </a:moveTo>
                  <a:lnTo>
                    <a:pt x="204" y="602"/>
                  </a:lnTo>
                  <a:cubicBezTo>
                    <a:pt x="295" y="466"/>
                    <a:pt x="295" y="284"/>
                    <a:pt x="295" y="284"/>
                  </a:cubicBezTo>
                  <a:cubicBezTo>
                    <a:pt x="295" y="273"/>
                    <a:pt x="306" y="261"/>
                    <a:pt x="318" y="261"/>
                  </a:cubicBezTo>
                  <a:cubicBezTo>
                    <a:pt x="329" y="261"/>
                    <a:pt x="341" y="273"/>
                    <a:pt x="341" y="284"/>
                  </a:cubicBezTo>
                  <a:cubicBezTo>
                    <a:pt x="341" y="284"/>
                    <a:pt x="341" y="454"/>
                    <a:pt x="261" y="591"/>
                  </a:cubicBezTo>
                  <a:cubicBezTo>
                    <a:pt x="318" y="591"/>
                    <a:pt x="318" y="591"/>
                    <a:pt x="318" y="591"/>
                  </a:cubicBezTo>
                  <a:lnTo>
                    <a:pt x="329" y="591"/>
                  </a:lnTo>
                  <a:cubicBezTo>
                    <a:pt x="341" y="557"/>
                    <a:pt x="341" y="557"/>
                    <a:pt x="341" y="557"/>
                  </a:cubicBezTo>
                  <a:cubicBezTo>
                    <a:pt x="352" y="545"/>
                    <a:pt x="363" y="534"/>
                    <a:pt x="363" y="545"/>
                  </a:cubicBezTo>
                  <a:cubicBezTo>
                    <a:pt x="375" y="545"/>
                    <a:pt x="386" y="557"/>
                    <a:pt x="386" y="557"/>
                  </a:cubicBezTo>
                  <a:cubicBezTo>
                    <a:pt x="386" y="568"/>
                    <a:pt x="386" y="568"/>
                    <a:pt x="386" y="568"/>
                  </a:cubicBezTo>
                  <a:cubicBezTo>
                    <a:pt x="397" y="557"/>
                    <a:pt x="397" y="557"/>
                    <a:pt x="397" y="557"/>
                  </a:cubicBezTo>
                  <a:cubicBezTo>
                    <a:pt x="397" y="545"/>
                    <a:pt x="409" y="534"/>
                    <a:pt x="420" y="545"/>
                  </a:cubicBezTo>
                  <a:lnTo>
                    <a:pt x="431" y="557"/>
                  </a:lnTo>
                  <a:cubicBezTo>
                    <a:pt x="431" y="568"/>
                    <a:pt x="431" y="568"/>
                    <a:pt x="431" y="568"/>
                  </a:cubicBezTo>
                  <a:cubicBezTo>
                    <a:pt x="443" y="557"/>
                    <a:pt x="443" y="557"/>
                    <a:pt x="443" y="557"/>
                  </a:cubicBezTo>
                  <a:cubicBezTo>
                    <a:pt x="443" y="545"/>
                    <a:pt x="454" y="534"/>
                    <a:pt x="466" y="545"/>
                  </a:cubicBezTo>
                  <a:cubicBezTo>
                    <a:pt x="477" y="545"/>
                    <a:pt x="477" y="557"/>
                    <a:pt x="477" y="557"/>
                  </a:cubicBezTo>
                  <a:cubicBezTo>
                    <a:pt x="477" y="568"/>
                    <a:pt x="477" y="568"/>
                    <a:pt x="477" y="568"/>
                  </a:cubicBezTo>
                  <a:cubicBezTo>
                    <a:pt x="488" y="557"/>
                    <a:pt x="488" y="557"/>
                    <a:pt x="488" y="557"/>
                  </a:cubicBezTo>
                  <a:cubicBezTo>
                    <a:pt x="488" y="545"/>
                    <a:pt x="500" y="534"/>
                    <a:pt x="511" y="545"/>
                  </a:cubicBezTo>
                  <a:cubicBezTo>
                    <a:pt x="522" y="545"/>
                    <a:pt x="522" y="557"/>
                    <a:pt x="522" y="557"/>
                  </a:cubicBezTo>
                  <a:cubicBezTo>
                    <a:pt x="522" y="591"/>
                    <a:pt x="522" y="591"/>
                    <a:pt x="522" y="591"/>
                  </a:cubicBezTo>
                  <a:cubicBezTo>
                    <a:pt x="556" y="591"/>
                    <a:pt x="556" y="591"/>
                    <a:pt x="556" y="591"/>
                  </a:cubicBezTo>
                  <a:cubicBezTo>
                    <a:pt x="488" y="454"/>
                    <a:pt x="488" y="284"/>
                    <a:pt x="488" y="284"/>
                  </a:cubicBezTo>
                  <a:cubicBezTo>
                    <a:pt x="488" y="273"/>
                    <a:pt x="488" y="261"/>
                    <a:pt x="500" y="261"/>
                  </a:cubicBezTo>
                  <a:lnTo>
                    <a:pt x="500" y="261"/>
                  </a:lnTo>
                  <a:cubicBezTo>
                    <a:pt x="511" y="261"/>
                    <a:pt x="522" y="273"/>
                    <a:pt x="522" y="284"/>
                  </a:cubicBezTo>
                  <a:cubicBezTo>
                    <a:pt x="522" y="284"/>
                    <a:pt x="522" y="466"/>
                    <a:pt x="613" y="602"/>
                  </a:cubicBezTo>
                  <a:cubicBezTo>
                    <a:pt x="624" y="602"/>
                    <a:pt x="624" y="613"/>
                    <a:pt x="613" y="613"/>
                  </a:cubicBezTo>
                  <a:cubicBezTo>
                    <a:pt x="613" y="625"/>
                    <a:pt x="602" y="625"/>
                    <a:pt x="602" y="625"/>
                  </a:cubicBezTo>
                  <a:cubicBezTo>
                    <a:pt x="500" y="625"/>
                    <a:pt x="500" y="625"/>
                    <a:pt x="500" y="625"/>
                  </a:cubicBezTo>
                  <a:lnTo>
                    <a:pt x="500" y="625"/>
                  </a:lnTo>
                  <a:cubicBezTo>
                    <a:pt x="477" y="670"/>
                    <a:pt x="477" y="670"/>
                    <a:pt x="477" y="670"/>
                  </a:cubicBezTo>
                  <a:cubicBezTo>
                    <a:pt x="477" y="670"/>
                    <a:pt x="466" y="682"/>
                    <a:pt x="454" y="670"/>
                  </a:cubicBezTo>
                  <a:cubicBezTo>
                    <a:pt x="443" y="670"/>
                    <a:pt x="431" y="670"/>
                    <a:pt x="431" y="659"/>
                  </a:cubicBezTo>
                  <a:cubicBezTo>
                    <a:pt x="431" y="647"/>
                    <a:pt x="431" y="647"/>
                    <a:pt x="431" y="647"/>
                  </a:cubicBezTo>
                  <a:cubicBezTo>
                    <a:pt x="431" y="670"/>
                    <a:pt x="431" y="670"/>
                    <a:pt x="431" y="670"/>
                  </a:cubicBezTo>
                  <a:cubicBezTo>
                    <a:pt x="420" y="670"/>
                    <a:pt x="420" y="682"/>
                    <a:pt x="409" y="670"/>
                  </a:cubicBezTo>
                  <a:cubicBezTo>
                    <a:pt x="397" y="670"/>
                    <a:pt x="386" y="670"/>
                    <a:pt x="386" y="659"/>
                  </a:cubicBezTo>
                  <a:cubicBezTo>
                    <a:pt x="386" y="647"/>
                    <a:pt x="386" y="647"/>
                    <a:pt x="386" y="647"/>
                  </a:cubicBezTo>
                  <a:cubicBezTo>
                    <a:pt x="386" y="670"/>
                    <a:pt x="386" y="670"/>
                    <a:pt x="386" y="670"/>
                  </a:cubicBezTo>
                  <a:cubicBezTo>
                    <a:pt x="375" y="670"/>
                    <a:pt x="363" y="682"/>
                    <a:pt x="363" y="670"/>
                  </a:cubicBezTo>
                  <a:cubicBezTo>
                    <a:pt x="352" y="670"/>
                    <a:pt x="341" y="670"/>
                    <a:pt x="341" y="659"/>
                  </a:cubicBezTo>
                  <a:cubicBezTo>
                    <a:pt x="341" y="647"/>
                    <a:pt x="341" y="647"/>
                    <a:pt x="341" y="647"/>
                  </a:cubicBezTo>
                  <a:cubicBezTo>
                    <a:pt x="341" y="670"/>
                    <a:pt x="341" y="670"/>
                    <a:pt x="341" y="670"/>
                  </a:cubicBezTo>
                  <a:cubicBezTo>
                    <a:pt x="329" y="670"/>
                    <a:pt x="318" y="682"/>
                    <a:pt x="318" y="670"/>
                  </a:cubicBezTo>
                  <a:cubicBezTo>
                    <a:pt x="306" y="670"/>
                    <a:pt x="295" y="670"/>
                    <a:pt x="295" y="659"/>
                  </a:cubicBezTo>
                  <a:cubicBezTo>
                    <a:pt x="295" y="625"/>
                    <a:pt x="295" y="625"/>
                    <a:pt x="295" y="625"/>
                  </a:cubicBezTo>
                  <a:cubicBezTo>
                    <a:pt x="227" y="625"/>
                    <a:pt x="227" y="625"/>
                    <a:pt x="227" y="625"/>
                  </a:cubicBezTo>
                  <a:cubicBezTo>
                    <a:pt x="216" y="625"/>
                    <a:pt x="204" y="625"/>
                    <a:pt x="204" y="613"/>
                  </a:cubicBezTo>
                  <a:lnTo>
                    <a:pt x="204" y="602"/>
                  </a:lnTo>
                  <a:close/>
                  <a:moveTo>
                    <a:pt x="409" y="1102"/>
                  </a:moveTo>
                  <a:lnTo>
                    <a:pt x="409" y="1102"/>
                  </a:lnTo>
                  <a:cubicBezTo>
                    <a:pt x="409" y="1102"/>
                    <a:pt x="125" y="1102"/>
                    <a:pt x="79" y="829"/>
                  </a:cubicBezTo>
                  <a:cubicBezTo>
                    <a:pt x="79" y="829"/>
                    <a:pt x="125" y="1011"/>
                    <a:pt x="409" y="1102"/>
                  </a:cubicBezTo>
                  <a:close/>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grpSp>
      <p:grpSp>
        <p:nvGrpSpPr>
          <p:cNvPr id="52" name="Group 18"/>
          <p:cNvGrpSpPr/>
          <p:nvPr/>
        </p:nvGrpSpPr>
        <p:grpSpPr>
          <a:xfrm>
            <a:off x="5428413" y="2913518"/>
            <a:ext cx="390333" cy="230668"/>
            <a:chOff x="1664451" y="4516084"/>
            <a:chExt cx="357507" cy="288182"/>
          </a:xfrm>
        </p:grpSpPr>
        <p:sp>
          <p:nvSpPr>
            <p:cNvPr id="53" name="Freeform 52"/>
            <p:cNvSpPr>
              <a:spLocks noChangeArrowheads="1"/>
            </p:cNvSpPr>
            <p:nvPr/>
          </p:nvSpPr>
          <p:spPr bwMode="auto">
            <a:xfrm>
              <a:off x="1817951" y="4732966"/>
              <a:ext cx="51497" cy="35652"/>
            </a:xfrm>
            <a:custGeom>
              <a:avLst/>
              <a:gdLst>
                <a:gd name="T0" fmla="*/ 0 w 228"/>
                <a:gd name="T1" fmla="*/ 45 h 160"/>
                <a:gd name="T2" fmla="*/ 0 w 228"/>
                <a:gd name="T3" fmla="*/ 45 h 160"/>
                <a:gd name="T4" fmla="*/ 113 w 228"/>
                <a:gd name="T5" fmla="*/ 159 h 160"/>
                <a:gd name="T6" fmla="*/ 227 w 228"/>
                <a:gd name="T7" fmla="*/ 45 h 160"/>
                <a:gd name="T8" fmla="*/ 113 w 228"/>
                <a:gd name="T9" fmla="*/ 0 h 160"/>
                <a:gd name="T10" fmla="*/ 0 w 228"/>
                <a:gd name="T11" fmla="*/ 45 h 160"/>
              </a:gdLst>
              <a:ahLst/>
              <a:cxnLst>
                <a:cxn ang="0">
                  <a:pos x="T0" y="T1"/>
                </a:cxn>
                <a:cxn ang="0">
                  <a:pos x="T2" y="T3"/>
                </a:cxn>
                <a:cxn ang="0">
                  <a:pos x="T4" y="T5"/>
                </a:cxn>
                <a:cxn ang="0">
                  <a:pos x="T6" y="T7"/>
                </a:cxn>
                <a:cxn ang="0">
                  <a:pos x="T8" y="T9"/>
                </a:cxn>
                <a:cxn ang="0">
                  <a:pos x="T10" y="T11"/>
                </a:cxn>
              </a:cxnLst>
              <a:rect l="0" t="0" r="r" b="b"/>
              <a:pathLst>
                <a:path w="228" h="160">
                  <a:moveTo>
                    <a:pt x="0" y="45"/>
                  </a:moveTo>
                  <a:lnTo>
                    <a:pt x="0" y="45"/>
                  </a:lnTo>
                  <a:cubicBezTo>
                    <a:pt x="113" y="159"/>
                    <a:pt x="113" y="159"/>
                    <a:pt x="113" y="159"/>
                  </a:cubicBezTo>
                  <a:cubicBezTo>
                    <a:pt x="227" y="45"/>
                    <a:pt x="227" y="45"/>
                    <a:pt x="227" y="45"/>
                  </a:cubicBezTo>
                  <a:cubicBezTo>
                    <a:pt x="193" y="22"/>
                    <a:pt x="159" y="0"/>
                    <a:pt x="113" y="0"/>
                  </a:cubicBezTo>
                  <a:cubicBezTo>
                    <a:pt x="68" y="0"/>
                    <a:pt x="23" y="22"/>
                    <a:pt x="0" y="45"/>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4" name="Freeform 53"/>
            <p:cNvSpPr>
              <a:spLocks noChangeArrowheads="1"/>
            </p:cNvSpPr>
            <p:nvPr/>
          </p:nvSpPr>
          <p:spPr bwMode="auto">
            <a:xfrm>
              <a:off x="1766454" y="4661662"/>
              <a:ext cx="153501" cy="56448"/>
            </a:xfrm>
            <a:custGeom>
              <a:avLst/>
              <a:gdLst>
                <a:gd name="T0" fmla="*/ 0 w 683"/>
                <a:gd name="T1" fmla="*/ 136 h 250"/>
                <a:gd name="T2" fmla="*/ 0 w 683"/>
                <a:gd name="T3" fmla="*/ 136 h 250"/>
                <a:gd name="T4" fmla="*/ 114 w 683"/>
                <a:gd name="T5" fmla="*/ 249 h 250"/>
                <a:gd name="T6" fmla="*/ 341 w 683"/>
                <a:gd name="T7" fmla="*/ 159 h 250"/>
                <a:gd name="T8" fmla="*/ 569 w 683"/>
                <a:gd name="T9" fmla="*/ 249 h 250"/>
                <a:gd name="T10" fmla="*/ 682 w 683"/>
                <a:gd name="T11" fmla="*/ 136 h 250"/>
                <a:gd name="T12" fmla="*/ 341 w 683"/>
                <a:gd name="T13" fmla="*/ 0 h 250"/>
                <a:gd name="T14" fmla="*/ 0 w 683"/>
                <a:gd name="T15" fmla="*/ 136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50">
                  <a:moveTo>
                    <a:pt x="0" y="136"/>
                  </a:moveTo>
                  <a:lnTo>
                    <a:pt x="0" y="136"/>
                  </a:lnTo>
                  <a:cubicBezTo>
                    <a:pt x="114" y="249"/>
                    <a:pt x="114" y="249"/>
                    <a:pt x="114" y="249"/>
                  </a:cubicBezTo>
                  <a:cubicBezTo>
                    <a:pt x="171" y="193"/>
                    <a:pt x="251" y="159"/>
                    <a:pt x="341" y="159"/>
                  </a:cubicBezTo>
                  <a:cubicBezTo>
                    <a:pt x="432" y="159"/>
                    <a:pt x="512" y="193"/>
                    <a:pt x="569" y="249"/>
                  </a:cubicBezTo>
                  <a:cubicBezTo>
                    <a:pt x="682" y="136"/>
                    <a:pt x="682" y="136"/>
                    <a:pt x="682" y="136"/>
                  </a:cubicBezTo>
                  <a:cubicBezTo>
                    <a:pt x="591" y="45"/>
                    <a:pt x="478" y="0"/>
                    <a:pt x="341" y="0"/>
                  </a:cubicBezTo>
                  <a:cubicBezTo>
                    <a:pt x="205" y="0"/>
                    <a:pt x="80" y="45"/>
                    <a:pt x="0" y="136"/>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5" name="Freeform 54"/>
            <p:cNvSpPr>
              <a:spLocks noChangeArrowheads="1"/>
            </p:cNvSpPr>
            <p:nvPr/>
          </p:nvSpPr>
          <p:spPr bwMode="auto">
            <a:xfrm>
              <a:off x="1714957" y="4587387"/>
              <a:ext cx="255504" cy="79226"/>
            </a:xfrm>
            <a:custGeom>
              <a:avLst/>
              <a:gdLst>
                <a:gd name="T0" fmla="*/ 0 w 1137"/>
                <a:gd name="T1" fmla="*/ 239 h 353"/>
                <a:gd name="T2" fmla="*/ 0 w 1137"/>
                <a:gd name="T3" fmla="*/ 239 h 353"/>
                <a:gd name="T4" fmla="*/ 114 w 1137"/>
                <a:gd name="T5" fmla="*/ 352 h 353"/>
                <a:gd name="T6" fmla="*/ 568 w 1137"/>
                <a:gd name="T7" fmla="*/ 159 h 353"/>
                <a:gd name="T8" fmla="*/ 1023 w 1137"/>
                <a:gd name="T9" fmla="*/ 352 h 353"/>
                <a:gd name="T10" fmla="*/ 1136 w 1137"/>
                <a:gd name="T11" fmla="*/ 239 h 353"/>
                <a:gd name="T12" fmla="*/ 568 w 1137"/>
                <a:gd name="T13" fmla="*/ 0 h 353"/>
                <a:gd name="T14" fmla="*/ 0 w 1137"/>
                <a:gd name="T15" fmla="*/ 239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7" h="353">
                  <a:moveTo>
                    <a:pt x="0" y="239"/>
                  </a:moveTo>
                  <a:lnTo>
                    <a:pt x="0" y="239"/>
                  </a:lnTo>
                  <a:cubicBezTo>
                    <a:pt x="114" y="352"/>
                    <a:pt x="114" y="352"/>
                    <a:pt x="114" y="352"/>
                  </a:cubicBezTo>
                  <a:cubicBezTo>
                    <a:pt x="227" y="239"/>
                    <a:pt x="387" y="159"/>
                    <a:pt x="568" y="159"/>
                  </a:cubicBezTo>
                  <a:cubicBezTo>
                    <a:pt x="739" y="159"/>
                    <a:pt x="909" y="239"/>
                    <a:pt x="1023" y="352"/>
                  </a:cubicBezTo>
                  <a:cubicBezTo>
                    <a:pt x="1136" y="239"/>
                    <a:pt x="1136" y="239"/>
                    <a:pt x="1136" y="239"/>
                  </a:cubicBezTo>
                  <a:cubicBezTo>
                    <a:pt x="989" y="91"/>
                    <a:pt x="784" y="0"/>
                    <a:pt x="568" y="0"/>
                  </a:cubicBezTo>
                  <a:cubicBezTo>
                    <a:pt x="341" y="0"/>
                    <a:pt x="148" y="91"/>
                    <a:pt x="0" y="239"/>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6" name="Freeform 55"/>
            <p:cNvSpPr>
              <a:spLocks noChangeArrowheads="1"/>
            </p:cNvSpPr>
            <p:nvPr/>
          </p:nvSpPr>
          <p:spPr bwMode="auto">
            <a:xfrm>
              <a:off x="1664451" y="4516084"/>
              <a:ext cx="357507" cy="100023"/>
            </a:xfrm>
            <a:custGeom>
              <a:avLst/>
              <a:gdLst>
                <a:gd name="T0" fmla="*/ 795 w 1591"/>
                <a:gd name="T1" fmla="*/ 0 h 444"/>
                <a:gd name="T2" fmla="*/ 795 w 1591"/>
                <a:gd name="T3" fmla="*/ 0 h 444"/>
                <a:gd name="T4" fmla="*/ 0 w 1591"/>
                <a:gd name="T5" fmla="*/ 330 h 444"/>
                <a:gd name="T6" fmla="*/ 114 w 1591"/>
                <a:gd name="T7" fmla="*/ 443 h 444"/>
                <a:gd name="T8" fmla="*/ 795 w 1591"/>
                <a:gd name="T9" fmla="*/ 159 h 444"/>
                <a:gd name="T10" fmla="*/ 1477 w 1591"/>
                <a:gd name="T11" fmla="*/ 443 h 444"/>
                <a:gd name="T12" fmla="*/ 1590 w 1591"/>
                <a:gd name="T13" fmla="*/ 330 h 444"/>
                <a:gd name="T14" fmla="*/ 795 w 1591"/>
                <a:gd name="T15" fmla="*/ 0 h 4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1" h="444">
                  <a:moveTo>
                    <a:pt x="795" y="0"/>
                  </a:moveTo>
                  <a:lnTo>
                    <a:pt x="795" y="0"/>
                  </a:lnTo>
                  <a:cubicBezTo>
                    <a:pt x="477" y="0"/>
                    <a:pt x="205" y="125"/>
                    <a:pt x="0" y="330"/>
                  </a:cubicBezTo>
                  <a:cubicBezTo>
                    <a:pt x="114" y="443"/>
                    <a:pt x="114" y="443"/>
                    <a:pt x="114" y="443"/>
                  </a:cubicBezTo>
                  <a:cubicBezTo>
                    <a:pt x="284" y="273"/>
                    <a:pt x="523" y="159"/>
                    <a:pt x="795" y="159"/>
                  </a:cubicBezTo>
                  <a:cubicBezTo>
                    <a:pt x="1056" y="159"/>
                    <a:pt x="1306" y="273"/>
                    <a:pt x="1477" y="443"/>
                  </a:cubicBezTo>
                  <a:cubicBezTo>
                    <a:pt x="1590" y="330"/>
                    <a:pt x="1590" y="330"/>
                    <a:pt x="1590" y="330"/>
                  </a:cubicBezTo>
                  <a:cubicBezTo>
                    <a:pt x="1386" y="125"/>
                    <a:pt x="1102" y="0"/>
                    <a:pt x="795" y="0"/>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57" name="Freeform 56"/>
            <p:cNvSpPr>
              <a:spLocks noChangeArrowheads="1"/>
            </p:cNvSpPr>
            <p:nvPr/>
          </p:nvSpPr>
          <p:spPr bwMode="auto">
            <a:xfrm>
              <a:off x="1807056" y="4732963"/>
              <a:ext cx="71303" cy="71303"/>
            </a:xfrm>
            <a:custGeom>
              <a:avLst/>
              <a:gdLst>
                <a:gd name="T0" fmla="*/ 318 w 319"/>
                <a:gd name="T1" fmla="*/ 159 h 319"/>
                <a:gd name="T2" fmla="*/ 318 w 319"/>
                <a:gd name="T3" fmla="*/ 159 h 319"/>
                <a:gd name="T4" fmla="*/ 159 w 319"/>
                <a:gd name="T5" fmla="*/ 0 h 319"/>
                <a:gd name="T6" fmla="*/ 0 w 319"/>
                <a:gd name="T7" fmla="*/ 159 h 319"/>
                <a:gd name="T8" fmla="*/ 159 w 319"/>
                <a:gd name="T9" fmla="*/ 318 h 319"/>
                <a:gd name="T10" fmla="*/ 318 w 319"/>
                <a:gd name="T11" fmla="*/ 159 h 319"/>
              </a:gdLst>
              <a:ahLst/>
              <a:cxnLst>
                <a:cxn ang="0">
                  <a:pos x="T0" y="T1"/>
                </a:cxn>
                <a:cxn ang="0">
                  <a:pos x="T2" y="T3"/>
                </a:cxn>
                <a:cxn ang="0">
                  <a:pos x="T4" y="T5"/>
                </a:cxn>
                <a:cxn ang="0">
                  <a:pos x="T6" y="T7"/>
                </a:cxn>
                <a:cxn ang="0">
                  <a:pos x="T8" y="T9"/>
                </a:cxn>
                <a:cxn ang="0">
                  <a:pos x="T10" y="T11"/>
                </a:cxn>
              </a:cxnLst>
              <a:rect l="0" t="0" r="r" b="b"/>
              <a:pathLst>
                <a:path w="319" h="319">
                  <a:moveTo>
                    <a:pt x="318" y="159"/>
                  </a:moveTo>
                  <a:lnTo>
                    <a:pt x="318" y="159"/>
                  </a:lnTo>
                  <a:cubicBezTo>
                    <a:pt x="318" y="68"/>
                    <a:pt x="250" y="0"/>
                    <a:pt x="159" y="0"/>
                  </a:cubicBezTo>
                  <a:cubicBezTo>
                    <a:pt x="69" y="0"/>
                    <a:pt x="0" y="68"/>
                    <a:pt x="0" y="159"/>
                  </a:cubicBezTo>
                  <a:cubicBezTo>
                    <a:pt x="0" y="249"/>
                    <a:pt x="69" y="318"/>
                    <a:pt x="159" y="318"/>
                  </a:cubicBezTo>
                  <a:cubicBezTo>
                    <a:pt x="250" y="318"/>
                    <a:pt x="318" y="249"/>
                    <a:pt x="318" y="159"/>
                  </a:cubicBezTo>
                </a:path>
              </a:pathLst>
            </a:custGeom>
            <a:solidFill>
              <a:schemeClr val="tx2"/>
            </a:solidFill>
            <a:ln>
              <a:noFill/>
            </a:ln>
            <a:effectLst/>
            <a:extLst/>
          </p:spPr>
          <p:txBody>
            <a:bodyPr wrap="none" anchor="ctr"/>
            <a:lstStyle/>
            <a:p>
              <a:pPr algn="ct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grpSp>
      <p:sp>
        <p:nvSpPr>
          <p:cNvPr id="58" name="TextBox 57"/>
          <p:cNvSpPr txBox="1"/>
          <p:nvPr/>
        </p:nvSpPr>
        <p:spPr>
          <a:xfrm>
            <a:off x="5254004" y="2369873"/>
            <a:ext cx="773992" cy="515691"/>
          </a:xfrm>
          <a:prstGeom prst="rect">
            <a:avLst/>
          </a:prstGeom>
          <a:noFill/>
        </p:spPr>
        <p:txBody>
          <a:bodyPr wrap="square" lIns="0" tIns="72472" rIns="0" bIns="72472" rtlCol="0" anchor="t">
            <a:spAutoFit/>
          </a:bodyPr>
          <a:lstStyle/>
          <a:p>
            <a:pPr algn="ctr"/>
            <a:r>
              <a:rPr lang="en-US" sz="1200" dirty="0">
                <a:solidFill>
                  <a:srgbClr val="333333"/>
                </a:solidFill>
                <a:latin typeface="Trebuchet MS" panose="020B0603020202020204" pitchFamily="34" charset="0"/>
                <a:cs typeface="Henderson BCG Sans Light"/>
                <a:sym typeface="Trebuchet MS" panose="020B0603020202020204" pitchFamily="34" charset="0"/>
              </a:rPr>
              <a:t>Wearable Devices</a:t>
            </a:r>
          </a:p>
        </p:txBody>
      </p:sp>
      <p:sp>
        <p:nvSpPr>
          <p:cNvPr id="59" name="TextBox 58"/>
          <p:cNvSpPr txBox="1"/>
          <p:nvPr/>
        </p:nvSpPr>
        <p:spPr>
          <a:xfrm>
            <a:off x="7116538" y="3108862"/>
            <a:ext cx="1022227" cy="515691"/>
          </a:xfrm>
          <a:prstGeom prst="rect">
            <a:avLst/>
          </a:prstGeom>
          <a:noFill/>
        </p:spPr>
        <p:txBody>
          <a:bodyPr wrap="square" lIns="0" tIns="72472" rIns="0" bIns="72472" rtlCol="0" anchor="t">
            <a:spAutoFit/>
          </a:bodyPr>
          <a:lstStyle/>
          <a:p>
            <a:r>
              <a:rPr lang="en-US" sz="1200" dirty="0">
                <a:solidFill>
                  <a:srgbClr val="333333"/>
                </a:solidFill>
                <a:latin typeface="Trebuchet MS" panose="020B0603020202020204" pitchFamily="34" charset="0"/>
                <a:cs typeface="Henderson BCG Sans Light"/>
                <a:sym typeface="Trebuchet MS" panose="020B0603020202020204" pitchFamily="34" charset="0"/>
              </a:rPr>
              <a:t>Cognitive Computing</a:t>
            </a:r>
          </a:p>
        </p:txBody>
      </p:sp>
      <p:sp>
        <p:nvSpPr>
          <p:cNvPr id="60" name="TextBox 59"/>
          <p:cNvSpPr txBox="1"/>
          <p:nvPr/>
        </p:nvSpPr>
        <p:spPr>
          <a:xfrm>
            <a:off x="5555150" y="3050674"/>
            <a:ext cx="773992" cy="700357"/>
          </a:xfrm>
          <a:prstGeom prst="rect">
            <a:avLst/>
          </a:prstGeom>
          <a:noFill/>
          <a:ln>
            <a:noFill/>
          </a:ln>
        </p:spPr>
        <p:txBody>
          <a:bodyPr wrap="square" lIns="0" tIns="72472" rIns="0" bIns="72472" rtlCol="0" anchor="t">
            <a:spAutoFit/>
          </a:bodyPr>
          <a:lstStyle/>
          <a:p>
            <a:pPr algn="ctr"/>
            <a:r>
              <a:rPr lang="en-US" sz="1200" dirty="0">
                <a:solidFill>
                  <a:srgbClr val="333333"/>
                </a:solidFill>
                <a:latin typeface="Trebuchet MS" panose="020B0603020202020204" pitchFamily="34" charset="0"/>
                <a:cs typeface="Henderson BCG Sans Light"/>
                <a:sym typeface="Trebuchet MS" panose="020B0603020202020204" pitchFamily="34" charset="0"/>
              </a:rPr>
              <a:t>Social, Local, Mobile</a:t>
            </a:r>
          </a:p>
        </p:txBody>
      </p:sp>
      <p:pic>
        <p:nvPicPr>
          <p:cNvPr id="61" name="Picture 2" descr="https://www.beam.dental/assets/beam_footer_icon-d9e4b515f6b2e0ca8f891c9afd0149b8.png"/>
          <p:cNvPicPr>
            <a:picLocks noChangeAspect="1" noChangeArrowheads="1"/>
          </p:cNvPicPr>
          <p:nvPr/>
        </p:nvPicPr>
        <p:blipFill>
          <a:blip r:embed="rId5" cstate="email"/>
          <a:stretch>
            <a:fillRect/>
          </a:stretch>
        </p:blipFill>
        <p:spPr bwMode="auto">
          <a:xfrm>
            <a:off x="2179526" y="4812574"/>
            <a:ext cx="627645" cy="382472"/>
          </a:xfrm>
          <a:prstGeom prst="rect">
            <a:avLst/>
          </a:prstGeom>
          <a:noFill/>
        </p:spPr>
      </p:pic>
      <p:pic>
        <p:nvPicPr>
          <p:cNvPr id="62" name="Picture 4" descr="https://www.hioscar.com/om/1446164809/static/images/oscar_logo.png"/>
          <p:cNvPicPr>
            <a:picLocks noChangeAspect="1" noChangeArrowheads="1"/>
          </p:cNvPicPr>
          <p:nvPr/>
        </p:nvPicPr>
        <p:blipFill>
          <a:blip r:embed="rId6" cstate="email"/>
          <a:stretch>
            <a:fillRect/>
          </a:stretch>
        </p:blipFill>
        <p:spPr bwMode="auto">
          <a:xfrm>
            <a:off x="3104675" y="5121721"/>
            <a:ext cx="970250" cy="185613"/>
          </a:xfrm>
          <a:prstGeom prst="rect">
            <a:avLst/>
          </a:prstGeom>
          <a:noFill/>
        </p:spPr>
      </p:pic>
      <p:pic>
        <p:nvPicPr>
          <p:cNvPr id="67" name="Picture 4" descr="logo"/>
          <p:cNvPicPr>
            <a:picLocks noChangeAspect="1" noChangeArrowheads="1"/>
          </p:cNvPicPr>
          <p:nvPr/>
        </p:nvPicPr>
        <p:blipFill>
          <a:blip r:embed="rId7" cstate="email"/>
          <a:stretch>
            <a:fillRect/>
          </a:stretch>
        </p:blipFill>
        <p:spPr bwMode="auto">
          <a:xfrm>
            <a:off x="6012465" y="4934398"/>
            <a:ext cx="894318" cy="210924"/>
          </a:xfrm>
          <a:prstGeom prst="rect">
            <a:avLst/>
          </a:prstGeom>
          <a:noFill/>
        </p:spPr>
      </p:pic>
      <p:sp>
        <p:nvSpPr>
          <p:cNvPr id="68" name="Rectangle 67"/>
          <p:cNvSpPr/>
          <p:nvPr/>
        </p:nvSpPr>
        <p:spPr>
          <a:xfrm>
            <a:off x="4261533" y="4997752"/>
            <a:ext cx="3367555" cy="519332"/>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2000" dirty="0">
              <a:solidFill>
                <a:srgbClr val="333333"/>
              </a:solidFill>
              <a:latin typeface="Trebuchet MS" panose="020B0603020202020204" pitchFamily="34" charset="0"/>
              <a:cs typeface="Henderson BCG Sans Light"/>
              <a:sym typeface="Trebuchet MS" panose="020B0603020202020204" pitchFamily="34" charset="0"/>
            </a:endParaRPr>
          </a:p>
          <a:p>
            <a:pPr algn="ctr"/>
            <a:endParaRPr lang="en-US" sz="20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69" name="Rectangle 68"/>
          <p:cNvSpPr/>
          <p:nvPr/>
        </p:nvSpPr>
        <p:spPr>
          <a:xfrm>
            <a:off x="1822848" y="4997780"/>
            <a:ext cx="2681499" cy="519332"/>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2000" dirty="0">
              <a:solidFill>
                <a:srgbClr val="333333"/>
              </a:solidFill>
              <a:latin typeface="Trebuchet MS" panose="020B0603020202020204" pitchFamily="34" charset="0"/>
              <a:cs typeface="Henderson BCG Sans Light"/>
              <a:sym typeface="Trebuchet MS" panose="020B0603020202020204" pitchFamily="34" charset="0"/>
            </a:endParaRPr>
          </a:p>
          <a:p>
            <a:pPr algn="ctr"/>
            <a:endParaRPr lang="en-US" sz="2000"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70" name="TextBox 69"/>
          <p:cNvSpPr txBox="1"/>
          <p:nvPr/>
        </p:nvSpPr>
        <p:spPr>
          <a:xfrm>
            <a:off x="2812230" y="4423243"/>
            <a:ext cx="3749745" cy="454136"/>
          </a:xfrm>
          <a:prstGeom prst="rect">
            <a:avLst/>
          </a:prstGeom>
          <a:noFill/>
        </p:spPr>
        <p:txBody>
          <a:bodyPr wrap="none" tIns="72472" bIns="72472" rtlCol="0" anchor="t">
            <a:spAutoFit/>
          </a:bodyPr>
          <a:lstStyle/>
          <a:p>
            <a:pPr algn="ctr"/>
            <a:r>
              <a:rPr lang="en-US" sz="2000" b="1" dirty="0">
                <a:solidFill>
                  <a:srgbClr val="333333"/>
                </a:solidFill>
                <a:latin typeface="Trebuchet MS" panose="020B0603020202020204" pitchFamily="34" charset="0"/>
                <a:cs typeface="Henderson BCG Sans Light"/>
                <a:sym typeface="Trebuchet MS" panose="020B0603020202020204" pitchFamily="34" charset="0"/>
              </a:rPr>
              <a:t>InsTechs entering value chain</a:t>
            </a:r>
          </a:p>
        </p:txBody>
      </p:sp>
      <p:grpSp>
        <p:nvGrpSpPr>
          <p:cNvPr id="76" name="Group 75"/>
          <p:cNvGrpSpPr/>
          <p:nvPr/>
        </p:nvGrpSpPr>
        <p:grpSpPr>
          <a:xfrm>
            <a:off x="3520817" y="3223807"/>
            <a:ext cx="2058035" cy="1201339"/>
            <a:chOff x="3257528" y="3223807"/>
            <a:chExt cx="1870941" cy="1201339"/>
          </a:xfrm>
        </p:grpSpPr>
        <p:sp>
          <p:nvSpPr>
            <p:cNvPr id="63" name="Freeform 22"/>
            <p:cNvSpPr>
              <a:spLocks/>
            </p:cNvSpPr>
            <p:nvPr/>
          </p:nvSpPr>
          <p:spPr bwMode="auto">
            <a:xfrm>
              <a:off x="4193363" y="3223807"/>
              <a:ext cx="935106" cy="901355"/>
            </a:xfrm>
            <a:custGeom>
              <a:avLst/>
              <a:gdLst>
                <a:gd name="T0" fmla="*/ 0 w 1292"/>
                <a:gd name="T1" fmla="*/ 0 h 1938"/>
                <a:gd name="T2" fmla="*/ 67 w 1292"/>
                <a:gd name="T3" fmla="*/ 2 h 1938"/>
                <a:gd name="T4" fmla="*/ 197 w 1292"/>
                <a:gd name="T5" fmla="*/ 16 h 1938"/>
                <a:gd name="T6" fmla="*/ 322 w 1292"/>
                <a:gd name="T7" fmla="*/ 41 h 1938"/>
                <a:gd name="T8" fmla="*/ 443 w 1292"/>
                <a:gd name="T9" fmla="*/ 79 h 1938"/>
                <a:gd name="T10" fmla="*/ 560 w 1292"/>
                <a:gd name="T11" fmla="*/ 129 h 1938"/>
                <a:gd name="T12" fmla="*/ 670 w 1292"/>
                <a:gd name="T13" fmla="*/ 188 h 1938"/>
                <a:gd name="T14" fmla="*/ 772 w 1292"/>
                <a:gd name="T15" fmla="*/ 257 h 1938"/>
                <a:gd name="T16" fmla="*/ 868 w 1292"/>
                <a:gd name="T17" fmla="*/ 336 h 1938"/>
                <a:gd name="T18" fmla="*/ 956 w 1292"/>
                <a:gd name="T19" fmla="*/ 424 h 1938"/>
                <a:gd name="T20" fmla="*/ 1035 w 1292"/>
                <a:gd name="T21" fmla="*/ 520 h 1938"/>
                <a:gd name="T22" fmla="*/ 1104 w 1292"/>
                <a:gd name="T23" fmla="*/ 624 h 1938"/>
                <a:gd name="T24" fmla="*/ 1166 w 1292"/>
                <a:gd name="T25" fmla="*/ 733 h 1938"/>
                <a:gd name="T26" fmla="*/ 1214 w 1292"/>
                <a:gd name="T27" fmla="*/ 848 h 1938"/>
                <a:gd name="T28" fmla="*/ 1252 w 1292"/>
                <a:gd name="T29" fmla="*/ 969 h 1938"/>
                <a:gd name="T30" fmla="*/ 1277 w 1292"/>
                <a:gd name="T31" fmla="*/ 1096 h 1938"/>
                <a:gd name="T32" fmla="*/ 1290 w 1292"/>
                <a:gd name="T33" fmla="*/ 1226 h 1938"/>
                <a:gd name="T34" fmla="*/ 1292 w 1292"/>
                <a:gd name="T35" fmla="*/ 1336 h 1938"/>
                <a:gd name="T36" fmla="*/ 1287 w 1292"/>
                <a:gd name="T37" fmla="*/ 1422 h 1938"/>
                <a:gd name="T38" fmla="*/ 1275 w 1292"/>
                <a:gd name="T39" fmla="*/ 1508 h 1938"/>
                <a:gd name="T40" fmla="*/ 1258 w 1292"/>
                <a:gd name="T41" fmla="*/ 1591 h 1938"/>
                <a:gd name="T42" fmla="*/ 1235 w 1292"/>
                <a:gd name="T43" fmla="*/ 1671 h 1938"/>
                <a:gd name="T44" fmla="*/ 1208 w 1292"/>
                <a:gd name="T45" fmla="*/ 1750 h 1938"/>
                <a:gd name="T46" fmla="*/ 1175 w 1292"/>
                <a:gd name="T47" fmla="*/ 1827 h 1938"/>
                <a:gd name="T48" fmla="*/ 1139 w 1292"/>
                <a:gd name="T49" fmla="*/ 1901 h 1938"/>
                <a:gd name="T50" fmla="*/ 1119 w 1292"/>
                <a:gd name="T51" fmla="*/ 1938 h 1938"/>
                <a:gd name="T52" fmla="*/ 1119 w 1292"/>
                <a:gd name="T53" fmla="*/ 1938 h 1938"/>
                <a:gd name="T54" fmla="*/ 1118 w 1292"/>
                <a:gd name="T55" fmla="*/ 1938 h 1938"/>
                <a:gd name="T56" fmla="*/ 772 w 1292"/>
                <a:gd name="T57" fmla="*/ 1886 h 1938"/>
                <a:gd name="T58" fmla="*/ 553 w 1292"/>
                <a:gd name="T59" fmla="*/ 1612 h 1938"/>
                <a:gd name="T60" fmla="*/ 553 w 1292"/>
                <a:gd name="T61" fmla="*/ 1612 h 1938"/>
                <a:gd name="T62" fmla="*/ 551 w 1292"/>
                <a:gd name="T63" fmla="*/ 1610 h 1938"/>
                <a:gd name="T64" fmla="*/ 572 w 1292"/>
                <a:gd name="T65" fmla="*/ 1575 h 1938"/>
                <a:gd name="T66" fmla="*/ 605 w 1292"/>
                <a:gd name="T67" fmla="*/ 1499 h 1938"/>
                <a:gd name="T68" fmla="*/ 626 w 1292"/>
                <a:gd name="T69" fmla="*/ 1420 h 1938"/>
                <a:gd name="T70" fmla="*/ 637 w 1292"/>
                <a:gd name="T71" fmla="*/ 1336 h 1938"/>
                <a:gd name="T72" fmla="*/ 637 w 1292"/>
                <a:gd name="T73" fmla="*/ 1259 h 1938"/>
                <a:gd name="T74" fmla="*/ 632 w 1292"/>
                <a:gd name="T75" fmla="*/ 1196 h 1938"/>
                <a:gd name="T76" fmla="*/ 618 w 1292"/>
                <a:gd name="T77" fmla="*/ 1132 h 1938"/>
                <a:gd name="T78" fmla="*/ 599 w 1292"/>
                <a:gd name="T79" fmla="*/ 1073 h 1938"/>
                <a:gd name="T80" fmla="*/ 576 w 1292"/>
                <a:gd name="T81" fmla="*/ 1015 h 1938"/>
                <a:gd name="T82" fmla="*/ 545 w 1292"/>
                <a:gd name="T83" fmla="*/ 961 h 1938"/>
                <a:gd name="T84" fmla="*/ 512 w 1292"/>
                <a:gd name="T85" fmla="*/ 910 h 1938"/>
                <a:gd name="T86" fmla="*/ 472 w 1292"/>
                <a:gd name="T87" fmla="*/ 864 h 1938"/>
                <a:gd name="T88" fmla="*/ 430 w 1292"/>
                <a:gd name="T89" fmla="*/ 820 h 1938"/>
                <a:gd name="T90" fmla="*/ 382 w 1292"/>
                <a:gd name="T91" fmla="*/ 781 h 1938"/>
                <a:gd name="T92" fmla="*/ 330 w 1292"/>
                <a:gd name="T93" fmla="*/ 747 h 1938"/>
                <a:gd name="T94" fmla="*/ 276 w 1292"/>
                <a:gd name="T95" fmla="*/ 716 h 1938"/>
                <a:gd name="T96" fmla="*/ 219 w 1292"/>
                <a:gd name="T97" fmla="*/ 693 h 1938"/>
                <a:gd name="T98" fmla="*/ 159 w 1292"/>
                <a:gd name="T99" fmla="*/ 674 h 1938"/>
                <a:gd name="T100" fmla="*/ 97 w 1292"/>
                <a:gd name="T101" fmla="*/ 660 h 1938"/>
                <a:gd name="T102" fmla="*/ 32 w 1292"/>
                <a:gd name="T103" fmla="*/ 655 h 1938"/>
                <a:gd name="T104" fmla="*/ 0 w 1292"/>
                <a:gd name="T105" fmla="*/ 653 h 1938"/>
                <a:gd name="T106" fmla="*/ 65 w 1292"/>
                <a:gd name="T107" fmla="*/ 492 h 1938"/>
                <a:gd name="T108" fmla="*/ 65 w 1292"/>
                <a:gd name="T109" fmla="*/ 163 h 19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2"/>
                <a:gd name="T166" fmla="*/ 0 h 1938"/>
                <a:gd name="T167" fmla="*/ 1292 w 1292"/>
                <a:gd name="T168" fmla="*/ 1938 h 19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2" h="1938">
                  <a:moveTo>
                    <a:pt x="0" y="0"/>
                  </a:moveTo>
                  <a:lnTo>
                    <a:pt x="0" y="0"/>
                  </a:lnTo>
                  <a:lnTo>
                    <a:pt x="67" y="2"/>
                  </a:lnTo>
                  <a:lnTo>
                    <a:pt x="132" y="6"/>
                  </a:lnTo>
                  <a:lnTo>
                    <a:pt x="197" y="16"/>
                  </a:lnTo>
                  <a:lnTo>
                    <a:pt x="261" y="27"/>
                  </a:lnTo>
                  <a:lnTo>
                    <a:pt x="322" y="41"/>
                  </a:lnTo>
                  <a:lnTo>
                    <a:pt x="384" y="58"/>
                  </a:lnTo>
                  <a:lnTo>
                    <a:pt x="443" y="79"/>
                  </a:lnTo>
                  <a:lnTo>
                    <a:pt x="503" y="102"/>
                  </a:lnTo>
                  <a:lnTo>
                    <a:pt x="560" y="129"/>
                  </a:lnTo>
                  <a:lnTo>
                    <a:pt x="616" y="156"/>
                  </a:lnTo>
                  <a:lnTo>
                    <a:pt x="670" y="188"/>
                  </a:lnTo>
                  <a:lnTo>
                    <a:pt x="722" y="221"/>
                  </a:lnTo>
                  <a:lnTo>
                    <a:pt x="772" y="257"/>
                  </a:lnTo>
                  <a:lnTo>
                    <a:pt x="822" y="296"/>
                  </a:lnTo>
                  <a:lnTo>
                    <a:pt x="868" y="336"/>
                  </a:lnTo>
                  <a:lnTo>
                    <a:pt x="914" y="380"/>
                  </a:lnTo>
                  <a:lnTo>
                    <a:pt x="956" y="424"/>
                  </a:lnTo>
                  <a:lnTo>
                    <a:pt x="997" y="472"/>
                  </a:lnTo>
                  <a:lnTo>
                    <a:pt x="1035" y="520"/>
                  </a:lnTo>
                  <a:lnTo>
                    <a:pt x="1071" y="570"/>
                  </a:lnTo>
                  <a:lnTo>
                    <a:pt x="1104" y="624"/>
                  </a:lnTo>
                  <a:lnTo>
                    <a:pt x="1137" y="678"/>
                  </a:lnTo>
                  <a:lnTo>
                    <a:pt x="1166" y="733"/>
                  </a:lnTo>
                  <a:lnTo>
                    <a:pt x="1191" y="791"/>
                  </a:lnTo>
                  <a:lnTo>
                    <a:pt x="1214" y="848"/>
                  </a:lnTo>
                  <a:lnTo>
                    <a:pt x="1235" y="910"/>
                  </a:lnTo>
                  <a:lnTo>
                    <a:pt x="1252" y="969"/>
                  </a:lnTo>
                  <a:lnTo>
                    <a:pt x="1265" y="1032"/>
                  </a:lnTo>
                  <a:lnTo>
                    <a:pt x="1277" y="1096"/>
                  </a:lnTo>
                  <a:lnTo>
                    <a:pt x="1287" y="1161"/>
                  </a:lnTo>
                  <a:lnTo>
                    <a:pt x="1290" y="1226"/>
                  </a:lnTo>
                  <a:lnTo>
                    <a:pt x="1292" y="1291"/>
                  </a:lnTo>
                  <a:lnTo>
                    <a:pt x="1292" y="1336"/>
                  </a:lnTo>
                  <a:lnTo>
                    <a:pt x="1290" y="1380"/>
                  </a:lnTo>
                  <a:lnTo>
                    <a:pt x="1287" y="1422"/>
                  </a:lnTo>
                  <a:lnTo>
                    <a:pt x="1281" y="1466"/>
                  </a:lnTo>
                  <a:lnTo>
                    <a:pt x="1275" y="1508"/>
                  </a:lnTo>
                  <a:lnTo>
                    <a:pt x="1267" y="1548"/>
                  </a:lnTo>
                  <a:lnTo>
                    <a:pt x="1258" y="1591"/>
                  </a:lnTo>
                  <a:lnTo>
                    <a:pt x="1246" y="1631"/>
                  </a:lnTo>
                  <a:lnTo>
                    <a:pt x="1235" y="1671"/>
                  </a:lnTo>
                  <a:lnTo>
                    <a:pt x="1223" y="1712"/>
                  </a:lnTo>
                  <a:lnTo>
                    <a:pt x="1208" y="1750"/>
                  </a:lnTo>
                  <a:lnTo>
                    <a:pt x="1192" y="1788"/>
                  </a:lnTo>
                  <a:lnTo>
                    <a:pt x="1175" y="1827"/>
                  </a:lnTo>
                  <a:lnTo>
                    <a:pt x="1158" y="1865"/>
                  </a:lnTo>
                  <a:lnTo>
                    <a:pt x="1139" y="1901"/>
                  </a:lnTo>
                  <a:lnTo>
                    <a:pt x="1119" y="1938"/>
                  </a:lnTo>
                  <a:lnTo>
                    <a:pt x="1118" y="1938"/>
                  </a:lnTo>
                  <a:lnTo>
                    <a:pt x="945" y="1911"/>
                  </a:lnTo>
                  <a:lnTo>
                    <a:pt x="772" y="1886"/>
                  </a:lnTo>
                  <a:lnTo>
                    <a:pt x="662" y="1748"/>
                  </a:lnTo>
                  <a:lnTo>
                    <a:pt x="553" y="1612"/>
                  </a:lnTo>
                  <a:lnTo>
                    <a:pt x="551" y="1610"/>
                  </a:lnTo>
                  <a:lnTo>
                    <a:pt x="553" y="1610"/>
                  </a:lnTo>
                  <a:lnTo>
                    <a:pt x="572" y="1575"/>
                  </a:lnTo>
                  <a:lnTo>
                    <a:pt x="589" y="1537"/>
                  </a:lnTo>
                  <a:lnTo>
                    <a:pt x="605" y="1499"/>
                  </a:lnTo>
                  <a:lnTo>
                    <a:pt x="616" y="1460"/>
                  </a:lnTo>
                  <a:lnTo>
                    <a:pt x="626" y="1420"/>
                  </a:lnTo>
                  <a:lnTo>
                    <a:pt x="633" y="1378"/>
                  </a:lnTo>
                  <a:lnTo>
                    <a:pt x="637" y="1336"/>
                  </a:lnTo>
                  <a:lnTo>
                    <a:pt x="639" y="1291"/>
                  </a:lnTo>
                  <a:lnTo>
                    <a:pt x="637" y="1259"/>
                  </a:lnTo>
                  <a:lnTo>
                    <a:pt x="635" y="1226"/>
                  </a:lnTo>
                  <a:lnTo>
                    <a:pt x="632" y="1196"/>
                  </a:lnTo>
                  <a:lnTo>
                    <a:pt x="626" y="1163"/>
                  </a:lnTo>
                  <a:lnTo>
                    <a:pt x="618" y="1132"/>
                  </a:lnTo>
                  <a:lnTo>
                    <a:pt x="610" y="1103"/>
                  </a:lnTo>
                  <a:lnTo>
                    <a:pt x="599" y="1073"/>
                  </a:lnTo>
                  <a:lnTo>
                    <a:pt x="587" y="1044"/>
                  </a:lnTo>
                  <a:lnTo>
                    <a:pt x="576" y="1015"/>
                  </a:lnTo>
                  <a:lnTo>
                    <a:pt x="560" y="988"/>
                  </a:lnTo>
                  <a:lnTo>
                    <a:pt x="545" y="961"/>
                  </a:lnTo>
                  <a:lnTo>
                    <a:pt x="530" y="935"/>
                  </a:lnTo>
                  <a:lnTo>
                    <a:pt x="512" y="910"/>
                  </a:lnTo>
                  <a:lnTo>
                    <a:pt x="493" y="887"/>
                  </a:lnTo>
                  <a:lnTo>
                    <a:pt x="472" y="864"/>
                  </a:lnTo>
                  <a:lnTo>
                    <a:pt x="451" y="841"/>
                  </a:lnTo>
                  <a:lnTo>
                    <a:pt x="430" y="820"/>
                  </a:lnTo>
                  <a:lnTo>
                    <a:pt x="407" y="800"/>
                  </a:lnTo>
                  <a:lnTo>
                    <a:pt x="382" y="781"/>
                  </a:lnTo>
                  <a:lnTo>
                    <a:pt x="357" y="762"/>
                  </a:lnTo>
                  <a:lnTo>
                    <a:pt x="330" y="747"/>
                  </a:lnTo>
                  <a:lnTo>
                    <a:pt x="305" y="731"/>
                  </a:lnTo>
                  <a:lnTo>
                    <a:pt x="276" y="716"/>
                  </a:lnTo>
                  <a:lnTo>
                    <a:pt x="247" y="704"/>
                  </a:lnTo>
                  <a:lnTo>
                    <a:pt x="219" y="693"/>
                  </a:lnTo>
                  <a:lnTo>
                    <a:pt x="190" y="681"/>
                  </a:lnTo>
                  <a:lnTo>
                    <a:pt x="159" y="674"/>
                  </a:lnTo>
                  <a:lnTo>
                    <a:pt x="128" y="666"/>
                  </a:lnTo>
                  <a:lnTo>
                    <a:pt x="97" y="660"/>
                  </a:lnTo>
                  <a:lnTo>
                    <a:pt x="65" y="656"/>
                  </a:lnTo>
                  <a:lnTo>
                    <a:pt x="32" y="655"/>
                  </a:lnTo>
                  <a:lnTo>
                    <a:pt x="0" y="653"/>
                  </a:lnTo>
                  <a:lnTo>
                    <a:pt x="65" y="492"/>
                  </a:lnTo>
                  <a:lnTo>
                    <a:pt x="128" y="327"/>
                  </a:lnTo>
                  <a:lnTo>
                    <a:pt x="65" y="163"/>
                  </a:lnTo>
                  <a:lnTo>
                    <a:pt x="0" y="0"/>
                  </a:lnTo>
                </a:path>
              </a:pathLst>
            </a:custGeom>
            <a:solidFill>
              <a:schemeClr val="bg1"/>
            </a:solidFill>
            <a:ln w="9525">
              <a:solidFill>
                <a:schemeClr val="bg1"/>
              </a:solidFill>
              <a:round/>
              <a:headEnd/>
              <a:tailEnd/>
            </a:ln>
          </p:spPr>
          <p:txBody>
            <a:bodyPr anchor="ctr"/>
            <a:lstStyle/>
            <a:p>
              <a:pPr marL="143165" algn="ctr" defTabSz="867936"/>
              <a:endParaRPr lang="en-US" sz="966" b="1" i="1"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64" name="Freeform 24"/>
            <p:cNvSpPr>
              <a:spLocks/>
            </p:cNvSpPr>
            <p:nvPr/>
          </p:nvSpPr>
          <p:spPr bwMode="auto">
            <a:xfrm>
              <a:off x="3257528" y="3223807"/>
              <a:ext cx="1028254" cy="901355"/>
            </a:xfrm>
            <a:custGeom>
              <a:avLst/>
              <a:gdLst>
                <a:gd name="T0" fmla="*/ 171 w 1421"/>
                <a:gd name="T1" fmla="*/ 1938 h 1938"/>
                <a:gd name="T2" fmla="*/ 140 w 1421"/>
                <a:gd name="T3" fmla="*/ 1878 h 1938"/>
                <a:gd name="T4" fmla="*/ 86 w 1421"/>
                <a:gd name="T5" fmla="*/ 1759 h 1938"/>
                <a:gd name="T6" fmla="*/ 46 w 1421"/>
                <a:gd name="T7" fmla="*/ 1639 h 1938"/>
                <a:gd name="T8" fmla="*/ 17 w 1421"/>
                <a:gd name="T9" fmla="*/ 1514 h 1938"/>
                <a:gd name="T10" fmla="*/ 3 w 1421"/>
                <a:gd name="T11" fmla="*/ 1389 h 1938"/>
                <a:gd name="T12" fmla="*/ 0 w 1421"/>
                <a:gd name="T13" fmla="*/ 1265 h 1938"/>
                <a:gd name="T14" fmla="*/ 9 w 1421"/>
                <a:gd name="T15" fmla="*/ 1140 h 1938"/>
                <a:gd name="T16" fmla="*/ 28 w 1421"/>
                <a:gd name="T17" fmla="*/ 1017 h 1938"/>
                <a:gd name="T18" fmla="*/ 61 w 1421"/>
                <a:gd name="T19" fmla="*/ 898 h 1938"/>
                <a:gd name="T20" fmla="*/ 105 w 1421"/>
                <a:gd name="T21" fmla="*/ 781 h 1938"/>
                <a:gd name="T22" fmla="*/ 159 w 1421"/>
                <a:gd name="T23" fmla="*/ 670 h 1938"/>
                <a:gd name="T24" fmla="*/ 224 w 1421"/>
                <a:gd name="T25" fmla="*/ 562 h 1938"/>
                <a:gd name="T26" fmla="*/ 301 w 1421"/>
                <a:gd name="T27" fmla="*/ 463 h 1938"/>
                <a:gd name="T28" fmla="*/ 386 w 1421"/>
                <a:gd name="T29" fmla="*/ 369 h 1938"/>
                <a:gd name="T30" fmla="*/ 484 w 1421"/>
                <a:gd name="T31" fmla="*/ 284 h 1938"/>
                <a:gd name="T32" fmla="*/ 589 w 1421"/>
                <a:gd name="T33" fmla="*/ 208 h 1938"/>
                <a:gd name="T34" fmla="*/ 684 w 1421"/>
                <a:gd name="T35" fmla="*/ 152 h 1938"/>
                <a:gd name="T36" fmla="*/ 762 w 1421"/>
                <a:gd name="T37" fmla="*/ 114 h 1938"/>
                <a:gd name="T38" fmla="*/ 841 w 1421"/>
                <a:gd name="T39" fmla="*/ 81 h 1938"/>
                <a:gd name="T40" fmla="*/ 922 w 1421"/>
                <a:gd name="T41" fmla="*/ 54 h 1938"/>
                <a:gd name="T42" fmla="*/ 1002 w 1421"/>
                <a:gd name="T43" fmla="*/ 33 h 1938"/>
                <a:gd name="T44" fmla="*/ 1085 w 1421"/>
                <a:gd name="T45" fmla="*/ 18 h 1938"/>
                <a:gd name="T46" fmla="*/ 1168 w 1421"/>
                <a:gd name="T47" fmla="*/ 6 h 1938"/>
                <a:gd name="T48" fmla="*/ 1250 w 1421"/>
                <a:gd name="T49" fmla="*/ 2 h 1938"/>
                <a:gd name="T50" fmla="*/ 1291 w 1421"/>
                <a:gd name="T51" fmla="*/ 0 h 1938"/>
                <a:gd name="T52" fmla="*/ 1293 w 1421"/>
                <a:gd name="T53" fmla="*/ 0 h 1938"/>
                <a:gd name="T54" fmla="*/ 1293 w 1421"/>
                <a:gd name="T55" fmla="*/ 2 h 1938"/>
                <a:gd name="T56" fmla="*/ 1421 w 1421"/>
                <a:gd name="T57" fmla="*/ 328 h 1938"/>
                <a:gd name="T58" fmla="*/ 1293 w 1421"/>
                <a:gd name="T59" fmla="*/ 653 h 1938"/>
                <a:gd name="T60" fmla="*/ 1293 w 1421"/>
                <a:gd name="T61" fmla="*/ 655 h 1938"/>
                <a:gd name="T62" fmla="*/ 1291 w 1421"/>
                <a:gd name="T63" fmla="*/ 655 h 1938"/>
                <a:gd name="T64" fmla="*/ 1250 w 1421"/>
                <a:gd name="T65" fmla="*/ 655 h 1938"/>
                <a:gd name="T66" fmla="*/ 1170 w 1421"/>
                <a:gd name="T67" fmla="*/ 666 h 1938"/>
                <a:gd name="T68" fmla="*/ 1089 w 1421"/>
                <a:gd name="T69" fmla="*/ 687 h 1938"/>
                <a:gd name="T70" fmla="*/ 1010 w 1421"/>
                <a:gd name="T71" fmla="*/ 718 h 1938"/>
                <a:gd name="T72" fmla="*/ 945 w 1421"/>
                <a:gd name="T73" fmla="*/ 756 h 1938"/>
                <a:gd name="T74" fmla="*/ 893 w 1421"/>
                <a:gd name="T75" fmla="*/ 795 h 1938"/>
                <a:gd name="T76" fmla="*/ 845 w 1421"/>
                <a:gd name="T77" fmla="*/ 837 h 1938"/>
                <a:gd name="T78" fmla="*/ 803 w 1421"/>
                <a:gd name="T79" fmla="*/ 883 h 1938"/>
                <a:gd name="T80" fmla="*/ 764 w 1421"/>
                <a:gd name="T81" fmla="*/ 931 h 1938"/>
                <a:gd name="T82" fmla="*/ 732 w 1421"/>
                <a:gd name="T83" fmla="*/ 984 h 1938"/>
                <a:gd name="T84" fmla="*/ 705 w 1421"/>
                <a:gd name="T85" fmla="*/ 1040 h 1938"/>
                <a:gd name="T86" fmla="*/ 684 w 1421"/>
                <a:gd name="T87" fmla="*/ 1098 h 1938"/>
                <a:gd name="T88" fmla="*/ 668 w 1421"/>
                <a:gd name="T89" fmla="*/ 1157 h 1938"/>
                <a:gd name="T90" fmla="*/ 657 w 1421"/>
                <a:gd name="T91" fmla="*/ 1217 h 1938"/>
                <a:gd name="T92" fmla="*/ 653 w 1421"/>
                <a:gd name="T93" fmla="*/ 1278 h 1938"/>
                <a:gd name="T94" fmla="*/ 655 w 1421"/>
                <a:gd name="T95" fmla="*/ 1339 h 1938"/>
                <a:gd name="T96" fmla="*/ 662 w 1421"/>
                <a:gd name="T97" fmla="*/ 1401 h 1938"/>
                <a:gd name="T98" fmla="*/ 676 w 1421"/>
                <a:gd name="T99" fmla="*/ 1462 h 1938"/>
                <a:gd name="T100" fmla="*/ 695 w 1421"/>
                <a:gd name="T101" fmla="*/ 1524 h 1938"/>
                <a:gd name="T102" fmla="*/ 722 w 1421"/>
                <a:gd name="T103" fmla="*/ 1583 h 1938"/>
                <a:gd name="T104" fmla="*/ 737 w 1421"/>
                <a:gd name="T105" fmla="*/ 1612 h 1938"/>
                <a:gd name="T106" fmla="*/ 564 w 1421"/>
                <a:gd name="T107" fmla="*/ 1637 h 1938"/>
                <a:gd name="T108" fmla="*/ 280 w 1421"/>
                <a:gd name="T109" fmla="*/ 1800 h 19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1"/>
                <a:gd name="T166" fmla="*/ 0 h 1938"/>
                <a:gd name="T167" fmla="*/ 1421 w 1421"/>
                <a:gd name="T168" fmla="*/ 1938 h 19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1" h="1938">
                  <a:moveTo>
                    <a:pt x="171" y="1938"/>
                  </a:moveTo>
                  <a:lnTo>
                    <a:pt x="171" y="1938"/>
                  </a:lnTo>
                  <a:lnTo>
                    <a:pt x="140" y="1878"/>
                  </a:lnTo>
                  <a:lnTo>
                    <a:pt x="111" y="1819"/>
                  </a:lnTo>
                  <a:lnTo>
                    <a:pt x="86" y="1759"/>
                  </a:lnTo>
                  <a:lnTo>
                    <a:pt x="65" y="1700"/>
                  </a:lnTo>
                  <a:lnTo>
                    <a:pt x="46" y="1639"/>
                  </a:lnTo>
                  <a:lnTo>
                    <a:pt x="30" y="1575"/>
                  </a:lnTo>
                  <a:lnTo>
                    <a:pt x="17" y="1514"/>
                  </a:lnTo>
                  <a:lnTo>
                    <a:pt x="9" y="1453"/>
                  </a:lnTo>
                  <a:lnTo>
                    <a:pt x="3" y="1389"/>
                  </a:lnTo>
                  <a:lnTo>
                    <a:pt x="0" y="1326"/>
                  </a:lnTo>
                  <a:lnTo>
                    <a:pt x="0" y="1265"/>
                  </a:lnTo>
                  <a:lnTo>
                    <a:pt x="3" y="1201"/>
                  </a:lnTo>
                  <a:lnTo>
                    <a:pt x="9" y="1140"/>
                  </a:lnTo>
                  <a:lnTo>
                    <a:pt x="17" y="1078"/>
                  </a:lnTo>
                  <a:lnTo>
                    <a:pt x="28" y="1017"/>
                  </a:lnTo>
                  <a:lnTo>
                    <a:pt x="44" y="958"/>
                  </a:lnTo>
                  <a:lnTo>
                    <a:pt x="61" y="898"/>
                  </a:lnTo>
                  <a:lnTo>
                    <a:pt x="82" y="839"/>
                  </a:lnTo>
                  <a:lnTo>
                    <a:pt x="105" y="781"/>
                  </a:lnTo>
                  <a:lnTo>
                    <a:pt x="130" y="726"/>
                  </a:lnTo>
                  <a:lnTo>
                    <a:pt x="159" y="670"/>
                  </a:lnTo>
                  <a:lnTo>
                    <a:pt x="190" y="616"/>
                  </a:lnTo>
                  <a:lnTo>
                    <a:pt x="224" y="562"/>
                  </a:lnTo>
                  <a:lnTo>
                    <a:pt x="261" y="513"/>
                  </a:lnTo>
                  <a:lnTo>
                    <a:pt x="301" y="463"/>
                  </a:lnTo>
                  <a:lnTo>
                    <a:pt x="342" y="415"/>
                  </a:lnTo>
                  <a:lnTo>
                    <a:pt x="386" y="369"/>
                  </a:lnTo>
                  <a:lnTo>
                    <a:pt x="434" y="327"/>
                  </a:lnTo>
                  <a:lnTo>
                    <a:pt x="484" y="284"/>
                  </a:lnTo>
                  <a:lnTo>
                    <a:pt x="536" y="244"/>
                  </a:lnTo>
                  <a:lnTo>
                    <a:pt x="589" y="208"/>
                  </a:lnTo>
                  <a:lnTo>
                    <a:pt x="645" y="173"/>
                  </a:lnTo>
                  <a:lnTo>
                    <a:pt x="684" y="152"/>
                  </a:lnTo>
                  <a:lnTo>
                    <a:pt x="722" y="133"/>
                  </a:lnTo>
                  <a:lnTo>
                    <a:pt x="762" y="114"/>
                  </a:lnTo>
                  <a:lnTo>
                    <a:pt x="801" y="96"/>
                  </a:lnTo>
                  <a:lnTo>
                    <a:pt x="841" y="81"/>
                  </a:lnTo>
                  <a:lnTo>
                    <a:pt x="881" y="68"/>
                  </a:lnTo>
                  <a:lnTo>
                    <a:pt x="922" y="54"/>
                  </a:lnTo>
                  <a:lnTo>
                    <a:pt x="962" y="43"/>
                  </a:lnTo>
                  <a:lnTo>
                    <a:pt x="1002" y="33"/>
                  </a:lnTo>
                  <a:lnTo>
                    <a:pt x="1045" y="23"/>
                  </a:lnTo>
                  <a:lnTo>
                    <a:pt x="1085" y="18"/>
                  </a:lnTo>
                  <a:lnTo>
                    <a:pt x="1127" y="12"/>
                  </a:lnTo>
                  <a:lnTo>
                    <a:pt x="1168" y="6"/>
                  </a:lnTo>
                  <a:lnTo>
                    <a:pt x="1208" y="4"/>
                  </a:lnTo>
                  <a:lnTo>
                    <a:pt x="1250" y="2"/>
                  </a:lnTo>
                  <a:lnTo>
                    <a:pt x="1291" y="0"/>
                  </a:lnTo>
                  <a:lnTo>
                    <a:pt x="1293" y="0"/>
                  </a:lnTo>
                  <a:lnTo>
                    <a:pt x="1293" y="2"/>
                  </a:lnTo>
                  <a:lnTo>
                    <a:pt x="1356" y="163"/>
                  </a:lnTo>
                  <a:lnTo>
                    <a:pt x="1421" y="328"/>
                  </a:lnTo>
                  <a:lnTo>
                    <a:pt x="1356" y="492"/>
                  </a:lnTo>
                  <a:lnTo>
                    <a:pt x="1293" y="653"/>
                  </a:lnTo>
                  <a:lnTo>
                    <a:pt x="1293" y="655"/>
                  </a:lnTo>
                  <a:lnTo>
                    <a:pt x="1291" y="655"/>
                  </a:lnTo>
                  <a:lnTo>
                    <a:pt x="1250" y="655"/>
                  </a:lnTo>
                  <a:lnTo>
                    <a:pt x="1210" y="658"/>
                  </a:lnTo>
                  <a:lnTo>
                    <a:pt x="1170" y="666"/>
                  </a:lnTo>
                  <a:lnTo>
                    <a:pt x="1129" y="674"/>
                  </a:lnTo>
                  <a:lnTo>
                    <a:pt x="1089" y="687"/>
                  </a:lnTo>
                  <a:lnTo>
                    <a:pt x="1049" y="701"/>
                  </a:lnTo>
                  <a:lnTo>
                    <a:pt x="1010" y="718"/>
                  </a:lnTo>
                  <a:lnTo>
                    <a:pt x="972" y="739"/>
                  </a:lnTo>
                  <a:lnTo>
                    <a:pt x="945" y="756"/>
                  </a:lnTo>
                  <a:lnTo>
                    <a:pt x="918" y="773"/>
                  </a:lnTo>
                  <a:lnTo>
                    <a:pt x="893" y="795"/>
                  </a:lnTo>
                  <a:lnTo>
                    <a:pt x="868" y="814"/>
                  </a:lnTo>
                  <a:lnTo>
                    <a:pt x="845" y="837"/>
                  </a:lnTo>
                  <a:lnTo>
                    <a:pt x="822" y="858"/>
                  </a:lnTo>
                  <a:lnTo>
                    <a:pt x="803" y="883"/>
                  </a:lnTo>
                  <a:lnTo>
                    <a:pt x="783" y="906"/>
                  </a:lnTo>
                  <a:lnTo>
                    <a:pt x="764" y="931"/>
                  </a:lnTo>
                  <a:lnTo>
                    <a:pt x="747" y="958"/>
                  </a:lnTo>
                  <a:lnTo>
                    <a:pt x="732" y="984"/>
                  </a:lnTo>
                  <a:lnTo>
                    <a:pt x="718" y="1011"/>
                  </a:lnTo>
                  <a:lnTo>
                    <a:pt x="705" y="1040"/>
                  </a:lnTo>
                  <a:lnTo>
                    <a:pt x="693" y="1069"/>
                  </a:lnTo>
                  <a:lnTo>
                    <a:pt x="684" y="1098"/>
                  </a:lnTo>
                  <a:lnTo>
                    <a:pt x="676" y="1126"/>
                  </a:lnTo>
                  <a:lnTo>
                    <a:pt x="668" y="1157"/>
                  </a:lnTo>
                  <a:lnTo>
                    <a:pt x="662" y="1186"/>
                  </a:lnTo>
                  <a:lnTo>
                    <a:pt x="657" y="1217"/>
                  </a:lnTo>
                  <a:lnTo>
                    <a:pt x="655" y="1247"/>
                  </a:lnTo>
                  <a:lnTo>
                    <a:pt x="653" y="1278"/>
                  </a:lnTo>
                  <a:lnTo>
                    <a:pt x="653" y="1309"/>
                  </a:lnTo>
                  <a:lnTo>
                    <a:pt x="655" y="1339"/>
                  </a:lnTo>
                  <a:lnTo>
                    <a:pt x="657" y="1370"/>
                  </a:lnTo>
                  <a:lnTo>
                    <a:pt x="662" y="1401"/>
                  </a:lnTo>
                  <a:lnTo>
                    <a:pt x="668" y="1433"/>
                  </a:lnTo>
                  <a:lnTo>
                    <a:pt x="676" y="1462"/>
                  </a:lnTo>
                  <a:lnTo>
                    <a:pt x="685" y="1493"/>
                  </a:lnTo>
                  <a:lnTo>
                    <a:pt x="695" y="1524"/>
                  </a:lnTo>
                  <a:lnTo>
                    <a:pt x="708" y="1552"/>
                  </a:lnTo>
                  <a:lnTo>
                    <a:pt x="722" y="1583"/>
                  </a:lnTo>
                  <a:lnTo>
                    <a:pt x="737" y="1612"/>
                  </a:lnTo>
                  <a:lnTo>
                    <a:pt x="564" y="1637"/>
                  </a:lnTo>
                  <a:lnTo>
                    <a:pt x="390" y="1664"/>
                  </a:lnTo>
                  <a:lnTo>
                    <a:pt x="280" y="1800"/>
                  </a:lnTo>
                  <a:lnTo>
                    <a:pt x="171" y="1938"/>
                  </a:lnTo>
                  <a:close/>
                </a:path>
              </a:pathLst>
            </a:custGeom>
            <a:solidFill>
              <a:schemeClr val="bg1"/>
            </a:solidFill>
            <a:ln w="9525">
              <a:solidFill>
                <a:schemeClr val="bg1"/>
              </a:solidFill>
              <a:round/>
              <a:headEnd/>
              <a:tailEnd/>
            </a:ln>
          </p:spPr>
          <p:txBody>
            <a:bodyPr anchor="ctr"/>
            <a:lstStyle/>
            <a:p>
              <a:pPr marL="143165" algn="ctr" defTabSz="867936"/>
              <a:endParaRPr lang="en-US" sz="966" b="1" i="1" dirty="0">
                <a:solidFill>
                  <a:srgbClr val="333333"/>
                </a:solidFill>
                <a:latin typeface="Trebuchet MS" panose="020B0603020202020204" pitchFamily="34" charset="0"/>
                <a:cs typeface="Henderson BCG Sans Light"/>
                <a:sym typeface="Trebuchet MS" panose="020B0603020202020204" pitchFamily="34" charset="0"/>
              </a:endParaRPr>
            </a:p>
          </p:txBody>
        </p:sp>
        <p:sp>
          <p:nvSpPr>
            <p:cNvPr id="65" name="Freeform 26"/>
            <p:cNvSpPr>
              <a:spLocks/>
            </p:cNvSpPr>
            <p:nvPr/>
          </p:nvSpPr>
          <p:spPr bwMode="auto">
            <a:xfrm>
              <a:off x="3382695" y="3972833"/>
              <a:ext cx="1620608" cy="452313"/>
            </a:xfrm>
            <a:custGeom>
              <a:avLst/>
              <a:gdLst>
                <a:gd name="T0" fmla="*/ 2239 w 2239"/>
                <a:gd name="T1" fmla="*/ 328 h 972"/>
                <a:gd name="T2" fmla="*/ 2205 w 2239"/>
                <a:gd name="T3" fmla="*/ 385 h 972"/>
                <a:gd name="T4" fmla="*/ 2128 w 2239"/>
                <a:gd name="T5" fmla="*/ 491 h 972"/>
                <a:gd name="T6" fmla="*/ 2042 w 2239"/>
                <a:gd name="T7" fmla="*/ 587 h 972"/>
                <a:gd name="T8" fmla="*/ 1949 w 2239"/>
                <a:gd name="T9" fmla="*/ 673 h 972"/>
                <a:gd name="T10" fmla="*/ 1848 w 2239"/>
                <a:gd name="T11" fmla="*/ 748 h 972"/>
                <a:gd name="T12" fmla="*/ 1742 w 2239"/>
                <a:gd name="T13" fmla="*/ 813 h 972"/>
                <a:gd name="T14" fmla="*/ 1629 w 2239"/>
                <a:gd name="T15" fmla="*/ 869 h 972"/>
                <a:gd name="T16" fmla="*/ 1513 w 2239"/>
                <a:gd name="T17" fmla="*/ 911 h 972"/>
                <a:gd name="T18" fmla="*/ 1392 w 2239"/>
                <a:gd name="T19" fmla="*/ 944 h 972"/>
                <a:gd name="T20" fmla="*/ 1269 w 2239"/>
                <a:gd name="T21" fmla="*/ 963 h 972"/>
                <a:gd name="T22" fmla="*/ 1146 w 2239"/>
                <a:gd name="T23" fmla="*/ 972 h 972"/>
                <a:gd name="T24" fmla="*/ 1022 w 2239"/>
                <a:gd name="T25" fmla="*/ 969 h 972"/>
                <a:gd name="T26" fmla="*/ 897 w 2239"/>
                <a:gd name="T27" fmla="*/ 953 h 972"/>
                <a:gd name="T28" fmla="*/ 772 w 2239"/>
                <a:gd name="T29" fmla="*/ 926 h 972"/>
                <a:gd name="T30" fmla="*/ 651 w 2239"/>
                <a:gd name="T31" fmla="*/ 886 h 972"/>
                <a:gd name="T32" fmla="*/ 530 w 2239"/>
                <a:gd name="T33" fmla="*/ 832 h 972"/>
                <a:gd name="T34" fmla="*/ 434 w 2239"/>
                <a:gd name="T35" fmla="*/ 779 h 972"/>
                <a:gd name="T36" fmla="*/ 363 w 2239"/>
                <a:gd name="T37" fmla="*/ 729 h 972"/>
                <a:gd name="T38" fmla="*/ 295 w 2239"/>
                <a:gd name="T39" fmla="*/ 677 h 972"/>
                <a:gd name="T40" fmla="*/ 230 w 2239"/>
                <a:gd name="T41" fmla="*/ 621 h 972"/>
                <a:gd name="T42" fmla="*/ 172 w 2239"/>
                <a:gd name="T43" fmla="*/ 562 h 972"/>
                <a:gd name="T44" fmla="*/ 117 w 2239"/>
                <a:gd name="T45" fmla="*/ 499 h 972"/>
                <a:gd name="T46" fmla="*/ 67 w 2239"/>
                <a:gd name="T47" fmla="*/ 431 h 972"/>
                <a:gd name="T48" fmla="*/ 21 w 2239"/>
                <a:gd name="T49" fmla="*/ 362 h 972"/>
                <a:gd name="T50" fmla="*/ 0 w 2239"/>
                <a:gd name="T51" fmla="*/ 328 h 972"/>
                <a:gd name="T52" fmla="*/ 0 w 2239"/>
                <a:gd name="T53" fmla="*/ 328 h 972"/>
                <a:gd name="T54" fmla="*/ 1 w 2239"/>
                <a:gd name="T55" fmla="*/ 326 h 972"/>
                <a:gd name="T56" fmla="*/ 219 w 2239"/>
                <a:gd name="T57" fmla="*/ 52 h 972"/>
                <a:gd name="T58" fmla="*/ 564 w 2239"/>
                <a:gd name="T59" fmla="*/ 2 h 972"/>
                <a:gd name="T60" fmla="*/ 564 w 2239"/>
                <a:gd name="T61" fmla="*/ 0 h 972"/>
                <a:gd name="T62" fmla="*/ 566 w 2239"/>
                <a:gd name="T63" fmla="*/ 0 h 972"/>
                <a:gd name="T64" fmla="*/ 587 w 2239"/>
                <a:gd name="T65" fmla="*/ 36 h 972"/>
                <a:gd name="T66" fmla="*/ 637 w 2239"/>
                <a:gd name="T67" fmla="*/ 102 h 972"/>
                <a:gd name="T68" fmla="*/ 695 w 2239"/>
                <a:gd name="T69" fmla="*/ 161 h 972"/>
                <a:gd name="T70" fmla="*/ 762 w 2239"/>
                <a:gd name="T71" fmla="*/ 213 h 972"/>
                <a:gd name="T72" fmla="*/ 827 w 2239"/>
                <a:gd name="T73" fmla="*/ 251 h 972"/>
                <a:gd name="T74" fmla="*/ 887 w 2239"/>
                <a:gd name="T75" fmla="*/ 276 h 972"/>
                <a:gd name="T76" fmla="*/ 947 w 2239"/>
                <a:gd name="T77" fmla="*/ 297 h 972"/>
                <a:gd name="T78" fmla="*/ 1008 w 2239"/>
                <a:gd name="T79" fmla="*/ 311 h 972"/>
                <a:gd name="T80" fmla="*/ 1070 w 2239"/>
                <a:gd name="T81" fmla="*/ 318 h 972"/>
                <a:gd name="T82" fmla="*/ 1133 w 2239"/>
                <a:gd name="T83" fmla="*/ 320 h 972"/>
                <a:gd name="T84" fmla="*/ 1194 w 2239"/>
                <a:gd name="T85" fmla="*/ 316 h 972"/>
                <a:gd name="T86" fmla="*/ 1254 w 2239"/>
                <a:gd name="T87" fmla="*/ 305 h 972"/>
                <a:gd name="T88" fmla="*/ 1314 w 2239"/>
                <a:gd name="T89" fmla="*/ 290 h 972"/>
                <a:gd name="T90" fmla="*/ 1371 w 2239"/>
                <a:gd name="T91" fmla="*/ 268 h 972"/>
                <a:gd name="T92" fmla="*/ 1427 w 2239"/>
                <a:gd name="T93" fmla="*/ 242 h 972"/>
                <a:gd name="T94" fmla="*/ 1479 w 2239"/>
                <a:gd name="T95" fmla="*/ 209 h 972"/>
                <a:gd name="T96" fmla="*/ 1529 w 2239"/>
                <a:gd name="T97" fmla="*/ 172 h 972"/>
                <a:gd name="T98" fmla="*/ 1575 w 2239"/>
                <a:gd name="T99" fmla="*/ 130 h 972"/>
                <a:gd name="T100" fmla="*/ 1617 w 2239"/>
                <a:gd name="T101" fmla="*/ 82 h 972"/>
                <a:gd name="T102" fmla="*/ 1655 w 2239"/>
                <a:gd name="T103" fmla="*/ 31 h 972"/>
                <a:gd name="T104" fmla="*/ 1673 w 2239"/>
                <a:gd name="T105" fmla="*/ 2 h 972"/>
                <a:gd name="T106" fmla="*/ 1782 w 2239"/>
                <a:gd name="T107" fmla="*/ 138 h 972"/>
                <a:gd name="T108" fmla="*/ 2065 w 2239"/>
                <a:gd name="T109" fmla="*/ 303 h 9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39"/>
                <a:gd name="T166" fmla="*/ 0 h 972"/>
                <a:gd name="T167" fmla="*/ 2239 w 2239"/>
                <a:gd name="T168" fmla="*/ 972 h 9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39" h="972">
                  <a:moveTo>
                    <a:pt x="2239" y="328"/>
                  </a:moveTo>
                  <a:lnTo>
                    <a:pt x="2239" y="328"/>
                  </a:lnTo>
                  <a:lnTo>
                    <a:pt x="2205" y="385"/>
                  </a:lnTo>
                  <a:lnTo>
                    <a:pt x="2166" y="439"/>
                  </a:lnTo>
                  <a:lnTo>
                    <a:pt x="2128" y="491"/>
                  </a:lnTo>
                  <a:lnTo>
                    <a:pt x="2086" y="541"/>
                  </a:lnTo>
                  <a:lnTo>
                    <a:pt x="2042" y="587"/>
                  </a:lnTo>
                  <a:lnTo>
                    <a:pt x="1996" y="631"/>
                  </a:lnTo>
                  <a:lnTo>
                    <a:pt x="1949" y="673"/>
                  </a:lnTo>
                  <a:lnTo>
                    <a:pt x="1899" y="712"/>
                  </a:lnTo>
                  <a:lnTo>
                    <a:pt x="1848" y="748"/>
                  </a:lnTo>
                  <a:lnTo>
                    <a:pt x="1796" y="783"/>
                  </a:lnTo>
                  <a:lnTo>
                    <a:pt x="1742" y="813"/>
                  </a:lnTo>
                  <a:lnTo>
                    <a:pt x="1686" y="842"/>
                  </a:lnTo>
                  <a:lnTo>
                    <a:pt x="1629" y="869"/>
                  </a:lnTo>
                  <a:lnTo>
                    <a:pt x="1571" y="892"/>
                  </a:lnTo>
                  <a:lnTo>
                    <a:pt x="1513" y="911"/>
                  </a:lnTo>
                  <a:lnTo>
                    <a:pt x="1454" y="928"/>
                  </a:lnTo>
                  <a:lnTo>
                    <a:pt x="1392" y="944"/>
                  </a:lnTo>
                  <a:lnTo>
                    <a:pt x="1331" y="955"/>
                  </a:lnTo>
                  <a:lnTo>
                    <a:pt x="1269" y="963"/>
                  </a:lnTo>
                  <a:lnTo>
                    <a:pt x="1208" y="970"/>
                  </a:lnTo>
                  <a:lnTo>
                    <a:pt x="1146" y="972"/>
                  </a:lnTo>
                  <a:lnTo>
                    <a:pt x="1083" y="972"/>
                  </a:lnTo>
                  <a:lnTo>
                    <a:pt x="1022" y="969"/>
                  </a:lnTo>
                  <a:lnTo>
                    <a:pt x="958" y="963"/>
                  </a:lnTo>
                  <a:lnTo>
                    <a:pt x="897" y="953"/>
                  </a:lnTo>
                  <a:lnTo>
                    <a:pt x="833" y="942"/>
                  </a:lnTo>
                  <a:lnTo>
                    <a:pt x="772" y="926"/>
                  </a:lnTo>
                  <a:lnTo>
                    <a:pt x="710" y="907"/>
                  </a:lnTo>
                  <a:lnTo>
                    <a:pt x="651" y="886"/>
                  </a:lnTo>
                  <a:lnTo>
                    <a:pt x="589" y="861"/>
                  </a:lnTo>
                  <a:lnTo>
                    <a:pt x="530" y="832"/>
                  </a:lnTo>
                  <a:lnTo>
                    <a:pt x="472" y="800"/>
                  </a:lnTo>
                  <a:lnTo>
                    <a:pt x="434" y="779"/>
                  </a:lnTo>
                  <a:lnTo>
                    <a:pt x="397" y="754"/>
                  </a:lnTo>
                  <a:lnTo>
                    <a:pt x="363" y="729"/>
                  </a:lnTo>
                  <a:lnTo>
                    <a:pt x="328" y="704"/>
                  </a:lnTo>
                  <a:lnTo>
                    <a:pt x="295" y="677"/>
                  </a:lnTo>
                  <a:lnTo>
                    <a:pt x="263" y="650"/>
                  </a:lnTo>
                  <a:lnTo>
                    <a:pt x="230" y="621"/>
                  </a:lnTo>
                  <a:lnTo>
                    <a:pt x="201" y="591"/>
                  </a:lnTo>
                  <a:lnTo>
                    <a:pt x="172" y="562"/>
                  </a:lnTo>
                  <a:lnTo>
                    <a:pt x="144" y="529"/>
                  </a:lnTo>
                  <a:lnTo>
                    <a:pt x="117" y="499"/>
                  </a:lnTo>
                  <a:lnTo>
                    <a:pt x="92" y="466"/>
                  </a:lnTo>
                  <a:lnTo>
                    <a:pt x="67" y="431"/>
                  </a:lnTo>
                  <a:lnTo>
                    <a:pt x="44" y="399"/>
                  </a:lnTo>
                  <a:lnTo>
                    <a:pt x="21" y="362"/>
                  </a:lnTo>
                  <a:lnTo>
                    <a:pt x="0" y="328"/>
                  </a:lnTo>
                  <a:lnTo>
                    <a:pt x="0" y="326"/>
                  </a:lnTo>
                  <a:lnTo>
                    <a:pt x="1" y="326"/>
                  </a:lnTo>
                  <a:lnTo>
                    <a:pt x="109" y="190"/>
                  </a:lnTo>
                  <a:lnTo>
                    <a:pt x="219" y="52"/>
                  </a:lnTo>
                  <a:lnTo>
                    <a:pt x="393" y="27"/>
                  </a:lnTo>
                  <a:lnTo>
                    <a:pt x="564" y="2"/>
                  </a:lnTo>
                  <a:lnTo>
                    <a:pt x="564" y="0"/>
                  </a:lnTo>
                  <a:lnTo>
                    <a:pt x="566" y="2"/>
                  </a:lnTo>
                  <a:lnTo>
                    <a:pt x="566" y="0"/>
                  </a:lnTo>
                  <a:lnTo>
                    <a:pt x="566" y="2"/>
                  </a:lnTo>
                  <a:lnTo>
                    <a:pt x="587" y="36"/>
                  </a:lnTo>
                  <a:lnTo>
                    <a:pt x="610" y="69"/>
                  </a:lnTo>
                  <a:lnTo>
                    <a:pt x="637" y="102"/>
                  </a:lnTo>
                  <a:lnTo>
                    <a:pt x="664" y="132"/>
                  </a:lnTo>
                  <a:lnTo>
                    <a:pt x="695" y="161"/>
                  </a:lnTo>
                  <a:lnTo>
                    <a:pt x="728" y="188"/>
                  </a:lnTo>
                  <a:lnTo>
                    <a:pt x="762" y="213"/>
                  </a:lnTo>
                  <a:lnTo>
                    <a:pt x="799" y="234"/>
                  </a:lnTo>
                  <a:lnTo>
                    <a:pt x="827" y="251"/>
                  </a:lnTo>
                  <a:lnTo>
                    <a:pt x="856" y="265"/>
                  </a:lnTo>
                  <a:lnTo>
                    <a:pt x="887" y="276"/>
                  </a:lnTo>
                  <a:lnTo>
                    <a:pt x="918" y="288"/>
                  </a:lnTo>
                  <a:lnTo>
                    <a:pt x="947" y="297"/>
                  </a:lnTo>
                  <a:lnTo>
                    <a:pt x="977" y="305"/>
                  </a:lnTo>
                  <a:lnTo>
                    <a:pt x="1008" y="311"/>
                  </a:lnTo>
                  <a:lnTo>
                    <a:pt x="1039" y="314"/>
                  </a:lnTo>
                  <a:lnTo>
                    <a:pt x="1070" y="318"/>
                  </a:lnTo>
                  <a:lnTo>
                    <a:pt x="1102" y="320"/>
                  </a:lnTo>
                  <a:lnTo>
                    <a:pt x="1133" y="320"/>
                  </a:lnTo>
                  <a:lnTo>
                    <a:pt x="1164" y="318"/>
                  </a:lnTo>
                  <a:lnTo>
                    <a:pt x="1194" y="316"/>
                  </a:lnTo>
                  <a:lnTo>
                    <a:pt x="1223" y="311"/>
                  </a:lnTo>
                  <a:lnTo>
                    <a:pt x="1254" y="305"/>
                  </a:lnTo>
                  <a:lnTo>
                    <a:pt x="1285" y="299"/>
                  </a:lnTo>
                  <a:lnTo>
                    <a:pt x="1314" y="290"/>
                  </a:lnTo>
                  <a:lnTo>
                    <a:pt x="1342" y="280"/>
                  </a:lnTo>
                  <a:lnTo>
                    <a:pt x="1371" y="268"/>
                  </a:lnTo>
                  <a:lnTo>
                    <a:pt x="1400" y="255"/>
                  </a:lnTo>
                  <a:lnTo>
                    <a:pt x="1427" y="242"/>
                  </a:lnTo>
                  <a:lnTo>
                    <a:pt x="1454" y="226"/>
                  </a:lnTo>
                  <a:lnTo>
                    <a:pt x="1479" y="209"/>
                  </a:lnTo>
                  <a:lnTo>
                    <a:pt x="1504" y="192"/>
                  </a:lnTo>
                  <a:lnTo>
                    <a:pt x="1529" y="172"/>
                  </a:lnTo>
                  <a:lnTo>
                    <a:pt x="1552" y="151"/>
                  </a:lnTo>
                  <a:lnTo>
                    <a:pt x="1575" y="130"/>
                  </a:lnTo>
                  <a:lnTo>
                    <a:pt x="1598" y="107"/>
                  </a:lnTo>
                  <a:lnTo>
                    <a:pt x="1617" y="82"/>
                  </a:lnTo>
                  <a:lnTo>
                    <a:pt x="1636" y="57"/>
                  </a:lnTo>
                  <a:lnTo>
                    <a:pt x="1655" y="31"/>
                  </a:lnTo>
                  <a:lnTo>
                    <a:pt x="1673" y="2"/>
                  </a:lnTo>
                  <a:lnTo>
                    <a:pt x="1782" y="138"/>
                  </a:lnTo>
                  <a:lnTo>
                    <a:pt x="1892" y="276"/>
                  </a:lnTo>
                  <a:lnTo>
                    <a:pt x="2065" y="303"/>
                  </a:lnTo>
                  <a:lnTo>
                    <a:pt x="2239" y="328"/>
                  </a:lnTo>
                </a:path>
              </a:pathLst>
            </a:custGeom>
            <a:solidFill>
              <a:schemeClr val="bg1"/>
            </a:solidFill>
            <a:ln w="9525">
              <a:solidFill>
                <a:schemeClr val="bg1"/>
              </a:solidFill>
              <a:round/>
              <a:headEnd/>
              <a:tailEnd/>
            </a:ln>
          </p:spPr>
          <p:txBody>
            <a:bodyPr anchor="ctr"/>
            <a:lstStyle/>
            <a:p>
              <a:pPr marL="143165" algn="ctr" defTabSz="867936"/>
              <a:endParaRPr lang="en-US" sz="966" b="1" i="1" dirty="0">
                <a:solidFill>
                  <a:srgbClr val="333333"/>
                </a:solidFill>
                <a:latin typeface="Trebuchet MS" panose="020B0603020202020204" pitchFamily="34" charset="0"/>
                <a:cs typeface="Henderson BCG Sans Light"/>
                <a:sym typeface="Trebuchet MS" panose="020B0603020202020204" pitchFamily="34" charset="0"/>
              </a:endParaRPr>
            </a:p>
            <a:p>
              <a:pPr marL="143165" algn="ctr" defTabSz="867936"/>
              <a:endParaRPr lang="en-US" sz="966" b="1" i="1" dirty="0">
                <a:solidFill>
                  <a:srgbClr val="333333"/>
                </a:solidFill>
                <a:latin typeface="Trebuchet MS" panose="020B0603020202020204" pitchFamily="34" charset="0"/>
                <a:cs typeface="Henderson BCG Sans Light"/>
                <a:sym typeface="Trebuchet MS" panose="020B0603020202020204" pitchFamily="34" charset="0"/>
              </a:endParaRPr>
            </a:p>
            <a:p>
              <a:pPr marL="143165" algn="ctr" defTabSz="867936"/>
              <a:endParaRPr lang="en-US" sz="966" b="1" i="1" dirty="0">
                <a:solidFill>
                  <a:srgbClr val="333333"/>
                </a:solidFill>
                <a:sym typeface="Arial"/>
              </a:endParaRPr>
            </a:p>
          </p:txBody>
        </p:sp>
      </p:grpSp>
      <p:grpSp>
        <p:nvGrpSpPr>
          <p:cNvPr id="3" name="Group 2"/>
          <p:cNvGrpSpPr/>
          <p:nvPr/>
        </p:nvGrpSpPr>
        <p:grpSpPr>
          <a:xfrm>
            <a:off x="4060362" y="3320666"/>
            <a:ext cx="885403" cy="884856"/>
            <a:chOff x="4341177" y="3437792"/>
            <a:chExt cx="407333" cy="449075"/>
          </a:xfrm>
        </p:grpSpPr>
        <p:sp>
          <p:nvSpPr>
            <p:cNvPr id="66" name="Rectangle 65"/>
            <p:cNvSpPr/>
            <p:nvPr/>
          </p:nvSpPr>
          <p:spPr>
            <a:xfrm>
              <a:off x="4373211" y="3746287"/>
              <a:ext cx="353247" cy="140580"/>
            </a:xfrm>
            <a:prstGeom prst="rect">
              <a:avLst/>
            </a:prstGeom>
          </p:spPr>
          <p:txBody>
            <a:bodyPr wrap="none" lIns="0" tIns="0" rIns="0" bIns="0">
              <a:spAutoFit/>
            </a:bodyPr>
            <a:lstStyle/>
            <a:p>
              <a:pPr algn="ctr">
                <a:defRPr/>
              </a:pPr>
              <a:r>
                <a:rPr lang="en-US" b="1" dirty="0">
                  <a:solidFill>
                    <a:srgbClr val="295E7E"/>
                  </a:solidFill>
                  <a:latin typeface="Trebuchet MS" panose="020B0603020202020204" pitchFamily="34" charset="0"/>
                  <a:cs typeface="Henderson BCG Sans Light"/>
                  <a:sym typeface="Trebuchet MS" panose="020B0603020202020204" pitchFamily="34" charset="0"/>
                </a:rPr>
                <a:t>Insurer</a:t>
              </a:r>
            </a:p>
          </p:txBody>
        </p:sp>
        <p:pic>
          <p:nvPicPr>
            <p:cNvPr id="74" name="clipart_miscellaneous_umbrella"/>
            <p:cNvPicPr>
              <a:picLocks noChangeAspect="1" noChangeArrowheads="1"/>
            </p:cNvPicPr>
            <p:nvPr/>
          </p:nvPicPr>
          <p:blipFill>
            <a:blip r:embed="rId8" cstate="email"/>
            <a:srcRect/>
            <a:stretch>
              <a:fillRect/>
            </a:stretch>
          </p:blipFill>
          <p:spPr bwMode="auto">
            <a:xfrm>
              <a:off x="4341177" y="3437792"/>
              <a:ext cx="407333" cy="296243"/>
            </a:xfrm>
            <a:prstGeom prst="rect">
              <a:avLst/>
            </a:prstGeom>
            <a:noFill/>
            <a:ln w="9525">
              <a:noFill/>
              <a:miter lim="800000"/>
              <a:headEnd/>
              <a:tailEnd/>
            </a:ln>
            <a:effectLst>
              <a:outerShdw blurRad="50800" dist="38100" dir="5400000" algn="t" rotWithShape="0">
                <a:prstClr val="black">
                  <a:alpha val="40000"/>
                </a:prstClr>
              </a:outerShdw>
            </a:effectLst>
          </p:spPr>
        </p:pic>
      </p:grpSp>
      <p:pic>
        <p:nvPicPr>
          <p:cNvPr id="75" name="Picture 6" descr="We Are Marmalade logo"/>
          <p:cNvPicPr>
            <a:picLocks noChangeAspect="1" noChangeArrowheads="1"/>
          </p:cNvPicPr>
          <p:nvPr/>
        </p:nvPicPr>
        <p:blipFill>
          <a:blip r:embed="rId9" cstate="email"/>
          <a:stretch>
            <a:fillRect/>
          </a:stretch>
        </p:blipFill>
        <p:spPr bwMode="auto">
          <a:xfrm>
            <a:off x="4485907" y="4974636"/>
            <a:ext cx="1105242" cy="379663"/>
          </a:xfrm>
          <a:prstGeom prst="rect">
            <a:avLst/>
          </a:prstGeom>
          <a:noFill/>
        </p:spPr>
      </p:pic>
      <p:pic>
        <p:nvPicPr>
          <p:cNvPr id="55298" name="Picture 2" descr="Képtalálat a következőre: „amazon logo 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13704" y="2431941"/>
            <a:ext cx="1384707" cy="538959"/>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5" descr="Képtalálat a következőre: „spotify logo 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59183" y="3125446"/>
            <a:ext cx="1121436" cy="336993"/>
          </a:xfrm>
          <a:prstGeom prst="rect">
            <a:avLst/>
          </a:prstGeom>
          <a:solidFill>
            <a:schemeClr val="bg1"/>
          </a:solidFill>
          <a:ln/>
        </p:spPr>
      </p:pic>
    </p:spTree>
    <p:extLst>
      <p:ext uri="{BB962C8B-B14F-4D97-AF65-F5344CB8AC3E}">
        <p14:creationId xmlns:p14="http://schemas.microsoft.com/office/powerpoint/2010/main" val="80322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p:cNvGraphicFramePr>
            <a:graphicFrameLocks noChangeAspect="1"/>
          </p:cNvGraphicFramePr>
          <p:nvPr>
            <p:custDataLst>
              <p:tags r:id="rId2"/>
            </p:custDataLst>
            <p:extLst>
              <p:ext uri="{D42A27DB-BD31-4B8C-83A1-F6EECF244321}">
                <p14:modId xmlns:p14="http://schemas.microsoft.com/office/powerpoint/2010/main" val="352665204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6546" name="think-cell Slide" r:id="rId69" imgW="270" imgH="270" progId="TCLayout.ActiveDocument.1">
                  <p:embed/>
                </p:oleObj>
              </mc:Choice>
              <mc:Fallback>
                <p:oleObj name="think-cell Slide" r:id="rId69" imgW="270" imgH="270" progId="TCLayout.ActiveDocument.1">
                  <p:embed/>
                  <p:pic>
                    <p:nvPicPr>
                      <p:cNvPr id="0" name=""/>
                      <p:cNvPicPr/>
                      <p:nvPr/>
                    </p:nvPicPr>
                    <p:blipFill>
                      <a:blip r:embed="rId70"/>
                      <a:stretch>
                        <a:fillRect/>
                      </a:stretch>
                    </p:blipFill>
                    <p:spPr>
                      <a:xfrm>
                        <a:off x="1588" y="1588"/>
                        <a:ext cx="1587" cy="1587"/>
                      </a:xfrm>
                      <a:prstGeom prst="rect">
                        <a:avLst/>
                      </a:prstGeom>
                    </p:spPr>
                  </p:pic>
                </p:oleObj>
              </mc:Fallback>
            </mc:AlternateContent>
          </a:graphicData>
        </a:graphic>
      </p:graphicFrame>
      <p:sp>
        <p:nvSpPr>
          <p:cNvPr id="5" name="Rectangle 4" hidden="1"/>
          <p:cNvSpPr/>
          <p:nvPr>
            <p:custDataLst>
              <p:tags r:id="rId3"/>
            </p:custDataLst>
          </p:nvPr>
        </p:nvSpPr>
        <p:spPr bwMode="gray">
          <a:xfrm>
            <a:off x="0" y="0"/>
            <a:ext cx="158750" cy="158750"/>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1000" dirty="0" smtClean="0">
              <a:solidFill>
                <a:schemeClr val="bg1"/>
              </a:solidFill>
              <a:latin typeface="Trebuchet MS" panose="020B0603020202020204" pitchFamily="34" charset="0"/>
              <a:sym typeface="Trebuchet MS" panose="020B0603020202020204" pitchFamily="34" charset="0"/>
            </a:endParaRPr>
          </a:p>
        </p:txBody>
      </p:sp>
      <p:sp>
        <p:nvSpPr>
          <p:cNvPr id="2" name="Title 1"/>
          <p:cNvSpPr>
            <a:spLocks noGrp="1"/>
          </p:cNvSpPr>
          <p:nvPr>
            <p:ph type="title"/>
          </p:nvPr>
        </p:nvSpPr>
        <p:spPr/>
        <p:txBody>
          <a:bodyPr/>
          <a:lstStyle/>
          <a:p>
            <a:r>
              <a:rPr lang="en-US" dirty="0" smtClean="0"/>
              <a:t>The emergence of new Generations further accelerates the digitalization - </a:t>
            </a:r>
            <a:br>
              <a:rPr lang="en-US" dirty="0" smtClean="0"/>
            </a:br>
            <a:r>
              <a:rPr lang="en-US" dirty="0" smtClean="0"/>
              <a:t>By 2027 in Slovenia Millenials will account for ca. 50% of the client base</a:t>
            </a:r>
            <a:endParaRPr lang="en-US" dirty="0"/>
          </a:p>
        </p:txBody>
      </p:sp>
      <p:graphicFrame>
        <p:nvGraphicFramePr>
          <p:cNvPr id="13" name="Object 12"/>
          <p:cNvGraphicFramePr>
            <a:graphicFrameLocks/>
          </p:cNvGraphicFramePr>
          <p:nvPr>
            <p:custDataLst>
              <p:tags r:id="rId4"/>
            </p:custDataLst>
            <p:extLst>
              <p:ext uri="{D42A27DB-BD31-4B8C-83A1-F6EECF244321}">
                <p14:modId xmlns:p14="http://schemas.microsoft.com/office/powerpoint/2010/main" val="3852723764"/>
              </p:ext>
            </p:extLst>
          </p:nvPr>
        </p:nvGraphicFramePr>
        <p:xfrm>
          <a:off x="2476500" y="2781300"/>
          <a:ext cx="7286557" cy="1876515"/>
        </p:xfrm>
        <a:graphic>
          <a:graphicData uri="http://schemas.openxmlformats.org/presentationml/2006/ole">
            <mc:AlternateContent xmlns:mc="http://schemas.openxmlformats.org/markup-compatibility/2006">
              <mc:Choice xmlns:v="urn:schemas-microsoft-com:vml" Requires="v">
                <p:oleObj spid="_x0000_s56547" name="Chart" r:id="rId71" imgW="7286557" imgH="1876515" progId="MSGraph.Chart.8">
                  <p:embed followColorScheme="full"/>
                </p:oleObj>
              </mc:Choice>
              <mc:Fallback>
                <p:oleObj name="Chart" r:id="rId71" imgW="7286557" imgH="1876515" progId="MSGraph.Chart.8">
                  <p:embed followColorScheme="full"/>
                  <p:pic>
                    <p:nvPicPr>
                      <p:cNvPr id="0" name=""/>
                      <p:cNvPicPr/>
                      <p:nvPr/>
                    </p:nvPicPr>
                    <p:blipFill>
                      <a:blip r:embed="rId72"/>
                      <a:stretch>
                        <a:fillRect/>
                      </a:stretch>
                    </p:blipFill>
                    <p:spPr>
                      <a:xfrm>
                        <a:off x="2476500" y="2781300"/>
                        <a:ext cx="7286557" cy="1876515"/>
                      </a:xfrm>
                      <a:prstGeom prst="rect">
                        <a:avLst/>
                      </a:prstGeom>
                    </p:spPr>
                  </p:pic>
                </p:oleObj>
              </mc:Fallback>
            </mc:AlternateContent>
          </a:graphicData>
        </a:graphic>
      </p:graphicFrame>
      <p:sp>
        <p:nvSpPr>
          <p:cNvPr id="81" name="Text Placeholder 2"/>
          <p:cNvSpPr>
            <a:spLocks noGrp="1"/>
          </p:cNvSpPr>
          <p:nvPr>
            <p:custDataLst>
              <p:tags r:id="rId5"/>
            </p:custDataLst>
          </p:nvPr>
        </p:nvSpPr>
        <p:spPr bwMode="gray">
          <a:xfrm>
            <a:off x="2347913" y="44291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E2733DF6-933B-45BC-B392-842087829B6C}" type="datetime'''''''''''''''2''''''''''''''.''''0'''">
              <a:rPr lang="en-US" altLang="en-US" sz="1000" smtClean="0"/>
              <a:pPr/>
              <a:t>2.0</a:t>
            </a:fld>
            <a:endParaRPr lang="en-US" sz="1000" dirty="0">
              <a:latin typeface="+mn-lt"/>
              <a:sym typeface="+mn-lt"/>
            </a:endParaRPr>
          </a:p>
        </p:txBody>
      </p:sp>
      <p:sp>
        <p:nvSpPr>
          <p:cNvPr id="88" name="Text Placeholder 2"/>
          <p:cNvSpPr>
            <a:spLocks noGrp="1"/>
          </p:cNvSpPr>
          <p:nvPr>
            <p:custDataLst>
              <p:tags r:id="rId6"/>
            </p:custDataLst>
          </p:nvPr>
        </p:nvSpPr>
        <p:spPr bwMode="gray">
          <a:xfrm>
            <a:off x="2347913" y="41624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AD86708A-0F30-4E58-A973-B0CBAEE59DFA}" type="datetime'''''''''''''2''''''''''''''''''.''''''''''''5'''''''''''''''">
              <a:rPr lang="en-US" altLang="en-US" sz="1000" smtClean="0">
                <a:latin typeface="+mn-lt"/>
                <a:sym typeface="+mn-lt"/>
              </a:rPr>
              <a:pPr algn="r">
                <a:lnSpc>
                  <a:spcPct val="100000"/>
                </a:lnSpc>
                <a:spcBef>
                  <a:spcPct val="0"/>
                </a:spcBef>
                <a:spcAft>
                  <a:spcPct val="0"/>
                </a:spcAft>
              </a:pPr>
              <a:t>2.5</a:t>
            </a:fld>
            <a:endParaRPr lang="en-US" sz="1000" dirty="0">
              <a:latin typeface="+mn-lt"/>
              <a:sym typeface="+mn-lt"/>
            </a:endParaRPr>
          </a:p>
        </p:txBody>
      </p:sp>
      <p:sp>
        <p:nvSpPr>
          <p:cNvPr id="90" name="Text Placeholder 2"/>
          <p:cNvSpPr>
            <a:spLocks noGrp="1"/>
          </p:cNvSpPr>
          <p:nvPr>
            <p:custDataLst>
              <p:tags r:id="rId7"/>
            </p:custDataLst>
          </p:nvPr>
        </p:nvSpPr>
        <p:spPr bwMode="gray">
          <a:xfrm>
            <a:off x="2347913" y="30956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2CFE7E6D-6AC0-4422-A4A2-E782658A523A}" type="datetime'''''''''''4.''''''''''''''''''5'''''''''''''''''''">
              <a:rPr lang="en-US" altLang="en-US" sz="1000" smtClean="0">
                <a:latin typeface="+mn-lt"/>
                <a:sym typeface="+mn-lt"/>
              </a:rPr>
              <a:pPr algn="r">
                <a:lnSpc>
                  <a:spcPct val="100000"/>
                </a:lnSpc>
                <a:spcBef>
                  <a:spcPct val="0"/>
                </a:spcBef>
                <a:spcAft>
                  <a:spcPct val="0"/>
                </a:spcAft>
              </a:pPr>
              <a:t>4.5</a:t>
            </a:fld>
            <a:endParaRPr lang="en-US" sz="1000" dirty="0">
              <a:latin typeface="+mn-lt"/>
              <a:sym typeface="+mn-lt"/>
            </a:endParaRPr>
          </a:p>
        </p:txBody>
      </p:sp>
      <p:sp>
        <p:nvSpPr>
          <p:cNvPr id="84" name="Text Placeholder 2"/>
          <p:cNvSpPr>
            <a:spLocks noGrp="1"/>
          </p:cNvSpPr>
          <p:nvPr>
            <p:custDataLst>
              <p:tags r:id="rId8"/>
            </p:custDataLst>
          </p:nvPr>
        </p:nvSpPr>
        <p:spPr bwMode="gray">
          <a:xfrm>
            <a:off x="2347913" y="28289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C560F771-0876-4B79-A3B2-89FA53A099CD}" type="datetime'''''''''''''''''''''''''''''''''''5.0'''''''''''">
              <a:rPr lang="en-US" altLang="en-US" sz="1000" smtClean="0"/>
              <a:pPr/>
              <a:t>5.0</a:t>
            </a:fld>
            <a:endParaRPr lang="en-US" sz="1000" dirty="0">
              <a:latin typeface="+mn-lt"/>
              <a:sym typeface="+mn-lt"/>
            </a:endParaRPr>
          </a:p>
        </p:txBody>
      </p:sp>
      <p:sp>
        <p:nvSpPr>
          <p:cNvPr id="82" name="Text Placeholder 2"/>
          <p:cNvSpPr>
            <a:spLocks noGrp="1"/>
          </p:cNvSpPr>
          <p:nvPr>
            <p:custDataLst>
              <p:tags r:id="rId9"/>
            </p:custDataLst>
          </p:nvPr>
        </p:nvSpPr>
        <p:spPr bwMode="gray">
          <a:xfrm>
            <a:off x="2347913" y="38957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CB88DB07-B004-4ABF-AB98-B95B7C70E646}" type="datetime'3''''.''''''''''''''''''''''''''''''''''''''0'''''''''''''''''">
              <a:rPr lang="en-US" altLang="en-US" sz="1000" smtClean="0"/>
              <a:pPr/>
              <a:t>3.0</a:t>
            </a:fld>
            <a:endParaRPr lang="en-US" sz="1000" dirty="0">
              <a:latin typeface="+mn-lt"/>
              <a:sym typeface="+mn-lt"/>
            </a:endParaRPr>
          </a:p>
        </p:txBody>
      </p:sp>
      <p:sp>
        <p:nvSpPr>
          <p:cNvPr id="89" name="Text Placeholder 2"/>
          <p:cNvSpPr>
            <a:spLocks noGrp="1"/>
          </p:cNvSpPr>
          <p:nvPr>
            <p:custDataLst>
              <p:tags r:id="rId10"/>
            </p:custDataLst>
          </p:nvPr>
        </p:nvSpPr>
        <p:spPr bwMode="gray">
          <a:xfrm>
            <a:off x="2347913" y="36290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3C5A80D1-B2F2-453F-9A5B-CA4F4CE3055E}" type="datetime'''''''''''''''3''''''''''''''''''''.''''''5'''''''''''">
              <a:rPr lang="en-US" altLang="en-US" sz="1000" smtClean="0">
                <a:latin typeface="+mn-lt"/>
                <a:sym typeface="+mn-lt"/>
              </a:rPr>
              <a:pPr algn="r">
                <a:lnSpc>
                  <a:spcPct val="100000"/>
                </a:lnSpc>
                <a:spcBef>
                  <a:spcPct val="0"/>
                </a:spcBef>
                <a:spcAft>
                  <a:spcPct val="0"/>
                </a:spcAft>
              </a:pPr>
              <a:t>3.5</a:t>
            </a:fld>
            <a:endParaRPr lang="en-US" sz="1000" dirty="0">
              <a:latin typeface="+mn-lt"/>
              <a:sym typeface="+mn-lt"/>
            </a:endParaRPr>
          </a:p>
        </p:txBody>
      </p:sp>
      <p:sp>
        <p:nvSpPr>
          <p:cNvPr id="83" name="Text Placeholder 2"/>
          <p:cNvSpPr>
            <a:spLocks noGrp="1"/>
          </p:cNvSpPr>
          <p:nvPr>
            <p:custDataLst>
              <p:tags r:id="rId11"/>
            </p:custDataLst>
          </p:nvPr>
        </p:nvSpPr>
        <p:spPr bwMode="gray">
          <a:xfrm>
            <a:off x="2347913" y="3362325"/>
            <a:ext cx="179388" cy="152400"/>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gn="r">
              <a:lnSpc>
                <a:spcPct val="100000"/>
              </a:lnSpc>
              <a:spcBef>
                <a:spcPct val="0"/>
              </a:spcBef>
              <a:spcAft>
                <a:spcPct val="0"/>
              </a:spcAft>
            </a:pPr>
            <a:fld id="{E71AEF96-65EF-4350-8FE2-F712700A7A75}" type="datetime'''4''''''''''''''''''''''''.''''0'''''''''">
              <a:rPr lang="en-US" altLang="en-US" sz="1000" smtClean="0"/>
              <a:pPr/>
              <a:t>4.0</a:t>
            </a:fld>
            <a:endParaRPr lang="en-US" sz="1000" dirty="0">
              <a:latin typeface="+mn-lt"/>
              <a:sym typeface="+mn-lt"/>
            </a:endParaRPr>
          </a:p>
        </p:txBody>
      </p:sp>
      <p:sp>
        <p:nvSpPr>
          <p:cNvPr id="25" name="Text Placeholder 2"/>
          <p:cNvSpPr>
            <a:spLocks noGrp="1"/>
          </p:cNvSpPr>
          <p:nvPr>
            <p:custDataLst>
              <p:tags r:id="rId12"/>
            </p:custDataLst>
          </p:nvPr>
        </p:nvSpPr>
        <p:spPr bwMode="gray">
          <a:xfrm>
            <a:off x="35052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E77489E0-066E-42C6-9E28-6655F6E06FE8}" type="datetime'''''''''''''''''1''''''''''''9''''''''''5''3'''''''''''">
              <a:rPr lang="en-US" altLang="en-US" sz="1000" smtClean="0"/>
              <a:pPr>
                <a:lnSpc>
                  <a:spcPct val="100000"/>
                </a:lnSpc>
                <a:spcBef>
                  <a:spcPct val="0"/>
                </a:spcBef>
                <a:spcAft>
                  <a:spcPct val="0"/>
                </a:spcAft>
              </a:pPr>
              <a:t>1953</a:t>
            </a:fld>
            <a:endParaRPr lang="en-US" sz="1000" dirty="0">
              <a:latin typeface="+mn-lt"/>
              <a:sym typeface="+mn-lt"/>
            </a:endParaRPr>
          </a:p>
        </p:txBody>
      </p:sp>
      <p:sp>
        <p:nvSpPr>
          <p:cNvPr id="15" name="Text Placeholder 2"/>
          <p:cNvSpPr>
            <a:spLocks noGrp="1"/>
          </p:cNvSpPr>
          <p:nvPr>
            <p:custDataLst>
              <p:tags r:id="rId13"/>
            </p:custDataLst>
          </p:nvPr>
        </p:nvSpPr>
        <p:spPr bwMode="gray">
          <a:xfrm>
            <a:off x="27384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A558B30B-74C3-4F22-8C80-307DA55F1565}" type="datetime'''1''''''''''''''''''''''''''''9''''4''''''7'''''">
              <a:rPr lang="en-US" altLang="en-US" sz="1000" smtClean="0"/>
              <a:pPr>
                <a:lnSpc>
                  <a:spcPct val="100000"/>
                </a:lnSpc>
                <a:spcBef>
                  <a:spcPct val="0"/>
                </a:spcBef>
                <a:spcAft>
                  <a:spcPct val="0"/>
                </a:spcAft>
              </a:pPr>
              <a:t>1947</a:t>
            </a:fld>
            <a:endParaRPr lang="en-US" sz="1000" dirty="0">
              <a:latin typeface="+mn-lt"/>
              <a:sym typeface="+mn-lt"/>
            </a:endParaRPr>
          </a:p>
        </p:txBody>
      </p:sp>
      <p:sp>
        <p:nvSpPr>
          <p:cNvPr id="16" name="Text Placeholder 2"/>
          <p:cNvSpPr>
            <a:spLocks noGrp="1"/>
          </p:cNvSpPr>
          <p:nvPr>
            <p:custDataLst>
              <p:tags r:id="rId14"/>
            </p:custDataLst>
          </p:nvPr>
        </p:nvSpPr>
        <p:spPr bwMode="gray">
          <a:xfrm>
            <a:off x="28670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A37FA27D-7A82-45BE-93C8-D2B4426FE756}" type="datetime'''''1''''''''''''''''''''''''''''''94''''''''''''''''8'">
              <a:rPr lang="en-US" altLang="en-US" sz="1000" smtClean="0"/>
              <a:pPr>
                <a:lnSpc>
                  <a:spcPct val="100000"/>
                </a:lnSpc>
                <a:spcBef>
                  <a:spcPct val="0"/>
                </a:spcBef>
                <a:spcAft>
                  <a:spcPct val="0"/>
                </a:spcAft>
              </a:pPr>
              <a:t>1948</a:t>
            </a:fld>
            <a:endParaRPr lang="en-US" sz="1000" dirty="0">
              <a:latin typeface="+mn-lt"/>
              <a:sym typeface="+mn-lt"/>
            </a:endParaRPr>
          </a:p>
        </p:txBody>
      </p:sp>
      <p:sp>
        <p:nvSpPr>
          <p:cNvPr id="21" name="Text Placeholder 2"/>
          <p:cNvSpPr>
            <a:spLocks noGrp="1"/>
          </p:cNvSpPr>
          <p:nvPr>
            <p:custDataLst>
              <p:tags r:id="rId15"/>
            </p:custDataLst>
          </p:nvPr>
        </p:nvSpPr>
        <p:spPr bwMode="gray">
          <a:xfrm>
            <a:off x="29956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8CB3E6E-7868-4C42-A18C-F14AB84FEA19}" type="datetime'''''''''''''1''''94''''''''''''9'''''''''''">
              <a:rPr lang="en-US" altLang="en-US" sz="1000" smtClean="0"/>
              <a:pPr>
                <a:lnSpc>
                  <a:spcPct val="100000"/>
                </a:lnSpc>
                <a:spcBef>
                  <a:spcPct val="0"/>
                </a:spcBef>
                <a:spcAft>
                  <a:spcPct val="0"/>
                </a:spcAft>
              </a:pPr>
              <a:t>1949</a:t>
            </a:fld>
            <a:endParaRPr lang="en-US" sz="1000" dirty="0">
              <a:latin typeface="+mn-lt"/>
              <a:sym typeface="+mn-lt"/>
            </a:endParaRPr>
          </a:p>
        </p:txBody>
      </p:sp>
      <p:sp>
        <p:nvSpPr>
          <p:cNvPr id="70" name="Text Placeholder 2"/>
          <p:cNvSpPr>
            <a:spLocks noGrp="1"/>
          </p:cNvSpPr>
          <p:nvPr>
            <p:custDataLst>
              <p:tags r:id="rId16"/>
            </p:custDataLst>
          </p:nvPr>
        </p:nvSpPr>
        <p:spPr bwMode="gray">
          <a:xfrm>
            <a:off x="92678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DBF2A0E6-7092-492D-806E-CFBB7C5D7BEE}" type="datetime'''''''''1''''''''''''''''''''''''9''''''''9''''''''8'">
              <a:rPr lang="en-US" altLang="en-US" sz="1000" smtClean="0"/>
              <a:pPr>
                <a:lnSpc>
                  <a:spcPct val="100000"/>
                </a:lnSpc>
                <a:spcBef>
                  <a:spcPct val="0"/>
                </a:spcBef>
                <a:spcAft>
                  <a:spcPct val="0"/>
                </a:spcAft>
              </a:pPr>
              <a:t>1998</a:t>
            </a:fld>
            <a:endParaRPr lang="en-US" sz="1000" dirty="0">
              <a:latin typeface="+mn-lt"/>
              <a:sym typeface="+mn-lt"/>
            </a:endParaRPr>
          </a:p>
        </p:txBody>
      </p:sp>
      <p:sp>
        <p:nvSpPr>
          <p:cNvPr id="71" name="Text Placeholder 2"/>
          <p:cNvSpPr>
            <a:spLocks noGrp="1"/>
          </p:cNvSpPr>
          <p:nvPr>
            <p:custDataLst>
              <p:tags r:id="rId17"/>
            </p:custDataLst>
          </p:nvPr>
        </p:nvSpPr>
        <p:spPr bwMode="gray">
          <a:xfrm>
            <a:off x="93964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7B807DF4-3266-46EE-B0FB-391CFFEFCEBE}" type="datetime'1''''''''9''''9''''''''''''''''''''''''''''''''''''''9'">
              <a:rPr lang="en-US" altLang="en-US" sz="1000" smtClean="0"/>
              <a:pPr>
                <a:lnSpc>
                  <a:spcPct val="100000"/>
                </a:lnSpc>
                <a:spcBef>
                  <a:spcPct val="0"/>
                </a:spcBef>
                <a:spcAft>
                  <a:spcPct val="0"/>
                </a:spcAft>
              </a:pPr>
              <a:t>1999</a:t>
            </a:fld>
            <a:endParaRPr lang="en-US" sz="1000" dirty="0">
              <a:latin typeface="+mn-lt"/>
              <a:sym typeface="+mn-lt"/>
            </a:endParaRPr>
          </a:p>
        </p:txBody>
      </p:sp>
      <p:sp>
        <p:nvSpPr>
          <p:cNvPr id="72" name="Text Placeholder 2"/>
          <p:cNvSpPr>
            <a:spLocks noGrp="1"/>
          </p:cNvSpPr>
          <p:nvPr>
            <p:custDataLst>
              <p:tags r:id="rId18"/>
            </p:custDataLst>
          </p:nvPr>
        </p:nvSpPr>
        <p:spPr bwMode="gray">
          <a:xfrm>
            <a:off x="95250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E539E229-1485-4F90-8FEA-B47B654737AF}" type="datetime'''''''''''''2''00''''''''''''''''''''''''''''''''''''''0'''">
              <a:rPr lang="en-US" altLang="en-US" sz="1000" smtClean="0"/>
              <a:pPr>
                <a:lnSpc>
                  <a:spcPct val="100000"/>
                </a:lnSpc>
                <a:spcBef>
                  <a:spcPct val="0"/>
                </a:spcBef>
                <a:spcAft>
                  <a:spcPct val="0"/>
                </a:spcAft>
              </a:pPr>
              <a:t>2000</a:t>
            </a:fld>
            <a:endParaRPr lang="en-US" sz="1000" dirty="0">
              <a:latin typeface="+mn-lt"/>
              <a:sym typeface="+mn-lt"/>
            </a:endParaRPr>
          </a:p>
        </p:txBody>
      </p:sp>
      <p:sp>
        <p:nvSpPr>
          <p:cNvPr id="67" name="Text Placeholder 2"/>
          <p:cNvSpPr>
            <a:spLocks noGrp="1"/>
          </p:cNvSpPr>
          <p:nvPr>
            <p:custDataLst>
              <p:tags r:id="rId19"/>
            </p:custDataLst>
          </p:nvPr>
        </p:nvSpPr>
        <p:spPr bwMode="gray">
          <a:xfrm>
            <a:off x="88820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410B9B0-D434-4C67-A032-CF8303DBC5A9}" type="datetime'1''''''''''''''''''''''99''5'''''''''''''''''''">
              <a:rPr lang="en-US" altLang="en-US" sz="1000" smtClean="0"/>
              <a:pPr>
                <a:lnSpc>
                  <a:spcPct val="100000"/>
                </a:lnSpc>
                <a:spcBef>
                  <a:spcPct val="0"/>
                </a:spcBef>
                <a:spcAft>
                  <a:spcPct val="0"/>
                </a:spcAft>
              </a:pPr>
              <a:t>1995</a:t>
            </a:fld>
            <a:endParaRPr lang="en-US" sz="1000" dirty="0">
              <a:latin typeface="+mn-lt"/>
              <a:sym typeface="+mn-lt"/>
            </a:endParaRPr>
          </a:p>
        </p:txBody>
      </p:sp>
      <p:sp>
        <p:nvSpPr>
          <p:cNvPr id="68" name="Text Placeholder 2"/>
          <p:cNvSpPr>
            <a:spLocks noGrp="1"/>
          </p:cNvSpPr>
          <p:nvPr>
            <p:custDataLst>
              <p:tags r:id="rId20"/>
            </p:custDataLst>
          </p:nvPr>
        </p:nvSpPr>
        <p:spPr bwMode="gray">
          <a:xfrm>
            <a:off x="90106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66FDA07E-02C7-4C3E-BECD-2F464A03BE45}" type="datetime'''''''''''''''''''''''''1''9''''''''9''6'''">
              <a:rPr lang="en-US" altLang="en-US" sz="1000" smtClean="0"/>
              <a:pPr>
                <a:lnSpc>
                  <a:spcPct val="100000"/>
                </a:lnSpc>
                <a:spcBef>
                  <a:spcPct val="0"/>
                </a:spcBef>
                <a:spcAft>
                  <a:spcPct val="0"/>
                </a:spcAft>
              </a:pPr>
              <a:t>1996</a:t>
            </a:fld>
            <a:endParaRPr lang="en-US" sz="1000" dirty="0">
              <a:latin typeface="+mn-lt"/>
              <a:sym typeface="+mn-lt"/>
            </a:endParaRPr>
          </a:p>
        </p:txBody>
      </p:sp>
      <p:sp>
        <p:nvSpPr>
          <p:cNvPr id="69" name="Text Placeholder 2"/>
          <p:cNvSpPr>
            <a:spLocks noGrp="1"/>
          </p:cNvSpPr>
          <p:nvPr>
            <p:custDataLst>
              <p:tags r:id="rId21"/>
            </p:custDataLst>
          </p:nvPr>
        </p:nvSpPr>
        <p:spPr bwMode="gray">
          <a:xfrm>
            <a:off x="91392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ED5741C6-1544-473E-A1FF-4B842A489AEA}" type="datetime'''''''''''''19''''9''''''''''''7'''''">
              <a:rPr lang="en-US" altLang="en-US" sz="1000" smtClean="0"/>
              <a:pPr>
                <a:lnSpc>
                  <a:spcPct val="100000"/>
                </a:lnSpc>
                <a:spcBef>
                  <a:spcPct val="0"/>
                </a:spcBef>
                <a:spcAft>
                  <a:spcPct val="0"/>
                </a:spcAft>
              </a:pPr>
              <a:t>1997</a:t>
            </a:fld>
            <a:endParaRPr lang="en-US" sz="1000" dirty="0">
              <a:latin typeface="+mn-lt"/>
              <a:sym typeface="+mn-lt"/>
            </a:endParaRPr>
          </a:p>
        </p:txBody>
      </p:sp>
      <p:sp>
        <p:nvSpPr>
          <p:cNvPr id="64" name="Text Placeholder 2"/>
          <p:cNvSpPr>
            <a:spLocks noGrp="1"/>
          </p:cNvSpPr>
          <p:nvPr>
            <p:custDataLst>
              <p:tags r:id="rId22"/>
            </p:custDataLst>
          </p:nvPr>
        </p:nvSpPr>
        <p:spPr bwMode="gray">
          <a:xfrm>
            <a:off x="85010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2DBB9F0E-5D9D-4E22-A0AF-A47EC62D751D}" type="datetime'1''''''''''9''''''''''''''''''''''''''''''9''2'''''''''''''">
              <a:rPr lang="en-US" altLang="en-US" sz="1000" smtClean="0"/>
              <a:pPr>
                <a:lnSpc>
                  <a:spcPct val="100000"/>
                </a:lnSpc>
                <a:spcBef>
                  <a:spcPct val="0"/>
                </a:spcBef>
                <a:spcAft>
                  <a:spcPct val="0"/>
                </a:spcAft>
              </a:pPr>
              <a:t>1992</a:t>
            </a:fld>
            <a:endParaRPr lang="en-US" sz="1000" dirty="0">
              <a:latin typeface="+mn-lt"/>
              <a:sym typeface="+mn-lt"/>
            </a:endParaRPr>
          </a:p>
        </p:txBody>
      </p:sp>
      <p:sp>
        <p:nvSpPr>
          <p:cNvPr id="65" name="Text Placeholder 2"/>
          <p:cNvSpPr>
            <a:spLocks noGrp="1"/>
          </p:cNvSpPr>
          <p:nvPr>
            <p:custDataLst>
              <p:tags r:id="rId23"/>
            </p:custDataLst>
          </p:nvPr>
        </p:nvSpPr>
        <p:spPr bwMode="gray">
          <a:xfrm>
            <a:off x="86296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34E68693-0BF5-4920-BCCC-C8D0EEA66EB4}" type="datetime'''''''''''''1''''''''''''9''''''9''''''3'''">
              <a:rPr lang="en-US" altLang="en-US" sz="1000" smtClean="0"/>
              <a:pPr>
                <a:lnSpc>
                  <a:spcPct val="100000"/>
                </a:lnSpc>
                <a:spcBef>
                  <a:spcPct val="0"/>
                </a:spcBef>
                <a:spcAft>
                  <a:spcPct val="0"/>
                </a:spcAft>
              </a:pPr>
              <a:t>1993</a:t>
            </a:fld>
            <a:endParaRPr lang="en-US" sz="1000" dirty="0">
              <a:latin typeface="+mn-lt"/>
              <a:sym typeface="+mn-lt"/>
            </a:endParaRPr>
          </a:p>
        </p:txBody>
      </p:sp>
      <p:sp>
        <p:nvSpPr>
          <p:cNvPr id="66" name="Text Placeholder 2"/>
          <p:cNvSpPr>
            <a:spLocks noGrp="1"/>
          </p:cNvSpPr>
          <p:nvPr>
            <p:custDataLst>
              <p:tags r:id="rId24"/>
            </p:custDataLst>
          </p:nvPr>
        </p:nvSpPr>
        <p:spPr bwMode="gray">
          <a:xfrm>
            <a:off x="87534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3A8EBBE-6E4B-4127-808B-738FD42FFE95}" type="datetime'1''9''''''''''''''''''''''9''''4'''''''''''''">
              <a:rPr lang="en-US" altLang="en-US" sz="1000" smtClean="0"/>
              <a:pPr>
                <a:lnSpc>
                  <a:spcPct val="100000"/>
                </a:lnSpc>
                <a:spcBef>
                  <a:spcPct val="0"/>
                </a:spcBef>
                <a:spcAft>
                  <a:spcPct val="0"/>
                </a:spcAft>
              </a:pPr>
              <a:t>1994</a:t>
            </a:fld>
            <a:endParaRPr lang="en-US" sz="1000" dirty="0">
              <a:latin typeface="+mn-lt"/>
              <a:sym typeface="+mn-lt"/>
            </a:endParaRPr>
          </a:p>
        </p:txBody>
      </p:sp>
      <p:sp>
        <p:nvSpPr>
          <p:cNvPr id="61" name="Text Placeholder 2"/>
          <p:cNvSpPr>
            <a:spLocks noGrp="1"/>
          </p:cNvSpPr>
          <p:nvPr>
            <p:custDataLst>
              <p:tags r:id="rId25"/>
            </p:custDataLst>
          </p:nvPr>
        </p:nvSpPr>
        <p:spPr bwMode="gray">
          <a:xfrm>
            <a:off x="81153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C26A92F9-DD0F-402C-9CB8-8D6CFD4C1835}" type="datetime'1''''''''''''''''''''''''''''''''''9''''''8''9'''''''''''">
              <a:rPr lang="en-US" altLang="en-US" sz="1000" smtClean="0"/>
              <a:pPr>
                <a:lnSpc>
                  <a:spcPct val="100000"/>
                </a:lnSpc>
                <a:spcBef>
                  <a:spcPct val="0"/>
                </a:spcBef>
                <a:spcAft>
                  <a:spcPct val="0"/>
                </a:spcAft>
              </a:pPr>
              <a:t>1989</a:t>
            </a:fld>
            <a:endParaRPr lang="en-US" sz="1000" dirty="0">
              <a:latin typeface="+mn-lt"/>
              <a:sym typeface="+mn-lt"/>
            </a:endParaRPr>
          </a:p>
        </p:txBody>
      </p:sp>
      <p:sp>
        <p:nvSpPr>
          <p:cNvPr id="62" name="Text Placeholder 2"/>
          <p:cNvSpPr>
            <a:spLocks noGrp="1"/>
          </p:cNvSpPr>
          <p:nvPr>
            <p:custDataLst>
              <p:tags r:id="rId26"/>
            </p:custDataLst>
          </p:nvPr>
        </p:nvSpPr>
        <p:spPr bwMode="gray">
          <a:xfrm>
            <a:off x="82438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7E43EEA7-B76F-47A8-8212-AFEB0DF57188}" type="datetime'1''''''''''''''''''''9''''''''''''''''90'''''''">
              <a:rPr lang="en-US" altLang="en-US" sz="1000" smtClean="0"/>
              <a:pPr>
                <a:lnSpc>
                  <a:spcPct val="100000"/>
                </a:lnSpc>
                <a:spcBef>
                  <a:spcPct val="0"/>
                </a:spcBef>
                <a:spcAft>
                  <a:spcPct val="0"/>
                </a:spcAft>
              </a:pPr>
              <a:t>1990</a:t>
            </a:fld>
            <a:endParaRPr lang="en-US" sz="1000" dirty="0">
              <a:latin typeface="+mn-lt"/>
              <a:sym typeface="+mn-lt"/>
            </a:endParaRPr>
          </a:p>
        </p:txBody>
      </p:sp>
      <p:sp>
        <p:nvSpPr>
          <p:cNvPr id="63" name="Text Placeholder 2"/>
          <p:cNvSpPr>
            <a:spLocks noGrp="1"/>
          </p:cNvSpPr>
          <p:nvPr>
            <p:custDataLst>
              <p:tags r:id="rId27"/>
            </p:custDataLst>
          </p:nvPr>
        </p:nvSpPr>
        <p:spPr bwMode="gray">
          <a:xfrm>
            <a:off x="83724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0551E396-B21D-4B95-BBA8-77DAB3B075F5}" type="datetime'''1''''''''''''''''''''''''''9''''91'''''''''''''''''''">
              <a:rPr lang="en-US" altLang="en-US" sz="1000" smtClean="0"/>
              <a:pPr>
                <a:lnSpc>
                  <a:spcPct val="100000"/>
                </a:lnSpc>
                <a:spcBef>
                  <a:spcPct val="0"/>
                </a:spcBef>
                <a:spcAft>
                  <a:spcPct val="0"/>
                </a:spcAft>
              </a:pPr>
              <a:t>1991</a:t>
            </a:fld>
            <a:endParaRPr lang="en-US" sz="1000" dirty="0">
              <a:latin typeface="+mn-lt"/>
              <a:sym typeface="+mn-lt"/>
            </a:endParaRPr>
          </a:p>
        </p:txBody>
      </p:sp>
      <p:sp>
        <p:nvSpPr>
          <p:cNvPr id="58" name="Text Placeholder 2"/>
          <p:cNvSpPr>
            <a:spLocks noGrp="1"/>
          </p:cNvSpPr>
          <p:nvPr>
            <p:custDataLst>
              <p:tags r:id="rId28"/>
            </p:custDataLst>
          </p:nvPr>
        </p:nvSpPr>
        <p:spPr bwMode="gray">
          <a:xfrm>
            <a:off x="77295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0BDDFA4-420F-436E-880B-C55729D2277C}" type="datetime'''1''''''''''''''''''''''''''''9''''''8''''''''''6'''''''">
              <a:rPr lang="en-US" altLang="en-US" sz="1000" smtClean="0"/>
              <a:pPr>
                <a:lnSpc>
                  <a:spcPct val="100000"/>
                </a:lnSpc>
                <a:spcBef>
                  <a:spcPct val="0"/>
                </a:spcBef>
                <a:spcAft>
                  <a:spcPct val="0"/>
                </a:spcAft>
              </a:pPr>
              <a:t>1986</a:t>
            </a:fld>
            <a:endParaRPr lang="en-US" sz="1000" dirty="0">
              <a:latin typeface="+mn-lt"/>
              <a:sym typeface="+mn-lt"/>
            </a:endParaRPr>
          </a:p>
        </p:txBody>
      </p:sp>
      <p:sp>
        <p:nvSpPr>
          <p:cNvPr id="59" name="Text Placeholder 2"/>
          <p:cNvSpPr>
            <a:spLocks noGrp="1"/>
          </p:cNvSpPr>
          <p:nvPr>
            <p:custDataLst>
              <p:tags r:id="rId29"/>
            </p:custDataLst>
          </p:nvPr>
        </p:nvSpPr>
        <p:spPr bwMode="gray">
          <a:xfrm>
            <a:off x="78581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5F3407CD-AAC5-4F3A-BDF1-2220F389C860}" type="datetime'1''''''''''''''''98''''''''''''''''7'">
              <a:rPr lang="en-US" altLang="en-US" sz="1000" smtClean="0"/>
              <a:pPr>
                <a:lnSpc>
                  <a:spcPct val="100000"/>
                </a:lnSpc>
                <a:spcBef>
                  <a:spcPct val="0"/>
                </a:spcBef>
                <a:spcAft>
                  <a:spcPct val="0"/>
                </a:spcAft>
              </a:pPr>
              <a:t>1987</a:t>
            </a:fld>
            <a:endParaRPr lang="en-US" sz="1000" dirty="0">
              <a:latin typeface="+mn-lt"/>
              <a:sym typeface="+mn-lt"/>
            </a:endParaRPr>
          </a:p>
        </p:txBody>
      </p:sp>
      <p:sp>
        <p:nvSpPr>
          <p:cNvPr id="60" name="Text Placeholder 2"/>
          <p:cNvSpPr>
            <a:spLocks noGrp="1"/>
          </p:cNvSpPr>
          <p:nvPr>
            <p:custDataLst>
              <p:tags r:id="rId30"/>
            </p:custDataLst>
          </p:nvPr>
        </p:nvSpPr>
        <p:spPr bwMode="gray">
          <a:xfrm>
            <a:off x="79867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28C7787C-3D2F-4FC9-A8BC-0317C126B9F0}" type="datetime'''''''''''''1''''9''''''''''''''''''8''''''''8'''''''''">
              <a:rPr lang="en-US" altLang="en-US" sz="1000" smtClean="0"/>
              <a:pPr>
                <a:lnSpc>
                  <a:spcPct val="100000"/>
                </a:lnSpc>
                <a:spcBef>
                  <a:spcPct val="0"/>
                </a:spcBef>
                <a:spcAft>
                  <a:spcPct val="0"/>
                </a:spcAft>
              </a:pPr>
              <a:t>1988</a:t>
            </a:fld>
            <a:endParaRPr lang="en-US" sz="1000" dirty="0">
              <a:latin typeface="+mn-lt"/>
              <a:sym typeface="+mn-lt"/>
            </a:endParaRPr>
          </a:p>
        </p:txBody>
      </p:sp>
      <p:sp>
        <p:nvSpPr>
          <p:cNvPr id="57" name="Text Placeholder 2"/>
          <p:cNvSpPr>
            <a:spLocks noGrp="1"/>
          </p:cNvSpPr>
          <p:nvPr>
            <p:custDataLst>
              <p:tags r:id="rId31"/>
            </p:custDataLst>
          </p:nvPr>
        </p:nvSpPr>
        <p:spPr bwMode="gray">
          <a:xfrm>
            <a:off x="76009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079E8396-3D66-4016-B0C4-60973A3A7D48}" type="datetime'''''''1''''''9''''''8''''''''''''5'''''''">
              <a:rPr lang="en-US" altLang="en-US" sz="1000" smtClean="0"/>
              <a:pPr>
                <a:lnSpc>
                  <a:spcPct val="100000"/>
                </a:lnSpc>
                <a:spcBef>
                  <a:spcPct val="0"/>
                </a:spcBef>
                <a:spcAft>
                  <a:spcPct val="0"/>
                </a:spcAft>
              </a:pPr>
              <a:t>1985</a:t>
            </a:fld>
            <a:endParaRPr lang="en-US" sz="1000" dirty="0">
              <a:latin typeface="+mn-lt"/>
              <a:sym typeface="+mn-lt"/>
            </a:endParaRPr>
          </a:p>
        </p:txBody>
      </p:sp>
      <p:sp>
        <p:nvSpPr>
          <p:cNvPr id="55" name="Text Placeholder 2"/>
          <p:cNvSpPr>
            <a:spLocks noGrp="1"/>
          </p:cNvSpPr>
          <p:nvPr>
            <p:custDataLst>
              <p:tags r:id="rId32"/>
            </p:custDataLst>
          </p:nvPr>
        </p:nvSpPr>
        <p:spPr bwMode="gray">
          <a:xfrm>
            <a:off x="73485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617B7761-5674-4299-9407-F6A239269F5D}" type="datetime'''''''1''''''9''''''''''''''''8''''''''''''3'''''''">
              <a:rPr lang="en-US" altLang="en-US" sz="1000" smtClean="0"/>
              <a:pPr>
                <a:lnSpc>
                  <a:spcPct val="100000"/>
                </a:lnSpc>
                <a:spcBef>
                  <a:spcPct val="0"/>
                </a:spcBef>
                <a:spcAft>
                  <a:spcPct val="0"/>
                </a:spcAft>
              </a:pPr>
              <a:t>1983</a:t>
            </a:fld>
            <a:endParaRPr lang="en-US" sz="1000" dirty="0">
              <a:latin typeface="+mn-lt"/>
              <a:sym typeface="+mn-lt"/>
            </a:endParaRPr>
          </a:p>
        </p:txBody>
      </p:sp>
      <p:sp>
        <p:nvSpPr>
          <p:cNvPr id="53" name="Text Placeholder 2"/>
          <p:cNvSpPr>
            <a:spLocks noGrp="1"/>
          </p:cNvSpPr>
          <p:nvPr>
            <p:custDataLst>
              <p:tags r:id="rId33"/>
            </p:custDataLst>
          </p:nvPr>
        </p:nvSpPr>
        <p:spPr bwMode="gray">
          <a:xfrm>
            <a:off x="70913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05C53873-4904-49C7-8032-8C2ED2279B04}" type="datetime'''''''''''''''1''''''''9''''8''1'">
              <a:rPr lang="en-US" altLang="en-US" sz="1000" smtClean="0"/>
              <a:pPr>
                <a:lnSpc>
                  <a:spcPct val="100000"/>
                </a:lnSpc>
                <a:spcBef>
                  <a:spcPct val="0"/>
                </a:spcBef>
                <a:spcAft>
                  <a:spcPct val="0"/>
                </a:spcAft>
              </a:pPr>
              <a:t>1981</a:t>
            </a:fld>
            <a:endParaRPr lang="en-US" sz="1000" dirty="0">
              <a:latin typeface="+mn-lt"/>
              <a:sym typeface="+mn-lt"/>
            </a:endParaRPr>
          </a:p>
        </p:txBody>
      </p:sp>
      <p:sp>
        <p:nvSpPr>
          <p:cNvPr id="54" name="Text Placeholder 2"/>
          <p:cNvSpPr>
            <a:spLocks noGrp="1"/>
          </p:cNvSpPr>
          <p:nvPr>
            <p:custDataLst>
              <p:tags r:id="rId34"/>
            </p:custDataLst>
          </p:nvPr>
        </p:nvSpPr>
        <p:spPr bwMode="gray">
          <a:xfrm>
            <a:off x="72199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55A3440-B24C-4A32-8BBF-6DDF2F5A9E7C}" type="datetime'''''1''''''''''9''8''''''''''2'">
              <a:rPr lang="en-US" altLang="en-US" sz="1000" smtClean="0"/>
              <a:pPr>
                <a:lnSpc>
                  <a:spcPct val="100000"/>
                </a:lnSpc>
                <a:spcBef>
                  <a:spcPct val="0"/>
                </a:spcBef>
                <a:spcAft>
                  <a:spcPct val="0"/>
                </a:spcAft>
              </a:pPr>
              <a:t>1982</a:t>
            </a:fld>
            <a:endParaRPr lang="en-US" sz="1000" dirty="0">
              <a:latin typeface="+mn-lt"/>
              <a:sym typeface="+mn-lt"/>
            </a:endParaRPr>
          </a:p>
        </p:txBody>
      </p:sp>
      <p:sp>
        <p:nvSpPr>
          <p:cNvPr id="52" name="Text Placeholder 2"/>
          <p:cNvSpPr>
            <a:spLocks noGrp="1"/>
          </p:cNvSpPr>
          <p:nvPr>
            <p:custDataLst>
              <p:tags r:id="rId35"/>
            </p:custDataLst>
          </p:nvPr>
        </p:nvSpPr>
        <p:spPr bwMode="gray">
          <a:xfrm>
            <a:off x="69627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0638690-26DC-4DBD-87D6-96537A097904}" type="datetime'''''''''''''''1''''''''98''''''''''''''''''''''''''''0'''''">
              <a:rPr lang="en-US" altLang="en-US" sz="1000" smtClean="0"/>
              <a:pPr>
                <a:lnSpc>
                  <a:spcPct val="100000"/>
                </a:lnSpc>
                <a:spcBef>
                  <a:spcPct val="0"/>
                </a:spcBef>
                <a:spcAft>
                  <a:spcPct val="0"/>
                </a:spcAft>
              </a:pPr>
              <a:t>1980</a:t>
            </a:fld>
            <a:endParaRPr lang="en-US" sz="1000" dirty="0">
              <a:latin typeface="+mn-lt"/>
              <a:sym typeface="+mn-lt"/>
            </a:endParaRPr>
          </a:p>
        </p:txBody>
      </p:sp>
      <p:sp>
        <p:nvSpPr>
          <p:cNvPr id="56" name="Text Placeholder 2"/>
          <p:cNvSpPr>
            <a:spLocks noGrp="1"/>
          </p:cNvSpPr>
          <p:nvPr>
            <p:custDataLst>
              <p:tags r:id="rId36"/>
            </p:custDataLst>
          </p:nvPr>
        </p:nvSpPr>
        <p:spPr bwMode="gray">
          <a:xfrm>
            <a:off x="74771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89B32B1-C36F-4DB0-89D1-21303B2AD676}" type="datetime'''1''''''''''9''''''''''8''''''4'''''''''">
              <a:rPr lang="en-US" altLang="en-US" sz="1000" smtClean="0"/>
              <a:pPr>
                <a:lnSpc>
                  <a:spcPct val="100000"/>
                </a:lnSpc>
                <a:spcBef>
                  <a:spcPct val="0"/>
                </a:spcBef>
                <a:spcAft>
                  <a:spcPct val="0"/>
                </a:spcAft>
              </a:pPr>
              <a:t>1984</a:t>
            </a:fld>
            <a:endParaRPr lang="en-US" sz="1000" dirty="0">
              <a:latin typeface="+mn-lt"/>
              <a:sym typeface="+mn-lt"/>
            </a:endParaRPr>
          </a:p>
        </p:txBody>
      </p:sp>
      <p:sp>
        <p:nvSpPr>
          <p:cNvPr id="14" name="Text Placeholder 2"/>
          <p:cNvSpPr>
            <a:spLocks noGrp="1"/>
          </p:cNvSpPr>
          <p:nvPr>
            <p:custDataLst>
              <p:tags r:id="rId37"/>
            </p:custDataLst>
          </p:nvPr>
        </p:nvSpPr>
        <p:spPr bwMode="gray">
          <a:xfrm>
            <a:off x="26098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8E92591C-DA20-4625-B269-BCE6C18CDBD9}" type="datetime'1''''''''''9''''''''''''''''''''4''''''6'''''''''">
              <a:rPr lang="en-US" altLang="en-US" sz="1000" smtClean="0"/>
              <a:pPr>
                <a:lnSpc>
                  <a:spcPct val="100000"/>
                </a:lnSpc>
                <a:spcBef>
                  <a:spcPct val="0"/>
                </a:spcBef>
                <a:spcAft>
                  <a:spcPct val="0"/>
                </a:spcAft>
              </a:pPr>
              <a:t>1946</a:t>
            </a:fld>
            <a:endParaRPr lang="en-US" sz="1000" dirty="0">
              <a:latin typeface="+mn-lt"/>
              <a:sym typeface="+mn-lt"/>
            </a:endParaRPr>
          </a:p>
        </p:txBody>
      </p:sp>
      <p:sp>
        <p:nvSpPr>
          <p:cNvPr id="23" name="Text Placeholder 2"/>
          <p:cNvSpPr>
            <a:spLocks noGrp="1"/>
          </p:cNvSpPr>
          <p:nvPr>
            <p:custDataLst>
              <p:tags r:id="rId38"/>
            </p:custDataLst>
          </p:nvPr>
        </p:nvSpPr>
        <p:spPr bwMode="gray">
          <a:xfrm>
            <a:off x="32527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D84171EF-F24C-481B-887E-E5D27ACC3DF2}" type="datetime'''1''''''''''''''''''9''''''''''51'''''">
              <a:rPr lang="en-US" altLang="en-US" sz="1000" smtClean="0"/>
              <a:pPr>
                <a:lnSpc>
                  <a:spcPct val="100000"/>
                </a:lnSpc>
                <a:spcBef>
                  <a:spcPct val="0"/>
                </a:spcBef>
                <a:spcAft>
                  <a:spcPct val="0"/>
                </a:spcAft>
              </a:pPr>
              <a:t>1951</a:t>
            </a:fld>
            <a:endParaRPr lang="en-US" sz="1000" dirty="0">
              <a:latin typeface="+mn-lt"/>
              <a:sym typeface="+mn-lt"/>
            </a:endParaRPr>
          </a:p>
        </p:txBody>
      </p:sp>
      <p:sp>
        <p:nvSpPr>
          <p:cNvPr id="22" name="Text Placeholder 2"/>
          <p:cNvSpPr>
            <a:spLocks noGrp="1"/>
          </p:cNvSpPr>
          <p:nvPr>
            <p:custDataLst>
              <p:tags r:id="rId39"/>
            </p:custDataLst>
          </p:nvPr>
        </p:nvSpPr>
        <p:spPr bwMode="gray">
          <a:xfrm>
            <a:off x="31242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0984329F-36FD-4899-BE17-D878D8FD6C02}" type="datetime'''''''''''''''''19''''''''''''''''5''0'''">
              <a:rPr lang="en-US" altLang="en-US" sz="1000" smtClean="0"/>
              <a:pPr>
                <a:lnSpc>
                  <a:spcPct val="100000"/>
                </a:lnSpc>
                <a:spcBef>
                  <a:spcPct val="0"/>
                </a:spcBef>
                <a:spcAft>
                  <a:spcPct val="0"/>
                </a:spcAft>
              </a:pPr>
              <a:t>1950</a:t>
            </a:fld>
            <a:endParaRPr lang="en-US" sz="1000" dirty="0">
              <a:latin typeface="+mn-lt"/>
              <a:sym typeface="+mn-lt"/>
            </a:endParaRPr>
          </a:p>
        </p:txBody>
      </p:sp>
      <p:sp>
        <p:nvSpPr>
          <p:cNvPr id="24" name="Text Placeholder 2"/>
          <p:cNvSpPr>
            <a:spLocks noGrp="1"/>
          </p:cNvSpPr>
          <p:nvPr>
            <p:custDataLst>
              <p:tags r:id="rId40"/>
            </p:custDataLst>
          </p:nvPr>
        </p:nvSpPr>
        <p:spPr bwMode="gray">
          <a:xfrm>
            <a:off x="33813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CD1D574F-878D-4AEC-B8F8-0DAF77170101}" type="datetime'''''''19''''''''''''''''''''''5''''''''2'''''''">
              <a:rPr lang="en-US" altLang="en-US" sz="1000" smtClean="0"/>
              <a:pPr>
                <a:lnSpc>
                  <a:spcPct val="100000"/>
                </a:lnSpc>
                <a:spcBef>
                  <a:spcPct val="0"/>
                </a:spcBef>
                <a:spcAft>
                  <a:spcPct val="0"/>
                </a:spcAft>
              </a:pPr>
              <a:t>1952</a:t>
            </a:fld>
            <a:endParaRPr lang="en-US" sz="1000" dirty="0">
              <a:latin typeface="+mn-lt"/>
              <a:sym typeface="+mn-lt"/>
            </a:endParaRPr>
          </a:p>
        </p:txBody>
      </p:sp>
      <p:sp>
        <p:nvSpPr>
          <p:cNvPr id="51" name="Text Placeholder 2"/>
          <p:cNvSpPr>
            <a:spLocks noGrp="1"/>
          </p:cNvSpPr>
          <p:nvPr>
            <p:custDataLst>
              <p:tags r:id="rId41"/>
            </p:custDataLst>
          </p:nvPr>
        </p:nvSpPr>
        <p:spPr bwMode="gray">
          <a:xfrm>
            <a:off x="68341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0FEB0EC6-E0B8-4E33-8E2D-768CE3FC0056}" type="datetime'''''''1''''''''''''''9''''''''''''''7''''''''''''9'''">
              <a:rPr lang="en-US" altLang="en-US" sz="1000" smtClean="0"/>
              <a:pPr>
                <a:lnSpc>
                  <a:spcPct val="100000"/>
                </a:lnSpc>
                <a:spcBef>
                  <a:spcPct val="0"/>
                </a:spcBef>
                <a:spcAft>
                  <a:spcPct val="0"/>
                </a:spcAft>
              </a:pPr>
              <a:t>1979</a:t>
            </a:fld>
            <a:endParaRPr lang="en-US" sz="1000" dirty="0">
              <a:latin typeface="+mn-lt"/>
              <a:sym typeface="+mn-lt"/>
            </a:endParaRPr>
          </a:p>
        </p:txBody>
      </p:sp>
      <p:sp>
        <p:nvSpPr>
          <p:cNvPr id="43" name="Text Placeholder 2"/>
          <p:cNvSpPr>
            <a:spLocks noGrp="1"/>
          </p:cNvSpPr>
          <p:nvPr>
            <p:custDataLst>
              <p:tags r:id="rId42"/>
            </p:custDataLst>
          </p:nvPr>
        </p:nvSpPr>
        <p:spPr bwMode="gray">
          <a:xfrm>
            <a:off x="58102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5C05FAF-8020-4D08-8765-883390197327}" type="datetime'1''''97''''''''1'">
              <a:rPr lang="en-US" altLang="en-US" sz="1000" smtClean="0"/>
              <a:pPr>
                <a:lnSpc>
                  <a:spcPct val="100000"/>
                </a:lnSpc>
                <a:spcBef>
                  <a:spcPct val="0"/>
                </a:spcBef>
                <a:spcAft>
                  <a:spcPct val="0"/>
                </a:spcAft>
              </a:pPr>
              <a:t>1971</a:t>
            </a:fld>
            <a:endParaRPr lang="en-US" sz="1000" dirty="0">
              <a:latin typeface="+mn-lt"/>
              <a:sym typeface="+mn-lt"/>
            </a:endParaRPr>
          </a:p>
        </p:txBody>
      </p:sp>
      <p:sp>
        <p:nvSpPr>
          <p:cNvPr id="44" name="Text Placeholder 2"/>
          <p:cNvSpPr>
            <a:spLocks noGrp="1"/>
          </p:cNvSpPr>
          <p:nvPr>
            <p:custDataLst>
              <p:tags r:id="rId43"/>
            </p:custDataLst>
          </p:nvPr>
        </p:nvSpPr>
        <p:spPr bwMode="gray">
          <a:xfrm>
            <a:off x="59388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D0597BE4-D8F1-476E-B855-D3F248A68F16}" type="datetime'''''''''''1''''''''''''''97''''2'''''">
              <a:rPr lang="en-US" altLang="en-US" sz="1000" smtClean="0"/>
              <a:pPr>
                <a:lnSpc>
                  <a:spcPct val="100000"/>
                </a:lnSpc>
                <a:spcBef>
                  <a:spcPct val="0"/>
                </a:spcBef>
                <a:spcAft>
                  <a:spcPct val="0"/>
                </a:spcAft>
              </a:pPr>
              <a:t>1972</a:t>
            </a:fld>
            <a:endParaRPr lang="en-US" sz="1000" dirty="0">
              <a:latin typeface="+mn-lt"/>
              <a:sym typeface="+mn-lt"/>
            </a:endParaRPr>
          </a:p>
        </p:txBody>
      </p:sp>
      <p:sp>
        <p:nvSpPr>
          <p:cNvPr id="45" name="Text Placeholder 2"/>
          <p:cNvSpPr>
            <a:spLocks noGrp="1"/>
          </p:cNvSpPr>
          <p:nvPr>
            <p:custDataLst>
              <p:tags r:id="rId44"/>
            </p:custDataLst>
          </p:nvPr>
        </p:nvSpPr>
        <p:spPr bwMode="gray">
          <a:xfrm>
            <a:off x="60674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5F144352-6117-438F-ACD7-FFCA0FEB2C73}" type="datetime'''''''19''7''''''''''3'''''''''''">
              <a:rPr lang="en-US" altLang="en-US" sz="1000" smtClean="0"/>
              <a:pPr>
                <a:lnSpc>
                  <a:spcPct val="100000"/>
                </a:lnSpc>
                <a:spcBef>
                  <a:spcPct val="0"/>
                </a:spcBef>
                <a:spcAft>
                  <a:spcPct val="0"/>
                </a:spcAft>
              </a:pPr>
              <a:t>1973</a:t>
            </a:fld>
            <a:endParaRPr lang="en-US" sz="1000" dirty="0">
              <a:latin typeface="+mn-lt"/>
              <a:sym typeface="+mn-lt"/>
            </a:endParaRPr>
          </a:p>
        </p:txBody>
      </p:sp>
      <p:sp>
        <p:nvSpPr>
          <p:cNvPr id="46" name="Text Placeholder 2"/>
          <p:cNvSpPr>
            <a:spLocks noGrp="1"/>
          </p:cNvSpPr>
          <p:nvPr>
            <p:custDataLst>
              <p:tags r:id="rId45"/>
            </p:custDataLst>
          </p:nvPr>
        </p:nvSpPr>
        <p:spPr bwMode="gray">
          <a:xfrm>
            <a:off x="61960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AA9441A1-8633-4941-9E9A-6EE6C61200B7}" type="datetime'''''19''''7''''''''''''''''''''''''4'''''">
              <a:rPr lang="en-US" altLang="en-US" sz="1000" smtClean="0"/>
              <a:pPr>
                <a:lnSpc>
                  <a:spcPct val="100000"/>
                </a:lnSpc>
                <a:spcBef>
                  <a:spcPct val="0"/>
                </a:spcBef>
                <a:spcAft>
                  <a:spcPct val="0"/>
                </a:spcAft>
              </a:pPr>
              <a:t>1974</a:t>
            </a:fld>
            <a:endParaRPr lang="en-US" sz="1000" dirty="0">
              <a:latin typeface="+mn-lt"/>
              <a:sym typeface="+mn-lt"/>
            </a:endParaRPr>
          </a:p>
        </p:txBody>
      </p:sp>
      <p:sp>
        <p:nvSpPr>
          <p:cNvPr id="47" name="Text Placeholder 2"/>
          <p:cNvSpPr>
            <a:spLocks noGrp="1"/>
          </p:cNvSpPr>
          <p:nvPr>
            <p:custDataLst>
              <p:tags r:id="rId46"/>
            </p:custDataLst>
          </p:nvPr>
        </p:nvSpPr>
        <p:spPr bwMode="gray">
          <a:xfrm>
            <a:off x="63246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BE3D7341-5877-4333-889C-56E9F1A83938}" type="datetime'''''''''''''''''''19''''''''''7''''''''''5'''''''">
              <a:rPr lang="en-US" altLang="en-US" sz="1000" smtClean="0"/>
              <a:pPr>
                <a:lnSpc>
                  <a:spcPct val="100000"/>
                </a:lnSpc>
                <a:spcBef>
                  <a:spcPct val="0"/>
                </a:spcBef>
                <a:spcAft>
                  <a:spcPct val="0"/>
                </a:spcAft>
              </a:pPr>
              <a:t>1975</a:t>
            </a:fld>
            <a:endParaRPr lang="en-US" sz="1000" dirty="0">
              <a:latin typeface="+mn-lt"/>
              <a:sym typeface="+mn-lt"/>
            </a:endParaRPr>
          </a:p>
        </p:txBody>
      </p:sp>
      <p:sp>
        <p:nvSpPr>
          <p:cNvPr id="48" name="Text Placeholder 2"/>
          <p:cNvSpPr>
            <a:spLocks noGrp="1"/>
          </p:cNvSpPr>
          <p:nvPr>
            <p:custDataLst>
              <p:tags r:id="rId47"/>
            </p:custDataLst>
          </p:nvPr>
        </p:nvSpPr>
        <p:spPr bwMode="gray">
          <a:xfrm>
            <a:off x="64531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EB382083-F04A-4374-B6DA-F0428C9CB88C}" type="datetime'''''''''''1''''9''''''''''7''6'''">
              <a:rPr lang="en-US" altLang="en-US" sz="1000" smtClean="0"/>
              <a:pPr>
                <a:lnSpc>
                  <a:spcPct val="100000"/>
                </a:lnSpc>
                <a:spcBef>
                  <a:spcPct val="0"/>
                </a:spcBef>
                <a:spcAft>
                  <a:spcPct val="0"/>
                </a:spcAft>
              </a:pPr>
              <a:t>1976</a:t>
            </a:fld>
            <a:endParaRPr lang="en-US" sz="1000" dirty="0">
              <a:latin typeface="+mn-lt"/>
              <a:sym typeface="+mn-lt"/>
            </a:endParaRPr>
          </a:p>
        </p:txBody>
      </p:sp>
      <p:sp>
        <p:nvSpPr>
          <p:cNvPr id="49" name="Text Placeholder 2"/>
          <p:cNvSpPr>
            <a:spLocks noGrp="1"/>
          </p:cNvSpPr>
          <p:nvPr>
            <p:custDataLst>
              <p:tags r:id="rId48"/>
            </p:custDataLst>
          </p:nvPr>
        </p:nvSpPr>
        <p:spPr bwMode="gray">
          <a:xfrm>
            <a:off x="65817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5B1D6B1C-70C8-4839-8261-529E51A5C553}" type="datetime'19''''''''7''''''''''''''''''''''7'''''''">
              <a:rPr lang="en-US" altLang="en-US" sz="1000" smtClean="0"/>
              <a:pPr>
                <a:lnSpc>
                  <a:spcPct val="100000"/>
                </a:lnSpc>
                <a:spcBef>
                  <a:spcPct val="0"/>
                </a:spcBef>
                <a:spcAft>
                  <a:spcPct val="0"/>
                </a:spcAft>
              </a:pPr>
              <a:t>1977</a:t>
            </a:fld>
            <a:endParaRPr lang="en-US" sz="1000" dirty="0">
              <a:latin typeface="+mn-lt"/>
              <a:sym typeface="+mn-lt"/>
            </a:endParaRPr>
          </a:p>
        </p:txBody>
      </p:sp>
      <p:sp>
        <p:nvSpPr>
          <p:cNvPr id="50" name="Text Placeholder 2"/>
          <p:cNvSpPr>
            <a:spLocks noGrp="1"/>
          </p:cNvSpPr>
          <p:nvPr>
            <p:custDataLst>
              <p:tags r:id="rId49"/>
            </p:custDataLst>
          </p:nvPr>
        </p:nvSpPr>
        <p:spPr bwMode="gray">
          <a:xfrm>
            <a:off x="67056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70E872E5-7400-4D2A-A507-30B3122B2F72}" type="datetime'''''1''''''''''''9''''''7''''''8'''">
              <a:rPr lang="en-US" altLang="en-US" sz="1000" smtClean="0"/>
              <a:pPr>
                <a:lnSpc>
                  <a:spcPct val="100000"/>
                </a:lnSpc>
                <a:spcBef>
                  <a:spcPct val="0"/>
                </a:spcBef>
                <a:spcAft>
                  <a:spcPct val="0"/>
                </a:spcAft>
              </a:pPr>
              <a:t>1978</a:t>
            </a:fld>
            <a:endParaRPr lang="en-US" sz="1000" dirty="0">
              <a:latin typeface="+mn-lt"/>
              <a:sym typeface="+mn-lt"/>
            </a:endParaRPr>
          </a:p>
        </p:txBody>
      </p:sp>
      <p:sp>
        <p:nvSpPr>
          <p:cNvPr id="42" name="Text Placeholder 2"/>
          <p:cNvSpPr>
            <a:spLocks noGrp="1"/>
          </p:cNvSpPr>
          <p:nvPr>
            <p:custDataLst>
              <p:tags r:id="rId50"/>
            </p:custDataLst>
          </p:nvPr>
        </p:nvSpPr>
        <p:spPr bwMode="gray">
          <a:xfrm>
            <a:off x="56816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30201DF-B9A8-4883-9E07-E404FBD8A698}" type="datetime'''1''''''''''''''''''''''9''''''''7''0'''''">
              <a:rPr lang="en-US" altLang="en-US" sz="1000" smtClean="0"/>
              <a:pPr>
                <a:lnSpc>
                  <a:spcPct val="100000"/>
                </a:lnSpc>
                <a:spcBef>
                  <a:spcPct val="0"/>
                </a:spcBef>
                <a:spcAft>
                  <a:spcPct val="0"/>
                </a:spcAft>
              </a:pPr>
              <a:t>1970</a:t>
            </a:fld>
            <a:endParaRPr lang="en-US" sz="1000" dirty="0">
              <a:latin typeface="+mn-lt"/>
              <a:sym typeface="+mn-lt"/>
            </a:endParaRPr>
          </a:p>
        </p:txBody>
      </p:sp>
      <p:sp>
        <p:nvSpPr>
          <p:cNvPr id="41" name="Text Placeholder 2"/>
          <p:cNvSpPr>
            <a:spLocks noGrp="1"/>
          </p:cNvSpPr>
          <p:nvPr>
            <p:custDataLst>
              <p:tags r:id="rId51"/>
            </p:custDataLst>
          </p:nvPr>
        </p:nvSpPr>
        <p:spPr bwMode="gray">
          <a:xfrm>
            <a:off x="55530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2C0D43B7-D596-4BF4-9F36-0FFE7ACD26B1}" type="datetime'1''''''''''''9''''''''6''''''''''''''''''9'''''">
              <a:rPr lang="en-US" altLang="en-US" sz="1000" smtClean="0"/>
              <a:pPr>
                <a:lnSpc>
                  <a:spcPct val="100000"/>
                </a:lnSpc>
                <a:spcBef>
                  <a:spcPct val="0"/>
                </a:spcBef>
                <a:spcAft>
                  <a:spcPct val="0"/>
                </a:spcAft>
              </a:pPr>
              <a:t>1969</a:t>
            </a:fld>
            <a:endParaRPr lang="en-US" sz="1000" dirty="0">
              <a:latin typeface="+mn-lt"/>
              <a:sym typeface="+mn-lt"/>
            </a:endParaRPr>
          </a:p>
        </p:txBody>
      </p:sp>
      <p:sp>
        <p:nvSpPr>
          <p:cNvPr id="40" name="Text Placeholder 2"/>
          <p:cNvSpPr>
            <a:spLocks noGrp="1"/>
          </p:cNvSpPr>
          <p:nvPr>
            <p:custDataLst>
              <p:tags r:id="rId52"/>
            </p:custDataLst>
          </p:nvPr>
        </p:nvSpPr>
        <p:spPr bwMode="gray">
          <a:xfrm>
            <a:off x="54292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9052A79-AF65-4A9A-B0AD-03DBFA044EF7}" type="datetime'1''''''''''''''9''''''''''''''''''68'''''''''''''''''''''''">
              <a:rPr lang="en-US" altLang="en-US" sz="1000" smtClean="0"/>
              <a:pPr>
                <a:lnSpc>
                  <a:spcPct val="100000"/>
                </a:lnSpc>
                <a:spcBef>
                  <a:spcPct val="0"/>
                </a:spcBef>
                <a:spcAft>
                  <a:spcPct val="0"/>
                </a:spcAft>
              </a:pPr>
              <a:t>1968</a:t>
            </a:fld>
            <a:endParaRPr lang="en-US" sz="1000" dirty="0">
              <a:latin typeface="+mn-lt"/>
              <a:sym typeface="+mn-lt"/>
            </a:endParaRPr>
          </a:p>
        </p:txBody>
      </p:sp>
      <p:sp>
        <p:nvSpPr>
          <p:cNvPr id="39" name="Text Placeholder 2"/>
          <p:cNvSpPr>
            <a:spLocks noGrp="1"/>
          </p:cNvSpPr>
          <p:nvPr>
            <p:custDataLst>
              <p:tags r:id="rId53"/>
            </p:custDataLst>
          </p:nvPr>
        </p:nvSpPr>
        <p:spPr bwMode="gray">
          <a:xfrm>
            <a:off x="53006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E07689F-BD1B-4A1F-B3DE-A5AA675143DB}" type="datetime'''''1''9''''''''''''6''7'''''''''''''''''''''''''">
              <a:rPr lang="en-US" altLang="en-US" sz="1000" smtClean="0"/>
              <a:pPr>
                <a:lnSpc>
                  <a:spcPct val="100000"/>
                </a:lnSpc>
                <a:spcBef>
                  <a:spcPct val="0"/>
                </a:spcBef>
                <a:spcAft>
                  <a:spcPct val="0"/>
                </a:spcAft>
              </a:pPr>
              <a:t>1967</a:t>
            </a:fld>
            <a:endParaRPr lang="en-US" sz="1000" dirty="0">
              <a:latin typeface="+mn-lt"/>
              <a:sym typeface="+mn-lt"/>
            </a:endParaRPr>
          </a:p>
        </p:txBody>
      </p:sp>
      <p:sp>
        <p:nvSpPr>
          <p:cNvPr id="38" name="Text Placeholder 2"/>
          <p:cNvSpPr>
            <a:spLocks noGrp="1"/>
          </p:cNvSpPr>
          <p:nvPr>
            <p:custDataLst>
              <p:tags r:id="rId54"/>
            </p:custDataLst>
          </p:nvPr>
        </p:nvSpPr>
        <p:spPr bwMode="gray">
          <a:xfrm>
            <a:off x="51720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41FAF37-BF31-4B23-9A64-124EA6704030}" type="datetime'''''''''''''''19''''6''''''''''''6'''''''''''''">
              <a:rPr lang="en-US" altLang="en-US" sz="1000" smtClean="0"/>
              <a:pPr>
                <a:lnSpc>
                  <a:spcPct val="100000"/>
                </a:lnSpc>
                <a:spcBef>
                  <a:spcPct val="0"/>
                </a:spcBef>
                <a:spcAft>
                  <a:spcPct val="0"/>
                </a:spcAft>
              </a:pPr>
              <a:t>1966</a:t>
            </a:fld>
            <a:endParaRPr lang="en-US" sz="1000" dirty="0">
              <a:latin typeface="+mn-lt"/>
              <a:sym typeface="+mn-lt"/>
            </a:endParaRPr>
          </a:p>
        </p:txBody>
      </p:sp>
      <p:sp>
        <p:nvSpPr>
          <p:cNvPr id="37" name="Text Placeholder 2"/>
          <p:cNvSpPr>
            <a:spLocks noGrp="1"/>
          </p:cNvSpPr>
          <p:nvPr>
            <p:custDataLst>
              <p:tags r:id="rId55"/>
            </p:custDataLst>
          </p:nvPr>
        </p:nvSpPr>
        <p:spPr bwMode="gray">
          <a:xfrm>
            <a:off x="50434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B78D5B36-8EA1-4173-8E55-F8D7ACBC3ED9}" type="datetime'''''''''''''''''''''''''1''''''''''''''9''''6''''''''5'''">
              <a:rPr lang="en-US" altLang="en-US" sz="1000" smtClean="0"/>
              <a:pPr>
                <a:lnSpc>
                  <a:spcPct val="100000"/>
                </a:lnSpc>
                <a:spcBef>
                  <a:spcPct val="0"/>
                </a:spcBef>
                <a:spcAft>
                  <a:spcPct val="0"/>
                </a:spcAft>
              </a:pPr>
              <a:t>1965</a:t>
            </a:fld>
            <a:endParaRPr lang="en-US" sz="1000" dirty="0">
              <a:latin typeface="+mn-lt"/>
              <a:sym typeface="+mn-lt"/>
            </a:endParaRPr>
          </a:p>
        </p:txBody>
      </p:sp>
      <p:sp>
        <p:nvSpPr>
          <p:cNvPr id="36" name="Text Placeholder 2"/>
          <p:cNvSpPr>
            <a:spLocks noGrp="1"/>
          </p:cNvSpPr>
          <p:nvPr>
            <p:custDataLst>
              <p:tags r:id="rId56"/>
            </p:custDataLst>
          </p:nvPr>
        </p:nvSpPr>
        <p:spPr bwMode="gray">
          <a:xfrm>
            <a:off x="49149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B53253EE-3F14-4647-9828-5B783B50F719}" type="datetime'''''1''''9''''''''6''''''''''''''''''''''''''''4'''">
              <a:rPr lang="en-US" altLang="en-US" sz="1000" smtClean="0"/>
              <a:pPr>
                <a:lnSpc>
                  <a:spcPct val="100000"/>
                </a:lnSpc>
                <a:spcBef>
                  <a:spcPct val="0"/>
                </a:spcBef>
                <a:spcAft>
                  <a:spcPct val="0"/>
                </a:spcAft>
              </a:pPr>
              <a:t>1964</a:t>
            </a:fld>
            <a:endParaRPr lang="en-US" sz="1000" dirty="0">
              <a:latin typeface="+mn-lt"/>
              <a:sym typeface="+mn-lt"/>
            </a:endParaRPr>
          </a:p>
        </p:txBody>
      </p:sp>
      <p:sp>
        <p:nvSpPr>
          <p:cNvPr id="35" name="Text Placeholder 2"/>
          <p:cNvSpPr>
            <a:spLocks noGrp="1"/>
          </p:cNvSpPr>
          <p:nvPr>
            <p:custDataLst>
              <p:tags r:id="rId57"/>
            </p:custDataLst>
          </p:nvPr>
        </p:nvSpPr>
        <p:spPr bwMode="gray">
          <a:xfrm>
            <a:off x="47863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3F979EC1-6B76-46F2-B3AE-CD8BF32DECD0}" type="datetime'''''''''1''''''9''''''''''''''''6''''''3'''''''''">
              <a:rPr lang="en-US" altLang="en-US" sz="1000" smtClean="0"/>
              <a:pPr>
                <a:lnSpc>
                  <a:spcPct val="100000"/>
                </a:lnSpc>
                <a:spcBef>
                  <a:spcPct val="0"/>
                </a:spcBef>
                <a:spcAft>
                  <a:spcPct val="0"/>
                </a:spcAft>
              </a:pPr>
              <a:t>1963</a:t>
            </a:fld>
            <a:endParaRPr lang="en-US" sz="1000" dirty="0">
              <a:latin typeface="+mn-lt"/>
              <a:sym typeface="+mn-lt"/>
            </a:endParaRPr>
          </a:p>
        </p:txBody>
      </p:sp>
      <p:sp>
        <p:nvSpPr>
          <p:cNvPr id="34" name="Text Placeholder 2"/>
          <p:cNvSpPr>
            <a:spLocks noGrp="1"/>
          </p:cNvSpPr>
          <p:nvPr>
            <p:custDataLst>
              <p:tags r:id="rId58"/>
            </p:custDataLst>
          </p:nvPr>
        </p:nvSpPr>
        <p:spPr bwMode="gray">
          <a:xfrm>
            <a:off x="46577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82D51326-9D1F-4204-877A-71C5E5554F15}" type="datetime'1''''''''''''''96''''''''''2'">
              <a:rPr lang="en-US" altLang="en-US" sz="1000" smtClean="0"/>
              <a:pPr>
                <a:lnSpc>
                  <a:spcPct val="100000"/>
                </a:lnSpc>
                <a:spcBef>
                  <a:spcPct val="0"/>
                </a:spcBef>
                <a:spcAft>
                  <a:spcPct val="0"/>
                </a:spcAft>
              </a:pPr>
              <a:t>1962</a:t>
            </a:fld>
            <a:endParaRPr lang="en-US" sz="1000" dirty="0">
              <a:latin typeface="+mn-lt"/>
              <a:sym typeface="+mn-lt"/>
            </a:endParaRPr>
          </a:p>
        </p:txBody>
      </p:sp>
      <p:sp>
        <p:nvSpPr>
          <p:cNvPr id="33" name="Text Placeholder 2"/>
          <p:cNvSpPr>
            <a:spLocks noGrp="1"/>
          </p:cNvSpPr>
          <p:nvPr>
            <p:custDataLst>
              <p:tags r:id="rId59"/>
            </p:custDataLst>
          </p:nvPr>
        </p:nvSpPr>
        <p:spPr bwMode="gray">
          <a:xfrm>
            <a:off x="453390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BC76789-362C-49F1-A2E5-8D6407F5621B}" type="datetime'''''''''''''''1''''''''9''''''''''''6''''''''''''''1'''">
              <a:rPr lang="en-US" altLang="en-US" sz="1000" smtClean="0"/>
              <a:pPr>
                <a:lnSpc>
                  <a:spcPct val="100000"/>
                </a:lnSpc>
                <a:spcBef>
                  <a:spcPct val="0"/>
                </a:spcBef>
                <a:spcAft>
                  <a:spcPct val="0"/>
                </a:spcAft>
              </a:pPr>
              <a:t>1961</a:t>
            </a:fld>
            <a:endParaRPr lang="en-US" sz="1000" dirty="0">
              <a:latin typeface="+mn-lt"/>
              <a:sym typeface="+mn-lt"/>
            </a:endParaRPr>
          </a:p>
        </p:txBody>
      </p:sp>
      <p:sp>
        <p:nvSpPr>
          <p:cNvPr id="32" name="Text Placeholder 2"/>
          <p:cNvSpPr>
            <a:spLocks noGrp="1"/>
          </p:cNvSpPr>
          <p:nvPr>
            <p:custDataLst>
              <p:tags r:id="rId60"/>
            </p:custDataLst>
          </p:nvPr>
        </p:nvSpPr>
        <p:spPr bwMode="gray">
          <a:xfrm>
            <a:off x="440531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FB09939E-CBA2-48F6-BE4E-4959764980D8}" type="datetime'''''''''''''''1''''''''''''''''''''9''''60'''''''''''''">
              <a:rPr lang="en-US" altLang="en-US" sz="1000" smtClean="0"/>
              <a:pPr>
                <a:lnSpc>
                  <a:spcPct val="100000"/>
                </a:lnSpc>
                <a:spcBef>
                  <a:spcPct val="0"/>
                </a:spcBef>
                <a:spcAft>
                  <a:spcPct val="0"/>
                </a:spcAft>
              </a:pPr>
              <a:t>1960</a:t>
            </a:fld>
            <a:endParaRPr lang="en-US" sz="1000" dirty="0">
              <a:latin typeface="+mn-lt"/>
              <a:sym typeface="+mn-lt"/>
            </a:endParaRPr>
          </a:p>
        </p:txBody>
      </p:sp>
      <p:sp>
        <p:nvSpPr>
          <p:cNvPr id="31" name="Text Placeholder 2"/>
          <p:cNvSpPr>
            <a:spLocks noGrp="1"/>
          </p:cNvSpPr>
          <p:nvPr>
            <p:custDataLst>
              <p:tags r:id="rId61"/>
            </p:custDataLst>
          </p:nvPr>
        </p:nvSpPr>
        <p:spPr bwMode="gray">
          <a:xfrm>
            <a:off x="427672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9E21E305-6E2A-4D7C-AAD8-13059D18F9A7}" type="datetime'''''''''''''''''''''''19''''''''''''''5''''''''''''9'''''''">
              <a:rPr lang="en-US" altLang="en-US" sz="1000" smtClean="0"/>
              <a:pPr>
                <a:lnSpc>
                  <a:spcPct val="100000"/>
                </a:lnSpc>
                <a:spcBef>
                  <a:spcPct val="0"/>
                </a:spcBef>
                <a:spcAft>
                  <a:spcPct val="0"/>
                </a:spcAft>
              </a:pPr>
              <a:t>1959</a:t>
            </a:fld>
            <a:endParaRPr lang="en-US" sz="1000" dirty="0">
              <a:latin typeface="+mn-lt"/>
              <a:sym typeface="+mn-lt"/>
            </a:endParaRPr>
          </a:p>
        </p:txBody>
      </p:sp>
      <p:sp>
        <p:nvSpPr>
          <p:cNvPr id="30" name="Text Placeholder 2"/>
          <p:cNvSpPr>
            <a:spLocks noGrp="1"/>
          </p:cNvSpPr>
          <p:nvPr>
            <p:custDataLst>
              <p:tags r:id="rId62"/>
            </p:custDataLst>
          </p:nvPr>
        </p:nvSpPr>
        <p:spPr bwMode="gray">
          <a:xfrm>
            <a:off x="414813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17BC27C6-D114-4174-82B5-E31E0ED779DF}" type="datetime'''''''1''''''''''''''9''''''''''5''''''''''''''''''''8'''''''">
              <a:rPr lang="en-US" altLang="en-US" sz="1000" smtClean="0"/>
              <a:pPr>
                <a:lnSpc>
                  <a:spcPct val="100000"/>
                </a:lnSpc>
                <a:spcBef>
                  <a:spcPct val="0"/>
                </a:spcBef>
                <a:spcAft>
                  <a:spcPct val="0"/>
                </a:spcAft>
              </a:pPr>
              <a:t>1958</a:t>
            </a:fld>
            <a:endParaRPr lang="en-US" sz="1000" dirty="0">
              <a:latin typeface="+mn-lt"/>
              <a:sym typeface="+mn-lt"/>
            </a:endParaRPr>
          </a:p>
        </p:txBody>
      </p:sp>
      <p:sp>
        <p:nvSpPr>
          <p:cNvPr id="29" name="Text Placeholder 2"/>
          <p:cNvSpPr>
            <a:spLocks noGrp="1"/>
          </p:cNvSpPr>
          <p:nvPr>
            <p:custDataLst>
              <p:tags r:id="rId63"/>
            </p:custDataLst>
          </p:nvPr>
        </p:nvSpPr>
        <p:spPr bwMode="gray">
          <a:xfrm>
            <a:off x="4019550"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AABBBB4C-ACCD-4D6D-9BC9-5C0B2CDF0F07}" type="datetime'''''''195''''''''''''''''''7'''''''''''''''''''">
              <a:rPr lang="en-US" altLang="en-US" sz="1000" smtClean="0"/>
              <a:pPr>
                <a:lnSpc>
                  <a:spcPct val="100000"/>
                </a:lnSpc>
                <a:spcBef>
                  <a:spcPct val="0"/>
                </a:spcBef>
                <a:spcAft>
                  <a:spcPct val="0"/>
                </a:spcAft>
              </a:pPr>
              <a:t>1957</a:t>
            </a:fld>
            <a:endParaRPr lang="en-US" sz="1000" dirty="0">
              <a:latin typeface="+mn-lt"/>
              <a:sym typeface="+mn-lt"/>
            </a:endParaRPr>
          </a:p>
        </p:txBody>
      </p:sp>
      <p:sp>
        <p:nvSpPr>
          <p:cNvPr id="28" name="Text Placeholder 2"/>
          <p:cNvSpPr>
            <a:spLocks noGrp="1"/>
          </p:cNvSpPr>
          <p:nvPr>
            <p:custDataLst>
              <p:tags r:id="rId64"/>
            </p:custDataLst>
          </p:nvPr>
        </p:nvSpPr>
        <p:spPr bwMode="gray">
          <a:xfrm>
            <a:off x="3890963"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E6ED1C6E-E021-41CF-9333-E303FF0D9F56}" type="datetime'''''''1''''95''''''''''''''''''''''''''''6'">
              <a:rPr lang="en-US" altLang="en-US" sz="1000" smtClean="0"/>
              <a:pPr>
                <a:lnSpc>
                  <a:spcPct val="100000"/>
                </a:lnSpc>
                <a:spcBef>
                  <a:spcPct val="0"/>
                </a:spcBef>
                <a:spcAft>
                  <a:spcPct val="0"/>
                </a:spcAft>
              </a:pPr>
              <a:t>1956</a:t>
            </a:fld>
            <a:endParaRPr lang="en-US" sz="1000" dirty="0">
              <a:latin typeface="+mn-lt"/>
              <a:sym typeface="+mn-lt"/>
            </a:endParaRPr>
          </a:p>
        </p:txBody>
      </p:sp>
      <p:sp>
        <p:nvSpPr>
          <p:cNvPr id="27" name="Text Placeholder 2"/>
          <p:cNvSpPr>
            <a:spLocks noGrp="1"/>
          </p:cNvSpPr>
          <p:nvPr>
            <p:custDataLst>
              <p:tags r:id="rId65"/>
            </p:custDataLst>
          </p:nvPr>
        </p:nvSpPr>
        <p:spPr bwMode="gray">
          <a:xfrm>
            <a:off x="3762375"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3B211EC3-E35D-4B41-86FB-6E6F6B9B5EB8}" type="datetime'''''''''''''''''''''''''1''''''9''''''''''5''''5'''">
              <a:rPr lang="en-US" altLang="en-US" sz="1000" smtClean="0"/>
              <a:pPr>
                <a:lnSpc>
                  <a:spcPct val="100000"/>
                </a:lnSpc>
                <a:spcBef>
                  <a:spcPct val="0"/>
                </a:spcBef>
                <a:spcAft>
                  <a:spcPct val="0"/>
                </a:spcAft>
              </a:pPr>
              <a:t>1955</a:t>
            </a:fld>
            <a:endParaRPr lang="en-US" sz="1000" dirty="0">
              <a:latin typeface="+mn-lt"/>
              <a:sym typeface="+mn-lt"/>
            </a:endParaRPr>
          </a:p>
        </p:txBody>
      </p:sp>
      <p:sp>
        <p:nvSpPr>
          <p:cNvPr id="26" name="Text Placeholder 2"/>
          <p:cNvSpPr>
            <a:spLocks noGrp="1"/>
          </p:cNvSpPr>
          <p:nvPr>
            <p:custDataLst>
              <p:tags r:id="rId66"/>
            </p:custDataLst>
          </p:nvPr>
        </p:nvSpPr>
        <p:spPr bwMode="gray">
          <a:xfrm>
            <a:off x="3633788" y="4622800"/>
            <a:ext cx="152400" cy="26670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742950" rtl="0" eaLnBrk="1" latinLnBrk="0" hangingPunct="1">
              <a:lnSpc>
                <a:spcPct val="105000"/>
              </a:lnSpc>
              <a:spcBef>
                <a:spcPts val="488"/>
              </a:spcBef>
              <a:spcAft>
                <a:spcPts val="244"/>
              </a:spcAft>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1pPr>
            <a:lvl2pPr marL="96739" indent="-96739"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2pPr>
            <a:lvl3pPr marL="237744"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sz="1300" kern="1200">
                <a:solidFill>
                  <a:schemeClr val="tx2"/>
                </a:solidFill>
                <a:latin typeface="Trebuchet MS" panose="020B0603020202020204" pitchFamily="34" charset="0"/>
                <a:ea typeface="+mn-ea"/>
                <a:cs typeface="+mn-cs"/>
                <a:sym typeface="Trebuchet MS" panose="020B0603020202020204" pitchFamily="34" charset="0"/>
              </a:defRPr>
            </a:lvl4pPr>
            <a:lvl5pPr marL="378905" indent="-96584" algn="l" defTabSz="742950" rtl="0" eaLnBrk="1" latinLnBrk="0" hangingPunct="1">
              <a:lnSpc>
                <a:spcPct val="105000"/>
              </a:lnSpc>
              <a:spcBef>
                <a:spcPts val="0"/>
              </a:spcBef>
              <a:spcAft>
                <a:spcPts val="244"/>
              </a:spcAft>
              <a:buClr>
                <a:schemeClr val="tx2"/>
              </a:buClr>
              <a:buFont typeface="Arial" panose="020B0604020202020204" pitchFamily="34" charset="0"/>
              <a:buChar char="•"/>
              <a:defRPr sz="975" kern="1200">
                <a:solidFill>
                  <a:schemeClr val="tx1"/>
                </a:solidFill>
                <a:latin typeface="Trebuchet MS" panose="020B0603020202020204" pitchFamily="34" charset="0"/>
                <a:ea typeface="+mn-ea"/>
                <a:cs typeface="+mn-cs"/>
                <a:sym typeface="Trebuchet MS" panose="020B0603020202020204" pitchFamily="34" charset="0"/>
              </a:defRPr>
            </a:lvl5pPr>
            <a:lvl6pPr marL="460629" indent="-89154" algn="l" defTabSz="742950" rtl="0" eaLnBrk="1" latinLnBrk="0" hangingPunct="1">
              <a:lnSpc>
                <a:spcPct val="105000"/>
              </a:lnSpc>
              <a:spcBef>
                <a:spcPts val="0"/>
              </a:spcBef>
              <a:spcAft>
                <a:spcPts val="244"/>
              </a:spcAft>
              <a:buFont typeface="Arial" panose="020B0604020202020204" pitchFamily="34" charset="0"/>
              <a:buChar char="•"/>
              <a:defRPr sz="975" kern="1200">
                <a:solidFill>
                  <a:schemeClr val="tx1"/>
                </a:solidFill>
                <a:latin typeface="+mn-lt"/>
                <a:ea typeface="+mn-ea"/>
                <a:cs typeface="+mn-cs"/>
              </a:defRPr>
            </a:lvl6pPr>
            <a:lvl7pPr marL="0" indent="0" algn="l" defTabSz="742950" rtl="0" eaLnBrk="1" latinLnBrk="0" hangingPunct="1">
              <a:lnSpc>
                <a:spcPct val="92000"/>
              </a:lnSpc>
              <a:spcBef>
                <a:spcPts val="731"/>
              </a:spcBef>
              <a:spcAft>
                <a:spcPts val="731"/>
              </a:spcAft>
              <a:buFont typeface="Arial" panose="020B0604020202020204" pitchFamily="34" charset="0"/>
              <a:buChar char="​"/>
              <a:defRPr sz="3575" kern="1200">
                <a:solidFill>
                  <a:schemeClr val="tx1"/>
                </a:solidFill>
                <a:latin typeface="+mn-lt"/>
                <a:ea typeface="+mn-ea"/>
                <a:cs typeface="+mn-cs"/>
              </a:defRPr>
            </a:lvl7pPr>
            <a:lvl8pPr marL="0" indent="0" algn="l" defTabSz="742950" rtl="0" eaLnBrk="1" latinLnBrk="0" hangingPunct="1">
              <a:lnSpc>
                <a:spcPct val="93000"/>
              </a:lnSpc>
              <a:spcBef>
                <a:spcPts val="731"/>
              </a:spcBef>
              <a:spcAft>
                <a:spcPts val="0"/>
              </a:spcAft>
              <a:buFont typeface="Arial" panose="020B0604020202020204" pitchFamily="34" charset="0"/>
              <a:buChar char="​"/>
              <a:defRPr sz="5363" i="0" kern="1200" baseline="0">
                <a:solidFill>
                  <a:schemeClr val="tx2"/>
                </a:solidFill>
                <a:latin typeface="+mn-lt"/>
                <a:ea typeface="+mn-ea"/>
                <a:cs typeface="+mn-cs"/>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sz="1625" kern="1200" baseline="0">
                <a:solidFill>
                  <a:schemeClr val="tx2"/>
                </a:solidFill>
                <a:latin typeface="+mn-lt"/>
                <a:ea typeface="+mn-ea"/>
                <a:cs typeface="+mn-cs"/>
              </a:defRPr>
            </a:lvl9pPr>
          </a:lstStyle>
          <a:p>
            <a:pPr>
              <a:lnSpc>
                <a:spcPct val="100000"/>
              </a:lnSpc>
              <a:spcBef>
                <a:spcPct val="0"/>
              </a:spcBef>
              <a:spcAft>
                <a:spcPct val="0"/>
              </a:spcAft>
            </a:pPr>
            <a:fld id="{466589C7-E614-4A01-B435-1E94177B5FF6}" type="datetime'1''''''''''''''''''''9''''''''5''''4'''''''''">
              <a:rPr lang="en-US" altLang="en-US" sz="1000" smtClean="0"/>
              <a:pPr>
                <a:lnSpc>
                  <a:spcPct val="100000"/>
                </a:lnSpc>
                <a:spcBef>
                  <a:spcPct val="0"/>
                </a:spcBef>
                <a:spcAft>
                  <a:spcPct val="0"/>
                </a:spcAft>
              </a:pPr>
              <a:t>1954</a:t>
            </a:fld>
            <a:endParaRPr lang="en-US" sz="1000" dirty="0">
              <a:latin typeface="+mn-lt"/>
              <a:sym typeface="+mn-lt"/>
            </a:endParaRPr>
          </a:p>
        </p:txBody>
      </p:sp>
      <p:sp>
        <p:nvSpPr>
          <p:cNvPr id="274" name="Callout"/>
          <p:cNvSpPr>
            <a:spLocks noChangeArrowheads="1"/>
          </p:cNvSpPr>
          <p:nvPr/>
        </p:nvSpPr>
        <p:spPr bwMode="gray">
          <a:xfrm>
            <a:off x="369888" y="2062683"/>
            <a:ext cx="1691457" cy="4047486"/>
          </a:xfrm>
          <a:prstGeom prst="rect">
            <a:avLst/>
          </a:prstGeom>
          <a:solidFill>
            <a:schemeClr val="bg2"/>
          </a:solidFill>
          <a:ln w="9525" algn="ctr">
            <a:solidFill>
              <a:srgbClr val="E7E7E7"/>
            </a:solidFill>
            <a:miter lim="800000"/>
            <a:headEnd/>
            <a:tailEnd/>
          </a:ln>
          <a:effectLst/>
        </p:spPr>
        <p:txBody>
          <a:bodyPr tIns="88641" bIns="88641" anchor="ctr"/>
          <a:lstStyle/>
          <a:p>
            <a:pPr algn="ctr"/>
            <a:r>
              <a:rPr lang="en-US" sz="1600" dirty="0">
                <a:solidFill>
                  <a:srgbClr val="000000"/>
                </a:solidFill>
                <a:latin typeface="Trebuchet MS" panose="020B0603020202020204" pitchFamily="34" charset="0"/>
                <a:cs typeface="Arial" pitchFamily="34" charset="0"/>
                <a:sym typeface="Trebuchet MS" panose="020B0603020202020204" pitchFamily="34" charset="0"/>
              </a:rPr>
              <a:t>Baby boomers, once the bedrock of large insurers, now only represents ~1/3 of potential target customers...</a:t>
            </a:r>
          </a:p>
        </p:txBody>
      </p:sp>
      <p:sp>
        <p:nvSpPr>
          <p:cNvPr id="275" name="Callout"/>
          <p:cNvSpPr>
            <a:spLocks noChangeArrowheads="1"/>
          </p:cNvSpPr>
          <p:nvPr/>
        </p:nvSpPr>
        <p:spPr bwMode="gray">
          <a:xfrm>
            <a:off x="9920288" y="2062683"/>
            <a:ext cx="1766634" cy="4047486"/>
          </a:xfrm>
          <a:prstGeom prst="rect">
            <a:avLst/>
          </a:prstGeom>
          <a:solidFill>
            <a:schemeClr val="bg2"/>
          </a:solidFill>
          <a:ln w="9525" algn="ctr">
            <a:solidFill>
              <a:srgbClr val="E7E7E7"/>
            </a:solidFill>
            <a:miter lim="800000"/>
            <a:headEnd/>
            <a:tailEnd/>
          </a:ln>
          <a:effectLst/>
        </p:spPr>
        <p:txBody>
          <a:bodyPr tIns="88641" bIns="88641" anchor="ctr"/>
          <a:lstStyle/>
          <a:p>
            <a:pPr algn="ctr"/>
            <a:r>
              <a:rPr lang="en-US" sz="1600" dirty="0" smtClean="0">
                <a:solidFill>
                  <a:srgbClr val="000000"/>
                </a:solidFill>
                <a:latin typeface="Trebuchet MS" panose="020B0603020202020204" pitchFamily="34" charset="0"/>
                <a:cs typeface="Arial" pitchFamily="34" charset="0"/>
                <a:sym typeface="Trebuchet MS" panose="020B0603020202020204" pitchFamily="34" charset="0"/>
              </a:rPr>
              <a:t>...and Millenials have very different expectations of customer service and channels to interact </a:t>
            </a:r>
            <a:endParaRPr lang="en-US" sz="1600" dirty="0">
              <a:solidFill>
                <a:srgbClr val="000000"/>
              </a:solidFill>
              <a:latin typeface="Trebuchet MS" panose="020B0603020202020204" pitchFamily="34" charset="0"/>
              <a:cs typeface="Arial" pitchFamily="34" charset="0"/>
              <a:sym typeface="Trebuchet MS" panose="020B0603020202020204" pitchFamily="34" charset="0"/>
            </a:endParaRPr>
          </a:p>
        </p:txBody>
      </p:sp>
      <p:sp>
        <p:nvSpPr>
          <p:cNvPr id="276" name="Rectangle 3"/>
          <p:cNvSpPr>
            <a:spLocks noChangeArrowheads="1"/>
          </p:cNvSpPr>
          <p:nvPr/>
        </p:nvSpPr>
        <p:spPr bwMode="gray">
          <a:xfrm>
            <a:off x="488950" y="1238490"/>
            <a:ext cx="11374619" cy="472758"/>
          </a:xfrm>
          <a:prstGeom prst="rect">
            <a:avLst/>
          </a:prstGeom>
          <a:solidFill>
            <a:schemeClr val="bg1"/>
          </a:solidFill>
          <a:ln w="9525" algn="ctr">
            <a:noFill/>
            <a:miter lim="800000"/>
            <a:headEnd type="none" w="lg" len="lg"/>
            <a:tailEnd type="none" w="lg" len="lg"/>
          </a:ln>
          <a:effectLst>
            <a:outerShdw dist="12700" dir="5400000" sx="99000" sy="99000" algn="ctr" rotWithShape="0">
              <a:srgbClr val="A6A6A6"/>
            </a:outerShdw>
          </a:effectLst>
        </p:spPr>
        <p:txBody>
          <a:bodyPr wrap="square" tIns="91440" bIns="91440" anchor="b">
            <a:spAutoFit/>
          </a:bodyPr>
          <a:lstStyle/>
          <a:p>
            <a:pPr>
              <a:lnSpc>
                <a:spcPct val="104000"/>
              </a:lnSpc>
              <a:spcBef>
                <a:spcPts val="600"/>
              </a:spcBef>
              <a:spcAft>
                <a:spcPts val="300"/>
              </a:spcAft>
            </a:pPr>
            <a:r>
              <a:rPr lang="en-US" dirty="0" smtClean="0">
                <a:solidFill>
                  <a:schemeClr val="tx2"/>
                </a:solidFill>
                <a:sym typeface="Trebuchet MS" panose="020B0603020202020204" pitchFamily="34" charset="0"/>
              </a:rPr>
              <a:t>The new Generations of customers are digital natives</a:t>
            </a:r>
            <a:endParaRPr lang="en-US" dirty="0">
              <a:solidFill>
                <a:schemeClr val="tx2"/>
              </a:solidFill>
              <a:sym typeface="Trebuchet MS" panose="020B0603020202020204" pitchFamily="34" charset="0"/>
            </a:endParaRPr>
          </a:p>
        </p:txBody>
      </p:sp>
      <p:sp>
        <p:nvSpPr>
          <p:cNvPr id="277" name="Rectangle 276"/>
          <p:cNvSpPr/>
          <p:nvPr/>
        </p:nvSpPr>
        <p:spPr>
          <a:xfrm>
            <a:off x="2655887" y="2062683"/>
            <a:ext cx="2339157" cy="842442"/>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295E7E"/>
                </a:solidFill>
              </a14:hiddenFill>
            </a:ext>
            <a:ext uri="{91240B29-F687-4F45-9708-019B960494DF}">
              <a14:hiddenLine xmlns:a14="http://schemas.microsoft.com/office/drawing/2010/main" w="9525" cap="flat"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b="1" dirty="0" smtClean="0">
                <a:solidFill>
                  <a:srgbClr val="295E7E"/>
                </a:solidFill>
              </a:rPr>
              <a:t>Baby Boom Generation</a:t>
            </a:r>
          </a:p>
          <a:p>
            <a:pPr algn="ctr"/>
            <a:r>
              <a:rPr lang="en-US" sz="1200" b="1" dirty="0" smtClean="0">
                <a:solidFill>
                  <a:srgbClr val="295E7E"/>
                </a:solidFill>
              </a:rPr>
              <a:t>(1946-1964)</a:t>
            </a:r>
          </a:p>
          <a:p>
            <a:pPr algn="ctr"/>
            <a:r>
              <a:rPr lang="en-US" sz="1200" b="1" dirty="0" smtClean="0">
                <a:solidFill>
                  <a:srgbClr val="295E7E"/>
                </a:solidFill>
              </a:rPr>
              <a:t>~75 million</a:t>
            </a:r>
            <a:endParaRPr lang="en-US" sz="1200" b="1" dirty="0">
              <a:solidFill>
                <a:srgbClr val="295E7E"/>
              </a:solidFill>
            </a:endParaRPr>
          </a:p>
        </p:txBody>
      </p:sp>
      <p:sp>
        <p:nvSpPr>
          <p:cNvPr id="278" name="Rectangle 277"/>
          <p:cNvSpPr/>
          <p:nvPr/>
        </p:nvSpPr>
        <p:spPr>
          <a:xfrm>
            <a:off x="5043487" y="2062683"/>
            <a:ext cx="2047875" cy="842442"/>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flat"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200" b="1" dirty="0" smtClean="0">
                <a:solidFill>
                  <a:schemeClr val="tx2"/>
                </a:solidFill>
              </a:rPr>
              <a:t>Generation X </a:t>
            </a:r>
          </a:p>
          <a:p>
            <a:pPr algn="ctr">
              <a:lnSpc>
                <a:spcPct val="90000"/>
              </a:lnSpc>
            </a:pPr>
            <a:r>
              <a:rPr lang="en-US" sz="1200" b="1" dirty="0" smtClean="0">
                <a:solidFill>
                  <a:schemeClr val="tx2"/>
                </a:solidFill>
              </a:rPr>
              <a:t>(1965 – 1980) </a:t>
            </a:r>
          </a:p>
          <a:p>
            <a:pPr algn="ctr">
              <a:lnSpc>
                <a:spcPct val="90000"/>
              </a:lnSpc>
            </a:pPr>
            <a:r>
              <a:rPr lang="en-US" sz="1200" b="1" dirty="0" smtClean="0">
                <a:solidFill>
                  <a:schemeClr val="tx2"/>
                </a:solidFill>
              </a:rPr>
              <a:t>~66 million</a:t>
            </a:r>
            <a:endParaRPr lang="en-US" sz="1200" b="1" dirty="0">
              <a:solidFill>
                <a:schemeClr val="tx2"/>
              </a:solidFill>
            </a:endParaRPr>
          </a:p>
        </p:txBody>
      </p:sp>
      <p:sp>
        <p:nvSpPr>
          <p:cNvPr id="279" name="Rectangle 278"/>
          <p:cNvSpPr/>
          <p:nvPr/>
        </p:nvSpPr>
        <p:spPr>
          <a:xfrm>
            <a:off x="7123114" y="2062683"/>
            <a:ext cx="2498475" cy="842442"/>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bg1">
                    <a:lumMod val="95000"/>
                  </a:schemeClr>
                </a:solidFill>
              </a14:hiddenFill>
            </a:ext>
            <a:ext uri="{91240B29-F687-4F45-9708-019B960494DF}">
              <a14:hiddenLine xmlns:a14="http://schemas.microsoft.com/office/drawing/2010/main" w="9525" cap="flat"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200" b="1" dirty="0" smtClean="0">
                <a:solidFill>
                  <a:schemeClr val="tx1"/>
                </a:solidFill>
              </a:rPr>
              <a:t>Millennial Generation </a:t>
            </a:r>
          </a:p>
          <a:p>
            <a:pPr algn="ctr">
              <a:lnSpc>
                <a:spcPct val="90000"/>
              </a:lnSpc>
            </a:pPr>
            <a:r>
              <a:rPr lang="en-US" sz="1200" b="1" dirty="0" smtClean="0">
                <a:solidFill>
                  <a:schemeClr val="tx1"/>
                </a:solidFill>
              </a:rPr>
              <a:t>(1981 – 2000)</a:t>
            </a:r>
          </a:p>
          <a:p>
            <a:pPr algn="ctr">
              <a:lnSpc>
                <a:spcPct val="90000"/>
              </a:lnSpc>
            </a:pPr>
            <a:r>
              <a:rPr lang="en-US" sz="1200" b="1" dirty="0" smtClean="0">
                <a:solidFill>
                  <a:schemeClr val="tx1"/>
                </a:solidFill>
              </a:rPr>
              <a:t>~87 million</a:t>
            </a:r>
            <a:endParaRPr lang="en-US" sz="1200" b="1" dirty="0">
              <a:solidFill>
                <a:schemeClr val="tx1"/>
              </a:solidFill>
            </a:endParaRPr>
          </a:p>
        </p:txBody>
      </p:sp>
      <p:grpSp>
        <p:nvGrpSpPr>
          <p:cNvPr id="4" name="Group 3"/>
          <p:cNvGrpSpPr/>
          <p:nvPr/>
        </p:nvGrpSpPr>
        <p:grpSpPr>
          <a:xfrm>
            <a:off x="2733675" y="4928594"/>
            <a:ext cx="6887914" cy="1181574"/>
            <a:chOff x="2866353" y="4928594"/>
            <a:chExt cx="6887914" cy="1181574"/>
          </a:xfrm>
        </p:grpSpPr>
        <p:sp>
          <p:nvSpPr>
            <p:cNvPr id="291" name="Right Triangle 290"/>
            <p:cNvSpPr/>
            <p:nvPr/>
          </p:nvSpPr>
          <p:spPr>
            <a:xfrm flipH="1">
              <a:off x="2866353" y="5376431"/>
              <a:ext cx="6887914" cy="733737"/>
            </a:xfrm>
            <a:prstGeom prst="rtTriangle">
              <a:avLst/>
            </a:prstGeom>
            <a:solidFill>
              <a:schemeClr val="tx2"/>
            </a:solidFill>
            <a:ln w="9525">
              <a:solidFill>
                <a:srgbClr val="2FC77E"/>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r>
                <a:rPr lang="en-US" b="1" dirty="0" smtClean="0">
                  <a:solidFill>
                    <a:schemeClr val="bg1"/>
                  </a:solidFill>
                  <a:latin typeface="Trebuchet MS" panose="020B0603020202020204" pitchFamily="34" charset="0"/>
                  <a:cs typeface="Arial" pitchFamily="34" charset="0"/>
                  <a:sym typeface="Trebuchet MS" panose="020B0603020202020204" pitchFamily="34" charset="0"/>
                </a:rPr>
                <a:t>Digital native index</a:t>
              </a:r>
              <a:endParaRPr lang="en-US" b="1" dirty="0">
                <a:solidFill>
                  <a:schemeClr val="bg1"/>
                </a:solidFill>
                <a:latin typeface="Trebuchet MS" panose="020B0603020202020204" pitchFamily="34" charset="0"/>
                <a:cs typeface="Arial" pitchFamily="34" charset="0"/>
                <a:sym typeface="Trebuchet MS" panose="020B0603020202020204" pitchFamily="34" charset="0"/>
              </a:endParaRPr>
            </a:p>
          </p:txBody>
        </p:sp>
        <p:sp>
          <p:nvSpPr>
            <p:cNvPr id="292" name="TextBox 291"/>
            <p:cNvSpPr txBox="1"/>
            <p:nvPr/>
          </p:nvSpPr>
          <p:spPr>
            <a:xfrm>
              <a:off x="5641323" y="4928594"/>
              <a:ext cx="1337972" cy="304913"/>
            </a:xfrm>
            <a:prstGeom prst="rect">
              <a:avLst/>
            </a:prstGeom>
            <a:noFill/>
            <a:scene3d>
              <a:camera prst="orthographicFront">
                <a:rot lat="0" lon="0" rev="0"/>
              </a:camera>
              <a:lightRig rig="threePt" dir="t"/>
            </a:scene3d>
          </p:spPr>
          <p:txBody>
            <a:bodyPr wrap="square" lIns="88609" tIns="44302" rIns="88609" bIns="44302" rtlCol="0">
              <a:spAutoFit/>
            </a:bodyPr>
            <a:lstStyle/>
            <a:p>
              <a:pPr algn="ctr"/>
              <a:r>
                <a:rPr lang="en-US" sz="1400" dirty="0">
                  <a:latin typeface="Trebuchet MS" panose="020B0603020202020204" pitchFamily="34" charset="0"/>
                  <a:sym typeface="Trebuchet MS" panose="020B0603020202020204" pitchFamily="34" charset="0"/>
                </a:rPr>
                <a:t>Year of Birth</a:t>
              </a:r>
            </a:p>
          </p:txBody>
        </p:sp>
      </p:grpSp>
      <p:sp>
        <p:nvSpPr>
          <p:cNvPr id="293"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a:t>1. U.S. Census Bureau, Population Division.  2014 estimate of population; Generations as defined by Pew Research Center, 2014</a:t>
            </a:r>
          </a:p>
          <a:p>
            <a:pPr>
              <a:lnSpc>
                <a:spcPct val="90000"/>
              </a:lnSpc>
            </a:pPr>
            <a:r>
              <a:rPr lang="en-US" sz="800" dirty="0"/>
              <a:t>2. BCG digital satisfaction survey 2013 (n = 3,135), based on MaxDiff technique: consumers distributed 100 utility points across segments according to how positive they felt their online experiences are</a:t>
            </a:r>
          </a:p>
        </p:txBody>
      </p:sp>
    </p:spTree>
    <p:extLst>
      <p:ext uri="{BB962C8B-B14F-4D97-AF65-F5344CB8AC3E}">
        <p14:creationId xmlns:p14="http://schemas.microsoft.com/office/powerpoint/2010/main" val="25547469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Object 26" hidden="1"/>
          <p:cNvGraphicFramePr>
            <a:graphicFrameLocks noChangeAspect="1"/>
          </p:cNvGraphicFramePr>
          <p:nvPr>
            <p:custDataLst>
              <p:tags r:id="rId2"/>
            </p:custDataLst>
            <p:extLst>
              <p:ext uri="{D42A27DB-BD31-4B8C-83A1-F6EECF244321}">
                <p14:modId xmlns:p14="http://schemas.microsoft.com/office/powerpoint/2010/main" val="95510893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4523"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pic>
        <p:nvPicPr>
          <p:cNvPr id="54479" name="Picture 207" descr="Képtalálat a következőre: „metlife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30164" y="4546191"/>
            <a:ext cx="724698" cy="40824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Digital has already transformed numerous industries</a:t>
            </a:r>
            <a:endParaRPr lang="en-US" dirty="0"/>
          </a:p>
        </p:txBody>
      </p:sp>
      <p:sp>
        <p:nvSpPr>
          <p:cNvPr id="7" name="Text Placeholder 6"/>
          <p:cNvSpPr>
            <a:spLocks noGrp="1"/>
          </p:cNvSpPr>
          <p:nvPr>
            <p:ph type="body" sz="quarter" idx="31"/>
          </p:nvPr>
        </p:nvSpPr>
        <p:spPr>
          <a:xfrm>
            <a:off x="9332604" y="2071706"/>
            <a:ext cx="2514601" cy="1938992"/>
          </a:xfrm>
        </p:spPr>
        <p:txBody>
          <a:bodyPr/>
          <a:lstStyle/>
          <a:p>
            <a:r>
              <a:rPr lang="en-US" sz="2400" dirty="0" smtClean="0"/>
              <a:t>Digitalization is attacking the value chain of insurance companies</a:t>
            </a:r>
            <a:endParaRPr lang="en-US" sz="2400" dirty="0"/>
          </a:p>
        </p:txBody>
      </p:sp>
      <p:sp>
        <p:nvSpPr>
          <p:cNvPr id="8"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10" name="Rectangle 9"/>
          <p:cNvSpPr/>
          <p:nvPr/>
        </p:nvSpPr>
        <p:spPr>
          <a:xfrm rot="16200000">
            <a:off x="139814" y="5341732"/>
            <a:ext cx="1176032" cy="401444"/>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dirty="0" smtClean="0">
                <a:solidFill>
                  <a:schemeClr val="tx1"/>
                </a:solidFill>
              </a:rPr>
              <a:t>Additive digital value</a:t>
            </a:r>
          </a:p>
        </p:txBody>
      </p:sp>
      <p:sp>
        <p:nvSpPr>
          <p:cNvPr id="11" name="Rectangle 10"/>
          <p:cNvSpPr/>
          <p:nvPr/>
        </p:nvSpPr>
        <p:spPr>
          <a:xfrm rot="16200000">
            <a:off x="139814" y="3632273"/>
            <a:ext cx="1176032" cy="401444"/>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dirty="0" smtClean="0">
                <a:solidFill>
                  <a:schemeClr val="tx1"/>
                </a:solidFill>
              </a:rPr>
              <a:t>Digital attacks value chain</a:t>
            </a:r>
          </a:p>
        </p:txBody>
      </p:sp>
      <p:sp>
        <p:nvSpPr>
          <p:cNvPr id="12" name="Rectangle 11"/>
          <p:cNvSpPr/>
          <p:nvPr/>
        </p:nvSpPr>
        <p:spPr>
          <a:xfrm rot="16200000">
            <a:off x="139814" y="1922812"/>
            <a:ext cx="1176032" cy="401444"/>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dirty="0" smtClean="0">
                <a:solidFill>
                  <a:schemeClr val="tx1"/>
                </a:solidFill>
              </a:rPr>
              <a:t>Digital dominates value chain</a:t>
            </a:r>
          </a:p>
        </p:txBody>
      </p:sp>
      <p:grpSp>
        <p:nvGrpSpPr>
          <p:cNvPr id="25" name="Group 24"/>
          <p:cNvGrpSpPr/>
          <p:nvPr/>
        </p:nvGrpSpPr>
        <p:grpSpPr>
          <a:xfrm>
            <a:off x="1161798" y="1650243"/>
            <a:ext cx="0" cy="4365503"/>
            <a:chOff x="1161798" y="1809267"/>
            <a:chExt cx="0" cy="4365503"/>
          </a:xfrm>
        </p:grpSpPr>
        <p:cxnSp>
          <p:nvCxnSpPr>
            <p:cNvPr id="14" name="Straight Connector 13"/>
            <p:cNvCxnSpPr/>
            <p:nvPr/>
          </p:nvCxnSpPr>
          <p:spPr>
            <a:xfrm>
              <a:off x="1161798" y="1809267"/>
              <a:ext cx="0" cy="94658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161798" y="5228187"/>
              <a:ext cx="0" cy="94658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a:off x="1161798" y="2716999"/>
            <a:ext cx="0" cy="2231992"/>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301437" y="6305386"/>
            <a:ext cx="7418027" cy="0"/>
          </a:xfrm>
          <a:prstGeom prst="straightConnector1">
            <a:avLst/>
          </a:prstGeom>
          <a:ln w="9525">
            <a:solidFill>
              <a:schemeClr val="tx1"/>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073747" y="6157421"/>
            <a:ext cx="1873405" cy="29593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b="1" dirty="0" smtClean="0">
                <a:solidFill>
                  <a:schemeClr val="tx2"/>
                </a:solidFill>
              </a:rPr>
              <a:t>Digital progress</a:t>
            </a:r>
          </a:p>
        </p:txBody>
      </p:sp>
      <p:cxnSp>
        <p:nvCxnSpPr>
          <p:cNvPr id="22" name="Straight Arrow Connector 21"/>
          <p:cNvCxnSpPr/>
          <p:nvPr/>
        </p:nvCxnSpPr>
        <p:spPr>
          <a:xfrm flipV="1">
            <a:off x="8719464" y="1610492"/>
            <a:ext cx="31343" cy="4526946"/>
          </a:xfrm>
          <a:prstGeom prst="straightConnector1">
            <a:avLst/>
          </a:prstGeom>
          <a:ln w="9525">
            <a:solidFill>
              <a:schemeClr val="tx1"/>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rot="16200000">
            <a:off x="7782762" y="3777556"/>
            <a:ext cx="1873405" cy="29593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b="1" dirty="0" smtClean="0">
                <a:solidFill>
                  <a:schemeClr val="tx2"/>
                </a:solidFill>
              </a:rPr>
              <a:t>Impact of digitalization</a:t>
            </a:r>
          </a:p>
        </p:txBody>
      </p:sp>
      <p:sp>
        <p:nvSpPr>
          <p:cNvPr id="28" name="Rectangle 27"/>
          <p:cNvSpPr/>
          <p:nvPr/>
        </p:nvSpPr>
        <p:spPr>
          <a:xfrm>
            <a:off x="1301437" y="5715563"/>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Public sector</a:t>
            </a:r>
          </a:p>
        </p:txBody>
      </p:sp>
      <p:sp>
        <p:nvSpPr>
          <p:cNvPr id="29" name="Rectangle 28"/>
          <p:cNvSpPr/>
          <p:nvPr/>
        </p:nvSpPr>
        <p:spPr>
          <a:xfrm>
            <a:off x="1683337" y="5342382"/>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Construction</a:t>
            </a:r>
          </a:p>
        </p:txBody>
      </p:sp>
      <p:sp>
        <p:nvSpPr>
          <p:cNvPr id="30" name="Rectangle 29"/>
          <p:cNvSpPr/>
          <p:nvPr/>
        </p:nvSpPr>
        <p:spPr>
          <a:xfrm>
            <a:off x="2065237" y="4969193"/>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Energy</a:t>
            </a:r>
          </a:p>
        </p:txBody>
      </p:sp>
      <p:sp>
        <p:nvSpPr>
          <p:cNvPr id="31" name="Rectangle 30"/>
          <p:cNvSpPr/>
          <p:nvPr/>
        </p:nvSpPr>
        <p:spPr>
          <a:xfrm>
            <a:off x="2447137" y="4596004"/>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Insurance</a:t>
            </a:r>
          </a:p>
        </p:txBody>
      </p:sp>
      <p:sp>
        <p:nvSpPr>
          <p:cNvPr id="32" name="Rectangle 31"/>
          <p:cNvSpPr/>
          <p:nvPr/>
        </p:nvSpPr>
        <p:spPr>
          <a:xfrm>
            <a:off x="2639368" y="4222815"/>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Automotive</a:t>
            </a:r>
          </a:p>
        </p:txBody>
      </p:sp>
      <p:sp>
        <p:nvSpPr>
          <p:cNvPr id="33" name="Rectangle 32"/>
          <p:cNvSpPr/>
          <p:nvPr/>
        </p:nvSpPr>
        <p:spPr>
          <a:xfrm>
            <a:off x="2831599" y="3849626"/>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Agriculture</a:t>
            </a:r>
          </a:p>
        </p:txBody>
      </p:sp>
      <p:sp>
        <p:nvSpPr>
          <p:cNvPr id="34" name="Rectangle 33"/>
          <p:cNvSpPr/>
          <p:nvPr/>
        </p:nvSpPr>
        <p:spPr>
          <a:xfrm>
            <a:off x="3023830" y="3476437"/>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Telco</a:t>
            </a:r>
          </a:p>
        </p:txBody>
      </p:sp>
      <p:sp>
        <p:nvSpPr>
          <p:cNvPr id="35" name="Rectangle 34"/>
          <p:cNvSpPr/>
          <p:nvPr/>
        </p:nvSpPr>
        <p:spPr>
          <a:xfrm>
            <a:off x="3216061" y="3103248"/>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Banking</a:t>
            </a:r>
          </a:p>
        </p:txBody>
      </p:sp>
      <p:sp>
        <p:nvSpPr>
          <p:cNvPr id="36" name="Rectangle 35"/>
          <p:cNvSpPr/>
          <p:nvPr/>
        </p:nvSpPr>
        <p:spPr>
          <a:xfrm>
            <a:off x="3408292" y="2730059"/>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Consumer</a:t>
            </a:r>
          </a:p>
        </p:txBody>
      </p:sp>
      <p:sp>
        <p:nvSpPr>
          <p:cNvPr id="37" name="Rectangle 36"/>
          <p:cNvSpPr/>
          <p:nvPr/>
        </p:nvSpPr>
        <p:spPr>
          <a:xfrm>
            <a:off x="3600523" y="2356870"/>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Retail</a:t>
            </a:r>
          </a:p>
        </p:txBody>
      </p:sp>
      <p:sp>
        <p:nvSpPr>
          <p:cNvPr id="38" name="Rectangle 37"/>
          <p:cNvSpPr/>
          <p:nvPr/>
        </p:nvSpPr>
        <p:spPr>
          <a:xfrm>
            <a:off x="3792754" y="1983681"/>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Logistics </a:t>
            </a:r>
            <a:br>
              <a:rPr lang="en-US" sz="1200" dirty="0" smtClean="0">
                <a:solidFill>
                  <a:schemeClr val="tx1"/>
                </a:solidFill>
              </a:rPr>
            </a:br>
            <a:r>
              <a:rPr lang="en-US" sz="1200" dirty="0" smtClean="0">
                <a:solidFill>
                  <a:schemeClr val="tx1"/>
                </a:solidFill>
              </a:rPr>
              <a:t>&amp; mobility</a:t>
            </a:r>
          </a:p>
        </p:txBody>
      </p:sp>
      <p:sp>
        <p:nvSpPr>
          <p:cNvPr id="39" name="Rectangle 38"/>
          <p:cNvSpPr/>
          <p:nvPr/>
        </p:nvSpPr>
        <p:spPr>
          <a:xfrm>
            <a:off x="3984987" y="1610492"/>
            <a:ext cx="1073427" cy="300183"/>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200" dirty="0" smtClean="0">
                <a:solidFill>
                  <a:schemeClr val="tx1"/>
                </a:solidFill>
              </a:rPr>
              <a:t>Media</a:t>
            </a:r>
          </a:p>
        </p:txBody>
      </p:sp>
      <p:sp>
        <p:nvSpPr>
          <p:cNvPr id="41" name="Rectangle 40"/>
          <p:cNvSpPr/>
          <p:nvPr/>
        </p:nvSpPr>
        <p:spPr>
          <a:xfrm>
            <a:off x="1301437" y="6094371"/>
            <a:ext cx="1427717" cy="209823"/>
          </a:xfrm>
          <a:prstGeom prst="rect">
            <a:avLst/>
          </a:prstGeom>
          <a:noFill/>
          <a:ln w="1270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spcAft>
                <a:spcPts val="1000"/>
              </a:spcAft>
            </a:pPr>
            <a:r>
              <a:rPr lang="en-US" sz="1000" b="1" dirty="0" smtClean="0">
                <a:solidFill>
                  <a:schemeClr val="tx2"/>
                </a:solidFill>
              </a:rPr>
              <a:t>Analog competition</a:t>
            </a:r>
          </a:p>
        </p:txBody>
      </p:sp>
      <p:cxnSp>
        <p:nvCxnSpPr>
          <p:cNvPr id="44" name="Straight Connector 43"/>
          <p:cNvCxnSpPr/>
          <p:nvPr/>
        </p:nvCxnSpPr>
        <p:spPr>
          <a:xfrm flipH="1">
            <a:off x="1450428" y="5679068"/>
            <a:ext cx="7041931"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015295" y="5305879"/>
            <a:ext cx="6477065"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2374864" y="4932690"/>
            <a:ext cx="6117496"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639368" y="4559501"/>
            <a:ext cx="5852992"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3023830" y="4186312"/>
            <a:ext cx="5468530"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3289738" y="3813123"/>
            <a:ext cx="5202622"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408292" y="3439934"/>
            <a:ext cx="5084068"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560543" y="3066745"/>
            <a:ext cx="4931817"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3712795" y="2693556"/>
            <a:ext cx="4779566"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3945005" y="2320367"/>
            <a:ext cx="4547356"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137236" y="1947178"/>
            <a:ext cx="4355125" cy="0"/>
          </a:xfrm>
          <a:prstGeom prst="line">
            <a:avLst/>
          </a:prstGeom>
          <a:ln w="9525">
            <a:gradFill flip="none" rotWithShape="1">
              <a:gsLst>
                <a:gs pos="0">
                  <a:schemeClr val="accent5">
                    <a:lumMod val="0"/>
                    <a:lumOff val="100000"/>
                  </a:schemeClr>
                </a:gs>
                <a:gs pos="49000">
                  <a:schemeClr val="accent5">
                    <a:lumMod val="100000"/>
                  </a:schemeClr>
                </a:gs>
              </a:gsLst>
              <a:lin ang="10800000" scaled="1"/>
              <a:tileRect/>
            </a:gradFill>
            <a:headEnd type="none"/>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1177160" y="4677103"/>
            <a:ext cx="232909" cy="185121"/>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95" name="Rectangle 94"/>
          <p:cNvSpPr/>
          <p:nvPr/>
        </p:nvSpPr>
        <p:spPr>
          <a:xfrm>
            <a:off x="2290782" y="2446636"/>
            <a:ext cx="232909" cy="185121"/>
          </a:xfrm>
          <a:prstGeom prst="rect">
            <a:avLst/>
          </a:prstGeom>
          <a:noFill/>
          <a:ln w="12700" cap="flat" cmpd="sng" algn="ctr">
            <a:noFill/>
            <a:prstDash val="solid"/>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cxnSp>
        <p:nvCxnSpPr>
          <p:cNvPr id="98" name="Curved Connector 97"/>
          <p:cNvCxnSpPr>
            <a:stCxn id="94" idx="3"/>
            <a:endCxn id="95" idx="2"/>
          </p:cNvCxnSpPr>
          <p:nvPr/>
        </p:nvCxnSpPr>
        <p:spPr>
          <a:xfrm flipV="1">
            <a:off x="1410069" y="2631757"/>
            <a:ext cx="997168" cy="2137907"/>
          </a:xfrm>
          <a:prstGeom prst="curvedConnector2">
            <a:avLst/>
          </a:prstGeom>
          <a:ln w="1905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1504862" y="3526034"/>
            <a:ext cx="1140596" cy="690363"/>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dirty="0" smtClean="0">
                <a:solidFill>
                  <a:schemeClr val="tx1"/>
                </a:solidFill>
              </a:rPr>
              <a:t>Impact of digitalization is growing in all industries</a:t>
            </a:r>
          </a:p>
        </p:txBody>
      </p:sp>
      <p:sp>
        <p:nvSpPr>
          <p:cNvPr id="100" name="Rectangle 99"/>
          <p:cNvSpPr/>
          <p:nvPr/>
        </p:nvSpPr>
        <p:spPr>
          <a:xfrm>
            <a:off x="4796627" y="1333634"/>
            <a:ext cx="1873405" cy="29593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b="1" dirty="0" smtClean="0">
                <a:solidFill>
                  <a:schemeClr val="tx2"/>
                </a:solidFill>
              </a:rPr>
              <a:t>Transformations</a:t>
            </a:r>
          </a:p>
        </p:txBody>
      </p:sp>
      <p:sp>
        <p:nvSpPr>
          <p:cNvPr id="101" name="Rectangle 100"/>
          <p:cNvSpPr/>
          <p:nvPr/>
        </p:nvSpPr>
        <p:spPr>
          <a:xfrm>
            <a:off x="2256696" y="1333634"/>
            <a:ext cx="1873405" cy="29593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b="1" dirty="0" smtClean="0">
                <a:solidFill>
                  <a:schemeClr val="tx2"/>
                </a:solidFill>
              </a:rPr>
              <a:t>Digital competition</a:t>
            </a:r>
          </a:p>
        </p:txBody>
      </p:sp>
      <p:sp>
        <p:nvSpPr>
          <p:cNvPr id="102" name="Rectangle 101"/>
          <p:cNvSpPr/>
          <p:nvPr/>
        </p:nvSpPr>
        <p:spPr>
          <a:xfrm>
            <a:off x="6644469" y="1333634"/>
            <a:ext cx="1873405" cy="29593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1200" b="1" dirty="0" smtClean="0">
                <a:solidFill>
                  <a:schemeClr val="tx2"/>
                </a:solidFill>
              </a:rPr>
              <a:t>Attackers</a:t>
            </a:r>
          </a:p>
        </p:txBody>
      </p:sp>
      <p:cxnSp>
        <p:nvCxnSpPr>
          <p:cNvPr id="103" name="Straight Connector 102"/>
          <p:cNvCxnSpPr/>
          <p:nvPr/>
        </p:nvCxnSpPr>
        <p:spPr>
          <a:xfrm rot="5400000" flipH="1">
            <a:off x="4517005" y="3829504"/>
            <a:ext cx="4372485" cy="0"/>
          </a:xfrm>
          <a:prstGeom prst="line">
            <a:avLst/>
          </a:prstGeom>
          <a:ln w="9525">
            <a:solidFill>
              <a:schemeClr val="bg2">
                <a:lumMod val="75000"/>
              </a:schemeClr>
            </a:solidFill>
            <a:prstDash val="dash"/>
            <a:headEnd type="none"/>
          </a:ln>
        </p:spPr>
        <p:style>
          <a:lnRef idx="1">
            <a:schemeClr val="accent1"/>
          </a:lnRef>
          <a:fillRef idx="0">
            <a:schemeClr val="accent1"/>
          </a:fillRef>
          <a:effectRef idx="0">
            <a:schemeClr val="accent1"/>
          </a:effectRef>
          <a:fontRef idx="minor">
            <a:schemeClr val="tx1"/>
          </a:fontRef>
        </p:style>
      </p:cxnSp>
      <p:pic>
        <p:nvPicPr>
          <p:cNvPr id="54278" name="Picture 6" descr="Képtalálat a következőre: „axel springer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10812" y="1665472"/>
            <a:ext cx="845435"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280" name="Picture 8" descr="Képtalálat a következőre: „burda logo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15511" y="1681979"/>
            <a:ext cx="589534" cy="157209"/>
          </a:xfrm>
          <a:prstGeom prst="rect">
            <a:avLst/>
          </a:prstGeom>
          <a:noFill/>
          <a:extLst>
            <a:ext uri="{909E8E84-426E-40DD-AFC4-6F175D3DCCD1}">
              <a14:hiddenFill xmlns:a14="http://schemas.microsoft.com/office/drawing/2010/main">
                <a:solidFill>
                  <a:srgbClr val="FFFFFF"/>
                </a:solidFill>
              </a14:hiddenFill>
            </a:ext>
          </a:extLst>
        </p:spPr>
      </p:pic>
      <p:pic>
        <p:nvPicPr>
          <p:cNvPr id="54285" name="Picture 13" descr="Képtalálat a következőre: „netflix logo 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97004" y="1575237"/>
            <a:ext cx="659005" cy="370692"/>
          </a:xfrm>
          <a:prstGeom prst="rect">
            <a:avLst/>
          </a:prstGeom>
          <a:noFill/>
          <a:extLst>
            <a:ext uri="{909E8E84-426E-40DD-AFC4-6F175D3DCCD1}">
              <a14:hiddenFill xmlns:a14="http://schemas.microsoft.com/office/drawing/2010/main">
                <a:solidFill>
                  <a:srgbClr val="FFFFFF"/>
                </a:solidFill>
              </a14:hiddenFill>
            </a:ext>
          </a:extLst>
        </p:spPr>
      </p:pic>
      <p:pic>
        <p:nvPicPr>
          <p:cNvPr id="54287" name="Picture 15" descr="Képtalálat a következőre: „spotify logo 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51087" y="1633990"/>
            <a:ext cx="842551" cy="253187"/>
          </a:xfrm>
          <a:prstGeom prst="rect">
            <a:avLst/>
          </a:prstGeom>
          <a:noFill/>
          <a:extLst>
            <a:ext uri="{909E8E84-426E-40DD-AFC4-6F175D3DCCD1}">
              <a14:hiddenFill xmlns:a14="http://schemas.microsoft.com/office/drawing/2010/main">
                <a:solidFill>
                  <a:srgbClr val="FFFFFF"/>
                </a:solidFill>
              </a14:hiddenFill>
            </a:ext>
          </a:extLst>
        </p:spPr>
      </p:pic>
      <p:pic>
        <p:nvPicPr>
          <p:cNvPr id="54289" name="Picture 17" descr="Képtalálat a következőre: „maersk logo 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10046" y="2038661"/>
            <a:ext cx="831008"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291" name="Picture 19" descr="Képtalálat a következőre: „bahn logo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837387" y="2038661"/>
            <a:ext cx="687967"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293" name="Picture 21" descr="Képtalálat a következőre: „tesco logo 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89694" y="2411850"/>
            <a:ext cx="717822"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295" name="Picture 23" descr="Képtalálat a következőre: „otto logo 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745056" y="2401843"/>
            <a:ext cx="562790"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297" name="Picture 25" descr="Képtalálat a következőre: „starbucks logo 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404018" y="2740897"/>
            <a:ext cx="278506" cy="278506"/>
          </a:xfrm>
          <a:prstGeom prst="rect">
            <a:avLst/>
          </a:prstGeom>
          <a:noFill/>
          <a:extLst>
            <a:ext uri="{909E8E84-426E-40DD-AFC4-6F175D3DCCD1}">
              <a14:hiddenFill xmlns:a14="http://schemas.microsoft.com/office/drawing/2010/main">
                <a:solidFill>
                  <a:srgbClr val="FFFFFF"/>
                </a:solidFill>
              </a14:hiddenFill>
            </a:ext>
          </a:extLst>
        </p:spPr>
      </p:pic>
      <p:pic>
        <p:nvPicPr>
          <p:cNvPr id="54299" name="Picture 27" descr="Képtalálat a következőre: „p&amp;g logo 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076076" y="2772730"/>
            <a:ext cx="476214" cy="230170"/>
          </a:xfrm>
          <a:prstGeom prst="rect">
            <a:avLst/>
          </a:prstGeom>
          <a:noFill/>
          <a:extLst>
            <a:ext uri="{909E8E84-426E-40DD-AFC4-6F175D3DCCD1}">
              <a14:hiddenFill xmlns:a14="http://schemas.microsoft.com/office/drawing/2010/main">
                <a:solidFill>
                  <a:srgbClr val="FFFFFF"/>
                </a:solidFill>
              </a14:hiddenFill>
            </a:ext>
          </a:extLst>
        </p:spPr>
      </p:pic>
      <p:pic>
        <p:nvPicPr>
          <p:cNvPr id="54301" name="Picture 29" descr="Képtalálat a következőre: „lego logo pn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1773" t="26890" r="61075" b="27766"/>
          <a:stretch/>
        </p:blipFill>
        <p:spPr bwMode="auto">
          <a:xfrm>
            <a:off x="5945843" y="2765065"/>
            <a:ext cx="466505" cy="230170"/>
          </a:xfrm>
          <a:prstGeom prst="rect">
            <a:avLst/>
          </a:prstGeom>
          <a:noFill/>
          <a:extLst>
            <a:ext uri="{909E8E84-426E-40DD-AFC4-6F175D3DCCD1}">
              <a14:hiddenFill xmlns:a14="http://schemas.microsoft.com/office/drawing/2010/main">
                <a:solidFill>
                  <a:srgbClr val="FFFFFF"/>
                </a:solidFill>
              </a14:hiddenFill>
            </a:ext>
          </a:extLst>
        </p:spPr>
      </p:pic>
      <p:pic>
        <p:nvPicPr>
          <p:cNvPr id="54304" name="Picture 32" descr="Képtalálat a következőre: „ing logo 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607187" y="3158228"/>
            <a:ext cx="767492"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306" name="Picture 34" descr="Képtalálat a következőre: „mbank logo 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203001" y="3158228"/>
            <a:ext cx="496891"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308" name="Picture 36" descr="Képtalálat a következőre: „t mobile logo 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002568" y="3531417"/>
            <a:ext cx="385587" cy="190223"/>
          </a:xfrm>
          <a:prstGeom prst="rect">
            <a:avLst/>
          </a:prstGeom>
          <a:noFill/>
          <a:extLst>
            <a:ext uri="{909E8E84-426E-40DD-AFC4-6F175D3DCCD1}">
              <a14:hiddenFill xmlns:a14="http://schemas.microsoft.com/office/drawing/2010/main">
                <a:solidFill>
                  <a:srgbClr val="FFFFFF"/>
                </a:solidFill>
              </a14:hiddenFill>
            </a:ext>
          </a:extLst>
        </p:spPr>
      </p:pic>
      <p:pic>
        <p:nvPicPr>
          <p:cNvPr id="54311" name="Picture 39" descr="Képtalálat a következőre: „at&amp;t logo 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455440" y="3499935"/>
            <a:ext cx="555776" cy="253187"/>
          </a:xfrm>
          <a:prstGeom prst="rect">
            <a:avLst/>
          </a:prstGeom>
          <a:noFill/>
          <a:extLst>
            <a:ext uri="{909E8E84-426E-40DD-AFC4-6F175D3DCCD1}">
              <a14:hiddenFill xmlns:a14="http://schemas.microsoft.com/office/drawing/2010/main">
                <a:solidFill>
                  <a:srgbClr val="FFFFFF"/>
                </a:solidFill>
              </a14:hiddenFill>
            </a:ext>
          </a:extLst>
        </p:spPr>
      </p:pic>
      <p:pic>
        <p:nvPicPr>
          <p:cNvPr id="54313" name="Picture 41" descr="Képtalálat a következőre: „john deere logo 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3901500" y="3940660"/>
            <a:ext cx="973311" cy="118114"/>
          </a:xfrm>
          <a:prstGeom prst="rect">
            <a:avLst/>
          </a:prstGeom>
          <a:noFill/>
          <a:extLst>
            <a:ext uri="{909E8E84-426E-40DD-AFC4-6F175D3DCCD1}">
              <a14:hiddenFill xmlns:a14="http://schemas.microsoft.com/office/drawing/2010/main">
                <a:solidFill>
                  <a:srgbClr val="FFFFFF"/>
                </a:solidFill>
              </a14:hiddenFill>
            </a:ext>
          </a:extLst>
        </p:spPr>
      </p:pic>
      <p:pic>
        <p:nvPicPr>
          <p:cNvPr id="54315" name="Picture 43" descr="Képtalálat a következőre: „claas logo 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523210" y="3934755"/>
            <a:ext cx="735678" cy="129925"/>
          </a:xfrm>
          <a:prstGeom prst="rect">
            <a:avLst/>
          </a:prstGeom>
          <a:noFill/>
          <a:extLst>
            <a:ext uri="{909E8E84-426E-40DD-AFC4-6F175D3DCCD1}">
              <a14:hiddenFill xmlns:a14="http://schemas.microsoft.com/office/drawing/2010/main">
                <a:solidFill>
                  <a:srgbClr val="FFFFFF"/>
                </a:solidFill>
              </a14:hiddenFill>
            </a:ext>
          </a:extLst>
        </p:spPr>
      </p:pic>
      <p:pic>
        <p:nvPicPr>
          <p:cNvPr id="54318" name="Picture 46" descr="Képtalálat a következőre: „daimler logo 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781725" y="4313849"/>
            <a:ext cx="849738" cy="118114"/>
          </a:xfrm>
          <a:prstGeom prst="rect">
            <a:avLst/>
          </a:prstGeom>
          <a:noFill/>
          <a:extLst>
            <a:ext uri="{909E8E84-426E-40DD-AFC4-6F175D3DCCD1}">
              <a14:hiddenFill xmlns:a14="http://schemas.microsoft.com/office/drawing/2010/main">
                <a:solidFill>
                  <a:srgbClr val="FFFFFF"/>
                </a:solidFill>
              </a14:hiddenFill>
            </a:ext>
          </a:extLst>
        </p:spPr>
      </p:pic>
      <p:pic>
        <p:nvPicPr>
          <p:cNvPr id="54320" name="Picture 48" descr="Képtalálat a következőre: „renault logo 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5275689" y="4286441"/>
            <a:ext cx="794981" cy="172931"/>
          </a:xfrm>
          <a:prstGeom prst="rect">
            <a:avLst/>
          </a:prstGeom>
          <a:noFill/>
          <a:extLst>
            <a:ext uri="{909E8E84-426E-40DD-AFC4-6F175D3DCCD1}">
              <a14:hiddenFill xmlns:a14="http://schemas.microsoft.com/office/drawing/2010/main">
                <a:solidFill>
                  <a:srgbClr val="FFFFFF"/>
                </a:solidFill>
              </a14:hiddenFill>
            </a:ext>
          </a:extLst>
        </p:spPr>
      </p:pic>
      <p:pic>
        <p:nvPicPr>
          <p:cNvPr id="54327" name="Picture 55" descr="Képtalálat a következőre: „allianz logo 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4720470" y="4659630"/>
            <a:ext cx="668974" cy="172930"/>
          </a:xfrm>
          <a:prstGeom prst="rect">
            <a:avLst/>
          </a:prstGeom>
          <a:noFill/>
          <a:extLst>
            <a:ext uri="{909E8E84-426E-40DD-AFC4-6F175D3DCCD1}">
              <a14:hiddenFill xmlns:a14="http://schemas.microsoft.com/office/drawing/2010/main">
                <a:solidFill>
                  <a:srgbClr val="FFFFFF"/>
                </a:solidFill>
              </a14:hiddenFill>
            </a:ext>
          </a:extLst>
        </p:spPr>
      </p:pic>
      <p:pic>
        <p:nvPicPr>
          <p:cNvPr id="54331" name="Picture 59" descr="Képtalálat a következőre: „uber logo 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7761537" y="2068810"/>
            <a:ext cx="621650" cy="129925"/>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104"/>
          <p:cNvPicPr>
            <a:picLocks noChangeAspect="1"/>
          </p:cNvPicPr>
          <p:nvPr/>
        </p:nvPicPr>
        <p:blipFill>
          <a:blip r:embed="rId29"/>
          <a:stretch>
            <a:fillRect/>
          </a:stretch>
        </p:blipFill>
        <p:spPr>
          <a:xfrm>
            <a:off x="6777563" y="2030273"/>
            <a:ext cx="697885" cy="206999"/>
          </a:xfrm>
          <a:prstGeom prst="rect">
            <a:avLst/>
          </a:prstGeom>
        </p:spPr>
      </p:pic>
      <p:pic>
        <p:nvPicPr>
          <p:cNvPr id="130" name="Picture 2" descr="Képtalálat a következőre: „amazon logo 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830826" y="2381869"/>
            <a:ext cx="591359" cy="230170"/>
          </a:xfrm>
          <a:prstGeom prst="rect">
            <a:avLst/>
          </a:prstGeom>
          <a:noFill/>
          <a:extLst>
            <a:ext uri="{909E8E84-426E-40DD-AFC4-6F175D3DCCD1}">
              <a14:hiddenFill xmlns:a14="http://schemas.microsoft.com/office/drawing/2010/main">
                <a:solidFill>
                  <a:srgbClr val="FFFFFF"/>
                </a:solidFill>
              </a14:hiddenFill>
            </a:ext>
          </a:extLst>
        </p:spPr>
      </p:pic>
      <p:pic>
        <p:nvPicPr>
          <p:cNvPr id="54333" name="Picture 61" descr="Képtalálat a következőre: „asos logo 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7782154" y="2206746"/>
            <a:ext cx="580417" cy="580417"/>
          </a:xfrm>
          <a:prstGeom prst="rect">
            <a:avLst/>
          </a:prstGeom>
          <a:noFill/>
          <a:extLst>
            <a:ext uri="{909E8E84-426E-40DD-AFC4-6F175D3DCCD1}">
              <a14:hiddenFill xmlns:a14="http://schemas.microsoft.com/office/drawing/2010/main">
                <a:solidFill>
                  <a:srgbClr val="FFFFFF"/>
                </a:solidFill>
              </a14:hiddenFill>
            </a:ext>
          </a:extLst>
        </p:spPr>
      </p:pic>
      <p:pic>
        <p:nvPicPr>
          <p:cNvPr id="54336" name="Picture 64" descr="Képtalálat a következőre: „delivery hero logo 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913348" y="2765065"/>
            <a:ext cx="426317" cy="230170"/>
          </a:xfrm>
          <a:prstGeom prst="rect">
            <a:avLst/>
          </a:prstGeom>
          <a:noFill/>
          <a:extLst>
            <a:ext uri="{909E8E84-426E-40DD-AFC4-6F175D3DCCD1}">
              <a14:hiddenFill xmlns:a14="http://schemas.microsoft.com/office/drawing/2010/main">
                <a:solidFill>
                  <a:srgbClr val="FFFFFF"/>
                </a:solidFill>
              </a14:hiddenFill>
            </a:ext>
          </a:extLst>
        </p:spPr>
      </p:pic>
      <p:pic>
        <p:nvPicPr>
          <p:cNvPr id="54338" name="Picture 66" descr="Képtalálat a következőre: „just eat logo pn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7782154" y="2742498"/>
            <a:ext cx="580417" cy="275304"/>
          </a:xfrm>
          <a:prstGeom prst="rect">
            <a:avLst/>
          </a:prstGeom>
          <a:noFill/>
          <a:extLst>
            <a:ext uri="{909E8E84-426E-40DD-AFC4-6F175D3DCCD1}">
              <a14:hiddenFill xmlns:a14="http://schemas.microsoft.com/office/drawing/2010/main">
                <a:solidFill>
                  <a:srgbClr val="FFFFFF"/>
                </a:solidFill>
              </a14:hiddenFill>
            </a:ext>
          </a:extLst>
        </p:spPr>
      </p:pic>
      <p:pic>
        <p:nvPicPr>
          <p:cNvPr id="54340" name="Picture 68" descr="Képtalálat a következőre: „paypal logo 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6830999" y="3174735"/>
            <a:ext cx="591013" cy="157209"/>
          </a:xfrm>
          <a:prstGeom prst="rect">
            <a:avLst/>
          </a:prstGeom>
          <a:noFill/>
          <a:extLst>
            <a:ext uri="{909E8E84-426E-40DD-AFC4-6F175D3DCCD1}">
              <a14:hiddenFill xmlns:a14="http://schemas.microsoft.com/office/drawing/2010/main">
                <a:solidFill>
                  <a:srgbClr val="FFFFFF"/>
                </a:solidFill>
              </a14:hiddenFill>
            </a:ext>
          </a:extLst>
        </p:spPr>
      </p:pic>
      <p:pic>
        <p:nvPicPr>
          <p:cNvPr id="54342" name="Picture 70" descr="Képtalálat a következőre: „circle up logo pn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7768895" y="3174735"/>
            <a:ext cx="606936" cy="157209"/>
          </a:xfrm>
          <a:prstGeom prst="rect">
            <a:avLst/>
          </a:prstGeom>
          <a:noFill/>
          <a:extLst>
            <a:ext uri="{909E8E84-426E-40DD-AFC4-6F175D3DCCD1}">
              <a14:hiddenFill xmlns:a14="http://schemas.microsoft.com/office/drawing/2010/main">
                <a:solidFill>
                  <a:srgbClr val="FFFFFF"/>
                </a:solidFill>
              </a14:hiddenFill>
            </a:ext>
          </a:extLst>
        </p:spPr>
      </p:pic>
      <p:pic>
        <p:nvPicPr>
          <p:cNvPr id="54344" name="Picture 72" descr="Képtalálat a következőre: „starry logo 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6805044" y="3538720"/>
            <a:ext cx="642923" cy="209245"/>
          </a:xfrm>
          <a:prstGeom prst="rect">
            <a:avLst/>
          </a:prstGeom>
          <a:noFill/>
          <a:extLst>
            <a:ext uri="{909E8E84-426E-40DD-AFC4-6F175D3DCCD1}">
              <a14:hiddenFill xmlns:a14="http://schemas.microsoft.com/office/drawing/2010/main">
                <a:solidFill>
                  <a:srgbClr val="FFFFFF"/>
                </a:solidFill>
              </a14:hiddenFill>
            </a:ext>
          </a:extLst>
        </p:spPr>
      </p:pic>
      <p:pic>
        <p:nvPicPr>
          <p:cNvPr id="54346" name="Picture 74" descr="Képtalálat a következőre: „blau logo pn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7937800" y="3487276"/>
            <a:ext cx="269125" cy="278506"/>
          </a:xfrm>
          <a:prstGeom prst="rect">
            <a:avLst/>
          </a:prstGeom>
          <a:noFill/>
          <a:extLst>
            <a:ext uri="{909E8E84-426E-40DD-AFC4-6F175D3DCCD1}">
              <a14:hiddenFill xmlns:a14="http://schemas.microsoft.com/office/drawing/2010/main">
                <a:solidFill>
                  <a:srgbClr val="FFFFFF"/>
                </a:solidFill>
              </a14:hiddenFill>
            </a:ext>
          </a:extLst>
        </p:spPr>
      </p:pic>
      <p:pic>
        <p:nvPicPr>
          <p:cNvPr id="54352" name="Picture 80" descr="Kapcsolódó kép"/>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l="12191" t="30735" r="11484" b="31094"/>
          <a:stretch/>
        </p:blipFill>
        <p:spPr bwMode="auto">
          <a:xfrm>
            <a:off x="6809902" y="3904605"/>
            <a:ext cx="633208" cy="190224"/>
          </a:xfrm>
          <a:prstGeom prst="rect">
            <a:avLst/>
          </a:prstGeom>
          <a:noFill/>
          <a:extLst>
            <a:ext uri="{909E8E84-426E-40DD-AFC4-6F175D3DCCD1}">
              <a14:hiddenFill xmlns:a14="http://schemas.microsoft.com/office/drawing/2010/main">
                <a:solidFill>
                  <a:srgbClr val="FFFFFF"/>
                </a:solidFill>
              </a14:hiddenFill>
            </a:ext>
          </a:extLst>
        </p:spPr>
      </p:pic>
      <p:pic>
        <p:nvPicPr>
          <p:cNvPr id="54354" name="Picture 82" descr="Képtalálat a következőre: „fujitsu logo png”"/>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7869996" y="3888716"/>
            <a:ext cx="404732" cy="190224"/>
          </a:xfrm>
          <a:prstGeom prst="rect">
            <a:avLst/>
          </a:prstGeom>
          <a:noFill/>
          <a:extLst>
            <a:ext uri="{909E8E84-426E-40DD-AFC4-6F175D3DCCD1}">
              <a14:hiddenFill xmlns:a14="http://schemas.microsoft.com/office/drawing/2010/main">
                <a:solidFill>
                  <a:srgbClr val="FFFFFF"/>
                </a:solidFill>
              </a14:hiddenFill>
            </a:ext>
          </a:extLst>
        </p:spPr>
      </p:pic>
      <p:pic>
        <p:nvPicPr>
          <p:cNvPr id="54356" name="Picture 84" descr="Képtalálat a következőre: „tesla logo png”"/>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840858" y="4231063"/>
            <a:ext cx="571296" cy="278507"/>
          </a:xfrm>
          <a:prstGeom prst="rect">
            <a:avLst/>
          </a:prstGeom>
          <a:noFill/>
          <a:extLst>
            <a:ext uri="{909E8E84-426E-40DD-AFC4-6F175D3DCCD1}">
              <a14:hiddenFill xmlns:a14="http://schemas.microsoft.com/office/drawing/2010/main">
                <a:solidFill>
                  <a:srgbClr val="FFFFFF"/>
                </a:solidFill>
              </a14:hiddenFill>
            </a:ext>
          </a:extLst>
        </p:spPr>
      </p:pic>
      <p:pic>
        <p:nvPicPr>
          <p:cNvPr id="54358" name="Picture 86" descr="Képtalálat a következőre: „google logo png”"/>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7893259" y="4214690"/>
            <a:ext cx="358206" cy="358206"/>
          </a:xfrm>
          <a:prstGeom prst="rect">
            <a:avLst/>
          </a:prstGeom>
          <a:noFill/>
          <a:extLst>
            <a:ext uri="{909E8E84-426E-40DD-AFC4-6F175D3DCCD1}">
              <a14:hiddenFill xmlns:a14="http://schemas.microsoft.com/office/drawing/2010/main">
                <a:solidFill>
                  <a:srgbClr val="FFFFFF"/>
                </a:solidFill>
              </a14:hiddenFill>
            </a:ext>
          </a:extLst>
        </p:spPr>
      </p:pic>
      <p:pic>
        <p:nvPicPr>
          <p:cNvPr id="54370" name="Picture 98" descr="Képtalálat a következőre: „ovo energy logo png”"/>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6840858" y="4984379"/>
            <a:ext cx="571296" cy="232089"/>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12"/>
          <p:cNvPicPr>
            <a:picLocks noChangeAspect="1"/>
          </p:cNvPicPr>
          <p:nvPr/>
        </p:nvPicPr>
        <p:blipFill>
          <a:blip r:embed="rId43"/>
          <a:stretch>
            <a:fillRect/>
          </a:stretch>
        </p:blipFill>
        <p:spPr>
          <a:xfrm>
            <a:off x="7801347" y="4984379"/>
            <a:ext cx="542031" cy="232089"/>
          </a:xfrm>
          <a:prstGeom prst="rect">
            <a:avLst/>
          </a:prstGeom>
        </p:spPr>
      </p:pic>
      <p:pic>
        <p:nvPicPr>
          <p:cNvPr id="54372" name="Picture 100" descr="Képtalálat a következőre: „smartbim logo png”"/>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6840858" y="5385472"/>
            <a:ext cx="571296" cy="201012"/>
          </a:xfrm>
          <a:prstGeom prst="rect">
            <a:avLst/>
          </a:prstGeom>
          <a:noFill/>
          <a:extLst>
            <a:ext uri="{909E8E84-426E-40DD-AFC4-6F175D3DCCD1}">
              <a14:hiddenFill xmlns:a14="http://schemas.microsoft.com/office/drawing/2010/main">
                <a:solidFill>
                  <a:srgbClr val="FFFFFF"/>
                </a:solidFill>
              </a14:hiddenFill>
            </a:ext>
          </a:extLst>
        </p:spPr>
      </p:pic>
      <p:pic>
        <p:nvPicPr>
          <p:cNvPr id="54374" name="Picture 102" descr="Képtalálat a következőre: „aproplan logo 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715398" y="5402916"/>
            <a:ext cx="713928" cy="166125"/>
          </a:xfrm>
          <a:prstGeom prst="rect">
            <a:avLst/>
          </a:prstGeom>
          <a:noFill/>
          <a:extLst>
            <a:ext uri="{909E8E84-426E-40DD-AFC4-6F175D3DCCD1}">
              <a14:hiddenFill xmlns:a14="http://schemas.microsoft.com/office/drawing/2010/main">
                <a:solidFill>
                  <a:srgbClr val="FFFFFF"/>
                </a:solidFill>
              </a14:hiddenFill>
            </a:ext>
          </a:extLst>
        </p:spPr>
      </p:pic>
      <p:pic>
        <p:nvPicPr>
          <p:cNvPr id="54377" name="Picture 105" descr="Képtalálat a következőre: „coursera logo png”"/>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7715398" y="5814489"/>
            <a:ext cx="713928" cy="102330"/>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114"/>
          <p:cNvPicPr>
            <a:picLocks noChangeAspect="1"/>
          </p:cNvPicPr>
          <p:nvPr/>
        </p:nvPicPr>
        <p:blipFill>
          <a:blip r:embed="rId47"/>
          <a:stretch>
            <a:fillRect/>
          </a:stretch>
        </p:blipFill>
        <p:spPr>
          <a:xfrm>
            <a:off x="6834212" y="5814489"/>
            <a:ext cx="584587" cy="102330"/>
          </a:xfrm>
          <a:prstGeom prst="rect">
            <a:avLst/>
          </a:prstGeom>
        </p:spPr>
      </p:pic>
      <p:pic>
        <p:nvPicPr>
          <p:cNvPr id="54381" name="Picture 109" descr="Képtalálat a következőre: „total logo png”"/>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2944743" y="4989064"/>
            <a:ext cx="699763" cy="278506"/>
          </a:xfrm>
          <a:prstGeom prst="rect">
            <a:avLst/>
          </a:prstGeom>
          <a:noFill/>
          <a:extLst>
            <a:ext uri="{909E8E84-426E-40DD-AFC4-6F175D3DCCD1}">
              <a14:hiddenFill xmlns:a14="http://schemas.microsoft.com/office/drawing/2010/main">
                <a:solidFill>
                  <a:srgbClr val="FFFFFF"/>
                </a:solidFill>
              </a14:hiddenFill>
            </a:ext>
          </a:extLst>
        </p:spPr>
      </p:pic>
      <p:pic>
        <p:nvPicPr>
          <p:cNvPr id="54383" name="Picture 111" descr="Képtalálat a következőre: „shell logo png”"/>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4266047" y="5023695"/>
            <a:ext cx="813068" cy="209245"/>
          </a:xfrm>
          <a:prstGeom prst="rect">
            <a:avLst/>
          </a:prstGeom>
          <a:noFill/>
          <a:extLst>
            <a:ext uri="{909E8E84-426E-40DD-AFC4-6F175D3DCCD1}">
              <a14:hiddenFill xmlns:a14="http://schemas.microsoft.com/office/drawing/2010/main">
                <a:solidFill>
                  <a:srgbClr val="FFFFFF"/>
                </a:solidFill>
              </a14:hiddenFill>
            </a:ext>
          </a:extLst>
        </p:spPr>
      </p:pic>
      <p:pic>
        <p:nvPicPr>
          <p:cNvPr id="54385" name="Picture 113" descr="Képtalálat a következőre: „wintershall logo png”"/>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5700656" y="5000530"/>
            <a:ext cx="494988" cy="253187"/>
          </a:xfrm>
          <a:prstGeom prst="rect">
            <a:avLst/>
          </a:prstGeom>
          <a:noFill/>
          <a:extLst>
            <a:ext uri="{909E8E84-426E-40DD-AFC4-6F175D3DCCD1}">
              <a14:hiddenFill xmlns:a14="http://schemas.microsoft.com/office/drawing/2010/main">
                <a:solidFill>
                  <a:srgbClr val="FFFFFF"/>
                </a:solidFill>
              </a14:hiddenFill>
            </a:ext>
          </a:extLst>
        </p:spPr>
      </p:pic>
      <p:pic>
        <p:nvPicPr>
          <p:cNvPr id="54387" name="Picture 115" descr="Képtalálat a következőre: „sika logo png”"/>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6113248" y="5320109"/>
            <a:ext cx="339494" cy="296038"/>
          </a:xfrm>
          <a:prstGeom prst="rect">
            <a:avLst/>
          </a:prstGeom>
          <a:noFill/>
          <a:extLst>
            <a:ext uri="{909E8E84-426E-40DD-AFC4-6F175D3DCCD1}">
              <a14:hiddenFill xmlns:a14="http://schemas.microsoft.com/office/drawing/2010/main">
                <a:solidFill>
                  <a:srgbClr val="FFFFFF"/>
                </a:solidFill>
              </a14:hiddenFill>
            </a:ext>
          </a:extLst>
        </p:spPr>
      </p:pic>
      <p:pic>
        <p:nvPicPr>
          <p:cNvPr id="54391" name="Picture 119" descr="Kapcsolódó kép"/>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5360367" y="5342968"/>
            <a:ext cx="296038" cy="296038"/>
          </a:xfrm>
          <a:prstGeom prst="rect">
            <a:avLst/>
          </a:prstGeom>
          <a:noFill/>
          <a:extLst>
            <a:ext uri="{909E8E84-426E-40DD-AFC4-6F175D3DCCD1}">
              <a14:hiddenFill xmlns:a14="http://schemas.microsoft.com/office/drawing/2010/main">
                <a:solidFill>
                  <a:srgbClr val="FFFFFF"/>
                </a:solidFill>
              </a14:hiddenFill>
            </a:ext>
          </a:extLst>
        </p:spPr>
      </p:pic>
      <p:pic>
        <p:nvPicPr>
          <p:cNvPr id="54393" name="Picture 121" descr="Képtalálat a következőre: „black decker logo png”"/>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3888055" y="5421935"/>
            <a:ext cx="1015468" cy="138104"/>
          </a:xfrm>
          <a:prstGeom prst="rect">
            <a:avLst/>
          </a:prstGeom>
          <a:noFill/>
          <a:extLst>
            <a:ext uri="{909E8E84-426E-40DD-AFC4-6F175D3DCCD1}">
              <a14:hiddenFill xmlns:a14="http://schemas.microsoft.com/office/drawing/2010/main">
                <a:solidFill>
                  <a:srgbClr val="FFFFFF"/>
                </a:solidFill>
              </a14:hiddenFill>
            </a:ext>
          </a:extLst>
        </p:spPr>
      </p:pic>
      <p:pic>
        <p:nvPicPr>
          <p:cNvPr id="54395" name="Picture 123" descr="Képtalálat a következőre: „hilti logo png”"/>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2761616" y="5421935"/>
            <a:ext cx="669595" cy="138104"/>
          </a:xfrm>
          <a:prstGeom prst="rect">
            <a:avLst/>
          </a:prstGeom>
          <a:noFill/>
          <a:extLst>
            <a:ext uri="{909E8E84-426E-40DD-AFC4-6F175D3DCCD1}">
              <a14:hiddenFill xmlns:a14="http://schemas.microsoft.com/office/drawing/2010/main">
                <a:solidFill>
                  <a:srgbClr val="FFFFFF"/>
                </a:solidFill>
              </a14:hiddenFill>
            </a:ext>
          </a:extLst>
        </p:spPr>
      </p:pic>
      <p:pic>
        <p:nvPicPr>
          <p:cNvPr id="54397" name="Picture 125" descr="Képtalálat a következőre: „ministry of labor asudi logo png”"/>
          <p:cNvPicPr>
            <a:picLocks noChangeAspect="1" noChangeArrowheads="1"/>
          </p:cNvPicPr>
          <p:nvPr/>
        </p:nvPicPr>
        <p:blipFill rotWithShape="1">
          <a:blip r:embed="rId55" cstate="print">
            <a:extLst>
              <a:ext uri="{28A0092B-C50C-407E-A947-70E740481C1C}">
                <a14:useLocalDpi xmlns:a14="http://schemas.microsoft.com/office/drawing/2010/main" val="0"/>
              </a:ext>
            </a:extLst>
          </a:blip>
          <a:srcRect l="19198" t="62547"/>
          <a:stretch/>
        </p:blipFill>
        <p:spPr bwMode="auto">
          <a:xfrm>
            <a:off x="2568116" y="5705447"/>
            <a:ext cx="736555" cy="210179"/>
          </a:xfrm>
          <a:prstGeom prst="rect">
            <a:avLst/>
          </a:prstGeom>
          <a:noFill/>
          <a:extLst>
            <a:ext uri="{909E8E84-426E-40DD-AFC4-6F175D3DCCD1}">
              <a14:hiddenFill xmlns:a14="http://schemas.microsoft.com/office/drawing/2010/main">
                <a:solidFill>
                  <a:srgbClr val="FFFFFF"/>
                </a:solidFill>
              </a14:hiddenFill>
            </a:ext>
          </a:extLst>
        </p:spPr>
      </p:pic>
      <p:pic>
        <p:nvPicPr>
          <p:cNvPr id="54399" name="Picture 127" descr="Képtalálat a következőre: „swiss logo png”"/>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3931775" y="5705447"/>
            <a:ext cx="210179" cy="210179"/>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16"/>
          <p:cNvPicPr>
            <a:picLocks noChangeAspect="1"/>
          </p:cNvPicPr>
          <p:nvPr/>
        </p:nvPicPr>
        <p:blipFill rotWithShape="1">
          <a:blip r:embed="rId57"/>
          <a:srcRect t="12616" b="-1"/>
          <a:stretch/>
        </p:blipFill>
        <p:spPr>
          <a:xfrm>
            <a:off x="4769058" y="5720630"/>
            <a:ext cx="381000" cy="291319"/>
          </a:xfrm>
          <a:prstGeom prst="rect">
            <a:avLst/>
          </a:prstGeom>
        </p:spPr>
      </p:pic>
      <p:pic>
        <p:nvPicPr>
          <p:cNvPr id="118" name="Picture 117"/>
          <p:cNvPicPr>
            <a:picLocks noChangeAspect="1"/>
          </p:cNvPicPr>
          <p:nvPr/>
        </p:nvPicPr>
        <p:blipFill rotWithShape="1">
          <a:blip r:embed="rId58"/>
          <a:srcRect t="22981"/>
          <a:stretch/>
        </p:blipFill>
        <p:spPr>
          <a:xfrm>
            <a:off x="5777163" y="5691447"/>
            <a:ext cx="819150" cy="286105"/>
          </a:xfrm>
          <a:prstGeom prst="rect">
            <a:avLst/>
          </a:prstGeom>
        </p:spPr>
      </p:pic>
      <p:pic>
        <p:nvPicPr>
          <p:cNvPr id="54477" name="Picture 205" descr="Képtalálat a következőre: „axa logo”"/>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3806852" y="4594556"/>
            <a:ext cx="307887" cy="307888"/>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4" descr="logo"/>
          <p:cNvPicPr>
            <a:picLocks noChangeAspect="1" noChangeArrowheads="1"/>
          </p:cNvPicPr>
          <p:nvPr/>
        </p:nvPicPr>
        <p:blipFill>
          <a:blip r:embed="rId60" cstate="email"/>
          <a:stretch>
            <a:fillRect/>
          </a:stretch>
        </p:blipFill>
        <p:spPr bwMode="auto">
          <a:xfrm>
            <a:off x="6851993" y="4668770"/>
            <a:ext cx="636441" cy="150104"/>
          </a:xfrm>
          <a:prstGeom prst="rect">
            <a:avLst/>
          </a:prstGeom>
          <a:noFill/>
        </p:spPr>
      </p:pic>
      <p:pic>
        <p:nvPicPr>
          <p:cNvPr id="111" name="Picture 4"/>
          <p:cNvPicPr>
            <a:picLocks noChangeAspect="1" noChangeArrowheads="1"/>
          </p:cNvPicPr>
          <p:nvPr/>
        </p:nvPicPr>
        <p:blipFill>
          <a:blip r:embed="rId61" cstate="email"/>
          <a:stretch>
            <a:fillRect/>
          </a:stretch>
        </p:blipFill>
        <p:spPr bwMode="auto">
          <a:xfrm>
            <a:off x="7686620" y="4636613"/>
            <a:ext cx="762000" cy="209550"/>
          </a:xfrm>
          <a:prstGeom prst="rect">
            <a:avLst/>
          </a:prstGeom>
          <a:noFill/>
          <a:ln w="9525">
            <a:noFill/>
            <a:miter lim="800000"/>
            <a:headEnd/>
            <a:tailEnd/>
          </a:ln>
        </p:spPr>
      </p:pic>
      <p:sp>
        <p:nvSpPr>
          <p:cNvPr id="6" name="Rectangle 5"/>
          <p:cNvSpPr/>
          <p:nvPr/>
        </p:nvSpPr>
        <p:spPr>
          <a:xfrm>
            <a:off x="2220050" y="4559501"/>
            <a:ext cx="6297824" cy="389490"/>
          </a:xfrm>
          <a:prstGeom prst="rect">
            <a:avLst/>
          </a:prstGeom>
          <a:noFill/>
          <a:ln w="31750" cap="flat" cmpd="sng" algn="ctr">
            <a:solidFill>
              <a:srgbClr val="30C1D7"/>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a:solidFill>
                <a:schemeClr val="bg1"/>
              </a:solidFill>
            </a:endParaRPr>
          </a:p>
        </p:txBody>
      </p:sp>
    </p:spTree>
    <p:extLst>
      <p:ext uri="{BB962C8B-B14F-4D97-AF65-F5344CB8AC3E}">
        <p14:creationId xmlns:p14="http://schemas.microsoft.com/office/powerpoint/2010/main" val="74946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p:cNvGraphicFramePr>
            <a:graphicFrameLocks noChangeAspect="1"/>
          </p:cNvGraphicFramePr>
          <p:nvPr>
            <p:custDataLst>
              <p:tags r:id="rId2"/>
            </p:custDataLst>
            <p:extLst>
              <p:ext uri="{D42A27DB-BD31-4B8C-83A1-F6EECF244321}">
                <p14:modId xmlns:p14="http://schemas.microsoft.com/office/powerpoint/2010/main" val="240335038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7568" name="think-cell Slide" r:id="rId11" imgW="270" imgH="270" progId="TCLayout.ActiveDocument.1">
                  <p:embed/>
                </p:oleObj>
              </mc:Choice>
              <mc:Fallback>
                <p:oleObj name="think-cell Slide" r:id="rId11" imgW="270" imgH="270" progId="TCLayout.ActiveDocument.1">
                  <p:embed/>
                  <p:pic>
                    <p:nvPicPr>
                      <p:cNvPr id="0" name=""/>
                      <p:cNvPicPr/>
                      <p:nvPr/>
                    </p:nvPicPr>
                    <p:blipFill>
                      <a:blip r:embed="rId12"/>
                      <a:stretch>
                        <a:fillRect/>
                      </a:stretch>
                    </p:blipFill>
                    <p:spPr>
                      <a:xfrm>
                        <a:off x="1588" y="1588"/>
                        <a:ext cx="1587" cy="1587"/>
                      </a:xfrm>
                      <a:prstGeom prst="rect">
                        <a:avLst/>
                      </a:prstGeom>
                    </p:spPr>
                  </p:pic>
                </p:oleObj>
              </mc:Fallback>
            </mc:AlternateContent>
          </a:graphicData>
        </a:graphic>
      </p:graphicFrame>
      <p:sp>
        <p:nvSpPr>
          <p:cNvPr id="5" name="Rectangle 4" hidden="1"/>
          <p:cNvSpPr/>
          <p:nvPr>
            <p:custDataLst>
              <p:tags r:id="rId3"/>
            </p:custDataLst>
          </p:nvPr>
        </p:nvSpPr>
        <p:spPr bwMode="gray">
          <a:xfrm>
            <a:off x="0" y="0"/>
            <a:ext cx="158750" cy="158750"/>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1200" b="1" dirty="0" smtClean="0">
              <a:solidFill>
                <a:schemeClr val="bg1"/>
              </a:solidFill>
              <a:sym typeface="+mn-lt"/>
            </a:endParaRPr>
          </a:p>
        </p:txBody>
      </p:sp>
      <p:sp>
        <p:nvSpPr>
          <p:cNvPr id="2" name="Title 1"/>
          <p:cNvSpPr>
            <a:spLocks noGrp="1"/>
          </p:cNvSpPr>
          <p:nvPr>
            <p:ph type="title"/>
          </p:nvPr>
        </p:nvSpPr>
        <p:spPr/>
        <p:txBody>
          <a:bodyPr/>
          <a:lstStyle/>
          <a:p>
            <a:r>
              <a:rPr lang="en-US" dirty="0" smtClean="0"/>
              <a:t>Yet, most insurers are lagging behind in delivering the right digital experience</a:t>
            </a:r>
            <a:endParaRPr lang="en-US" dirty="0"/>
          </a:p>
        </p:txBody>
      </p:sp>
      <p:sp>
        <p:nvSpPr>
          <p:cNvPr id="293" name="Footnote"/>
          <p:cNvSpPr>
            <a:spLocks noChangeArrowheads="1"/>
          </p:cNvSpPr>
          <p:nvPr/>
        </p:nvSpPr>
        <p:spPr bwMode="gray">
          <a:xfrm>
            <a:off x="297455" y="6324600"/>
            <a:ext cx="9320545" cy="330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a:t>Source: Based on Morgan Stanley and BCG Insurance Customer Survey 2014; (n=500 p. countries: Australia, Canada, China, France, Germany, HK, India, Italy, Japan, S.Korea, UK, US);</a:t>
            </a:r>
            <a:br>
              <a:rPr lang="en-US" sz="800" dirty="0"/>
            </a:br>
            <a:r>
              <a:rPr lang="en-US" sz="800" dirty="0"/>
              <a:t>Average of European markets (UK, GER, FRA, ITA, ESP, PL, POR); average </a:t>
            </a:r>
            <a:r>
              <a:rPr lang="en-US" sz="800" dirty="0" smtClean="0"/>
              <a:t>for property </a:t>
            </a:r>
            <a:r>
              <a:rPr lang="en-US" sz="800" dirty="0"/>
              <a:t>and casualty and life insurance; NPS of existing customers; BCG project experience</a:t>
            </a:r>
          </a:p>
        </p:txBody>
      </p:sp>
      <p:sp>
        <p:nvSpPr>
          <p:cNvPr id="78" name="Rectangle 77"/>
          <p:cNvSpPr/>
          <p:nvPr/>
        </p:nvSpPr>
        <p:spPr>
          <a:xfrm>
            <a:off x="5594350" y="2473325"/>
            <a:ext cx="5510175" cy="3085208"/>
          </a:xfrm>
          <a:prstGeom prst="rect">
            <a:avLst/>
          </a:prstGeom>
          <a:solidFill>
            <a:schemeClr val="bg2"/>
          </a:solidFill>
          <a:ln w="9525" cap="flat" cmpd="sng" algn="ctr">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72472" bIns="72472" rtlCol="0" anchor="ctr" anchorCtr="0"/>
          <a:lstStyle/>
          <a:p>
            <a:pPr algn="ctr"/>
            <a:endParaRPr lang="en-US" sz="1127" dirty="0">
              <a:solidFill>
                <a:srgbClr val="333333"/>
              </a:solidFill>
              <a:latin typeface="Trebuchet MS" panose="020B0603020202020204" pitchFamily="34" charset="0"/>
              <a:cs typeface="Henderson BCG Sans Light" panose="020B0302030402020204" pitchFamily="34" charset="0"/>
              <a:sym typeface="Trebuchet MS" panose="020B0603020202020204" pitchFamily="34" charset="0"/>
            </a:endParaRPr>
          </a:p>
        </p:txBody>
      </p:sp>
      <p:sp>
        <p:nvSpPr>
          <p:cNvPr id="85" name="Rounded Rectangle 80"/>
          <p:cNvSpPr/>
          <p:nvPr/>
        </p:nvSpPr>
        <p:spPr>
          <a:xfrm rot="16200000">
            <a:off x="-716633" y="3462338"/>
            <a:ext cx="3456152" cy="848238"/>
          </a:xfrm>
          <a:prstGeom prst="rightArrow">
            <a:avLst>
              <a:gd name="adj1" fmla="val 100000"/>
              <a:gd name="adj2" fmla="val 23758"/>
            </a:avLst>
          </a:prstGeom>
          <a:solidFill>
            <a:schemeClr val="tx2"/>
          </a:solidFill>
          <a:ln w="9525">
            <a:solidFill>
              <a:srgbClr val="2FC77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7" dirty="0">
              <a:solidFill>
                <a:srgbClr val="000000"/>
              </a:solidFill>
              <a:latin typeface="Trebuchet MS" panose="020B0603020202020204" pitchFamily="34" charset="0"/>
              <a:cs typeface="Henderson BCG Sans Light"/>
              <a:sym typeface="Trebuchet MS" panose="020B0603020202020204" pitchFamily="34" charset="0"/>
            </a:endParaRPr>
          </a:p>
        </p:txBody>
      </p:sp>
      <p:sp>
        <p:nvSpPr>
          <p:cNvPr id="87" name="Rectangle 86"/>
          <p:cNvSpPr/>
          <p:nvPr/>
        </p:nvSpPr>
        <p:spPr>
          <a:xfrm>
            <a:off x="5913910" y="1900238"/>
            <a:ext cx="4698118" cy="3989052"/>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cap="flat" cmpd="sng" algn="ctr">
                <a:solidFill>
                  <a:schemeClr val="bg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202922" rIns="0" bIns="72472" rtlCol="0" anchor="t" anchorCtr="0"/>
          <a:lstStyle/>
          <a:p>
            <a:pPr>
              <a:spcAft>
                <a:spcPts val="483"/>
              </a:spcAft>
            </a:pPr>
            <a:endParaRPr lang="en-US" sz="1288" b="1" dirty="0">
              <a:solidFill>
                <a:srgbClr val="707070"/>
              </a:solidFill>
              <a:latin typeface="Trebuchet MS" panose="020B0603020202020204" pitchFamily="34" charset="0"/>
              <a:cs typeface="Henderson BCG Sans Light"/>
              <a:sym typeface="Trebuchet MS" panose="020B0603020202020204" pitchFamily="34" charset="0"/>
            </a:endParaRPr>
          </a:p>
        </p:txBody>
      </p:sp>
      <p:grpSp>
        <p:nvGrpSpPr>
          <p:cNvPr id="4" name="Group 3"/>
          <p:cNvGrpSpPr/>
          <p:nvPr/>
        </p:nvGrpSpPr>
        <p:grpSpPr>
          <a:xfrm>
            <a:off x="663291" y="3076575"/>
            <a:ext cx="4085861" cy="2509670"/>
            <a:chOff x="663291" y="2931573"/>
            <a:chExt cx="4085861" cy="2509670"/>
          </a:xfrm>
        </p:grpSpPr>
        <p:sp>
          <p:nvSpPr>
            <p:cNvPr id="79" name="TextBox 78"/>
            <p:cNvSpPr txBox="1"/>
            <p:nvPr/>
          </p:nvSpPr>
          <p:spPr>
            <a:xfrm>
              <a:off x="1535113" y="4768527"/>
              <a:ext cx="2268977" cy="672716"/>
            </a:xfrm>
            <a:prstGeom prst="rect">
              <a:avLst/>
            </a:prstGeom>
            <a:noFill/>
          </p:spPr>
          <p:txBody>
            <a:bodyPr wrap="square" lIns="0" tIns="40497" rIns="0" bIns="40497" rtlCol="0">
              <a:spAutoFit/>
            </a:bodyPr>
            <a:lstStyle/>
            <a:p>
              <a:pPr>
                <a:lnSpc>
                  <a:spcPct val="120000"/>
                </a:lnSpc>
              </a:pPr>
              <a:r>
                <a:rPr lang="en-US" sz="1600" b="1" dirty="0">
                  <a:latin typeface="Trebuchet MS" panose="020B0603020202020204" pitchFamily="34" charset="0"/>
                  <a:cs typeface="Henderson BCG Sans Light"/>
                  <a:sym typeface="Trebuchet MS" panose="020B0603020202020204" pitchFamily="34" charset="0"/>
                </a:rPr>
                <a:t>Average</a:t>
              </a:r>
            </a:p>
            <a:p>
              <a:pPr>
                <a:lnSpc>
                  <a:spcPct val="120000"/>
                </a:lnSpc>
              </a:pPr>
              <a:r>
                <a:rPr lang="en-US" sz="1600" dirty="0">
                  <a:latin typeface="Trebuchet MS" panose="020B0603020202020204" pitchFamily="34" charset="0"/>
                  <a:cs typeface="Henderson BCG Sans Light"/>
                  <a:sym typeface="Trebuchet MS" panose="020B0603020202020204" pitchFamily="34" charset="0"/>
                </a:rPr>
                <a:t>Insurance</a:t>
              </a:r>
            </a:p>
          </p:txBody>
        </p:sp>
        <p:sp>
          <p:nvSpPr>
            <p:cNvPr id="86" name="TextBox 85"/>
            <p:cNvSpPr txBox="1"/>
            <p:nvPr/>
          </p:nvSpPr>
          <p:spPr>
            <a:xfrm>
              <a:off x="1535113" y="3770155"/>
              <a:ext cx="2268977" cy="672716"/>
            </a:xfrm>
            <a:prstGeom prst="rect">
              <a:avLst/>
            </a:prstGeom>
            <a:noFill/>
          </p:spPr>
          <p:txBody>
            <a:bodyPr wrap="square" lIns="0" tIns="40497" rIns="0" bIns="40497" rtlCol="0">
              <a:spAutoFit/>
            </a:bodyPr>
            <a:lstStyle/>
            <a:p>
              <a:pPr>
                <a:lnSpc>
                  <a:spcPct val="120000"/>
                </a:lnSpc>
              </a:pPr>
              <a:r>
                <a:rPr lang="en-US" sz="1600" b="1" dirty="0">
                  <a:latin typeface="Trebuchet MS" panose="020B0603020202020204" pitchFamily="34" charset="0"/>
                  <a:cs typeface="Henderson BCG Sans Light"/>
                  <a:sym typeface="Trebuchet MS" panose="020B0603020202020204" pitchFamily="34" charset="0"/>
                </a:rPr>
                <a:t>Best-in-Class</a:t>
              </a:r>
            </a:p>
            <a:p>
              <a:pPr>
                <a:lnSpc>
                  <a:spcPct val="120000"/>
                </a:lnSpc>
              </a:pPr>
              <a:r>
                <a:rPr lang="en-US" sz="1600" dirty="0">
                  <a:latin typeface="Trebuchet MS" panose="020B0603020202020204" pitchFamily="34" charset="0"/>
                  <a:cs typeface="Henderson BCG Sans Light"/>
                  <a:sym typeface="Trebuchet MS" panose="020B0603020202020204" pitchFamily="34" charset="0"/>
                </a:rPr>
                <a:t>Insurance</a:t>
              </a:r>
            </a:p>
          </p:txBody>
        </p:sp>
        <p:cxnSp>
          <p:nvCxnSpPr>
            <p:cNvPr id="91" name="Straight Connector 90"/>
            <p:cNvCxnSpPr/>
            <p:nvPr/>
          </p:nvCxnSpPr>
          <p:spPr>
            <a:xfrm>
              <a:off x="1535113" y="3267931"/>
              <a:ext cx="3214039" cy="0"/>
            </a:xfrm>
            <a:prstGeom prst="line">
              <a:avLst/>
            </a:prstGeom>
            <a:ln w="15875">
              <a:gradFill flip="none" rotWithShape="1">
                <a:gsLst>
                  <a:gs pos="83000">
                    <a:schemeClr val="accent5"/>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535113" y="4106513"/>
              <a:ext cx="3214039" cy="0"/>
            </a:xfrm>
            <a:prstGeom prst="line">
              <a:avLst/>
            </a:prstGeom>
            <a:ln w="15875">
              <a:gradFill flip="none" rotWithShape="1">
                <a:gsLst>
                  <a:gs pos="83000">
                    <a:schemeClr val="accent5"/>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1535113" y="5104885"/>
              <a:ext cx="3214039" cy="0"/>
            </a:xfrm>
            <a:prstGeom prst="line">
              <a:avLst/>
            </a:prstGeom>
            <a:ln w="15875">
              <a:gradFill flip="none" rotWithShape="1">
                <a:gsLst>
                  <a:gs pos="83000">
                    <a:schemeClr val="accent5"/>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535113" y="2931573"/>
              <a:ext cx="2268977" cy="672716"/>
            </a:xfrm>
            <a:prstGeom prst="rect">
              <a:avLst/>
            </a:prstGeom>
            <a:noFill/>
          </p:spPr>
          <p:txBody>
            <a:bodyPr wrap="square" lIns="0" tIns="40497" rIns="0" bIns="40497" rtlCol="0">
              <a:spAutoFit/>
            </a:bodyPr>
            <a:lstStyle/>
            <a:p>
              <a:pPr>
                <a:lnSpc>
                  <a:spcPct val="120000"/>
                </a:lnSpc>
              </a:pPr>
              <a:r>
                <a:rPr lang="en-US" sz="1600" b="1" dirty="0">
                  <a:latin typeface="Trebuchet MS" panose="020B0603020202020204" pitchFamily="34" charset="0"/>
                  <a:cs typeface="Henderson BCG Sans Light"/>
                  <a:sym typeface="Trebuchet MS" panose="020B0603020202020204" pitchFamily="34" charset="0"/>
                </a:rPr>
                <a:t>True Customer </a:t>
              </a:r>
              <a:r>
                <a:rPr lang="en-US" sz="1600" dirty="0">
                  <a:latin typeface="Trebuchet MS" panose="020B0603020202020204" pitchFamily="34" charset="0"/>
                  <a:cs typeface="Henderson BCG Sans Light"/>
                  <a:sym typeface="Trebuchet MS" panose="020B0603020202020204" pitchFamily="34" charset="0"/>
                </a:rPr>
                <a:t>Orientation</a:t>
              </a:r>
            </a:p>
          </p:txBody>
        </p:sp>
        <p:sp>
          <p:nvSpPr>
            <p:cNvPr id="95" name="TextBox 94"/>
            <p:cNvSpPr txBox="1"/>
            <p:nvPr/>
          </p:nvSpPr>
          <p:spPr>
            <a:xfrm>
              <a:off x="663291" y="2972638"/>
              <a:ext cx="696304" cy="340545"/>
            </a:xfrm>
            <a:prstGeom prst="rect">
              <a:avLst/>
            </a:prstGeom>
            <a:noFill/>
          </p:spPr>
          <p:txBody>
            <a:bodyPr wrap="square" lIns="0" tIns="0" rIns="0" bIns="0" rtlCol="0" anchor="b">
              <a:noAutofit/>
            </a:bodyPr>
            <a:lstStyle/>
            <a:p>
              <a:pPr algn="ctr"/>
              <a:r>
                <a:rPr lang="en-US" sz="2577" spc="-8" dirty="0">
                  <a:solidFill>
                    <a:srgbClr val="F2F2F2"/>
                  </a:solidFill>
                  <a:latin typeface="Trebuchet MS" panose="020B0603020202020204" pitchFamily="34" charset="0"/>
                  <a:cs typeface="Henderson BCG Sans Light"/>
                  <a:sym typeface="Trebuchet MS" panose="020B0603020202020204" pitchFamily="34" charset="0"/>
                </a:rPr>
                <a:t>50+</a:t>
              </a:r>
            </a:p>
          </p:txBody>
        </p:sp>
        <p:sp>
          <p:nvSpPr>
            <p:cNvPr id="96" name="TextBox 95"/>
            <p:cNvSpPr txBox="1"/>
            <p:nvPr/>
          </p:nvSpPr>
          <p:spPr>
            <a:xfrm>
              <a:off x="663291" y="3891116"/>
              <a:ext cx="696303" cy="340545"/>
            </a:xfrm>
            <a:prstGeom prst="rect">
              <a:avLst/>
            </a:prstGeom>
            <a:noFill/>
          </p:spPr>
          <p:txBody>
            <a:bodyPr wrap="none" lIns="0" tIns="0" rIns="0" bIns="0" rtlCol="0" anchor="b">
              <a:noAutofit/>
            </a:bodyPr>
            <a:lstStyle/>
            <a:p>
              <a:pPr algn="ctr"/>
              <a:r>
                <a:rPr lang="en-US" sz="2577" spc="-8" dirty="0">
                  <a:solidFill>
                    <a:srgbClr val="F2F2F2"/>
                  </a:solidFill>
                  <a:latin typeface="Trebuchet MS" panose="020B0603020202020204" pitchFamily="34" charset="0"/>
                  <a:cs typeface="Henderson BCG Sans Light"/>
                  <a:sym typeface="Trebuchet MS" panose="020B0603020202020204" pitchFamily="34" charset="0"/>
                </a:rPr>
                <a:t>~20</a:t>
              </a:r>
            </a:p>
          </p:txBody>
        </p:sp>
        <p:sp>
          <p:nvSpPr>
            <p:cNvPr id="97" name="TextBox 96"/>
            <p:cNvSpPr txBox="1"/>
            <p:nvPr/>
          </p:nvSpPr>
          <p:spPr>
            <a:xfrm>
              <a:off x="663291" y="4809593"/>
              <a:ext cx="696303" cy="340545"/>
            </a:xfrm>
            <a:prstGeom prst="rect">
              <a:avLst/>
            </a:prstGeom>
            <a:noFill/>
          </p:spPr>
          <p:txBody>
            <a:bodyPr wrap="none" lIns="0" tIns="0" rIns="0" bIns="0" rtlCol="0" anchor="b">
              <a:noAutofit/>
            </a:bodyPr>
            <a:lstStyle/>
            <a:p>
              <a:pPr algn="ctr"/>
              <a:r>
                <a:rPr lang="en-US" sz="2577" spc="-8" dirty="0">
                  <a:solidFill>
                    <a:srgbClr val="F2F2F2"/>
                  </a:solidFill>
                  <a:latin typeface="Trebuchet MS" panose="020B0603020202020204" pitchFamily="34" charset="0"/>
                  <a:cs typeface="Henderson BCG Sans Light"/>
                  <a:sym typeface="Trebuchet MS" panose="020B0603020202020204" pitchFamily="34" charset="0"/>
                </a:rPr>
                <a:t>-12</a:t>
              </a:r>
            </a:p>
          </p:txBody>
        </p:sp>
      </p:grpSp>
      <p:sp>
        <p:nvSpPr>
          <p:cNvPr id="98" name="TextBox 97"/>
          <p:cNvSpPr txBox="1"/>
          <p:nvPr/>
        </p:nvSpPr>
        <p:spPr>
          <a:xfrm>
            <a:off x="587324" y="1606550"/>
            <a:ext cx="2833224" cy="274452"/>
          </a:xfrm>
          <a:prstGeom prst="rect">
            <a:avLst/>
          </a:prstGeom>
          <a:noFill/>
        </p:spPr>
        <p:txBody>
          <a:bodyPr wrap="none" lIns="72472" tIns="28989" rIns="72472" bIns="28989" rtlCol="0" anchor="ctr" anchorCtr="0">
            <a:noAutofit/>
          </a:bodyPr>
          <a:lstStyle>
            <a:defPPr>
              <a:defRPr lang="en-US"/>
            </a:defPPr>
            <a:lvl1pPr>
              <a:defRPr sz="1200">
                <a:solidFill>
                  <a:schemeClr val="bg2"/>
                </a:solidFill>
                <a:latin typeface="Arial" pitchFamily="34" charset="0"/>
                <a:cs typeface="Arial" pitchFamily="34" charset="0"/>
              </a:defRPr>
            </a:lvl1pPr>
          </a:lstStyle>
          <a:p>
            <a:r>
              <a:rPr lang="en-US" sz="1800" b="1" dirty="0" smtClean="0">
                <a:solidFill>
                  <a:schemeClr val="tx2"/>
                </a:solidFill>
                <a:latin typeface="Trebuchet MS" panose="020B0603020202020204" pitchFamily="34" charset="0"/>
                <a:cs typeface="Henderson BCG Sans Light"/>
                <a:sym typeface="Trebuchet MS" panose="020B0603020202020204" pitchFamily="34" charset="0"/>
              </a:rPr>
              <a:t>Customer Satisfaction in Net Promoter Score</a:t>
            </a:r>
            <a:endParaRPr lang="en-US" sz="1800" b="1" dirty="0">
              <a:solidFill>
                <a:schemeClr val="tx2"/>
              </a:solidFill>
              <a:latin typeface="Trebuchet MS" panose="020B0603020202020204" pitchFamily="34" charset="0"/>
              <a:cs typeface="Henderson BCG Sans Light"/>
              <a:sym typeface="Trebuchet MS" panose="020B0603020202020204" pitchFamily="34" charset="0"/>
            </a:endParaRPr>
          </a:p>
        </p:txBody>
      </p:sp>
      <p:pic>
        <p:nvPicPr>
          <p:cNvPr id="99" name="Picture 4"/>
          <p:cNvPicPr>
            <a:picLocks noChangeAspect="1" noChangeArrowheads="1"/>
          </p:cNvPicPr>
          <p:nvPr/>
        </p:nvPicPr>
        <p:blipFill>
          <a:blip r:embed="rId13" cstate="email">
            <a:clrChange>
              <a:clrFrom>
                <a:srgbClr val="FFFFFF"/>
              </a:clrFrom>
              <a:clrTo>
                <a:srgbClr val="FFFFFF">
                  <a:alpha val="0"/>
                </a:srgbClr>
              </a:clrTo>
            </a:clrChange>
          </a:blip>
          <a:stretch>
            <a:fillRect/>
          </a:stretch>
        </p:blipFill>
        <p:spPr bwMode="auto">
          <a:xfrm>
            <a:off x="2635266" y="2620963"/>
            <a:ext cx="1272313" cy="259403"/>
          </a:xfrm>
          <a:prstGeom prst="rect">
            <a:avLst/>
          </a:prstGeom>
          <a:noFill/>
          <a:ln w="9525">
            <a:noFill/>
            <a:miter lim="800000"/>
            <a:headEnd/>
            <a:tailEnd/>
          </a:ln>
        </p:spPr>
      </p:pic>
      <p:pic>
        <p:nvPicPr>
          <p:cNvPr id="100" name="Picture 6"/>
          <p:cNvPicPr>
            <a:picLocks noChangeAspect="1" noChangeArrowheads="1"/>
          </p:cNvPicPr>
          <p:nvPr/>
        </p:nvPicPr>
        <p:blipFill>
          <a:blip r:embed="rId14" cstate="email">
            <a:clrChange>
              <a:clrFrom>
                <a:srgbClr val="FFFFFF"/>
              </a:clrFrom>
              <a:clrTo>
                <a:srgbClr val="FFFFFF">
                  <a:alpha val="0"/>
                </a:srgbClr>
              </a:clrTo>
            </a:clrChange>
          </a:blip>
          <a:stretch>
            <a:fillRect/>
          </a:stretch>
        </p:blipFill>
        <p:spPr bwMode="auto">
          <a:xfrm>
            <a:off x="1546416" y="2576513"/>
            <a:ext cx="839974" cy="296462"/>
          </a:xfrm>
          <a:prstGeom prst="rect">
            <a:avLst/>
          </a:prstGeom>
          <a:noFill/>
          <a:ln w="9525">
            <a:noFill/>
            <a:miter lim="800000"/>
            <a:headEnd/>
            <a:tailEnd/>
          </a:ln>
        </p:spPr>
      </p:pic>
      <p:sp>
        <p:nvSpPr>
          <p:cNvPr id="101" name="Freeform 100"/>
          <p:cNvSpPr/>
          <p:nvPr/>
        </p:nvSpPr>
        <p:spPr>
          <a:xfrm rot="16200000">
            <a:off x="3650582" y="3590925"/>
            <a:ext cx="3088133" cy="846125"/>
          </a:xfrm>
          <a:custGeom>
            <a:avLst/>
            <a:gdLst>
              <a:gd name="connsiteX0" fmla="*/ 3697770 w 3697770"/>
              <a:gd name="connsiteY0" fmla="*/ 1013876 h 1013876"/>
              <a:gd name="connsiteX1" fmla="*/ 0 w 3697770"/>
              <a:gd name="connsiteY1" fmla="*/ 1013876 h 1013876"/>
              <a:gd name="connsiteX2" fmla="*/ 372748 w 3697770"/>
              <a:gd name="connsiteY2" fmla="*/ 0 h 1013876"/>
              <a:gd name="connsiteX3" fmla="*/ 1581548 w 3697770"/>
              <a:gd name="connsiteY3" fmla="*/ 0 h 1013876"/>
            </a:gdLst>
            <a:ahLst/>
            <a:cxnLst>
              <a:cxn ang="0">
                <a:pos x="connsiteX0" y="connsiteY0"/>
              </a:cxn>
              <a:cxn ang="0">
                <a:pos x="connsiteX1" y="connsiteY1"/>
              </a:cxn>
              <a:cxn ang="0">
                <a:pos x="connsiteX2" y="connsiteY2"/>
              </a:cxn>
              <a:cxn ang="0">
                <a:pos x="connsiteX3" y="connsiteY3"/>
              </a:cxn>
            </a:cxnLst>
            <a:rect l="l" t="t" r="r" b="b"/>
            <a:pathLst>
              <a:path w="3697770" h="1013876">
                <a:moveTo>
                  <a:pt x="3697770" y="1013876"/>
                </a:moveTo>
                <a:lnTo>
                  <a:pt x="0" y="1013876"/>
                </a:lnTo>
                <a:lnTo>
                  <a:pt x="372748" y="0"/>
                </a:lnTo>
                <a:lnTo>
                  <a:pt x="1581548" y="0"/>
                </a:lnTo>
                <a:close/>
              </a:path>
            </a:pathLst>
          </a:custGeom>
          <a:gradFill>
            <a:gsLst>
              <a:gs pos="99194">
                <a:schemeClr val="bg2">
                  <a:lumMod val="90000"/>
                </a:schemeClr>
              </a:gs>
              <a:gs pos="3226">
                <a:schemeClr val="bg1"/>
              </a:gs>
              <a:gs pos="75000">
                <a:schemeClr val="bg2"/>
              </a:gs>
            </a:gsLst>
            <a:lin ang="5400000" scaled="1"/>
          </a:gra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tIns="72472" bIns="72472" rtlCol="0" anchor="ctr" anchorCtr="0">
            <a:noAutofit/>
          </a:bodyPr>
          <a:lstStyle/>
          <a:p>
            <a:pPr algn="ctr"/>
            <a:endParaRPr lang="en-US" sz="1127" dirty="0">
              <a:solidFill>
                <a:srgbClr val="333333"/>
              </a:solidFill>
              <a:latin typeface="Trebuchet MS" panose="020B0603020202020204" pitchFamily="34" charset="0"/>
              <a:cs typeface="Henderson BCG Sans Light"/>
              <a:sym typeface="Trebuchet MS" panose="020B0603020202020204" pitchFamily="34" charset="0"/>
            </a:endParaRPr>
          </a:p>
        </p:txBody>
      </p:sp>
      <p:graphicFrame>
        <p:nvGraphicFramePr>
          <p:cNvPr id="102" name="Object 101"/>
          <p:cNvGraphicFramePr>
            <a:graphicFrameLocks noChangeAspect="1"/>
          </p:cNvGraphicFramePr>
          <p:nvPr>
            <p:custDataLst>
              <p:tags r:id="rId4"/>
            </p:custDataLst>
            <p:extLst>
              <p:ext uri="{D42A27DB-BD31-4B8C-83A1-F6EECF244321}">
                <p14:modId xmlns:p14="http://schemas.microsoft.com/office/powerpoint/2010/main" val="3583703631"/>
              </p:ext>
            </p:extLst>
          </p:nvPr>
        </p:nvGraphicFramePr>
        <p:xfrm>
          <a:off x="5905500" y="3009900"/>
          <a:ext cx="5029200" cy="2162265"/>
        </p:xfrm>
        <a:graphic>
          <a:graphicData uri="http://schemas.openxmlformats.org/presentationml/2006/ole">
            <mc:AlternateContent xmlns:mc="http://schemas.openxmlformats.org/markup-compatibility/2006">
              <mc:Choice xmlns:v="urn:schemas-microsoft-com:vml" Requires="v">
                <p:oleObj spid="_x0000_s57569" name="Chart" r:id="rId15" imgW="5029200" imgH="2162265" progId="MSGraph.Chart.8">
                  <p:embed followColorScheme="full"/>
                </p:oleObj>
              </mc:Choice>
              <mc:Fallback>
                <p:oleObj name="Chart" r:id="rId15" imgW="5029200" imgH="2162265" progId="MSGraph.Chart.8">
                  <p:embed followColorScheme="full"/>
                  <p:pic>
                    <p:nvPicPr>
                      <p:cNvPr id="0" name=""/>
                      <p:cNvPicPr>
                        <a:picLocks noChangeAspect="1" noChangeArrowheads="1"/>
                      </p:cNvPicPr>
                      <p:nvPr/>
                    </p:nvPicPr>
                    <p:blipFill>
                      <a:blip r:embed="rId16"/>
                      <a:srcRect/>
                      <a:stretch>
                        <a:fillRect/>
                      </a:stretch>
                    </p:blipFill>
                    <p:spPr bwMode="auto">
                      <a:xfrm>
                        <a:off x="5905500" y="3009900"/>
                        <a:ext cx="5029200" cy="21622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03" name="Straight Connector 102"/>
          <p:cNvCxnSpPr/>
          <p:nvPr>
            <p:custDataLst>
              <p:tags r:id="rId5"/>
            </p:custDataLst>
          </p:nvPr>
        </p:nvCxnSpPr>
        <p:spPr bwMode="gray">
          <a:xfrm>
            <a:off x="6877050" y="3336925"/>
            <a:ext cx="0" cy="87313"/>
          </a:xfrm>
          <a:prstGeom prst="line">
            <a:avLst/>
          </a:prstGeom>
          <a:noFill/>
          <a:ln w="6350" cap="flat" cmpd="sng" algn="ctr">
            <a:solidFill>
              <a:srgbClr val="808080"/>
            </a:solidFill>
            <a:prstDash val="solid"/>
            <a:round/>
            <a:headEnd type="none" w="med" len="med"/>
            <a:tailEnd type="none" w="med" len="med"/>
          </a:ln>
          <a:effectLst/>
        </p:spPr>
      </p:cxnSp>
      <p:sp>
        <p:nvSpPr>
          <p:cNvPr id="106" name="Text Placeholder 25"/>
          <p:cNvSpPr>
            <a:spLocks noGrp="1"/>
          </p:cNvSpPr>
          <p:nvPr>
            <p:custDataLst>
              <p:tags r:id="rId6"/>
            </p:custDataLst>
          </p:nvPr>
        </p:nvSpPr>
        <p:spPr bwMode="gray">
          <a:xfrm>
            <a:off x="6373813" y="5149850"/>
            <a:ext cx="1006475" cy="182563"/>
          </a:xfrm>
          <a:prstGeom prst="rect">
            <a:avLst/>
          </a:prstGeom>
          <a:noFill/>
          <a:effectLst/>
        </p:spPr>
        <p:txBody>
          <a:bodyPr wrap="square" lIns="0" tIns="0" rIns="0" bIns="0" numCol="1" spcCol="0" anchor="t" anchorCtr="0">
            <a:noAutofit/>
          </a:bodyPr>
          <a:lstStyle>
            <a:lvl1pPr algn="l" defTabSz="889000" rtl="0" eaLnBrk="1" fontAlgn="base" hangingPunct="1">
              <a:spcBef>
                <a:spcPct val="20000"/>
              </a:spcBef>
              <a:spcAft>
                <a:spcPct val="0"/>
              </a:spcAft>
              <a:defRPr sz="1600" b="1">
                <a:solidFill>
                  <a:schemeClr val="tx1"/>
                </a:solidFill>
                <a:latin typeface="+mn-lt"/>
                <a:ea typeface="+mn-ea"/>
                <a:cs typeface="Arial"/>
              </a:defRPr>
            </a:lvl1pPr>
            <a:lvl2pPr marL="444500" indent="-222250" algn="l" defTabSz="889000" rtl="0" eaLnBrk="1" fontAlgn="base" hangingPunct="1">
              <a:spcBef>
                <a:spcPct val="20000"/>
              </a:spcBef>
              <a:spcAft>
                <a:spcPct val="0"/>
              </a:spcAft>
              <a:buClr>
                <a:schemeClr val="tx2"/>
              </a:buClr>
              <a:buChar char="•"/>
              <a:defRPr sz="1600">
                <a:solidFill>
                  <a:schemeClr val="tx1"/>
                </a:solidFill>
                <a:latin typeface="+mn-lt"/>
                <a:cs typeface="Arial"/>
              </a:defRPr>
            </a:lvl2pPr>
            <a:lvl3pPr marL="889000" indent="-222250"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3pPr>
            <a:lvl4pPr marL="1338263" indent="-22701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4pPr>
            <a:lvl5pPr marL="19986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a:lstStyle>
          <a:p>
            <a:pPr algn="ctr">
              <a:spcBef>
                <a:spcPct val="0"/>
              </a:spcBef>
            </a:pPr>
            <a:fld id="{D9143134-CE3B-49C5-8414-5F473827CB42}" type="datetime'''…'' ''''''''at'' Re''s''''''e''''''''''a''''r''''''''c''h'">
              <a:rPr lang="en-US" altLang="en-US" sz="1200">
                <a:solidFill>
                  <a:srgbClr val="000000"/>
                </a:solidFill>
                <a:cs typeface="+mn-cs"/>
                <a:sym typeface="+mn-lt"/>
              </a:rPr>
              <a:pPr/>
              <a:t>… at Research</a:t>
            </a:fld>
            <a:endParaRPr lang="en-US" sz="1200" dirty="0">
              <a:solidFill>
                <a:srgbClr val="000000"/>
              </a:solidFill>
              <a:cs typeface="+mn-cs"/>
              <a:sym typeface="+mn-lt"/>
            </a:endParaRPr>
          </a:p>
        </p:txBody>
      </p:sp>
      <p:sp>
        <p:nvSpPr>
          <p:cNvPr id="105" name="Text Placeholder 31"/>
          <p:cNvSpPr>
            <a:spLocks noGrp="1"/>
          </p:cNvSpPr>
          <p:nvPr>
            <p:custDataLst>
              <p:tags r:id="rId7"/>
            </p:custDataLst>
          </p:nvPr>
        </p:nvSpPr>
        <p:spPr bwMode="gray">
          <a:xfrm>
            <a:off x="7937500" y="5149850"/>
            <a:ext cx="1004888" cy="182563"/>
          </a:xfrm>
          <a:prstGeom prst="rect">
            <a:avLst/>
          </a:prstGeom>
          <a:noFill/>
          <a:effectLst/>
        </p:spPr>
        <p:txBody>
          <a:bodyPr wrap="square" lIns="0" tIns="0" rIns="0" bIns="0" numCol="1" spcCol="0" anchor="t" anchorCtr="0">
            <a:noAutofit/>
          </a:bodyPr>
          <a:lstStyle>
            <a:lvl1pPr algn="l" defTabSz="889000" rtl="0" eaLnBrk="1" fontAlgn="base" hangingPunct="1">
              <a:spcBef>
                <a:spcPct val="20000"/>
              </a:spcBef>
              <a:spcAft>
                <a:spcPct val="0"/>
              </a:spcAft>
              <a:defRPr sz="1600" b="1">
                <a:solidFill>
                  <a:schemeClr val="tx1"/>
                </a:solidFill>
                <a:latin typeface="+mn-lt"/>
                <a:ea typeface="+mn-ea"/>
                <a:cs typeface="Arial"/>
              </a:defRPr>
            </a:lvl1pPr>
            <a:lvl2pPr marL="444500" indent="-222250" algn="l" defTabSz="889000" rtl="0" eaLnBrk="1" fontAlgn="base" hangingPunct="1">
              <a:spcBef>
                <a:spcPct val="20000"/>
              </a:spcBef>
              <a:spcAft>
                <a:spcPct val="0"/>
              </a:spcAft>
              <a:buClr>
                <a:schemeClr val="tx2"/>
              </a:buClr>
              <a:buChar char="•"/>
              <a:defRPr sz="1600">
                <a:solidFill>
                  <a:schemeClr val="tx1"/>
                </a:solidFill>
                <a:latin typeface="+mn-lt"/>
                <a:cs typeface="Arial"/>
              </a:defRPr>
            </a:lvl2pPr>
            <a:lvl3pPr marL="889000" indent="-222250"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3pPr>
            <a:lvl4pPr marL="1338263" indent="-22701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4pPr>
            <a:lvl5pPr marL="19986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a:lstStyle>
          <a:p>
            <a:pPr algn="ctr">
              <a:spcBef>
                <a:spcPct val="0"/>
              </a:spcBef>
            </a:pPr>
            <a:fld id="{18DF1FFF-126A-4E5F-999B-4E8BD0E7C2C6}" type="datetime'''…'''''''''''' ''''a''''''''t'' Pur''''c''''''ha''s''''e'''''">
              <a:rPr lang="en-US" altLang="en-US" sz="1200">
                <a:solidFill>
                  <a:srgbClr val="000000"/>
                </a:solidFill>
                <a:cs typeface="+mn-cs"/>
                <a:sym typeface="+mn-lt"/>
              </a:rPr>
              <a:pPr/>
              <a:t>… at Purchase</a:t>
            </a:fld>
            <a:endParaRPr lang="en-US" sz="1200" dirty="0">
              <a:solidFill>
                <a:srgbClr val="000000"/>
              </a:solidFill>
              <a:cs typeface="+mn-cs"/>
              <a:sym typeface="+mn-lt"/>
            </a:endParaRPr>
          </a:p>
        </p:txBody>
      </p:sp>
      <p:sp>
        <p:nvSpPr>
          <p:cNvPr id="104" name="Text Placeholder 32"/>
          <p:cNvSpPr>
            <a:spLocks noGrp="1"/>
          </p:cNvSpPr>
          <p:nvPr>
            <p:custDataLst>
              <p:tags r:id="rId8"/>
            </p:custDataLst>
          </p:nvPr>
        </p:nvSpPr>
        <p:spPr bwMode="gray">
          <a:xfrm>
            <a:off x="9496425" y="5149850"/>
            <a:ext cx="1011238" cy="182563"/>
          </a:xfrm>
          <a:prstGeom prst="rect">
            <a:avLst/>
          </a:prstGeom>
          <a:noFill/>
          <a:effectLst/>
        </p:spPr>
        <p:txBody>
          <a:bodyPr wrap="square" lIns="0" tIns="0" rIns="0" bIns="0" numCol="1" spcCol="0" anchor="t" anchorCtr="0">
            <a:noAutofit/>
          </a:bodyPr>
          <a:lstStyle>
            <a:lvl1pPr algn="l" defTabSz="889000" rtl="0" eaLnBrk="1" fontAlgn="base" hangingPunct="1">
              <a:spcBef>
                <a:spcPct val="20000"/>
              </a:spcBef>
              <a:spcAft>
                <a:spcPct val="0"/>
              </a:spcAft>
              <a:defRPr sz="1600" b="1">
                <a:solidFill>
                  <a:schemeClr val="tx1"/>
                </a:solidFill>
                <a:latin typeface="+mn-lt"/>
                <a:ea typeface="+mn-ea"/>
                <a:cs typeface="Arial"/>
              </a:defRPr>
            </a:lvl1pPr>
            <a:lvl2pPr marL="444500" indent="-222250" algn="l" defTabSz="889000" rtl="0" eaLnBrk="1" fontAlgn="base" hangingPunct="1">
              <a:spcBef>
                <a:spcPct val="20000"/>
              </a:spcBef>
              <a:spcAft>
                <a:spcPct val="0"/>
              </a:spcAft>
              <a:buClr>
                <a:schemeClr val="tx2"/>
              </a:buClr>
              <a:buChar char="•"/>
              <a:defRPr sz="1600">
                <a:solidFill>
                  <a:schemeClr val="tx1"/>
                </a:solidFill>
                <a:latin typeface="+mn-lt"/>
                <a:cs typeface="Arial"/>
              </a:defRPr>
            </a:lvl2pPr>
            <a:lvl3pPr marL="889000" indent="-222250"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3pPr>
            <a:lvl4pPr marL="1338263" indent="-22701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4pPr>
            <a:lvl5pPr marL="19986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Arial"/>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a:lstStyle>
          <a:p>
            <a:pPr algn="ctr">
              <a:spcBef>
                <a:spcPct val="0"/>
              </a:spcBef>
            </a:pPr>
            <a:fld id="{9878DD0D-2127-41C5-A10E-38387FE15375}" type="datetime'''''''… a''t'''''' ''''''''S''e''r''''''''''vi''cin''g'''''">
              <a:rPr lang="en-US" altLang="en-US" sz="1200">
                <a:solidFill>
                  <a:srgbClr val="000000"/>
                </a:solidFill>
                <a:cs typeface="+mn-cs"/>
                <a:sym typeface="+mn-lt"/>
              </a:rPr>
              <a:pPr/>
              <a:t>… at Servicing</a:t>
            </a:fld>
            <a:endParaRPr lang="en-US" sz="1200" dirty="0">
              <a:solidFill>
                <a:srgbClr val="000000"/>
              </a:solidFill>
              <a:cs typeface="+mn-cs"/>
              <a:sym typeface="+mn-lt"/>
            </a:endParaRPr>
          </a:p>
        </p:txBody>
      </p:sp>
      <p:sp>
        <p:nvSpPr>
          <p:cNvPr id="107" name="TextBox 106"/>
          <p:cNvSpPr txBox="1"/>
          <p:nvPr/>
        </p:nvSpPr>
        <p:spPr>
          <a:xfrm>
            <a:off x="5819775" y="2538413"/>
            <a:ext cx="5114925" cy="287488"/>
          </a:xfrm>
          <a:prstGeom prst="rect">
            <a:avLst/>
          </a:prstGeom>
          <a:noFill/>
        </p:spPr>
        <p:txBody>
          <a:bodyPr wrap="square" lIns="0" tIns="35674" rIns="0" bIns="35674" rtlCol="0" anchor="ctr">
            <a:spAutoFit/>
          </a:bodyPr>
          <a:lstStyle/>
          <a:p>
            <a:pPr defTabSz="693708"/>
            <a:r>
              <a:rPr lang="en-US" sz="1400" b="1" dirty="0">
                <a:solidFill>
                  <a:srgbClr val="333333"/>
                </a:solidFill>
                <a:latin typeface="Trebuchet MS" panose="020B0603020202020204" pitchFamily="34" charset="0"/>
                <a:cs typeface="Henderson BCG Sans Light"/>
                <a:sym typeface="Trebuchet MS" panose="020B0603020202020204" pitchFamily="34" charset="0"/>
              </a:rPr>
              <a:t>Insurance customers dissatisfied with online journeys</a:t>
            </a:r>
          </a:p>
        </p:txBody>
      </p:sp>
      <p:sp>
        <p:nvSpPr>
          <p:cNvPr id="108" name="TextBox 107"/>
          <p:cNvSpPr txBox="1"/>
          <p:nvPr/>
        </p:nvSpPr>
        <p:spPr>
          <a:xfrm>
            <a:off x="5819775" y="2865438"/>
            <a:ext cx="3765006" cy="256711"/>
          </a:xfrm>
          <a:prstGeom prst="rect">
            <a:avLst/>
          </a:prstGeom>
          <a:noFill/>
        </p:spPr>
        <p:txBody>
          <a:bodyPr wrap="square" lIns="0" tIns="35674" rIns="71352" bIns="35674" rtlCol="0">
            <a:spAutoFit/>
          </a:bodyPr>
          <a:lstStyle/>
          <a:p>
            <a:pPr defTabSz="693708"/>
            <a:r>
              <a:rPr lang="en-US" sz="1200" dirty="0" smtClean="0">
                <a:solidFill>
                  <a:srgbClr val="333333"/>
                </a:solidFill>
                <a:latin typeface="Trebuchet MS" panose="020B0603020202020204" pitchFamily="34" charset="0"/>
                <a:cs typeface="Henderson BCG Sans Light"/>
                <a:sym typeface="Trebuchet MS" panose="020B0603020202020204" pitchFamily="34" charset="0"/>
              </a:rPr>
              <a:t>Net Promoter Score across online journeys</a:t>
            </a:r>
            <a:endParaRPr lang="en-US" sz="1200" dirty="0">
              <a:solidFill>
                <a:srgbClr val="333333"/>
              </a:solidFill>
              <a:latin typeface="Trebuchet MS" panose="020B0603020202020204" pitchFamily="34" charset="0"/>
              <a:cs typeface="Henderson BCG Sans Light"/>
              <a:sym typeface="Trebuchet MS" panose="020B0603020202020204" pitchFamily="34" charset="0"/>
            </a:endParaRPr>
          </a:p>
        </p:txBody>
      </p:sp>
      <p:pic>
        <p:nvPicPr>
          <p:cNvPr id="109" name="Picture 3"/>
          <p:cNvPicPr>
            <a:picLocks noChangeAspect="1" noChangeArrowheads="1"/>
          </p:cNvPicPr>
          <p:nvPr/>
        </p:nvPicPr>
        <p:blipFill>
          <a:blip r:embed="rId17" cstate="email">
            <a:clrChange>
              <a:clrFrom>
                <a:srgbClr val="FFFFFF"/>
              </a:clrFrom>
              <a:clrTo>
                <a:srgbClr val="FFFFFF">
                  <a:alpha val="0"/>
                </a:srgbClr>
              </a:clrTo>
            </a:clrChange>
          </a:blip>
          <a:stretch>
            <a:fillRect/>
          </a:stretch>
        </p:blipFill>
        <p:spPr bwMode="auto">
          <a:xfrm>
            <a:off x="4156454" y="2408238"/>
            <a:ext cx="654684" cy="568217"/>
          </a:xfrm>
          <a:prstGeom prst="rect">
            <a:avLst/>
          </a:prstGeom>
          <a:noFill/>
          <a:ln w="9525">
            <a:noFill/>
            <a:miter lim="800000"/>
            <a:headEnd/>
            <a:tailEnd/>
          </a:ln>
        </p:spPr>
      </p:pic>
    </p:spTree>
    <p:extLst>
      <p:ext uri="{BB962C8B-B14F-4D97-AF65-F5344CB8AC3E}">
        <p14:creationId xmlns:p14="http://schemas.microsoft.com/office/powerpoint/2010/main" val="1091766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Object 55"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686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620364" y="1094088"/>
            <a:ext cx="3737252" cy="1179880"/>
          </a:xfrm>
        </p:spPr>
        <p:txBody>
          <a:bodyPr/>
          <a:lstStyle/>
          <a:p>
            <a:r>
              <a:rPr lang="en-US" dirty="0"/>
              <a:t>Digital can bring tremendous value by...</a:t>
            </a:r>
          </a:p>
        </p:txBody>
      </p:sp>
      <p:sp>
        <p:nvSpPr>
          <p:cNvPr id="20"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sp>
        <p:nvSpPr>
          <p:cNvPr id="30" name="TextBox 29"/>
          <p:cNvSpPr txBox="1"/>
          <p:nvPr/>
        </p:nvSpPr>
        <p:spPr>
          <a:xfrm>
            <a:off x="5826347" y="538967"/>
            <a:ext cx="2881167" cy="905411"/>
          </a:xfrm>
          <a:prstGeom prst="snip1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a:solidFill>
                  <a:srgbClr val="FFFFFF"/>
                </a:solidFill>
              </a14:hiddenLine>
            </a:ext>
          </a:extLst>
        </p:spPr>
        <p:txBody>
          <a:bodyPr wrap="square" lIns="0" tIns="90000" rIns="0" bIns="180000" rtlCol="0" anchor="ctr">
            <a:noAutofit/>
          </a:bodyPr>
          <a:lstStyle/>
          <a:p>
            <a:r>
              <a:rPr lang="en-US" b="1" dirty="0" smtClean="0">
                <a:latin typeface="Trebuchet MS" panose="020B0603020202020204" pitchFamily="34" charset="0"/>
                <a:cs typeface="Henderson BCG Sans Light" panose="020B0302030402020204" pitchFamily="34" charset="0"/>
                <a:sym typeface="Trebuchet MS" panose="020B0603020202020204" pitchFamily="34" charset="0"/>
              </a:rPr>
              <a:t>Unlocking major inefficiencies in the current operating models</a:t>
            </a:r>
            <a:endParaRPr lang="en-US" b="1" dirty="0">
              <a:latin typeface="Trebuchet MS" panose="020B0603020202020204" pitchFamily="34" charset="0"/>
              <a:cs typeface="Henderson BCG Sans Light" panose="020B0302030402020204" pitchFamily="34" charset="0"/>
              <a:sym typeface="Trebuchet MS" panose="020B0603020202020204" pitchFamily="34" charset="0"/>
            </a:endParaRPr>
          </a:p>
        </p:txBody>
      </p:sp>
      <p:sp>
        <p:nvSpPr>
          <p:cNvPr id="31" name="TextBox 30"/>
          <p:cNvSpPr txBox="1"/>
          <p:nvPr/>
        </p:nvSpPr>
        <p:spPr>
          <a:xfrm>
            <a:off x="5826347" y="2155035"/>
            <a:ext cx="2881167" cy="905411"/>
          </a:xfrm>
          <a:prstGeom prst="snip1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a:solidFill>
                  <a:srgbClr val="FFFFFF"/>
                </a:solidFill>
              </a14:hiddenLine>
            </a:ext>
          </a:extLst>
        </p:spPr>
        <p:txBody>
          <a:bodyPr wrap="square" lIns="0" tIns="90000" rIns="0" bIns="180000" rtlCol="0" anchor="ctr">
            <a:noAutofit/>
          </a:bodyPr>
          <a:lstStyle/>
          <a:p>
            <a:r>
              <a:rPr lang="en-US" b="1" dirty="0" smtClean="0">
                <a:latin typeface="Trebuchet MS" panose="020B0603020202020204" pitchFamily="34" charset="0"/>
                <a:cs typeface="Henderson BCG Sans Light" panose="020B0302030402020204" pitchFamily="34" charset="0"/>
                <a:sym typeface="Trebuchet MS" panose="020B0603020202020204" pitchFamily="34" charset="0"/>
              </a:rPr>
              <a:t>Allowing better accessibility &amp; higher insurance penetration</a:t>
            </a:r>
            <a:endParaRPr lang="en-US" b="1" dirty="0">
              <a:latin typeface="Trebuchet MS" panose="020B0603020202020204" pitchFamily="34" charset="0"/>
              <a:cs typeface="Henderson BCG Sans Light"/>
              <a:sym typeface="Trebuchet MS" panose="020B0603020202020204" pitchFamily="34" charset="0"/>
            </a:endParaRPr>
          </a:p>
        </p:txBody>
      </p:sp>
      <p:sp>
        <p:nvSpPr>
          <p:cNvPr id="32" name="TextBox 31"/>
          <p:cNvSpPr txBox="1"/>
          <p:nvPr/>
        </p:nvSpPr>
        <p:spPr>
          <a:xfrm>
            <a:off x="5826347" y="3771104"/>
            <a:ext cx="2881167" cy="905411"/>
          </a:xfrm>
          <a:prstGeom prst="snip1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a:solidFill>
                  <a:srgbClr val="FFFFFF"/>
                </a:solidFill>
              </a14:hiddenLine>
            </a:ext>
          </a:extLst>
        </p:spPr>
        <p:txBody>
          <a:bodyPr wrap="square" lIns="0" tIns="90000" rIns="0" bIns="180000" rtlCol="0" anchor="ctr">
            <a:noAutofit/>
          </a:bodyPr>
          <a:lstStyle/>
          <a:p>
            <a:r>
              <a:rPr lang="en-US" b="1" dirty="0" smtClean="0">
                <a:latin typeface="Trebuchet MS" panose="020B0603020202020204" pitchFamily="34" charset="0"/>
                <a:cs typeface="Henderson BCG Sans Light" panose="020B0302030402020204" pitchFamily="34" charset="0"/>
                <a:sym typeface="Trebuchet MS" panose="020B0603020202020204" pitchFamily="34" charset="0"/>
              </a:rPr>
              <a:t>Enhancing the relevance of insurers</a:t>
            </a:r>
            <a:endParaRPr lang="en-US" b="1" dirty="0">
              <a:latin typeface="Trebuchet MS" panose="020B0603020202020204" pitchFamily="34" charset="0"/>
              <a:cs typeface="Henderson BCG Sans Light"/>
              <a:sym typeface="Trebuchet MS" panose="020B0603020202020204" pitchFamily="34" charset="0"/>
            </a:endParaRPr>
          </a:p>
        </p:txBody>
      </p:sp>
      <p:sp>
        <p:nvSpPr>
          <p:cNvPr id="33" name="TextBox 32"/>
          <p:cNvSpPr txBox="1"/>
          <p:nvPr/>
        </p:nvSpPr>
        <p:spPr>
          <a:xfrm>
            <a:off x="5826347" y="5387174"/>
            <a:ext cx="2881167" cy="905411"/>
          </a:xfrm>
          <a:prstGeom prst="snip1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a:solidFill>
                  <a:srgbClr val="FFFFFF"/>
                </a:solidFill>
              </a14:hiddenLine>
            </a:ext>
          </a:extLst>
        </p:spPr>
        <p:txBody>
          <a:bodyPr wrap="square" lIns="0" tIns="90000" rIns="0" bIns="180000" rtlCol="0" anchor="ctr">
            <a:noAutofit/>
          </a:bodyPr>
          <a:lstStyle/>
          <a:p>
            <a:r>
              <a:rPr lang="en-US" b="1" dirty="0" smtClean="0">
                <a:latin typeface="Trebuchet MS" panose="020B0603020202020204" pitchFamily="34" charset="0"/>
                <a:cs typeface="Henderson BCG Sans Light" panose="020B0302030402020204" pitchFamily="34" charset="0"/>
                <a:sym typeface="Trebuchet MS" panose="020B0603020202020204" pitchFamily="34" charset="0"/>
              </a:rPr>
              <a:t>Shifting the focus from sheer loss compensation to prevention</a:t>
            </a:r>
            <a:endParaRPr lang="en-US" b="1" dirty="0">
              <a:latin typeface="Trebuchet MS" panose="020B0603020202020204" pitchFamily="34" charset="0"/>
              <a:cs typeface="Henderson BCG Sans Light"/>
              <a:sym typeface="Trebuchet MS" panose="020B0603020202020204" pitchFamily="34" charset="0"/>
            </a:endParaRPr>
          </a:p>
        </p:txBody>
      </p:sp>
      <p:grpSp>
        <p:nvGrpSpPr>
          <p:cNvPr id="7" name="Group 6"/>
          <p:cNvGrpSpPr/>
          <p:nvPr/>
        </p:nvGrpSpPr>
        <p:grpSpPr>
          <a:xfrm>
            <a:off x="5194105" y="360852"/>
            <a:ext cx="518000" cy="1261640"/>
            <a:chOff x="5194105" y="360852"/>
            <a:chExt cx="518000" cy="1261640"/>
          </a:xfrm>
        </p:grpSpPr>
        <p:sp>
          <p:nvSpPr>
            <p:cNvPr id="6" name="Rectangle 5"/>
            <p:cNvSpPr/>
            <p:nvPr/>
          </p:nvSpPr>
          <p:spPr>
            <a:xfrm>
              <a:off x="5666386" y="360852"/>
              <a:ext cx="45719" cy="1261640"/>
            </a:xfrm>
            <a:prstGeom prst="rect">
              <a:avLst/>
            </a:prstGeom>
            <a:solidFill>
              <a:schemeClr val="bg2"/>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34" name="Rectangle 33"/>
            <p:cNvSpPr/>
            <p:nvPr/>
          </p:nvSpPr>
          <p:spPr>
            <a:xfrm>
              <a:off x="5194105" y="360852"/>
              <a:ext cx="309512" cy="1261640"/>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4000" dirty="0" smtClean="0">
                  <a:solidFill>
                    <a:schemeClr val="bg2"/>
                  </a:solidFill>
                </a:rPr>
                <a:t>1</a:t>
              </a:r>
            </a:p>
          </p:txBody>
        </p:sp>
      </p:grpSp>
      <p:grpSp>
        <p:nvGrpSpPr>
          <p:cNvPr id="35" name="Group 34"/>
          <p:cNvGrpSpPr/>
          <p:nvPr/>
        </p:nvGrpSpPr>
        <p:grpSpPr>
          <a:xfrm>
            <a:off x="5194105" y="3592990"/>
            <a:ext cx="518000" cy="1261640"/>
            <a:chOff x="5194105" y="360852"/>
            <a:chExt cx="518000" cy="1261640"/>
          </a:xfrm>
        </p:grpSpPr>
        <p:sp>
          <p:nvSpPr>
            <p:cNvPr id="36" name="Rectangle 35"/>
            <p:cNvSpPr/>
            <p:nvPr/>
          </p:nvSpPr>
          <p:spPr>
            <a:xfrm>
              <a:off x="5666386" y="360852"/>
              <a:ext cx="45719" cy="1261640"/>
            </a:xfrm>
            <a:prstGeom prst="rect">
              <a:avLst/>
            </a:prstGeom>
            <a:solidFill>
              <a:schemeClr val="bg2"/>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37" name="Rectangle 36"/>
            <p:cNvSpPr/>
            <p:nvPr/>
          </p:nvSpPr>
          <p:spPr>
            <a:xfrm>
              <a:off x="5194105" y="360852"/>
              <a:ext cx="309512" cy="1261640"/>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4000" dirty="0" smtClean="0">
                  <a:solidFill>
                    <a:schemeClr val="bg2"/>
                  </a:solidFill>
                </a:rPr>
                <a:t>3</a:t>
              </a:r>
            </a:p>
          </p:txBody>
        </p:sp>
      </p:grpSp>
      <p:grpSp>
        <p:nvGrpSpPr>
          <p:cNvPr id="47" name="Group 46"/>
          <p:cNvGrpSpPr/>
          <p:nvPr/>
        </p:nvGrpSpPr>
        <p:grpSpPr>
          <a:xfrm>
            <a:off x="5194105" y="1976921"/>
            <a:ext cx="518000" cy="1261640"/>
            <a:chOff x="5194105" y="360852"/>
            <a:chExt cx="518000" cy="1261640"/>
          </a:xfrm>
        </p:grpSpPr>
        <p:sp>
          <p:nvSpPr>
            <p:cNvPr id="48" name="Rectangle 47"/>
            <p:cNvSpPr/>
            <p:nvPr/>
          </p:nvSpPr>
          <p:spPr>
            <a:xfrm>
              <a:off x="5666386" y="360852"/>
              <a:ext cx="45719" cy="1261640"/>
            </a:xfrm>
            <a:prstGeom prst="rect">
              <a:avLst/>
            </a:prstGeom>
            <a:solidFill>
              <a:schemeClr val="bg2"/>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49" name="Rectangle 48"/>
            <p:cNvSpPr/>
            <p:nvPr/>
          </p:nvSpPr>
          <p:spPr>
            <a:xfrm>
              <a:off x="5194105" y="360852"/>
              <a:ext cx="309512" cy="1261640"/>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4000" dirty="0" smtClean="0">
                  <a:solidFill>
                    <a:schemeClr val="bg2"/>
                  </a:solidFill>
                </a:rPr>
                <a:t>2</a:t>
              </a:r>
            </a:p>
          </p:txBody>
        </p:sp>
      </p:grpSp>
      <p:grpSp>
        <p:nvGrpSpPr>
          <p:cNvPr id="50" name="Group 49"/>
          <p:cNvGrpSpPr/>
          <p:nvPr/>
        </p:nvGrpSpPr>
        <p:grpSpPr>
          <a:xfrm>
            <a:off x="5194105" y="5209060"/>
            <a:ext cx="518000" cy="1261640"/>
            <a:chOff x="5194105" y="360852"/>
            <a:chExt cx="518000" cy="1261640"/>
          </a:xfrm>
        </p:grpSpPr>
        <p:sp>
          <p:nvSpPr>
            <p:cNvPr id="51" name="Rectangle 50"/>
            <p:cNvSpPr/>
            <p:nvPr/>
          </p:nvSpPr>
          <p:spPr>
            <a:xfrm>
              <a:off x="5666386" y="360852"/>
              <a:ext cx="45719" cy="1261640"/>
            </a:xfrm>
            <a:prstGeom prst="rect">
              <a:avLst/>
            </a:prstGeom>
            <a:solidFill>
              <a:schemeClr val="bg2"/>
            </a:solidFill>
            <a:ln w="12700" cap="flat" cmpd="sng" algn="ctr">
              <a:noFill/>
              <a:prstDash val="solid"/>
            </a:ln>
            <a:effectLst/>
            <a:extLs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smtClean="0">
                <a:solidFill>
                  <a:schemeClr val="bg1"/>
                </a:solidFill>
              </a:endParaRPr>
            </a:p>
          </p:txBody>
        </p:sp>
        <p:sp>
          <p:nvSpPr>
            <p:cNvPr id="52" name="Rectangle 51"/>
            <p:cNvSpPr/>
            <p:nvPr/>
          </p:nvSpPr>
          <p:spPr>
            <a:xfrm>
              <a:off x="5194105" y="360852"/>
              <a:ext cx="309512" cy="1261640"/>
            </a:xfrm>
            <a:prstGeom prst="rect">
              <a:avLst/>
            </a:prstGeom>
            <a:noFill/>
            <a:ln w="12700" cap="flat" cmpd="sng" algn="ctr">
              <a:noFill/>
              <a:prstDash val="soli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r>
                <a:rPr lang="en-US" sz="4000" dirty="0" smtClean="0">
                  <a:solidFill>
                    <a:schemeClr val="bg2"/>
                  </a:solidFill>
                </a:rPr>
                <a:t>4</a:t>
              </a:r>
            </a:p>
          </p:txBody>
        </p:sp>
      </p:grpSp>
      <p:pic>
        <p:nvPicPr>
          <p:cNvPr id="61" name="Picture 6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8803" y="2738638"/>
            <a:ext cx="3000375" cy="3000375"/>
          </a:xfrm>
          <a:prstGeom prst="rect">
            <a:avLst/>
          </a:prstGeom>
        </p:spPr>
      </p:pic>
      <p:grpSp>
        <p:nvGrpSpPr>
          <p:cNvPr id="45" name="Group 44"/>
          <p:cNvGrpSpPr>
            <a:grpSpLocks noChangeAspect="1"/>
          </p:cNvGrpSpPr>
          <p:nvPr/>
        </p:nvGrpSpPr>
        <p:grpSpPr>
          <a:xfrm>
            <a:off x="9610937" y="5346960"/>
            <a:ext cx="852249" cy="985838"/>
            <a:chOff x="9247188" y="3600450"/>
            <a:chExt cx="1093788" cy="1265238"/>
          </a:xfrm>
        </p:grpSpPr>
        <p:sp>
          <p:nvSpPr>
            <p:cNvPr id="46" name="Freeform 41"/>
            <p:cNvSpPr>
              <a:spLocks noEditPoints="1"/>
            </p:cNvSpPr>
            <p:nvPr/>
          </p:nvSpPr>
          <p:spPr bwMode="auto">
            <a:xfrm>
              <a:off x="9247188" y="3600450"/>
              <a:ext cx="1093788" cy="1265238"/>
            </a:xfrm>
            <a:custGeom>
              <a:avLst/>
              <a:gdLst>
                <a:gd name="T0" fmla="*/ 990 w 1959"/>
                <a:gd name="T1" fmla="*/ 2268 h 2268"/>
                <a:gd name="T2" fmla="*/ 984 w 1959"/>
                <a:gd name="T3" fmla="*/ 2268 h 2268"/>
                <a:gd name="T4" fmla="*/ 825 w 1959"/>
                <a:gd name="T5" fmla="*/ 2197 h 2268"/>
                <a:gd name="T6" fmla="*/ 512 w 1959"/>
                <a:gd name="T7" fmla="*/ 1931 h 2268"/>
                <a:gd name="T8" fmla="*/ 190 w 1959"/>
                <a:gd name="T9" fmla="*/ 1365 h 2268"/>
                <a:gd name="T10" fmla="*/ 1 w 1959"/>
                <a:gd name="T11" fmla="*/ 398 h 2268"/>
                <a:gd name="T12" fmla="*/ 9 w 1959"/>
                <a:gd name="T13" fmla="*/ 376 h 2268"/>
                <a:gd name="T14" fmla="*/ 30 w 1959"/>
                <a:gd name="T15" fmla="*/ 367 h 2268"/>
                <a:gd name="T16" fmla="*/ 269 w 1959"/>
                <a:gd name="T17" fmla="*/ 247 h 2268"/>
                <a:gd name="T18" fmla="*/ 319 w 1959"/>
                <a:gd name="T19" fmla="*/ 104 h 2268"/>
                <a:gd name="T20" fmla="*/ 341 w 1959"/>
                <a:gd name="T21" fmla="*/ 78 h 2268"/>
                <a:gd name="T22" fmla="*/ 980 w 1959"/>
                <a:gd name="T23" fmla="*/ 0 h 2268"/>
                <a:gd name="T24" fmla="*/ 1618 w 1959"/>
                <a:gd name="T25" fmla="*/ 78 h 2268"/>
                <a:gd name="T26" fmla="*/ 1641 w 1959"/>
                <a:gd name="T27" fmla="*/ 104 h 2268"/>
                <a:gd name="T28" fmla="*/ 1690 w 1959"/>
                <a:gd name="T29" fmla="*/ 247 h 2268"/>
                <a:gd name="T30" fmla="*/ 1929 w 1959"/>
                <a:gd name="T31" fmla="*/ 367 h 2268"/>
                <a:gd name="T32" fmla="*/ 1951 w 1959"/>
                <a:gd name="T33" fmla="*/ 376 h 2268"/>
                <a:gd name="T34" fmla="*/ 1959 w 1959"/>
                <a:gd name="T35" fmla="*/ 398 h 2268"/>
                <a:gd name="T36" fmla="*/ 1784 w 1959"/>
                <a:gd name="T37" fmla="*/ 1358 h 2268"/>
                <a:gd name="T38" fmla="*/ 1468 w 1959"/>
                <a:gd name="T39" fmla="*/ 1925 h 2268"/>
                <a:gd name="T40" fmla="*/ 996 w 1959"/>
                <a:gd name="T41" fmla="*/ 2268 h 2268"/>
                <a:gd name="T42" fmla="*/ 990 w 1959"/>
                <a:gd name="T43" fmla="*/ 2268 h 2268"/>
                <a:gd name="T44" fmla="*/ 50 w 1959"/>
                <a:gd name="T45" fmla="*/ 414 h 2268"/>
                <a:gd name="T46" fmla="*/ 235 w 1959"/>
                <a:gd name="T47" fmla="*/ 1349 h 2268"/>
                <a:gd name="T48" fmla="*/ 549 w 1959"/>
                <a:gd name="T49" fmla="*/ 1900 h 2268"/>
                <a:gd name="T50" fmla="*/ 990 w 1959"/>
                <a:gd name="T51" fmla="*/ 2220 h 2268"/>
                <a:gd name="T52" fmla="*/ 1431 w 1959"/>
                <a:gd name="T53" fmla="*/ 1894 h 2268"/>
                <a:gd name="T54" fmla="*/ 1739 w 1959"/>
                <a:gd name="T55" fmla="*/ 1342 h 2268"/>
                <a:gd name="T56" fmla="*/ 1910 w 1959"/>
                <a:gd name="T57" fmla="*/ 414 h 2268"/>
                <a:gd name="T58" fmla="*/ 1594 w 1959"/>
                <a:gd name="T59" fmla="*/ 121 h 2268"/>
                <a:gd name="T60" fmla="*/ 980 w 1959"/>
                <a:gd name="T61" fmla="*/ 48 h 2268"/>
                <a:gd name="T62" fmla="*/ 365 w 1959"/>
                <a:gd name="T63" fmla="*/ 121 h 2268"/>
                <a:gd name="T64" fmla="*/ 50 w 1959"/>
                <a:gd name="T65" fmla="*/ 414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9" h="2268">
                  <a:moveTo>
                    <a:pt x="990" y="2268"/>
                  </a:moveTo>
                  <a:cubicBezTo>
                    <a:pt x="988" y="2268"/>
                    <a:pt x="986" y="2268"/>
                    <a:pt x="984" y="2268"/>
                  </a:cubicBezTo>
                  <a:cubicBezTo>
                    <a:pt x="968" y="2264"/>
                    <a:pt x="907" y="2245"/>
                    <a:pt x="825" y="2197"/>
                  </a:cubicBezTo>
                  <a:cubicBezTo>
                    <a:pt x="713" y="2132"/>
                    <a:pt x="608" y="2043"/>
                    <a:pt x="512" y="1931"/>
                  </a:cubicBezTo>
                  <a:cubicBezTo>
                    <a:pt x="381" y="1778"/>
                    <a:pt x="273" y="1588"/>
                    <a:pt x="190" y="1365"/>
                  </a:cubicBezTo>
                  <a:cubicBezTo>
                    <a:pt x="88" y="1090"/>
                    <a:pt x="24" y="765"/>
                    <a:pt x="1" y="398"/>
                  </a:cubicBezTo>
                  <a:cubicBezTo>
                    <a:pt x="0" y="390"/>
                    <a:pt x="3" y="382"/>
                    <a:pt x="9" y="376"/>
                  </a:cubicBezTo>
                  <a:cubicBezTo>
                    <a:pt x="14" y="370"/>
                    <a:pt x="22" y="367"/>
                    <a:pt x="30" y="367"/>
                  </a:cubicBezTo>
                  <a:cubicBezTo>
                    <a:pt x="138" y="365"/>
                    <a:pt x="218" y="325"/>
                    <a:pt x="269" y="247"/>
                  </a:cubicBezTo>
                  <a:cubicBezTo>
                    <a:pt x="309" y="184"/>
                    <a:pt x="318" y="117"/>
                    <a:pt x="319" y="104"/>
                  </a:cubicBezTo>
                  <a:cubicBezTo>
                    <a:pt x="320" y="91"/>
                    <a:pt x="329" y="81"/>
                    <a:pt x="341" y="78"/>
                  </a:cubicBezTo>
                  <a:cubicBezTo>
                    <a:pt x="374" y="70"/>
                    <a:pt x="668" y="0"/>
                    <a:pt x="980" y="0"/>
                  </a:cubicBezTo>
                  <a:cubicBezTo>
                    <a:pt x="1292" y="0"/>
                    <a:pt x="1586" y="70"/>
                    <a:pt x="1618" y="78"/>
                  </a:cubicBezTo>
                  <a:cubicBezTo>
                    <a:pt x="1631" y="81"/>
                    <a:pt x="1640" y="91"/>
                    <a:pt x="1641" y="104"/>
                  </a:cubicBezTo>
                  <a:cubicBezTo>
                    <a:pt x="1642" y="117"/>
                    <a:pt x="1649" y="185"/>
                    <a:pt x="1690" y="247"/>
                  </a:cubicBezTo>
                  <a:cubicBezTo>
                    <a:pt x="1740" y="325"/>
                    <a:pt x="1821" y="365"/>
                    <a:pt x="1929" y="367"/>
                  </a:cubicBezTo>
                  <a:cubicBezTo>
                    <a:pt x="1938" y="367"/>
                    <a:pt x="1945" y="370"/>
                    <a:pt x="1951" y="376"/>
                  </a:cubicBezTo>
                  <a:cubicBezTo>
                    <a:pt x="1957" y="382"/>
                    <a:pt x="1959" y="390"/>
                    <a:pt x="1959" y="398"/>
                  </a:cubicBezTo>
                  <a:cubicBezTo>
                    <a:pt x="1942" y="761"/>
                    <a:pt x="1883" y="1084"/>
                    <a:pt x="1784" y="1358"/>
                  </a:cubicBezTo>
                  <a:cubicBezTo>
                    <a:pt x="1704" y="1580"/>
                    <a:pt x="1597" y="1771"/>
                    <a:pt x="1468" y="1925"/>
                  </a:cubicBezTo>
                  <a:cubicBezTo>
                    <a:pt x="1230" y="2207"/>
                    <a:pt x="999" y="2267"/>
                    <a:pt x="996" y="2268"/>
                  </a:cubicBezTo>
                  <a:cubicBezTo>
                    <a:pt x="994" y="2268"/>
                    <a:pt x="992" y="2268"/>
                    <a:pt x="990" y="2268"/>
                  </a:cubicBezTo>
                  <a:close/>
                  <a:moveTo>
                    <a:pt x="50" y="414"/>
                  </a:moveTo>
                  <a:cubicBezTo>
                    <a:pt x="74" y="769"/>
                    <a:pt x="136" y="1083"/>
                    <a:pt x="235" y="1349"/>
                  </a:cubicBezTo>
                  <a:cubicBezTo>
                    <a:pt x="316" y="1566"/>
                    <a:pt x="422" y="1751"/>
                    <a:pt x="549" y="1900"/>
                  </a:cubicBezTo>
                  <a:cubicBezTo>
                    <a:pt x="759" y="2146"/>
                    <a:pt x="960" y="2211"/>
                    <a:pt x="990" y="2220"/>
                  </a:cubicBezTo>
                  <a:cubicBezTo>
                    <a:pt x="1020" y="2211"/>
                    <a:pt x="1223" y="2141"/>
                    <a:pt x="1431" y="1894"/>
                  </a:cubicBezTo>
                  <a:cubicBezTo>
                    <a:pt x="1557" y="1744"/>
                    <a:pt x="1661" y="1558"/>
                    <a:pt x="1739" y="1342"/>
                  </a:cubicBezTo>
                  <a:cubicBezTo>
                    <a:pt x="1834" y="1077"/>
                    <a:pt x="1892" y="765"/>
                    <a:pt x="1910" y="414"/>
                  </a:cubicBezTo>
                  <a:cubicBezTo>
                    <a:pt x="1651" y="401"/>
                    <a:pt x="1603" y="183"/>
                    <a:pt x="1594" y="121"/>
                  </a:cubicBezTo>
                  <a:cubicBezTo>
                    <a:pt x="1529" y="106"/>
                    <a:pt x="1262" y="48"/>
                    <a:pt x="980" y="48"/>
                  </a:cubicBezTo>
                  <a:cubicBezTo>
                    <a:pt x="697" y="48"/>
                    <a:pt x="430" y="106"/>
                    <a:pt x="365" y="121"/>
                  </a:cubicBezTo>
                  <a:cubicBezTo>
                    <a:pt x="356" y="183"/>
                    <a:pt x="306" y="401"/>
                    <a:pt x="50" y="41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42"/>
            <p:cNvSpPr>
              <a:spLocks noEditPoints="1"/>
            </p:cNvSpPr>
            <p:nvPr/>
          </p:nvSpPr>
          <p:spPr bwMode="auto">
            <a:xfrm>
              <a:off x="9358313" y="3708400"/>
              <a:ext cx="871538" cy="1028700"/>
            </a:xfrm>
            <a:custGeom>
              <a:avLst/>
              <a:gdLst>
                <a:gd name="T0" fmla="*/ 1556 w 1561"/>
                <a:gd name="T1" fmla="*/ 305 h 1845"/>
                <a:gd name="T2" fmla="*/ 1301 w 1561"/>
                <a:gd name="T3" fmla="*/ 68 h 1845"/>
                <a:gd name="T4" fmla="*/ 1298 w 1561"/>
                <a:gd name="T5" fmla="*/ 64 h 1845"/>
                <a:gd name="T6" fmla="*/ 781 w 1561"/>
                <a:gd name="T7" fmla="*/ 0 h 1845"/>
                <a:gd name="T8" fmla="*/ 264 w 1561"/>
                <a:gd name="T9" fmla="*/ 64 h 1845"/>
                <a:gd name="T10" fmla="*/ 260 w 1561"/>
                <a:gd name="T11" fmla="*/ 68 h 1845"/>
                <a:gd name="T12" fmla="*/ 5 w 1561"/>
                <a:gd name="T13" fmla="*/ 305 h 1845"/>
                <a:gd name="T14" fmla="*/ 1 w 1561"/>
                <a:gd name="T15" fmla="*/ 309 h 1845"/>
                <a:gd name="T16" fmla="*/ 788 w 1561"/>
                <a:gd name="T17" fmla="*/ 1845 h 1845"/>
                <a:gd name="T18" fmla="*/ 790 w 1561"/>
                <a:gd name="T19" fmla="*/ 1845 h 1845"/>
                <a:gd name="T20" fmla="*/ 1561 w 1561"/>
                <a:gd name="T21" fmla="*/ 309 h 1845"/>
                <a:gd name="T22" fmla="*/ 1556 w 1561"/>
                <a:gd name="T23" fmla="*/ 305 h 1845"/>
                <a:gd name="T24" fmla="*/ 1118 w 1561"/>
                <a:gd name="T25" fmla="*/ 747 h 1845"/>
                <a:gd name="T26" fmla="*/ 964 w 1561"/>
                <a:gd name="T27" fmla="*/ 894 h 1845"/>
                <a:gd name="T28" fmla="*/ 960 w 1561"/>
                <a:gd name="T29" fmla="*/ 907 h 1845"/>
                <a:gd name="T30" fmla="*/ 994 w 1561"/>
                <a:gd name="T31" fmla="*/ 1117 h 1845"/>
                <a:gd name="T32" fmla="*/ 972 w 1561"/>
                <a:gd name="T33" fmla="*/ 1132 h 1845"/>
                <a:gd name="T34" fmla="*/ 785 w 1561"/>
                <a:gd name="T35" fmla="*/ 1032 h 1845"/>
                <a:gd name="T36" fmla="*/ 771 w 1561"/>
                <a:gd name="T37" fmla="*/ 1031 h 1845"/>
                <a:gd name="T38" fmla="*/ 582 w 1561"/>
                <a:gd name="T39" fmla="*/ 1128 h 1845"/>
                <a:gd name="T40" fmla="*/ 560 w 1561"/>
                <a:gd name="T41" fmla="*/ 1112 h 1845"/>
                <a:gd name="T42" fmla="*/ 598 w 1561"/>
                <a:gd name="T43" fmla="*/ 903 h 1845"/>
                <a:gd name="T44" fmla="*/ 594 w 1561"/>
                <a:gd name="T45" fmla="*/ 890 h 1845"/>
                <a:gd name="T46" fmla="*/ 444 w 1561"/>
                <a:gd name="T47" fmla="*/ 740 h 1845"/>
                <a:gd name="T48" fmla="*/ 452 w 1561"/>
                <a:gd name="T49" fmla="*/ 715 h 1845"/>
                <a:gd name="T50" fmla="*/ 662 w 1561"/>
                <a:gd name="T51" fmla="*/ 686 h 1845"/>
                <a:gd name="T52" fmla="*/ 674 w 1561"/>
                <a:gd name="T53" fmla="*/ 678 h 1845"/>
                <a:gd name="T54" fmla="*/ 770 w 1561"/>
                <a:gd name="T55" fmla="*/ 489 h 1845"/>
                <a:gd name="T56" fmla="*/ 797 w 1561"/>
                <a:gd name="T57" fmla="*/ 489 h 1845"/>
                <a:gd name="T58" fmla="*/ 889 w 1561"/>
                <a:gd name="T59" fmla="*/ 680 h 1845"/>
                <a:gd name="T60" fmla="*/ 900 w 1561"/>
                <a:gd name="T61" fmla="*/ 689 h 1845"/>
                <a:gd name="T62" fmla="*/ 1110 w 1561"/>
                <a:gd name="T63" fmla="*/ 721 h 1845"/>
                <a:gd name="T64" fmla="*/ 1118 w 1561"/>
                <a:gd name="T65" fmla="*/ 747 h 1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1" h="1845">
                  <a:moveTo>
                    <a:pt x="1556" y="305"/>
                  </a:moveTo>
                  <a:cubicBezTo>
                    <a:pt x="1328" y="302"/>
                    <a:pt x="1304" y="97"/>
                    <a:pt x="1301" y="68"/>
                  </a:cubicBezTo>
                  <a:cubicBezTo>
                    <a:pt x="1301" y="66"/>
                    <a:pt x="1300" y="64"/>
                    <a:pt x="1298" y="64"/>
                  </a:cubicBezTo>
                  <a:cubicBezTo>
                    <a:pt x="1267" y="56"/>
                    <a:pt x="1032" y="0"/>
                    <a:pt x="781" y="0"/>
                  </a:cubicBezTo>
                  <a:cubicBezTo>
                    <a:pt x="529" y="0"/>
                    <a:pt x="294" y="56"/>
                    <a:pt x="264" y="64"/>
                  </a:cubicBezTo>
                  <a:cubicBezTo>
                    <a:pt x="262" y="64"/>
                    <a:pt x="261" y="66"/>
                    <a:pt x="260" y="68"/>
                  </a:cubicBezTo>
                  <a:cubicBezTo>
                    <a:pt x="258" y="97"/>
                    <a:pt x="231" y="302"/>
                    <a:pt x="5" y="305"/>
                  </a:cubicBezTo>
                  <a:cubicBezTo>
                    <a:pt x="3" y="305"/>
                    <a:pt x="0" y="307"/>
                    <a:pt x="1" y="309"/>
                  </a:cubicBezTo>
                  <a:cubicBezTo>
                    <a:pt x="83" y="1635"/>
                    <a:pt x="758" y="1838"/>
                    <a:pt x="788" y="1845"/>
                  </a:cubicBezTo>
                  <a:cubicBezTo>
                    <a:pt x="789" y="1845"/>
                    <a:pt x="790" y="1845"/>
                    <a:pt x="790" y="1845"/>
                  </a:cubicBezTo>
                  <a:cubicBezTo>
                    <a:pt x="821" y="1838"/>
                    <a:pt x="1500" y="1621"/>
                    <a:pt x="1561" y="309"/>
                  </a:cubicBezTo>
                  <a:cubicBezTo>
                    <a:pt x="1561" y="307"/>
                    <a:pt x="1559" y="305"/>
                    <a:pt x="1556" y="305"/>
                  </a:cubicBezTo>
                  <a:close/>
                  <a:moveTo>
                    <a:pt x="1118" y="747"/>
                  </a:moveTo>
                  <a:cubicBezTo>
                    <a:pt x="964" y="894"/>
                    <a:pt x="964" y="894"/>
                    <a:pt x="964" y="894"/>
                  </a:cubicBezTo>
                  <a:cubicBezTo>
                    <a:pt x="961" y="897"/>
                    <a:pt x="959" y="902"/>
                    <a:pt x="960" y="907"/>
                  </a:cubicBezTo>
                  <a:cubicBezTo>
                    <a:pt x="994" y="1117"/>
                    <a:pt x="994" y="1117"/>
                    <a:pt x="994" y="1117"/>
                  </a:cubicBezTo>
                  <a:cubicBezTo>
                    <a:pt x="996" y="1129"/>
                    <a:pt x="983" y="1138"/>
                    <a:pt x="972" y="1132"/>
                  </a:cubicBezTo>
                  <a:cubicBezTo>
                    <a:pt x="785" y="1032"/>
                    <a:pt x="785" y="1032"/>
                    <a:pt x="785" y="1032"/>
                  </a:cubicBezTo>
                  <a:cubicBezTo>
                    <a:pt x="780" y="1029"/>
                    <a:pt x="775" y="1029"/>
                    <a:pt x="771" y="1031"/>
                  </a:cubicBezTo>
                  <a:cubicBezTo>
                    <a:pt x="582" y="1128"/>
                    <a:pt x="582" y="1128"/>
                    <a:pt x="582" y="1128"/>
                  </a:cubicBezTo>
                  <a:cubicBezTo>
                    <a:pt x="571" y="1134"/>
                    <a:pt x="558" y="1124"/>
                    <a:pt x="560" y="1112"/>
                  </a:cubicBezTo>
                  <a:cubicBezTo>
                    <a:pt x="598" y="903"/>
                    <a:pt x="598" y="903"/>
                    <a:pt x="598" y="903"/>
                  </a:cubicBezTo>
                  <a:cubicBezTo>
                    <a:pt x="599" y="898"/>
                    <a:pt x="598" y="893"/>
                    <a:pt x="594" y="890"/>
                  </a:cubicBezTo>
                  <a:cubicBezTo>
                    <a:pt x="444" y="740"/>
                    <a:pt x="444" y="740"/>
                    <a:pt x="444" y="740"/>
                  </a:cubicBezTo>
                  <a:cubicBezTo>
                    <a:pt x="435" y="731"/>
                    <a:pt x="440" y="716"/>
                    <a:pt x="452" y="715"/>
                  </a:cubicBezTo>
                  <a:cubicBezTo>
                    <a:pt x="662" y="686"/>
                    <a:pt x="662" y="686"/>
                    <a:pt x="662" y="686"/>
                  </a:cubicBezTo>
                  <a:cubicBezTo>
                    <a:pt x="667" y="686"/>
                    <a:pt x="672" y="683"/>
                    <a:pt x="674" y="678"/>
                  </a:cubicBezTo>
                  <a:cubicBezTo>
                    <a:pt x="770" y="489"/>
                    <a:pt x="770" y="489"/>
                    <a:pt x="770" y="489"/>
                  </a:cubicBezTo>
                  <a:cubicBezTo>
                    <a:pt x="775" y="478"/>
                    <a:pt x="791" y="478"/>
                    <a:pt x="797" y="489"/>
                  </a:cubicBezTo>
                  <a:cubicBezTo>
                    <a:pt x="889" y="680"/>
                    <a:pt x="889" y="680"/>
                    <a:pt x="889" y="680"/>
                  </a:cubicBezTo>
                  <a:cubicBezTo>
                    <a:pt x="891" y="685"/>
                    <a:pt x="895" y="688"/>
                    <a:pt x="900" y="689"/>
                  </a:cubicBezTo>
                  <a:cubicBezTo>
                    <a:pt x="1110" y="721"/>
                    <a:pt x="1110" y="721"/>
                    <a:pt x="1110" y="721"/>
                  </a:cubicBezTo>
                  <a:cubicBezTo>
                    <a:pt x="1122" y="723"/>
                    <a:pt x="1127" y="739"/>
                    <a:pt x="1118" y="74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5" name="Group 54"/>
          <p:cNvGrpSpPr>
            <a:grpSpLocks noChangeAspect="1"/>
          </p:cNvGrpSpPr>
          <p:nvPr/>
        </p:nvGrpSpPr>
        <p:grpSpPr>
          <a:xfrm>
            <a:off x="9515847" y="621335"/>
            <a:ext cx="1042430" cy="740675"/>
            <a:chOff x="1555751" y="3748088"/>
            <a:chExt cx="1387474" cy="985838"/>
          </a:xfrm>
        </p:grpSpPr>
        <p:sp>
          <p:nvSpPr>
            <p:cNvPr id="57" name="Freeform 31"/>
            <p:cNvSpPr>
              <a:spLocks/>
            </p:cNvSpPr>
            <p:nvPr/>
          </p:nvSpPr>
          <p:spPr bwMode="auto">
            <a:xfrm>
              <a:off x="2239963" y="4440238"/>
              <a:ext cx="139700" cy="131763"/>
            </a:xfrm>
            <a:custGeom>
              <a:avLst/>
              <a:gdLst>
                <a:gd name="T0" fmla="*/ 72 w 170"/>
                <a:gd name="T1" fmla="*/ 2 h 160"/>
                <a:gd name="T2" fmla="*/ 46 w 170"/>
                <a:gd name="T3" fmla="*/ 13 h 160"/>
                <a:gd name="T4" fmla="*/ 23 w 170"/>
                <a:gd name="T5" fmla="*/ 123 h 160"/>
                <a:gd name="T6" fmla="*/ 89 w 170"/>
                <a:gd name="T7" fmla="*/ 160 h 160"/>
                <a:gd name="T8" fmla="*/ 131 w 170"/>
                <a:gd name="T9" fmla="*/ 147 h 160"/>
                <a:gd name="T10" fmla="*/ 165 w 170"/>
                <a:gd name="T11" fmla="*/ 98 h 160"/>
                <a:gd name="T12" fmla="*/ 154 w 170"/>
                <a:gd name="T13" fmla="*/ 37 h 160"/>
                <a:gd name="T14" fmla="*/ 89 w 170"/>
                <a:gd name="T15" fmla="*/ 0 h 160"/>
                <a:gd name="T16" fmla="*/ 73 w 170"/>
                <a:gd name="T17" fmla="*/ 2 h 160"/>
                <a:gd name="T18" fmla="*/ 72 w 170"/>
                <a:gd name="T19"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60">
                  <a:moveTo>
                    <a:pt x="72" y="2"/>
                  </a:moveTo>
                  <a:cubicBezTo>
                    <a:pt x="63" y="4"/>
                    <a:pt x="54" y="7"/>
                    <a:pt x="46" y="13"/>
                  </a:cubicBezTo>
                  <a:cubicBezTo>
                    <a:pt x="10" y="37"/>
                    <a:pt x="0" y="87"/>
                    <a:pt x="23" y="123"/>
                  </a:cubicBezTo>
                  <a:cubicBezTo>
                    <a:pt x="37" y="147"/>
                    <a:pt x="63" y="160"/>
                    <a:pt x="89" y="160"/>
                  </a:cubicBezTo>
                  <a:cubicBezTo>
                    <a:pt x="104" y="160"/>
                    <a:pt x="118" y="157"/>
                    <a:pt x="131" y="147"/>
                  </a:cubicBezTo>
                  <a:cubicBezTo>
                    <a:pt x="149" y="136"/>
                    <a:pt x="161" y="118"/>
                    <a:pt x="165" y="98"/>
                  </a:cubicBezTo>
                  <a:cubicBezTo>
                    <a:pt x="170" y="77"/>
                    <a:pt x="167" y="55"/>
                    <a:pt x="154" y="37"/>
                  </a:cubicBezTo>
                  <a:cubicBezTo>
                    <a:pt x="140" y="13"/>
                    <a:pt x="116" y="0"/>
                    <a:pt x="89" y="0"/>
                  </a:cubicBezTo>
                  <a:cubicBezTo>
                    <a:pt x="84" y="0"/>
                    <a:pt x="79" y="0"/>
                    <a:pt x="73" y="2"/>
                  </a:cubicBezTo>
                  <a:cubicBezTo>
                    <a:pt x="72" y="2"/>
                    <a:pt x="72" y="2"/>
                    <a:pt x="72" y="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32"/>
            <p:cNvSpPr>
              <a:spLocks/>
            </p:cNvSpPr>
            <p:nvPr/>
          </p:nvSpPr>
          <p:spPr bwMode="auto">
            <a:xfrm>
              <a:off x="2659063" y="4049713"/>
              <a:ext cx="138112" cy="131763"/>
            </a:xfrm>
            <a:custGeom>
              <a:avLst/>
              <a:gdLst>
                <a:gd name="T0" fmla="*/ 89 w 170"/>
                <a:gd name="T1" fmla="*/ 0 h 160"/>
                <a:gd name="T2" fmla="*/ 48 w 170"/>
                <a:gd name="T3" fmla="*/ 13 h 160"/>
                <a:gd name="T4" fmla="*/ 23 w 170"/>
                <a:gd name="T5" fmla="*/ 123 h 160"/>
                <a:gd name="T6" fmla="*/ 89 w 170"/>
                <a:gd name="T7" fmla="*/ 160 h 160"/>
                <a:gd name="T8" fmla="*/ 132 w 170"/>
                <a:gd name="T9" fmla="*/ 147 h 160"/>
                <a:gd name="T10" fmla="*/ 167 w 170"/>
                <a:gd name="T11" fmla="*/ 98 h 160"/>
                <a:gd name="T12" fmla="*/ 156 w 170"/>
                <a:gd name="T13" fmla="*/ 37 h 160"/>
                <a:gd name="T14" fmla="*/ 89 w 170"/>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60">
                  <a:moveTo>
                    <a:pt x="89" y="0"/>
                  </a:moveTo>
                  <a:cubicBezTo>
                    <a:pt x="75" y="0"/>
                    <a:pt x="61" y="4"/>
                    <a:pt x="48" y="13"/>
                  </a:cubicBezTo>
                  <a:cubicBezTo>
                    <a:pt x="10" y="37"/>
                    <a:pt x="0" y="87"/>
                    <a:pt x="23" y="123"/>
                  </a:cubicBezTo>
                  <a:cubicBezTo>
                    <a:pt x="37" y="147"/>
                    <a:pt x="62" y="160"/>
                    <a:pt x="89" y="160"/>
                  </a:cubicBezTo>
                  <a:cubicBezTo>
                    <a:pt x="104" y="160"/>
                    <a:pt x="118" y="157"/>
                    <a:pt x="132" y="147"/>
                  </a:cubicBezTo>
                  <a:cubicBezTo>
                    <a:pt x="149" y="136"/>
                    <a:pt x="161" y="118"/>
                    <a:pt x="167" y="98"/>
                  </a:cubicBezTo>
                  <a:cubicBezTo>
                    <a:pt x="170" y="77"/>
                    <a:pt x="167" y="55"/>
                    <a:pt x="156" y="37"/>
                  </a:cubicBezTo>
                  <a:cubicBezTo>
                    <a:pt x="141" y="15"/>
                    <a:pt x="116" y="0"/>
                    <a:pt x="8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33"/>
            <p:cNvSpPr>
              <a:spLocks/>
            </p:cNvSpPr>
            <p:nvPr/>
          </p:nvSpPr>
          <p:spPr bwMode="auto">
            <a:xfrm>
              <a:off x="1892300" y="3954463"/>
              <a:ext cx="147637" cy="130175"/>
            </a:xfrm>
            <a:custGeom>
              <a:avLst/>
              <a:gdLst>
                <a:gd name="T0" fmla="*/ 115 w 181"/>
                <a:gd name="T1" fmla="*/ 3 h 160"/>
                <a:gd name="T2" fmla="*/ 87 w 181"/>
                <a:gd name="T3" fmla="*/ 0 h 160"/>
                <a:gd name="T4" fmla="*/ 8 w 181"/>
                <a:gd name="T5" fmla="*/ 51 h 160"/>
                <a:gd name="T6" fmla="*/ 10 w 181"/>
                <a:gd name="T7" fmla="*/ 112 h 160"/>
                <a:gd name="T8" fmla="*/ 56 w 181"/>
                <a:gd name="T9" fmla="*/ 155 h 160"/>
                <a:gd name="T10" fmla="*/ 87 w 181"/>
                <a:gd name="T11" fmla="*/ 160 h 160"/>
                <a:gd name="T12" fmla="*/ 165 w 181"/>
                <a:gd name="T13" fmla="*/ 108 h 160"/>
                <a:gd name="T14" fmla="*/ 115 w 181"/>
                <a:gd name="T15" fmla="*/ 3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160">
                  <a:moveTo>
                    <a:pt x="115" y="3"/>
                  </a:moveTo>
                  <a:cubicBezTo>
                    <a:pt x="106" y="1"/>
                    <a:pt x="96" y="0"/>
                    <a:pt x="87" y="0"/>
                  </a:cubicBezTo>
                  <a:cubicBezTo>
                    <a:pt x="52" y="0"/>
                    <a:pt x="19" y="20"/>
                    <a:pt x="8" y="51"/>
                  </a:cubicBezTo>
                  <a:cubicBezTo>
                    <a:pt x="0" y="72"/>
                    <a:pt x="0" y="92"/>
                    <a:pt x="10" y="112"/>
                  </a:cubicBezTo>
                  <a:cubicBezTo>
                    <a:pt x="19" y="132"/>
                    <a:pt x="37" y="147"/>
                    <a:pt x="56" y="155"/>
                  </a:cubicBezTo>
                  <a:cubicBezTo>
                    <a:pt x="65" y="158"/>
                    <a:pt x="77" y="160"/>
                    <a:pt x="87" y="160"/>
                  </a:cubicBezTo>
                  <a:cubicBezTo>
                    <a:pt x="121" y="160"/>
                    <a:pt x="152" y="138"/>
                    <a:pt x="165" y="108"/>
                  </a:cubicBezTo>
                  <a:cubicBezTo>
                    <a:pt x="181" y="66"/>
                    <a:pt x="160" y="20"/>
                    <a:pt x="115" y="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35"/>
            <p:cNvSpPr>
              <a:spLocks noEditPoints="1"/>
            </p:cNvSpPr>
            <p:nvPr/>
          </p:nvSpPr>
          <p:spPr bwMode="auto">
            <a:xfrm>
              <a:off x="1555751" y="3748088"/>
              <a:ext cx="1387474" cy="985838"/>
            </a:xfrm>
            <a:custGeom>
              <a:avLst/>
              <a:gdLst>
                <a:gd name="T0" fmla="*/ 1671 w 1696"/>
                <a:gd name="T1" fmla="*/ 1204 h 1204"/>
                <a:gd name="T2" fmla="*/ 24 w 1696"/>
                <a:gd name="T3" fmla="*/ 1204 h 1204"/>
                <a:gd name="T4" fmla="*/ 0 w 1696"/>
                <a:gd name="T5" fmla="*/ 1180 h 1204"/>
                <a:gd name="T6" fmla="*/ 0 w 1696"/>
                <a:gd name="T7" fmla="*/ 26 h 1204"/>
                <a:gd name="T8" fmla="*/ 24 w 1696"/>
                <a:gd name="T9" fmla="*/ 0 h 1204"/>
                <a:gd name="T10" fmla="*/ 1671 w 1696"/>
                <a:gd name="T11" fmla="*/ 0 h 1204"/>
                <a:gd name="T12" fmla="*/ 1696 w 1696"/>
                <a:gd name="T13" fmla="*/ 26 h 1204"/>
                <a:gd name="T14" fmla="*/ 1696 w 1696"/>
                <a:gd name="T15" fmla="*/ 1180 h 1204"/>
                <a:gd name="T16" fmla="*/ 1671 w 1696"/>
                <a:gd name="T17" fmla="*/ 1204 h 1204"/>
                <a:gd name="T18" fmla="*/ 1644 w 1696"/>
                <a:gd name="T19" fmla="*/ 1167 h 1204"/>
                <a:gd name="T20" fmla="*/ 52 w 1696"/>
                <a:gd name="T21" fmla="*/ 1167 h 1204"/>
                <a:gd name="T22" fmla="*/ 32 w 1696"/>
                <a:gd name="T23" fmla="*/ 1147 h 1204"/>
                <a:gd name="T24" fmla="*/ 32 w 1696"/>
                <a:gd name="T25" fmla="*/ 51 h 1204"/>
                <a:gd name="T26" fmla="*/ 52 w 1696"/>
                <a:gd name="T27" fmla="*/ 31 h 1204"/>
                <a:gd name="T28" fmla="*/ 1644 w 1696"/>
                <a:gd name="T29" fmla="*/ 31 h 1204"/>
                <a:gd name="T30" fmla="*/ 1664 w 1696"/>
                <a:gd name="T31" fmla="*/ 51 h 1204"/>
                <a:gd name="T32" fmla="*/ 1664 w 1696"/>
                <a:gd name="T33" fmla="*/ 1147 h 1204"/>
                <a:gd name="T34" fmla="*/ 1644 w 1696"/>
                <a:gd name="T35" fmla="*/ 1167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6" h="1204">
                  <a:moveTo>
                    <a:pt x="1671" y="1204"/>
                  </a:moveTo>
                  <a:cubicBezTo>
                    <a:pt x="24" y="1204"/>
                    <a:pt x="24" y="1204"/>
                    <a:pt x="24" y="1204"/>
                  </a:cubicBezTo>
                  <a:cubicBezTo>
                    <a:pt x="11" y="1204"/>
                    <a:pt x="0" y="1193"/>
                    <a:pt x="0" y="1180"/>
                  </a:cubicBezTo>
                  <a:cubicBezTo>
                    <a:pt x="0" y="26"/>
                    <a:pt x="0" y="26"/>
                    <a:pt x="0" y="26"/>
                  </a:cubicBezTo>
                  <a:cubicBezTo>
                    <a:pt x="0" y="11"/>
                    <a:pt x="11" y="0"/>
                    <a:pt x="24" y="0"/>
                  </a:cubicBezTo>
                  <a:cubicBezTo>
                    <a:pt x="1671" y="0"/>
                    <a:pt x="1671" y="0"/>
                    <a:pt x="1671" y="0"/>
                  </a:cubicBezTo>
                  <a:cubicBezTo>
                    <a:pt x="1684" y="0"/>
                    <a:pt x="1696" y="11"/>
                    <a:pt x="1696" y="26"/>
                  </a:cubicBezTo>
                  <a:cubicBezTo>
                    <a:pt x="1696" y="1180"/>
                    <a:pt x="1696" y="1180"/>
                    <a:pt x="1696" y="1180"/>
                  </a:cubicBezTo>
                  <a:cubicBezTo>
                    <a:pt x="1696" y="1193"/>
                    <a:pt x="1684" y="1204"/>
                    <a:pt x="1671" y="1204"/>
                  </a:cubicBezTo>
                  <a:close/>
                  <a:moveTo>
                    <a:pt x="1644" y="1167"/>
                  </a:moveTo>
                  <a:cubicBezTo>
                    <a:pt x="52" y="1167"/>
                    <a:pt x="52" y="1167"/>
                    <a:pt x="52" y="1167"/>
                  </a:cubicBezTo>
                  <a:cubicBezTo>
                    <a:pt x="41" y="1167"/>
                    <a:pt x="32" y="1158"/>
                    <a:pt x="32" y="1147"/>
                  </a:cubicBezTo>
                  <a:cubicBezTo>
                    <a:pt x="32" y="51"/>
                    <a:pt x="32" y="51"/>
                    <a:pt x="32" y="51"/>
                  </a:cubicBezTo>
                  <a:cubicBezTo>
                    <a:pt x="32" y="40"/>
                    <a:pt x="41" y="31"/>
                    <a:pt x="52" y="31"/>
                  </a:cubicBezTo>
                  <a:cubicBezTo>
                    <a:pt x="1644" y="31"/>
                    <a:pt x="1644" y="31"/>
                    <a:pt x="1644" y="31"/>
                  </a:cubicBezTo>
                  <a:cubicBezTo>
                    <a:pt x="1655" y="31"/>
                    <a:pt x="1664" y="40"/>
                    <a:pt x="1664" y="51"/>
                  </a:cubicBezTo>
                  <a:cubicBezTo>
                    <a:pt x="1664" y="1147"/>
                    <a:pt x="1664" y="1147"/>
                    <a:pt x="1664" y="1147"/>
                  </a:cubicBezTo>
                  <a:cubicBezTo>
                    <a:pt x="1664" y="1158"/>
                    <a:pt x="1655" y="1167"/>
                    <a:pt x="1644" y="116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34"/>
            <p:cNvSpPr>
              <a:spLocks noEditPoints="1"/>
            </p:cNvSpPr>
            <p:nvPr/>
          </p:nvSpPr>
          <p:spPr bwMode="auto">
            <a:xfrm>
              <a:off x="1604963" y="3797300"/>
              <a:ext cx="1289050" cy="887413"/>
            </a:xfrm>
            <a:custGeom>
              <a:avLst/>
              <a:gdLst>
                <a:gd name="T0" fmla="*/ 11 w 1575"/>
                <a:gd name="T1" fmla="*/ 0 h 1084"/>
                <a:gd name="T2" fmla="*/ 0 w 1575"/>
                <a:gd name="T3" fmla="*/ 1072 h 1084"/>
                <a:gd name="T4" fmla="*/ 1564 w 1575"/>
                <a:gd name="T5" fmla="*/ 1084 h 1084"/>
                <a:gd name="T6" fmla="*/ 1575 w 1575"/>
                <a:gd name="T7" fmla="*/ 11 h 1084"/>
                <a:gd name="T8" fmla="*/ 796 w 1575"/>
                <a:gd name="T9" fmla="*/ 158 h 1084"/>
                <a:gd name="T10" fmla="*/ 819 w 1575"/>
                <a:gd name="T11" fmla="*/ 137 h 1084"/>
                <a:gd name="T12" fmla="*/ 916 w 1575"/>
                <a:gd name="T13" fmla="*/ 137 h 1084"/>
                <a:gd name="T14" fmla="*/ 937 w 1575"/>
                <a:gd name="T15" fmla="*/ 158 h 1084"/>
                <a:gd name="T16" fmla="*/ 937 w 1575"/>
                <a:gd name="T17" fmla="*/ 258 h 1084"/>
                <a:gd name="T18" fmla="*/ 937 w 1575"/>
                <a:gd name="T19" fmla="*/ 279 h 1084"/>
                <a:gd name="T20" fmla="*/ 916 w 1575"/>
                <a:gd name="T21" fmla="*/ 279 h 1084"/>
                <a:gd name="T22" fmla="*/ 819 w 1575"/>
                <a:gd name="T23" fmla="*/ 279 h 1084"/>
                <a:gd name="T24" fmla="*/ 792 w 1575"/>
                <a:gd name="T25" fmla="*/ 268 h 1084"/>
                <a:gd name="T26" fmla="*/ 847 w 1575"/>
                <a:gd name="T27" fmla="*/ 207 h 1084"/>
                <a:gd name="T28" fmla="*/ 796 w 1575"/>
                <a:gd name="T29" fmla="*/ 158 h 1084"/>
                <a:gd name="T30" fmla="*/ 273 w 1575"/>
                <a:gd name="T31" fmla="*/ 692 h 1084"/>
                <a:gd name="T32" fmla="*/ 258 w 1575"/>
                <a:gd name="T33" fmla="*/ 707 h 1084"/>
                <a:gd name="T34" fmla="*/ 198 w 1575"/>
                <a:gd name="T35" fmla="*/ 652 h 1084"/>
                <a:gd name="T36" fmla="*/ 127 w 1575"/>
                <a:gd name="T37" fmla="*/ 701 h 1084"/>
                <a:gd name="T38" fmla="*/ 127 w 1575"/>
                <a:gd name="T39" fmla="*/ 680 h 1084"/>
                <a:gd name="T40" fmla="*/ 127 w 1575"/>
                <a:gd name="T41" fmla="*/ 580 h 1084"/>
                <a:gd name="T42" fmla="*/ 127 w 1575"/>
                <a:gd name="T43" fmla="*/ 560 h 1084"/>
                <a:gd name="T44" fmla="*/ 198 w 1575"/>
                <a:gd name="T45" fmla="*/ 609 h 1084"/>
                <a:gd name="T46" fmla="*/ 270 w 1575"/>
                <a:gd name="T47" fmla="*/ 560 h 1084"/>
                <a:gd name="T48" fmla="*/ 270 w 1575"/>
                <a:gd name="T49" fmla="*/ 580 h 1084"/>
                <a:gd name="T50" fmla="*/ 270 w 1575"/>
                <a:gd name="T51" fmla="*/ 680 h 1084"/>
                <a:gd name="T52" fmla="*/ 618 w 1575"/>
                <a:gd name="T53" fmla="*/ 599 h 1084"/>
                <a:gd name="T54" fmla="*/ 556 w 1575"/>
                <a:gd name="T55" fmla="*/ 858 h 1084"/>
                <a:gd name="T56" fmla="*/ 554 w 1575"/>
                <a:gd name="T57" fmla="*/ 888 h 1084"/>
                <a:gd name="T58" fmla="*/ 425 w 1575"/>
                <a:gd name="T59" fmla="*/ 876 h 1084"/>
                <a:gd name="T60" fmla="*/ 410 w 1575"/>
                <a:gd name="T61" fmla="*/ 859 h 1084"/>
                <a:gd name="T62" fmla="*/ 438 w 1575"/>
                <a:gd name="T63" fmla="*/ 716 h 1084"/>
                <a:gd name="T64" fmla="*/ 451 w 1575"/>
                <a:gd name="T65" fmla="*/ 733 h 1084"/>
                <a:gd name="T66" fmla="*/ 588 w 1575"/>
                <a:gd name="T67" fmla="*/ 596 h 1084"/>
                <a:gd name="T68" fmla="*/ 438 w 1575"/>
                <a:gd name="T69" fmla="*/ 384 h 1084"/>
                <a:gd name="T70" fmla="*/ 337 w 1575"/>
                <a:gd name="T71" fmla="*/ 318 h 1084"/>
                <a:gd name="T72" fmla="*/ 438 w 1575"/>
                <a:gd name="T73" fmla="*/ 160 h 1084"/>
                <a:gd name="T74" fmla="*/ 543 w 1575"/>
                <a:gd name="T75" fmla="*/ 311 h 1084"/>
                <a:gd name="T76" fmla="*/ 618 w 1575"/>
                <a:gd name="T77" fmla="*/ 599 h 1084"/>
                <a:gd name="T78" fmla="*/ 1152 w 1575"/>
                <a:gd name="T79" fmla="*/ 509 h 1084"/>
                <a:gd name="T80" fmla="*/ 1126 w 1575"/>
                <a:gd name="T81" fmla="*/ 499 h 1084"/>
                <a:gd name="T82" fmla="*/ 1193 w 1575"/>
                <a:gd name="T83" fmla="*/ 416 h 1084"/>
                <a:gd name="T84" fmla="*/ 858 w 1575"/>
                <a:gd name="T85" fmla="*/ 754 h 1084"/>
                <a:gd name="T86" fmla="*/ 959 w 1575"/>
                <a:gd name="T87" fmla="*/ 805 h 1084"/>
                <a:gd name="T88" fmla="*/ 925 w 1575"/>
                <a:gd name="T89" fmla="*/ 961 h 1084"/>
                <a:gd name="T90" fmla="*/ 770 w 1575"/>
                <a:gd name="T91" fmla="*/ 927 h 1084"/>
                <a:gd name="T92" fmla="*/ 828 w 1575"/>
                <a:gd name="T93" fmla="*/ 760 h 1084"/>
                <a:gd name="T94" fmla="*/ 1186 w 1575"/>
                <a:gd name="T95" fmla="*/ 386 h 1084"/>
                <a:gd name="T96" fmla="*/ 1118 w 1575"/>
                <a:gd name="T97" fmla="*/ 305 h 1084"/>
                <a:gd name="T98" fmla="*/ 1236 w 1575"/>
                <a:gd name="T99" fmla="*/ 390 h 1084"/>
                <a:gd name="T100" fmla="*/ 1236 w 1575"/>
                <a:gd name="T101" fmla="*/ 411 h 1084"/>
                <a:gd name="T102" fmla="*/ 1437 w 1575"/>
                <a:gd name="T103" fmla="*/ 482 h 1084"/>
                <a:gd name="T104" fmla="*/ 1283 w 1575"/>
                <a:gd name="T105" fmla="*/ 448 h 1084"/>
                <a:gd name="T106" fmla="*/ 1377 w 1575"/>
                <a:gd name="T107" fmla="*/ 275 h 1084"/>
                <a:gd name="T108" fmla="*/ 1486 w 1575"/>
                <a:gd name="T109" fmla="*/ 411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5" h="1084">
                  <a:moveTo>
                    <a:pt x="1564" y="0"/>
                  </a:moveTo>
                  <a:cubicBezTo>
                    <a:pt x="11" y="0"/>
                    <a:pt x="11" y="0"/>
                    <a:pt x="11" y="0"/>
                  </a:cubicBezTo>
                  <a:cubicBezTo>
                    <a:pt x="5" y="0"/>
                    <a:pt x="0" y="4"/>
                    <a:pt x="0" y="11"/>
                  </a:cubicBezTo>
                  <a:cubicBezTo>
                    <a:pt x="0" y="1072"/>
                    <a:pt x="0" y="1072"/>
                    <a:pt x="0" y="1072"/>
                  </a:cubicBezTo>
                  <a:cubicBezTo>
                    <a:pt x="0" y="1078"/>
                    <a:pt x="5" y="1084"/>
                    <a:pt x="11" y="1084"/>
                  </a:cubicBezTo>
                  <a:cubicBezTo>
                    <a:pt x="1564" y="1084"/>
                    <a:pt x="1564" y="1084"/>
                    <a:pt x="1564" y="1084"/>
                  </a:cubicBezTo>
                  <a:cubicBezTo>
                    <a:pt x="1570" y="1084"/>
                    <a:pt x="1575" y="1078"/>
                    <a:pt x="1575" y="1072"/>
                  </a:cubicBezTo>
                  <a:cubicBezTo>
                    <a:pt x="1575" y="11"/>
                    <a:pt x="1575" y="11"/>
                    <a:pt x="1575" y="11"/>
                  </a:cubicBezTo>
                  <a:cubicBezTo>
                    <a:pt x="1575" y="4"/>
                    <a:pt x="1570" y="0"/>
                    <a:pt x="1564" y="0"/>
                  </a:cubicBezTo>
                  <a:close/>
                  <a:moveTo>
                    <a:pt x="796" y="158"/>
                  </a:moveTo>
                  <a:cubicBezTo>
                    <a:pt x="790" y="153"/>
                    <a:pt x="790" y="143"/>
                    <a:pt x="796" y="137"/>
                  </a:cubicBezTo>
                  <a:cubicBezTo>
                    <a:pt x="802" y="132"/>
                    <a:pt x="813" y="132"/>
                    <a:pt x="819" y="137"/>
                  </a:cubicBezTo>
                  <a:cubicBezTo>
                    <a:pt x="867" y="186"/>
                    <a:pt x="867" y="186"/>
                    <a:pt x="867" y="186"/>
                  </a:cubicBezTo>
                  <a:cubicBezTo>
                    <a:pt x="916" y="137"/>
                    <a:pt x="916" y="137"/>
                    <a:pt x="916" y="137"/>
                  </a:cubicBezTo>
                  <a:cubicBezTo>
                    <a:pt x="922" y="132"/>
                    <a:pt x="931" y="132"/>
                    <a:pt x="937" y="137"/>
                  </a:cubicBezTo>
                  <a:cubicBezTo>
                    <a:pt x="944" y="143"/>
                    <a:pt x="944" y="153"/>
                    <a:pt x="937" y="158"/>
                  </a:cubicBezTo>
                  <a:cubicBezTo>
                    <a:pt x="888" y="207"/>
                    <a:pt x="888" y="207"/>
                    <a:pt x="888" y="207"/>
                  </a:cubicBezTo>
                  <a:cubicBezTo>
                    <a:pt x="937" y="258"/>
                    <a:pt x="937" y="258"/>
                    <a:pt x="937" y="258"/>
                  </a:cubicBezTo>
                  <a:cubicBezTo>
                    <a:pt x="940" y="260"/>
                    <a:pt x="942" y="264"/>
                    <a:pt x="942" y="268"/>
                  </a:cubicBezTo>
                  <a:cubicBezTo>
                    <a:pt x="942" y="271"/>
                    <a:pt x="940" y="275"/>
                    <a:pt x="937" y="279"/>
                  </a:cubicBezTo>
                  <a:cubicBezTo>
                    <a:pt x="935" y="281"/>
                    <a:pt x="931" y="283"/>
                    <a:pt x="927" y="283"/>
                  </a:cubicBezTo>
                  <a:cubicBezTo>
                    <a:pt x="923" y="283"/>
                    <a:pt x="920" y="281"/>
                    <a:pt x="916" y="279"/>
                  </a:cubicBezTo>
                  <a:cubicBezTo>
                    <a:pt x="867" y="230"/>
                    <a:pt x="867" y="230"/>
                    <a:pt x="867" y="230"/>
                  </a:cubicBezTo>
                  <a:cubicBezTo>
                    <a:pt x="819" y="279"/>
                    <a:pt x="819" y="279"/>
                    <a:pt x="819" y="279"/>
                  </a:cubicBezTo>
                  <a:cubicBezTo>
                    <a:pt x="813" y="284"/>
                    <a:pt x="802" y="284"/>
                    <a:pt x="796" y="279"/>
                  </a:cubicBezTo>
                  <a:cubicBezTo>
                    <a:pt x="794" y="275"/>
                    <a:pt x="792" y="271"/>
                    <a:pt x="792" y="268"/>
                  </a:cubicBezTo>
                  <a:cubicBezTo>
                    <a:pt x="792" y="264"/>
                    <a:pt x="794" y="260"/>
                    <a:pt x="796" y="258"/>
                  </a:cubicBezTo>
                  <a:cubicBezTo>
                    <a:pt x="847" y="207"/>
                    <a:pt x="847" y="207"/>
                    <a:pt x="847" y="207"/>
                  </a:cubicBezTo>
                  <a:cubicBezTo>
                    <a:pt x="796" y="158"/>
                    <a:pt x="796" y="158"/>
                    <a:pt x="796" y="158"/>
                  </a:cubicBezTo>
                  <a:cubicBezTo>
                    <a:pt x="796" y="158"/>
                    <a:pt x="796" y="158"/>
                    <a:pt x="796" y="158"/>
                  </a:cubicBezTo>
                  <a:close/>
                  <a:moveTo>
                    <a:pt x="270" y="680"/>
                  </a:moveTo>
                  <a:cubicBezTo>
                    <a:pt x="271" y="682"/>
                    <a:pt x="273" y="686"/>
                    <a:pt x="273" y="692"/>
                  </a:cubicBezTo>
                  <a:cubicBezTo>
                    <a:pt x="273" y="695"/>
                    <a:pt x="271" y="699"/>
                    <a:pt x="270" y="701"/>
                  </a:cubicBezTo>
                  <a:cubicBezTo>
                    <a:pt x="266" y="705"/>
                    <a:pt x="262" y="707"/>
                    <a:pt x="258" y="707"/>
                  </a:cubicBezTo>
                  <a:cubicBezTo>
                    <a:pt x="255" y="707"/>
                    <a:pt x="251" y="705"/>
                    <a:pt x="247" y="701"/>
                  </a:cubicBezTo>
                  <a:cubicBezTo>
                    <a:pt x="198" y="652"/>
                    <a:pt x="198" y="652"/>
                    <a:pt x="198" y="652"/>
                  </a:cubicBezTo>
                  <a:cubicBezTo>
                    <a:pt x="150" y="701"/>
                    <a:pt x="150" y="701"/>
                    <a:pt x="150" y="701"/>
                  </a:cubicBezTo>
                  <a:cubicBezTo>
                    <a:pt x="144" y="707"/>
                    <a:pt x="133" y="707"/>
                    <a:pt x="127" y="701"/>
                  </a:cubicBezTo>
                  <a:cubicBezTo>
                    <a:pt x="125" y="699"/>
                    <a:pt x="123" y="695"/>
                    <a:pt x="123" y="692"/>
                  </a:cubicBezTo>
                  <a:cubicBezTo>
                    <a:pt x="123" y="686"/>
                    <a:pt x="125" y="682"/>
                    <a:pt x="127" y="680"/>
                  </a:cubicBezTo>
                  <a:cubicBezTo>
                    <a:pt x="178" y="631"/>
                    <a:pt x="178" y="631"/>
                    <a:pt x="178" y="631"/>
                  </a:cubicBezTo>
                  <a:cubicBezTo>
                    <a:pt x="127" y="580"/>
                    <a:pt x="127" y="580"/>
                    <a:pt x="127" y="580"/>
                  </a:cubicBezTo>
                  <a:cubicBezTo>
                    <a:pt x="125" y="579"/>
                    <a:pt x="123" y="575"/>
                    <a:pt x="123" y="571"/>
                  </a:cubicBezTo>
                  <a:cubicBezTo>
                    <a:pt x="123" y="567"/>
                    <a:pt x="125" y="563"/>
                    <a:pt x="127" y="560"/>
                  </a:cubicBezTo>
                  <a:cubicBezTo>
                    <a:pt x="133" y="554"/>
                    <a:pt x="144" y="554"/>
                    <a:pt x="150" y="560"/>
                  </a:cubicBezTo>
                  <a:cubicBezTo>
                    <a:pt x="198" y="609"/>
                    <a:pt x="198" y="609"/>
                    <a:pt x="198" y="609"/>
                  </a:cubicBezTo>
                  <a:cubicBezTo>
                    <a:pt x="247" y="560"/>
                    <a:pt x="247" y="560"/>
                    <a:pt x="247" y="560"/>
                  </a:cubicBezTo>
                  <a:cubicBezTo>
                    <a:pt x="253" y="554"/>
                    <a:pt x="264" y="554"/>
                    <a:pt x="270" y="560"/>
                  </a:cubicBezTo>
                  <a:cubicBezTo>
                    <a:pt x="271" y="563"/>
                    <a:pt x="273" y="567"/>
                    <a:pt x="273" y="571"/>
                  </a:cubicBezTo>
                  <a:cubicBezTo>
                    <a:pt x="273" y="575"/>
                    <a:pt x="271" y="579"/>
                    <a:pt x="270" y="580"/>
                  </a:cubicBezTo>
                  <a:cubicBezTo>
                    <a:pt x="219" y="631"/>
                    <a:pt x="219" y="631"/>
                    <a:pt x="219" y="631"/>
                  </a:cubicBezTo>
                  <a:cubicBezTo>
                    <a:pt x="270" y="680"/>
                    <a:pt x="270" y="680"/>
                    <a:pt x="270" y="680"/>
                  </a:cubicBezTo>
                  <a:cubicBezTo>
                    <a:pt x="270" y="680"/>
                    <a:pt x="270" y="680"/>
                    <a:pt x="270" y="680"/>
                  </a:cubicBezTo>
                  <a:close/>
                  <a:moveTo>
                    <a:pt x="618" y="599"/>
                  </a:moveTo>
                  <a:cubicBezTo>
                    <a:pt x="601" y="727"/>
                    <a:pt x="506" y="818"/>
                    <a:pt x="466" y="848"/>
                  </a:cubicBezTo>
                  <a:cubicBezTo>
                    <a:pt x="556" y="858"/>
                    <a:pt x="556" y="858"/>
                    <a:pt x="556" y="858"/>
                  </a:cubicBezTo>
                  <a:cubicBezTo>
                    <a:pt x="564" y="858"/>
                    <a:pt x="569" y="865"/>
                    <a:pt x="569" y="873"/>
                  </a:cubicBezTo>
                  <a:cubicBezTo>
                    <a:pt x="569" y="880"/>
                    <a:pt x="562" y="888"/>
                    <a:pt x="554" y="888"/>
                  </a:cubicBezTo>
                  <a:cubicBezTo>
                    <a:pt x="554" y="888"/>
                    <a:pt x="554" y="888"/>
                    <a:pt x="552" y="888"/>
                  </a:cubicBezTo>
                  <a:cubicBezTo>
                    <a:pt x="425" y="876"/>
                    <a:pt x="425" y="876"/>
                    <a:pt x="425" y="876"/>
                  </a:cubicBezTo>
                  <a:cubicBezTo>
                    <a:pt x="419" y="875"/>
                    <a:pt x="418" y="873"/>
                    <a:pt x="414" y="871"/>
                  </a:cubicBezTo>
                  <a:cubicBezTo>
                    <a:pt x="412" y="867"/>
                    <a:pt x="410" y="863"/>
                    <a:pt x="410" y="859"/>
                  </a:cubicBezTo>
                  <a:cubicBezTo>
                    <a:pt x="421" y="729"/>
                    <a:pt x="421" y="729"/>
                    <a:pt x="421" y="729"/>
                  </a:cubicBezTo>
                  <a:cubicBezTo>
                    <a:pt x="423" y="722"/>
                    <a:pt x="429" y="714"/>
                    <a:pt x="438" y="716"/>
                  </a:cubicBezTo>
                  <a:cubicBezTo>
                    <a:pt x="442" y="716"/>
                    <a:pt x="446" y="718"/>
                    <a:pt x="448" y="722"/>
                  </a:cubicBezTo>
                  <a:cubicBezTo>
                    <a:pt x="451" y="724"/>
                    <a:pt x="451" y="727"/>
                    <a:pt x="451" y="733"/>
                  </a:cubicBezTo>
                  <a:cubicBezTo>
                    <a:pt x="444" y="829"/>
                    <a:pt x="444" y="829"/>
                    <a:pt x="444" y="829"/>
                  </a:cubicBezTo>
                  <a:cubicBezTo>
                    <a:pt x="472" y="805"/>
                    <a:pt x="573" y="718"/>
                    <a:pt x="588" y="596"/>
                  </a:cubicBezTo>
                  <a:cubicBezTo>
                    <a:pt x="599" y="516"/>
                    <a:pt x="573" y="435"/>
                    <a:pt x="509" y="358"/>
                  </a:cubicBezTo>
                  <a:cubicBezTo>
                    <a:pt x="491" y="375"/>
                    <a:pt x="464" y="384"/>
                    <a:pt x="438" y="384"/>
                  </a:cubicBezTo>
                  <a:cubicBezTo>
                    <a:pt x="425" y="384"/>
                    <a:pt x="412" y="381"/>
                    <a:pt x="399" y="377"/>
                  </a:cubicBezTo>
                  <a:cubicBezTo>
                    <a:pt x="371" y="366"/>
                    <a:pt x="348" y="345"/>
                    <a:pt x="337" y="318"/>
                  </a:cubicBezTo>
                  <a:cubicBezTo>
                    <a:pt x="324" y="290"/>
                    <a:pt x="322" y="260"/>
                    <a:pt x="333" y="232"/>
                  </a:cubicBezTo>
                  <a:cubicBezTo>
                    <a:pt x="350" y="188"/>
                    <a:pt x="391" y="160"/>
                    <a:pt x="438" y="160"/>
                  </a:cubicBezTo>
                  <a:cubicBezTo>
                    <a:pt x="451" y="160"/>
                    <a:pt x="464" y="162"/>
                    <a:pt x="478" y="166"/>
                  </a:cubicBezTo>
                  <a:cubicBezTo>
                    <a:pt x="536" y="188"/>
                    <a:pt x="564" y="254"/>
                    <a:pt x="543" y="311"/>
                  </a:cubicBezTo>
                  <a:cubicBezTo>
                    <a:pt x="539" y="320"/>
                    <a:pt x="536" y="328"/>
                    <a:pt x="530" y="333"/>
                  </a:cubicBezTo>
                  <a:cubicBezTo>
                    <a:pt x="601" y="420"/>
                    <a:pt x="629" y="511"/>
                    <a:pt x="618" y="599"/>
                  </a:cubicBezTo>
                  <a:close/>
                  <a:moveTo>
                    <a:pt x="1236" y="411"/>
                  </a:moveTo>
                  <a:cubicBezTo>
                    <a:pt x="1152" y="509"/>
                    <a:pt x="1152" y="509"/>
                    <a:pt x="1152" y="509"/>
                  </a:cubicBezTo>
                  <a:cubicBezTo>
                    <a:pt x="1146" y="514"/>
                    <a:pt x="1135" y="514"/>
                    <a:pt x="1130" y="511"/>
                  </a:cubicBezTo>
                  <a:cubicBezTo>
                    <a:pt x="1128" y="507"/>
                    <a:pt x="1126" y="503"/>
                    <a:pt x="1126" y="499"/>
                  </a:cubicBezTo>
                  <a:cubicBezTo>
                    <a:pt x="1126" y="496"/>
                    <a:pt x="1126" y="492"/>
                    <a:pt x="1130" y="488"/>
                  </a:cubicBezTo>
                  <a:cubicBezTo>
                    <a:pt x="1193" y="416"/>
                    <a:pt x="1193" y="416"/>
                    <a:pt x="1193" y="416"/>
                  </a:cubicBezTo>
                  <a:cubicBezTo>
                    <a:pt x="1154" y="416"/>
                    <a:pt x="1023" y="426"/>
                    <a:pt x="937" y="516"/>
                  </a:cubicBezTo>
                  <a:cubicBezTo>
                    <a:pt x="880" y="573"/>
                    <a:pt x="854" y="654"/>
                    <a:pt x="858" y="754"/>
                  </a:cubicBezTo>
                  <a:cubicBezTo>
                    <a:pt x="860" y="754"/>
                    <a:pt x="862" y="754"/>
                    <a:pt x="865" y="754"/>
                  </a:cubicBezTo>
                  <a:cubicBezTo>
                    <a:pt x="903" y="754"/>
                    <a:pt x="938" y="773"/>
                    <a:pt x="959" y="805"/>
                  </a:cubicBezTo>
                  <a:cubicBezTo>
                    <a:pt x="974" y="831"/>
                    <a:pt x="980" y="861"/>
                    <a:pt x="974" y="890"/>
                  </a:cubicBezTo>
                  <a:cubicBezTo>
                    <a:pt x="967" y="920"/>
                    <a:pt x="950" y="944"/>
                    <a:pt x="925" y="961"/>
                  </a:cubicBezTo>
                  <a:cubicBezTo>
                    <a:pt x="907" y="973"/>
                    <a:pt x="886" y="978"/>
                    <a:pt x="865" y="978"/>
                  </a:cubicBezTo>
                  <a:cubicBezTo>
                    <a:pt x="826" y="978"/>
                    <a:pt x="790" y="959"/>
                    <a:pt x="770" y="927"/>
                  </a:cubicBezTo>
                  <a:cubicBezTo>
                    <a:pt x="738" y="875"/>
                    <a:pt x="753" y="805"/>
                    <a:pt x="805" y="771"/>
                  </a:cubicBezTo>
                  <a:cubicBezTo>
                    <a:pt x="811" y="767"/>
                    <a:pt x="820" y="763"/>
                    <a:pt x="828" y="760"/>
                  </a:cubicBezTo>
                  <a:cubicBezTo>
                    <a:pt x="824" y="648"/>
                    <a:pt x="852" y="560"/>
                    <a:pt x="916" y="496"/>
                  </a:cubicBezTo>
                  <a:cubicBezTo>
                    <a:pt x="1006" y="401"/>
                    <a:pt x="1135" y="388"/>
                    <a:pt x="1186" y="386"/>
                  </a:cubicBezTo>
                  <a:cubicBezTo>
                    <a:pt x="1120" y="326"/>
                    <a:pt x="1120" y="326"/>
                    <a:pt x="1120" y="326"/>
                  </a:cubicBezTo>
                  <a:cubicBezTo>
                    <a:pt x="1113" y="320"/>
                    <a:pt x="1113" y="311"/>
                    <a:pt x="1118" y="305"/>
                  </a:cubicBezTo>
                  <a:cubicBezTo>
                    <a:pt x="1124" y="300"/>
                    <a:pt x="1133" y="298"/>
                    <a:pt x="1139" y="303"/>
                  </a:cubicBezTo>
                  <a:cubicBezTo>
                    <a:pt x="1236" y="390"/>
                    <a:pt x="1236" y="390"/>
                    <a:pt x="1236" y="390"/>
                  </a:cubicBezTo>
                  <a:cubicBezTo>
                    <a:pt x="1238" y="392"/>
                    <a:pt x="1240" y="396"/>
                    <a:pt x="1242" y="401"/>
                  </a:cubicBezTo>
                  <a:cubicBezTo>
                    <a:pt x="1242" y="405"/>
                    <a:pt x="1240" y="409"/>
                    <a:pt x="1236" y="411"/>
                  </a:cubicBezTo>
                  <a:close/>
                  <a:moveTo>
                    <a:pt x="1486" y="411"/>
                  </a:moveTo>
                  <a:cubicBezTo>
                    <a:pt x="1480" y="441"/>
                    <a:pt x="1463" y="465"/>
                    <a:pt x="1437" y="482"/>
                  </a:cubicBezTo>
                  <a:cubicBezTo>
                    <a:pt x="1420" y="494"/>
                    <a:pt x="1397" y="499"/>
                    <a:pt x="1377" y="499"/>
                  </a:cubicBezTo>
                  <a:cubicBezTo>
                    <a:pt x="1339" y="499"/>
                    <a:pt x="1304" y="481"/>
                    <a:pt x="1283" y="448"/>
                  </a:cubicBezTo>
                  <a:cubicBezTo>
                    <a:pt x="1249" y="396"/>
                    <a:pt x="1264" y="326"/>
                    <a:pt x="1317" y="292"/>
                  </a:cubicBezTo>
                  <a:cubicBezTo>
                    <a:pt x="1336" y="281"/>
                    <a:pt x="1356" y="275"/>
                    <a:pt x="1377" y="275"/>
                  </a:cubicBezTo>
                  <a:cubicBezTo>
                    <a:pt x="1414" y="275"/>
                    <a:pt x="1450" y="294"/>
                    <a:pt x="1471" y="328"/>
                  </a:cubicBezTo>
                  <a:cubicBezTo>
                    <a:pt x="1487" y="352"/>
                    <a:pt x="1493" y="383"/>
                    <a:pt x="1486" y="41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3" name="Group 62"/>
          <p:cNvGrpSpPr>
            <a:grpSpLocks noChangeAspect="1"/>
          </p:cNvGrpSpPr>
          <p:nvPr/>
        </p:nvGrpSpPr>
        <p:grpSpPr>
          <a:xfrm>
            <a:off x="9613585" y="3730890"/>
            <a:ext cx="846955" cy="985838"/>
            <a:chOff x="1658938" y="1179513"/>
            <a:chExt cx="1181100" cy="1374776"/>
          </a:xfrm>
        </p:grpSpPr>
        <p:sp>
          <p:nvSpPr>
            <p:cNvPr id="64" name="Freeform 7"/>
            <p:cNvSpPr>
              <a:spLocks/>
            </p:cNvSpPr>
            <p:nvPr/>
          </p:nvSpPr>
          <p:spPr bwMode="auto">
            <a:xfrm>
              <a:off x="1965326" y="1925638"/>
              <a:ext cx="579438" cy="376238"/>
            </a:xfrm>
            <a:custGeom>
              <a:avLst/>
              <a:gdLst>
                <a:gd name="T0" fmla="*/ 763 w 780"/>
                <a:gd name="T1" fmla="*/ 0 h 507"/>
                <a:gd name="T2" fmla="*/ 749 w 780"/>
                <a:gd name="T3" fmla="*/ 16 h 507"/>
                <a:gd name="T4" fmla="*/ 708 w 780"/>
                <a:gd name="T5" fmla="*/ 104 h 507"/>
                <a:gd name="T6" fmla="*/ 702 w 780"/>
                <a:gd name="T7" fmla="*/ 106 h 507"/>
                <a:gd name="T8" fmla="*/ 700 w 780"/>
                <a:gd name="T9" fmla="*/ 112 h 507"/>
                <a:gd name="T10" fmla="*/ 577 w 780"/>
                <a:gd name="T11" fmla="*/ 368 h 507"/>
                <a:gd name="T12" fmla="*/ 391 w 780"/>
                <a:gd name="T13" fmla="*/ 454 h 507"/>
                <a:gd name="T14" fmla="*/ 205 w 780"/>
                <a:gd name="T15" fmla="*/ 368 h 507"/>
                <a:gd name="T16" fmla="*/ 82 w 780"/>
                <a:gd name="T17" fmla="*/ 112 h 507"/>
                <a:gd name="T18" fmla="*/ 80 w 780"/>
                <a:gd name="T19" fmla="*/ 104 h 507"/>
                <a:gd name="T20" fmla="*/ 74 w 780"/>
                <a:gd name="T21" fmla="*/ 102 h 507"/>
                <a:gd name="T22" fmla="*/ 31 w 780"/>
                <a:gd name="T23" fmla="*/ 16 h 507"/>
                <a:gd name="T24" fmla="*/ 15 w 780"/>
                <a:gd name="T25" fmla="*/ 0 h 507"/>
                <a:gd name="T26" fmla="*/ 0 w 780"/>
                <a:gd name="T27" fmla="*/ 16 h 507"/>
                <a:gd name="T28" fmla="*/ 56 w 780"/>
                <a:gd name="T29" fmla="*/ 127 h 507"/>
                <a:gd name="T30" fmla="*/ 168 w 780"/>
                <a:gd name="T31" fmla="*/ 370 h 507"/>
                <a:gd name="T32" fmla="*/ 168 w 780"/>
                <a:gd name="T33" fmla="*/ 372 h 507"/>
                <a:gd name="T34" fmla="*/ 168 w 780"/>
                <a:gd name="T35" fmla="*/ 493 h 507"/>
                <a:gd name="T36" fmla="*/ 182 w 780"/>
                <a:gd name="T37" fmla="*/ 507 h 507"/>
                <a:gd name="T38" fmla="*/ 199 w 780"/>
                <a:gd name="T39" fmla="*/ 493 h 507"/>
                <a:gd name="T40" fmla="*/ 199 w 780"/>
                <a:gd name="T41" fmla="*/ 401 h 507"/>
                <a:gd name="T42" fmla="*/ 391 w 780"/>
                <a:gd name="T43" fmla="*/ 485 h 507"/>
                <a:gd name="T44" fmla="*/ 581 w 780"/>
                <a:gd name="T45" fmla="*/ 403 h 507"/>
                <a:gd name="T46" fmla="*/ 581 w 780"/>
                <a:gd name="T47" fmla="*/ 493 h 507"/>
                <a:gd name="T48" fmla="*/ 598 w 780"/>
                <a:gd name="T49" fmla="*/ 507 h 507"/>
                <a:gd name="T50" fmla="*/ 612 w 780"/>
                <a:gd name="T51" fmla="*/ 493 h 507"/>
                <a:gd name="T52" fmla="*/ 612 w 780"/>
                <a:gd name="T53" fmla="*/ 372 h 507"/>
                <a:gd name="T54" fmla="*/ 726 w 780"/>
                <a:gd name="T55" fmla="*/ 127 h 507"/>
                <a:gd name="T56" fmla="*/ 780 w 780"/>
                <a:gd name="T57" fmla="*/ 16 h 507"/>
                <a:gd name="T58" fmla="*/ 763 w 780"/>
                <a:gd name="T5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507">
                  <a:moveTo>
                    <a:pt x="763" y="0"/>
                  </a:moveTo>
                  <a:cubicBezTo>
                    <a:pt x="755" y="0"/>
                    <a:pt x="749" y="8"/>
                    <a:pt x="749" y="16"/>
                  </a:cubicBezTo>
                  <a:cubicBezTo>
                    <a:pt x="749" y="80"/>
                    <a:pt x="708" y="102"/>
                    <a:pt x="708" y="104"/>
                  </a:cubicBezTo>
                  <a:cubicBezTo>
                    <a:pt x="702" y="106"/>
                    <a:pt x="702" y="106"/>
                    <a:pt x="702" y="106"/>
                  </a:cubicBezTo>
                  <a:cubicBezTo>
                    <a:pt x="700" y="112"/>
                    <a:pt x="700" y="112"/>
                    <a:pt x="700" y="112"/>
                  </a:cubicBezTo>
                  <a:cubicBezTo>
                    <a:pt x="679" y="170"/>
                    <a:pt x="616" y="331"/>
                    <a:pt x="577" y="368"/>
                  </a:cubicBezTo>
                  <a:cubicBezTo>
                    <a:pt x="532" y="411"/>
                    <a:pt x="438" y="454"/>
                    <a:pt x="391" y="454"/>
                  </a:cubicBezTo>
                  <a:cubicBezTo>
                    <a:pt x="344" y="454"/>
                    <a:pt x="252" y="411"/>
                    <a:pt x="205" y="368"/>
                  </a:cubicBezTo>
                  <a:cubicBezTo>
                    <a:pt x="168" y="331"/>
                    <a:pt x="105" y="170"/>
                    <a:pt x="82" y="112"/>
                  </a:cubicBezTo>
                  <a:cubicBezTo>
                    <a:pt x="80" y="104"/>
                    <a:pt x="80" y="104"/>
                    <a:pt x="80" y="104"/>
                  </a:cubicBezTo>
                  <a:cubicBezTo>
                    <a:pt x="74" y="102"/>
                    <a:pt x="74" y="102"/>
                    <a:pt x="74" y="102"/>
                  </a:cubicBezTo>
                  <a:cubicBezTo>
                    <a:pt x="74" y="102"/>
                    <a:pt x="31" y="84"/>
                    <a:pt x="31" y="16"/>
                  </a:cubicBezTo>
                  <a:cubicBezTo>
                    <a:pt x="31" y="8"/>
                    <a:pt x="23" y="0"/>
                    <a:pt x="15" y="0"/>
                  </a:cubicBezTo>
                  <a:cubicBezTo>
                    <a:pt x="7" y="0"/>
                    <a:pt x="0" y="8"/>
                    <a:pt x="0" y="16"/>
                  </a:cubicBezTo>
                  <a:cubicBezTo>
                    <a:pt x="0" y="88"/>
                    <a:pt x="41" y="119"/>
                    <a:pt x="56" y="127"/>
                  </a:cubicBezTo>
                  <a:cubicBezTo>
                    <a:pt x="68" y="160"/>
                    <a:pt x="123" y="307"/>
                    <a:pt x="168" y="370"/>
                  </a:cubicBezTo>
                  <a:cubicBezTo>
                    <a:pt x="168" y="370"/>
                    <a:pt x="168" y="370"/>
                    <a:pt x="168" y="372"/>
                  </a:cubicBezTo>
                  <a:cubicBezTo>
                    <a:pt x="168" y="493"/>
                    <a:pt x="168" y="493"/>
                    <a:pt x="168" y="493"/>
                  </a:cubicBezTo>
                  <a:cubicBezTo>
                    <a:pt x="168" y="501"/>
                    <a:pt x="174" y="507"/>
                    <a:pt x="182" y="507"/>
                  </a:cubicBezTo>
                  <a:cubicBezTo>
                    <a:pt x="193" y="507"/>
                    <a:pt x="199" y="501"/>
                    <a:pt x="199" y="493"/>
                  </a:cubicBezTo>
                  <a:cubicBezTo>
                    <a:pt x="199" y="401"/>
                    <a:pt x="199" y="401"/>
                    <a:pt x="199" y="401"/>
                  </a:cubicBezTo>
                  <a:cubicBezTo>
                    <a:pt x="252" y="446"/>
                    <a:pt x="342" y="485"/>
                    <a:pt x="391" y="485"/>
                  </a:cubicBezTo>
                  <a:cubicBezTo>
                    <a:pt x="442" y="485"/>
                    <a:pt x="528" y="448"/>
                    <a:pt x="581" y="403"/>
                  </a:cubicBezTo>
                  <a:cubicBezTo>
                    <a:pt x="581" y="493"/>
                    <a:pt x="581" y="493"/>
                    <a:pt x="581" y="493"/>
                  </a:cubicBezTo>
                  <a:cubicBezTo>
                    <a:pt x="581" y="501"/>
                    <a:pt x="589" y="507"/>
                    <a:pt x="598" y="507"/>
                  </a:cubicBezTo>
                  <a:cubicBezTo>
                    <a:pt x="606" y="507"/>
                    <a:pt x="612" y="501"/>
                    <a:pt x="612" y="493"/>
                  </a:cubicBezTo>
                  <a:cubicBezTo>
                    <a:pt x="612" y="372"/>
                    <a:pt x="612" y="372"/>
                    <a:pt x="612" y="372"/>
                  </a:cubicBezTo>
                  <a:cubicBezTo>
                    <a:pt x="659" y="311"/>
                    <a:pt x="716" y="157"/>
                    <a:pt x="726" y="127"/>
                  </a:cubicBezTo>
                  <a:cubicBezTo>
                    <a:pt x="741" y="117"/>
                    <a:pt x="780" y="84"/>
                    <a:pt x="780" y="16"/>
                  </a:cubicBezTo>
                  <a:cubicBezTo>
                    <a:pt x="780" y="8"/>
                    <a:pt x="771" y="0"/>
                    <a:pt x="763"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8"/>
            <p:cNvSpPr>
              <a:spLocks/>
            </p:cNvSpPr>
            <p:nvPr/>
          </p:nvSpPr>
          <p:spPr bwMode="auto">
            <a:xfrm>
              <a:off x="2116138" y="1179513"/>
              <a:ext cx="274638" cy="260350"/>
            </a:xfrm>
            <a:custGeom>
              <a:avLst/>
              <a:gdLst>
                <a:gd name="T0" fmla="*/ 86 w 173"/>
                <a:gd name="T1" fmla="*/ 0 h 164"/>
                <a:gd name="T2" fmla="*/ 113 w 173"/>
                <a:gd name="T3" fmla="*/ 55 h 164"/>
                <a:gd name="T4" fmla="*/ 173 w 173"/>
                <a:gd name="T5" fmla="*/ 64 h 164"/>
                <a:gd name="T6" fmla="*/ 130 w 173"/>
                <a:gd name="T7" fmla="*/ 104 h 164"/>
                <a:gd name="T8" fmla="*/ 141 w 173"/>
                <a:gd name="T9" fmla="*/ 164 h 164"/>
                <a:gd name="T10" fmla="*/ 86 w 173"/>
                <a:gd name="T11" fmla="*/ 135 h 164"/>
                <a:gd name="T12" fmla="*/ 33 w 173"/>
                <a:gd name="T13" fmla="*/ 164 h 164"/>
                <a:gd name="T14" fmla="*/ 43 w 173"/>
                <a:gd name="T15" fmla="*/ 104 h 164"/>
                <a:gd name="T16" fmla="*/ 0 w 173"/>
                <a:gd name="T17" fmla="*/ 64 h 164"/>
                <a:gd name="T18" fmla="*/ 60 w 173"/>
                <a:gd name="T19" fmla="*/ 55 h 164"/>
                <a:gd name="T20" fmla="*/ 86 w 173"/>
                <a:gd name="T21" fmla="*/ 0 h 164"/>
                <a:gd name="T22" fmla="*/ 86 w 173"/>
                <a:gd name="T23" fmla="*/ 0 h 164"/>
                <a:gd name="T24" fmla="*/ 86 w 173"/>
                <a:gd name="T25"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64">
                  <a:moveTo>
                    <a:pt x="86" y="0"/>
                  </a:moveTo>
                  <a:lnTo>
                    <a:pt x="113" y="55"/>
                  </a:lnTo>
                  <a:lnTo>
                    <a:pt x="173" y="64"/>
                  </a:lnTo>
                  <a:lnTo>
                    <a:pt x="130" y="104"/>
                  </a:lnTo>
                  <a:lnTo>
                    <a:pt x="141" y="164"/>
                  </a:lnTo>
                  <a:lnTo>
                    <a:pt x="86" y="135"/>
                  </a:lnTo>
                  <a:lnTo>
                    <a:pt x="33" y="164"/>
                  </a:lnTo>
                  <a:lnTo>
                    <a:pt x="43" y="104"/>
                  </a:lnTo>
                  <a:lnTo>
                    <a:pt x="0" y="64"/>
                  </a:lnTo>
                  <a:lnTo>
                    <a:pt x="60" y="55"/>
                  </a:lnTo>
                  <a:lnTo>
                    <a:pt x="86" y="0"/>
                  </a:lnTo>
                  <a:lnTo>
                    <a:pt x="86" y="0"/>
                  </a:lnTo>
                  <a:lnTo>
                    <a:pt x="8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9"/>
            <p:cNvSpPr>
              <a:spLocks/>
            </p:cNvSpPr>
            <p:nvPr/>
          </p:nvSpPr>
          <p:spPr bwMode="auto">
            <a:xfrm>
              <a:off x="1817688" y="1311276"/>
              <a:ext cx="207963" cy="201613"/>
            </a:xfrm>
            <a:custGeom>
              <a:avLst/>
              <a:gdLst>
                <a:gd name="T0" fmla="*/ 65 w 131"/>
                <a:gd name="T1" fmla="*/ 0 h 127"/>
                <a:gd name="T2" fmla="*/ 86 w 131"/>
                <a:gd name="T3" fmla="*/ 43 h 127"/>
                <a:gd name="T4" fmla="*/ 131 w 131"/>
                <a:gd name="T5" fmla="*/ 48 h 127"/>
                <a:gd name="T6" fmla="*/ 98 w 131"/>
                <a:gd name="T7" fmla="*/ 81 h 127"/>
                <a:gd name="T8" fmla="*/ 105 w 131"/>
                <a:gd name="T9" fmla="*/ 127 h 127"/>
                <a:gd name="T10" fmla="*/ 65 w 131"/>
                <a:gd name="T11" fmla="*/ 104 h 127"/>
                <a:gd name="T12" fmla="*/ 26 w 131"/>
                <a:gd name="T13" fmla="*/ 127 h 127"/>
                <a:gd name="T14" fmla="*/ 33 w 131"/>
                <a:gd name="T15" fmla="*/ 81 h 127"/>
                <a:gd name="T16" fmla="*/ 0 w 131"/>
                <a:gd name="T17" fmla="*/ 48 h 127"/>
                <a:gd name="T18" fmla="*/ 45 w 131"/>
                <a:gd name="T19" fmla="*/ 43 h 127"/>
                <a:gd name="T20" fmla="*/ 65 w 131"/>
                <a:gd name="T21" fmla="*/ 0 h 127"/>
                <a:gd name="T22" fmla="*/ 65 w 131"/>
                <a:gd name="T23" fmla="*/ 0 h 127"/>
                <a:gd name="T24" fmla="*/ 65 w 131"/>
                <a:gd name="T2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27">
                  <a:moveTo>
                    <a:pt x="65" y="0"/>
                  </a:moveTo>
                  <a:lnTo>
                    <a:pt x="86" y="43"/>
                  </a:lnTo>
                  <a:lnTo>
                    <a:pt x="131" y="48"/>
                  </a:lnTo>
                  <a:lnTo>
                    <a:pt x="98" y="81"/>
                  </a:lnTo>
                  <a:lnTo>
                    <a:pt x="105" y="127"/>
                  </a:lnTo>
                  <a:lnTo>
                    <a:pt x="65" y="104"/>
                  </a:lnTo>
                  <a:lnTo>
                    <a:pt x="26" y="127"/>
                  </a:lnTo>
                  <a:lnTo>
                    <a:pt x="33" y="81"/>
                  </a:lnTo>
                  <a:lnTo>
                    <a:pt x="0" y="48"/>
                  </a:lnTo>
                  <a:lnTo>
                    <a:pt x="45" y="43"/>
                  </a:lnTo>
                  <a:lnTo>
                    <a:pt x="65" y="0"/>
                  </a:lnTo>
                  <a:lnTo>
                    <a:pt x="65" y="0"/>
                  </a:lnTo>
                  <a:lnTo>
                    <a:pt x="65"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10"/>
            <p:cNvSpPr>
              <a:spLocks/>
            </p:cNvSpPr>
            <p:nvPr/>
          </p:nvSpPr>
          <p:spPr bwMode="auto">
            <a:xfrm>
              <a:off x="1658938" y="1517651"/>
              <a:ext cx="142875" cy="138113"/>
            </a:xfrm>
            <a:custGeom>
              <a:avLst/>
              <a:gdLst>
                <a:gd name="T0" fmla="*/ 45 w 90"/>
                <a:gd name="T1" fmla="*/ 0 h 87"/>
                <a:gd name="T2" fmla="*/ 59 w 90"/>
                <a:gd name="T3" fmla="*/ 29 h 87"/>
                <a:gd name="T4" fmla="*/ 90 w 90"/>
                <a:gd name="T5" fmla="*/ 34 h 87"/>
                <a:gd name="T6" fmla="*/ 68 w 90"/>
                <a:gd name="T7" fmla="*/ 56 h 87"/>
                <a:gd name="T8" fmla="*/ 73 w 90"/>
                <a:gd name="T9" fmla="*/ 87 h 87"/>
                <a:gd name="T10" fmla="*/ 45 w 90"/>
                <a:gd name="T11" fmla="*/ 72 h 87"/>
                <a:gd name="T12" fmla="*/ 18 w 90"/>
                <a:gd name="T13" fmla="*/ 87 h 87"/>
                <a:gd name="T14" fmla="*/ 22 w 90"/>
                <a:gd name="T15" fmla="*/ 56 h 87"/>
                <a:gd name="T16" fmla="*/ 0 w 90"/>
                <a:gd name="T17" fmla="*/ 34 h 87"/>
                <a:gd name="T18" fmla="*/ 31 w 90"/>
                <a:gd name="T19" fmla="*/ 29 h 87"/>
                <a:gd name="T20" fmla="*/ 45 w 90"/>
                <a:gd name="T21" fmla="*/ 0 h 87"/>
                <a:gd name="T22" fmla="*/ 45 w 90"/>
                <a:gd name="T23" fmla="*/ 0 h 87"/>
                <a:gd name="T24" fmla="*/ 45 w 90"/>
                <a:gd name="T2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87">
                  <a:moveTo>
                    <a:pt x="45" y="0"/>
                  </a:moveTo>
                  <a:lnTo>
                    <a:pt x="59" y="29"/>
                  </a:lnTo>
                  <a:lnTo>
                    <a:pt x="90" y="34"/>
                  </a:lnTo>
                  <a:lnTo>
                    <a:pt x="68" y="56"/>
                  </a:lnTo>
                  <a:lnTo>
                    <a:pt x="73" y="87"/>
                  </a:lnTo>
                  <a:lnTo>
                    <a:pt x="45" y="72"/>
                  </a:lnTo>
                  <a:lnTo>
                    <a:pt x="18" y="87"/>
                  </a:lnTo>
                  <a:lnTo>
                    <a:pt x="22" y="56"/>
                  </a:lnTo>
                  <a:lnTo>
                    <a:pt x="0" y="34"/>
                  </a:lnTo>
                  <a:lnTo>
                    <a:pt x="31" y="29"/>
                  </a:lnTo>
                  <a:lnTo>
                    <a:pt x="45" y="0"/>
                  </a:lnTo>
                  <a:lnTo>
                    <a:pt x="45" y="0"/>
                  </a:lnTo>
                  <a:lnTo>
                    <a:pt x="45"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11"/>
            <p:cNvSpPr>
              <a:spLocks/>
            </p:cNvSpPr>
            <p:nvPr/>
          </p:nvSpPr>
          <p:spPr bwMode="auto">
            <a:xfrm>
              <a:off x="2697163" y="1517651"/>
              <a:ext cx="142875" cy="138113"/>
            </a:xfrm>
            <a:custGeom>
              <a:avLst/>
              <a:gdLst>
                <a:gd name="T0" fmla="*/ 45 w 90"/>
                <a:gd name="T1" fmla="*/ 0 h 87"/>
                <a:gd name="T2" fmla="*/ 60 w 90"/>
                <a:gd name="T3" fmla="*/ 29 h 87"/>
                <a:gd name="T4" fmla="*/ 90 w 90"/>
                <a:gd name="T5" fmla="*/ 34 h 87"/>
                <a:gd name="T6" fmla="*/ 68 w 90"/>
                <a:gd name="T7" fmla="*/ 56 h 87"/>
                <a:gd name="T8" fmla="*/ 74 w 90"/>
                <a:gd name="T9" fmla="*/ 87 h 87"/>
                <a:gd name="T10" fmla="*/ 45 w 90"/>
                <a:gd name="T11" fmla="*/ 72 h 87"/>
                <a:gd name="T12" fmla="*/ 18 w 90"/>
                <a:gd name="T13" fmla="*/ 87 h 87"/>
                <a:gd name="T14" fmla="*/ 23 w 90"/>
                <a:gd name="T15" fmla="*/ 56 h 87"/>
                <a:gd name="T16" fmla="*/ 0 w 90"/>
                <a:gd name="T17" fmla="*/ 34 h 87"/>
                <a:gd name="T18" fmla="*/ 32 w 90"/>
                <a:gd name="T19" fmla="*/ 29 h 87"/>
                <a:gd name="T20" fmla="*/ 45 w 90"/>
                <a:gd name="T21" fmla="*/ 0 h 87"/>
                <a:gd name="T22" fmla="*/ 45 w 90"/>
                <a:gd name="T23" fmla="*/ 0 h 87"/>
                <a:gd name="T24" fmla="*/ 45 w 90"/>
                <a:gd name="T2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87">
                  <a:moveTo>
                    <a:pt x="45" y="0"/>
                  </a:moveTo>
                  <a:lnTo>
                    <a:pt x="60" y="29"/>
                  </a:lnTo>
                  <a:lnTo>
                    <a:pt x="90" y="34"/>
                  </a:lnTo>
                  <a:lnTo>
                    <a:pt x="68" y="56"/>
                  </a:lnTo>
                  <a:lnTo>
                    <a:pt x="74" y="87"/>
                  </a:lnTo>
                  <a:lnTo>
                    <a:pt x="45" y="72"/>
                  </a:lnTo>
                  <a:lnTo>
                    <a:pt x="18" y="87"/>
                  </a:lnTo>
                  <a:lnTo>
                    <a:pt x="23" y="56"/>
                  </a:lnTo>
                  <a:lnTo>
                    <a:pt x="0" y="34"/>
                  </a:lnTo>
                  <a:lnTo>
                    <a:pt x="32" y="29"/>
                  </a:lnTo>
                  <a:lnTo>
                    <a:pt x="45" y="0"/>
                  </a:lnTo>
                  <a:lnTo>
                    <a:pt x="45" y="0"/>
                  </a:lnTo>
                  <a:lnTo>
                    <a:pt x="45"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12"/>
            <p:cNvSpPr>
              <a:spLocks/>
            </p:cNvSpPr>
            <p:nvPr/>
          </p:nvSpPr>
          <p:spPr bwMode="auto">
            <a:xfrm>
              <a:off x="2481263" y="1311276"/>
              <a:ext cx="211138" cy="201613"/>
            </a:xfrm>
            <a:custGeom>
              <a:avLst/>
              <a:gdLst>
                <a:gd name="T0" fmla="*/ 66 w 133"/>
                <a:gd name="T1" fmla="*/ 0 h 127"/>
                <a:gd name="T2" fmla="*/ 87 w 133"/>
                <a:gd name="T3" fmla="*/ 43 h 127"/>
                <a:gd name="T4" fmla="*/ 133 w 133"/>
                <a:gd name="T5" fmla="*/ 48 h 127"/>
                <a:gd name="T6" fmla="*/ 100 w 133"/>
                <a:gd name="T7" fmla="*/ 81 h 127"/>
                <a:gd name="T8" fmla="*/ 108 w 133"/>
                <a:gd name="T9" fmla="*/ 127 h 127"/>
                <a:gd name="T10" fmla="*/ 66 w 133"/>
                <a:gd name="T11" fmla="*/ 104 h 127"/>
                <a:gd name="T12" fmla="*/ 25 w 133"/>
                <a:gd name="T13" fmla="*/ 127 h 127"/>
                <a:gd name="T14" fmla="*/ 32 w 133"/>
                <a:gd name="T15" fmla="*/ 81 h 127"/>
                <a:gd name="T16" fmla="*/ 0 w 133"/>
                <a:gd name="T17" fmla="*/ 48 h 127"/>
                <a:gd name="T18" fmla="*/ 46 w 133"/>
                <a:gd name="T19" fmla="*/ 43 h 127"/>
                <a:gd name="T20" fmla="*/ 66 w 133"/>
                <a:gd name="T21" fmla="*/ 0 h 127"/>
                <a:gd name="T22" fmla="*/ 66 w 133"/>
                <a:gd name="T23" fmla="*/ 0 h 127"/>
                <a:gd name="T24" fmla="*/ 66 w 133"/>
                <a:gd name="T2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27">
                  <a:moveTo>
                    <a:pt x="66" y="0"/>
                  </a:moveTo>
                  <a:lnTo>
                    <a:pt x="87" y="43"/>
                  </a:lnTo>
                  <a:lnTo>
                    <a:pt x="133" y="48"/>
                  </a:lnTo>
                  <a:lnTo>
                    <a:pt x="100" y="81"/>
                  </a:lnTo>
                  <a:lnTo>
                    <a:pt x="108" y="127"/>
                  </a:lnTo>
                  <a:lnTo>
                    <a:pt x="66" y="104"/>
                  </a:lnTo>
                  <a:lnTo>
                    <a:pt x="25" y="127"/>
                  </a:lnTo>
                  <a:lnTo>
                    <a:pt x="32" y="81"/>
                  </a:lnTo>
                  <a:lnTo>
                    <a:pt x="0" y="48"/>
                  </a:lnTo>
                  <a:lnTo>
                    <a:pt x="46" y="43"/>
                  </a:lnTo>
                  <a:lnTo>
                    <a:pt x="66" y="0"/>
                  </a:lnTo>
                  <a:lnTo>
                    <a:pt x="66" y="0"/>
                  </a:lnTo>
                  <a:lnTo>
                    <a:pt x="6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5"/>
            <p:cNvSpPr>
              <a:spLocks/>
            </p:cNvSpPr>
            <p:nvPr/>
          </p:nvSpPr>
          <p:spPr bwMode="auto">
            <a:xfrm>
              <a:off x="1971676" y="1504951"/>
              <a:ext cx="574675" cy="438150"/>
            </a:xfrm>
            <a:custGeom>
              <a:avLst/>
              <a:gdLst>
                <a:gd name="T0" fmla="*/ 687 w 774"/>
                <a:gd name="T1" fmla="*/ 158 h 589"/>
                <a:gd name="T2" fmla="*/ 544 w 774"/>
                <a:gd name="T3" fmla="*/ 50 h 589"/>
                <a:gd name="T4" fmla="*/ 224 w 774"/>
                <a:gd name="T5" fmla="*/ 54 h 589"/>
                <a:gd name="T6" fmla="*/ 95 w 774"/>
                <a:gd name="T7" fmla="*/ 162 h 589"/>
                <a:gd name="T8" fmla="*/ 13 w 774"/>
                <a:gd name="T9" fmla="*/ 322 h 589"/>
                <a:gd name="T10" fmla="*/ 15 w 774"/>
                <a:gd name="T11" fmla="*/ 541 h 589"/>
                <a:gd name="T12" fmla="*/ 21 w 774"/>
                <a:gd name="T13" fmla="*/ 552 h 589"/>
                <a:gd name="T14" fmla="*/ 52 w 774"/>
                <a:gd name="T15" fmla="*/ 579 h 589"/>
                <a:gd name="T16" fmla="*/ 57 w 774"/>
                <a:gd name="T17" fmla="*/ 581 h 589"/>
                <a:gd name="T18" fmla="*/ 66 w 774"/>
                <a:gd name="T19" fmla="*/ 583 h 589"/>
                <a:gd name="T20" fmla="*/ 78 w 774"/>
                <a:gd name="T21" fmla="*/ 572 h 589"/>
                <a:gd name="T22" fmla="*/ 175 w 774"/>
                <a:gd name="T23" fmla="*/ 331 h 589"/>
                <a:gd name="T24" fmla="*/ 679 w 774"/>
                <a:gd name="T25" fmla="*/ 312 h 589"/>
                <a:gd name="T26" fmla="*/ 683 w 774"/>
                <a:gd name="T27" fmla="*/ 579 h 589"/>
                <a:gd name="T28" fmla="*/ 693 w 774"/>
                <a:gd name="T29" fmla="*/ 589 h 589"/>
                <a:gd name="T30" fmla="*/ 707 w 774"/>
                <a:gd name="T31" fmla="*/ 589 h 589"/>
                <a:gd name="T32" fmla="*/ 715 w 774"/>
                <a:gd name="T33" fmla="*/ 586 h 589"/>
                <a:gd name="T34" fmla="*/ 755 w 774"/>
                <a:gd name="T35" fmla="*/ 542 h 589"/>
                <a:gd name="T36" fmla="*/ 759 w 774"/>
                <a:gd name="T37" fmla="*/ 532 h 589"/>
                <a:gd name="T38" fmla="*/ 772 w 774"/>
                <a:gd name="T39" fmla="*/ 388 h 589"/>
                <a:gd name="T40" fmla="*/ 753 w 774"/>
                <a:gd name="T41" fmla="*/ 284 h 589"/>
                <a:gd name="T42" fmla="*/ 687 w 774"/>
                <a:gd name="T43" fmla="*/ 15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4" h="589">
                  <a:moveTo>
                    <a:pt x="687" y="158"/>
                  </a:moveTo>
                  <a:cubicBezTo>
                    <a:pt x="652" y="112"/>
                    <a:pt x="589" y="70"/>
                    <a:pt x="544" y="50"/>
                  </a:cubicBezTo>
                  <a:cubicBezTo>
                    <a:pt x="445" y="6"/>
                    <a:pt x="321" y="0"/>
                    <a:pt x="224" y="54"/>
                  </a:cubicBezTo>
                  <a:cubicBezTo>
                    <a:pt x="183" y="78"/>
                    <a:pt x="130" y="115"/>
                    <a:pt x="95" y="162"/>
                  </a:cubicBezTo>
                  <a:cubicBezTo>
                    <a:pt x="60" y="210"/>
                    <a:pt x="34" y="263"/>
                    <a:pt x="13" y="322"/>
                  </a:cubicBezTo>
                  <a:cubicBezTo>
                    <a:pt x="0" y="366"/>
                    <a:pt x="12" y="481"/>
                    <a:pt x="15" y="541"/>
                  </a:cubicBezTo>
                  <a:cubicBezTo>
                    <a:pt x="15" y="545"/>
                    <a:pt x="17" y="550"/>
                    <a:pt x="21" y="552"/>
                  </a:cubicBezTo>
                  <a:cubicBezTo>
                    <a:pt x="52" y="579"/>
                    <a:pt x="52" y="579"/>
                    <a:pt x="52" y="579"/>
                  </a:cubicBezTo>
                  <a:cubicBezTo>
                    <a:pt x="54" y="580"/>
                    <a:pt x="55" y="581"/>
                    <a:pt x="57" y="581"/>
                  </a:cubicBezTo>
                  <a:cubicBezTo>
                    <a:pt x="66" y="583"/>
                    <a:pt x="66" y="583"/>
                    <a:pt x="66" y="583"/>
                  </a:cubicBezTo>
                  <a:cubicBezTo>
                    <a:pt x="73" y="584"/>
                    <a:pt x="78" y="579"/>
                    <a:pt x="78" y="572"/>
                  </a:cubicBezTo>
                  <a:cubicBezTo>
                    <a:pt x="76" y="525"/>
                    <a:pt x="75" y="360"/>
                    <a:pt x="175" y="331"/>
                  </a:cubicBezTo>
                  <a:cubicBezTo>
                    <a:pt x="175" y="331"/>
                    <a:pt x="636" y="536"/>
                    <a:pt x="679" y="312"/>
                  </a:cubicBezTo>
                  <a:cubicBezTo>
                    <a:pt x="683" y="579"/>
                    <a:pt x="683" y="579"/>
                    <a:pt x="683" y="579"/>
                  </a:cubicBezTo>
                  <a:cubicBezTo>
                    <a:pt x="683" y="584"/>
                    <a:pt x="688" y="589"/>
                    <a:pt x="693" y="589"/>
                  </a:cubicBezTo>
                  <a:cubicBezTo>
                    <a:pt x="707" y="589"/>
                    <a:pt x="707" y="589"/>
                    <a:pt x="707" y="589"/>
                  </a:cubicBezTo>
                  <a:cubicBezTo>
                    <a:pt x="710" y="589"/>
                    <a:pt x="713" y="588"/>
                    <a:pt x="715" y="586"/>
                  </a:cubicBezTo>
                  <a:cubicBezTo>
                    <a:pt x="755" y="542"/>
                    <a:pt x="755" y="542"/>
                    <a:pt x="755" y="542"/>
                  </a:cubicBezTo>
                  <a:cubicBezTo>
                    <a:pt x="757" y="539"/>
                    <a:pt x="759" y="536"/>
                    <a:pt x="759" y="532"/>
                  </a:cubicBezTo>
                  <a:cubicBezTo>
                    <a:pt x="760" y="497"/>
                    <a:pt x="769" y="438"/>
                    <a:pt x="772" y="388"/>
                  </a:cubicBezTo>
                  <a:cubicBezTo>
                    <a:pt x="774" y="353"/>
                    <a:pt x="767" y="317"/>
                    <a:pt x="753" y="284"/>
                  </a:cubicBezTo>
                  <a:cubicBezTo>
                    <a:pt x="736" y="246"/>
                    <a:pt x="709" y="187"/>
                    <a:pt x="687" y="15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1703388" y="2298701"/>
              <a:ext cx="1098550" cy="255588"/>
            </a:xfrm>
            <a:custGeom>
              <a:avLst/>
              <a:gdLst>
                <a:gd name="T0" fmla="*/ 979 w 1480"/>
                <a:gd name="T1" fmla="*/ 0 h 344"/>
                <a:gd name="T2" fmla="*/ 736 w 1480"/>
                <a:gd name="T3" fmla="*/ 123 h 344"/>
                <a:gd name="T4" fmla="*/ 503 w 1480"/>
                <a:gd name="T5" fmla="*/ 0 h 344"/>
                <a:gd name="T6" fmla="*/ 184 w 1480"/>
                <a:gd name="T7" fmla="*/ 55 h 344"/>
                <a:gd name="T8" fmla="*/ 0 w 1480"/>
                <a:gd name="T9" fmla="*/ 344 h 344"/>
                <a:gd name="T10" fmla="*/ 1480 w 1480"/>
                <a:gd name="T11" fmla="*/ 344 h 344"/>
                <a:gd name="T12" fmla="*/ 1294 w 1480"/>
                <a:gd name="T13" fmla="*/ 55 h 344"/>
                <a:gd name="T14" fmla="*/ 979 w 1480"/>
                <a:gd name="T15" fmla="*/ 0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 h="344">
                  <a:moveTo>
                    <a:pt x="979" y="0"/>
                  </a:moveTo>
                  <a:cubicBezTo>
                    <a:pt x="979" y="0"/>
                    <a:pt x="895" y="123"/>
                    <a:pt x="736" y="123"/>
                  </a:cubicBezTo>
                  <a:cubicBezTo>
                    <a:pt x="574" y="123"/>
                    <a:pt x="503" y="0"/>
                    <a:pt x="503" y="0"/>
                  </a:cubicBezTo>
                  <a:cubicBezTo>
                    <a:pt x="503" y="0"/>
                    <a:pt x="296" y="4"/>
                    <a:pt x="184" y="55"/>
                  </a:cubicBezTo>
                  <a:cubicBezTo>
                    <a:pt x="73" y="108"/>
                    <a:pt x="0" y="344"/>
                    <a:pt x="0" y="344"/>
                  </a:cubicBezTo>
                  <a:cubicBezTo>
                    <a:pt x="1480" y="344"/>
                    <a:pt x="1480" y="344"/>
                    <a:pt x="1480" y="344"/>
                  </a:cubicBezTo>
                  <a:cubicBezTo>
                    <a:pt x="1480" y="344"/>
                    <a:pt x="1404" y="108"/>
                    <a:pt x="1294" y="55"/>
                  </a:cubicBezTo>
                  <a:cubicBezTo>
                    <a:pt x="1183" y="4"/>
                    <a:pt x="979" y="0"/>
                    <a:pt x="979"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2" name="Group 71"/>
          <p:cNvGrpSpPr>
            <a:grpSpLocks noChangeAspect="1"/>
          </p:cNvGrpSpPr>
          <p:nvPr/>
        </p:nvGrpSpPr>
        <p:grpSpPr>
          <a:xfrm>
            <a:off x="9343325" y="2188763"/>
            <a:ext cx="1387474" cy="837955"/>
            <a:chOff x="8920163" y="1331913"/>
            <a:chExt cx="1771650" cy="1069975"/>
          </a:xfrm>
        </p:grpSpPr>
        <p:sp>
          <p:nvSpPr>
            <p:cNvPr id="73" name="Freeform 37"/>
            <p:cNvSpPr>
              <a:spLocks noEditPoints="1"/>
            </p:cNvSpPr>
            <p:nvPr/>
          </p:nvSpPr>
          <p:spPr bwMode="auto">
            <a:xfrm>
              <a:off x="9534526" y="1420813"/>
              <a:ext cx="26988" cy="25400"/>
            </a:xfrm>
            <a:custGeom>
              <a:avLst/>
              <a:gdLst>
                <a:gd name="T0" fmla="*/ 13 w 34"/>
                <a:gd name="T1" fmla="*/ 19 h 31"/>
                <a:gd name="T2" fmla="*/ 4 w 34"/>
                <a:gd name="T3" fmla="*/ 27 h 31"/>
                <a:gd name="T4" fmla="*/ 0 w 34"/>
                <a:gd name="T5" fmla="*/ 31 h 31"/>
                <a:gd name="T6" fmla="*/ 3 w 34"/>
                <a:gd name="T7" fmla="*/ 28 h 31"/>
                <a:gd name="T8" fmla="*/ 11 w 34"/>
                <a:gd name="T9" fmla="*/ 20 h 31"/>
                <a:gd name="T10" fmla="*/ 16 w 34"/>
                <a:gd name="T11" fmla="*/ 20 h 31"/>
                <a:gd name="T12" fmla="*/ 16 w 34"/>
                <a:gd name="T13" fmla="*/ 19 h 31"/>
                <a:gd name="T14" fmla="*/ 13 w 34"/>
                <a:gd name="T15" fmla="*/ 19 h 31"/>
                <a:gd name="T16" fmla="*/ 16 w 34"/>
                <a:gd name="T17" fmla="*/ 16 h 31"/>
                <a:gd name="T18" fmla="*/ 16 w 34"/>
                <a:gd name="T19" fmla="*/ 19 h 31"/>
                <a:gd name="T20" fmla="*/ 17 w 34"/>
                <a:gd name="T21" fmla="*/ 19 h 31"/>
                <a:gd name="T22" fmla="*/ 17 w 34"/>
                <a:gd name="T23" fmla="*/ 16 h 31"/>
                <a:gd name="T24" fmla="*/ 16 w 34"/>
                <a:gd name="T25" fmla="*/ 16 h 31"/>
                <a:gd name="T26" fmla="*/ 17 w 34"/>
                <a:gd name="T27" fmla="*/ 14 h 31"/>
                <a:gd name="T28" fmla="*/ 17 w 34"/>
                <a:gd name="T29" fmla="*/ 16 h 31"/>
                <a:gd name="T30" fmla="*/ 19 w 34"/>
                <a:gd name="T31" fmla="*/ 13 h 31"/>
                <a:gd name="T32" fmla="*/ 17 w 34"/>
                <a:gd name="T33" fmla="*/ 14 h 31"/>
                <a:gd name="T34" fmla="*/ 20 w 34"/>
                <a:gd name="T35" fmla="*/ 13 h 31"/>
                <a:gd name="T36" fmla="*/ 23 w 34"/>
                <a:gd name="T37" fmla="*/ 8 h 31"/>
                <a:gd name="T38" fmla="*/ 20 w 34"/>
                <a:gd name="T39" fmla="*/ 13 h 31"/>
                <a:gd name="T40" fmla="*/ 25 w 34"/>
                <a:gd name="T41" fmla="*/ 6 h 31"/>
                <a:gd name="T42" fmla="*/ 24 w 34"/>
                <a:gd name="T43" fmla="*/ 7 h 31"/>
                <a:gd name="T44" fmla="*/ 28 w 34"/>
                <a:gd name="T45" fmla="*/ 5 h 31"/>
                <a:gd name="T46" fmla="*/ 25 w 34"/>
                <a:gd name="T47" fmla="*/ 6 h 31"/>
                <a:gd name="T48" fmla="*/ 28 w 34"/>
                <a:gd name="T49" fmla="*/ 3 h 31"/>
                <a:gd name="T50" fmla="*/ 28 w 34"/>
                <a:gd name="T51" fmla="*/ 5 h 31"/>
                <a:gd name="T52" fmla="*/ 29 w 34"/>
                <a:gd name="T53" fmla="*/ 3 h 31"/>
                <a:gd name="T54" fmla="*/ 28 w 34"/>
                <a:gd name="T55" fmla="*/ 3 h 31"/>
                <a:gd name="T56" fmla="*/ 29 w 34"/>
                <a:gd name="T57" fmla="*/ 2 h 31"/>
                <a:gd name="T58" fmla="*/ 29 w 34"/>
                <a:gd name="T59" fmla="*/ 3 h 31"/>
                <a:gd name="T60" fmla="*/ 32 w 34"/>
                <a:gd name="T61" fmla="*/ 3 h 31"/>
                <a:gd name="T62" fmla="*/ 32 w 34"/>
                <a:gd name="T63" fmla="*/ 2 h 31"/>
                <a:gd name="T64" fmla="*/ 29 w 34"/>
                <a:gd name="T65" fmla="*/ 2 h 31"/>
                <a:gd name="T66" fmla="*/ 33 w 34"/>
                <a:gd name="T67" fmla="*/ 1 h 31"/>
                <a:gd name="T68" fmla="*/ 32 w 34"/>
                <a:gd name="T69" fmla="*/ 2 h 31"/>
                <a:gd name="T70" fmla="*/ 33 w 34"/>
                <a:gd name="T71" fmla="*/ 2 h 31"/>
                <a:gd name="T72" fmla="*/ 34 w 34"/>
                <a:gd name="T73" fmla="*/ 0 h 31"/>
                <a:gd name="T74" fmla="*/ 33 w 34"/>
                <a:gd name="T7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 h="31">
                  <a:moveTo>
                    <a:pt x="13" y="19"/>
                  </a:moveTo>
                  <a:cubicBezTo>
                    <a:pt x="13" y="19"/>
                    <a:pt x="8" y="23"/>
                    <a:pt x="4" y="27"/>
                  </a:cubicBezTo>
                  <a:cubicBezTo>
                    <a:pt x="3" y="28"/>
                    <a:pt x="2" y="30"/>
                    <a:pt x="0" y="31"/>
                  </a:cubicBezTo>
                  <a:cubicBezTo>
                    <a:pt x="1" y="30"/>
                    <a:pt x="2" y="29"/>
                    <a:pt x="3" y="28"/>
                  </a:cubicBezTo>
                  <a:cubicBezTo>
                    <a:pt x="7" y="24"/>
                    <a:pt x="11" y="20"/>
                    <a:pt x="11" y="20"/>
                  </a:cubicBezTo>
                  <a:cubicBezTo>
                    <a:pt x="16" y="20"/>
                    <a:pt x="16" y="20"/>
                    <a:pt x="16" y="20"/>
                  </a:cubicBezTo>
                  <a:cubicBezTo>
                    <a:pt x="16" y="19"/>
                    <a:pt x="16" y="19"/>
                    <a:pt x="16" y="19"/>
                  </a:cubicBezTo>
                  <a:lnTo>
                    <a:pt x="13" y="19"/>
                  </a:lnTo>
                  <a:close/>
                  <a:moveTo>
                    <a:pt x="16" y="16"/>
                  </a:moveTo>
                  <a:cubicBezTo>
                    <a:pt x="16" y="16"/>
                    <a:pt x="16" y="16"/>
                    <a:pt x="16" y="19"/>
                  </a:cubicBezTo>
                  <a:cubicBezTo>
                    <a:pt x="17" y="19"/>
                    <a:pt x="17" y="19"/>
                    <a:pt x="17" y="19"/>
                  </a:cubicBezTo>
                  <a:cubicBezTo>
                    <a:pt x="17" y="16"/>
                    <a:pt x="17" y="16"/>
                    <a:pt x="17" y="16"/>
                  </a:cubicBezTo>
                  <a:cubicBezTo>
                    <a:pt x="16" y="16"/>
                    <a:pt x="16" y="16"/>
                    <a:pt x="16" y="16"/>
                  </a:cubicBezTo>
                  <a:close/>
                  <a:moveTo>
                    <a:pt x="17" y="14"/>
                  </a:moveTo>
                  <a:cubicBezTo>
                    <a:pt x="17" y="14"/>
                    <a:pt x="17" y="14"/>
                    <a:pt x="17" y="16"/>
                  </a:cubicBezTo>
                  <a:cubicBezTo>
                    <a:pt x="18" y="15"/>
                    <a:pt x="19" y="15"/>
                    <a:pt x="19" y="13"/>
                  </a:cubicBezTo>
                  <a:cubicBezTo>
                    <a:pt x="19" y="14"/>
                    <a:pt x="18" y="14"/>
                    <a:pt x="17" y="14"/>
                  </a:cubicBezTo>
                  <a:close/>
                  <a:moveTo>
                    <a:pt x="20" y="13"/>
                  </a:moveTo>
                  <a:cubicBezTo>
                    <a:pt x="21" y="12"/>
                    <a:pt x="22" y="10"/>
                    <a:pt x="23" y="8"/>
                  </a:cubicBezTo>
                  <a:cubicBezTo>
                    <a:pt x="21" y="10"/>
                    <a:pt x="21" y="12"/>
                    <a:pt x="20" y="13"/>
                  </a:cubicBezTo>
                  <a:close/>
                  <a:moveTo>
                    <a:pt x="25" y="6"/>
                  </a:moveTo>
                  <a:cubicBezTo>
                    <a:pt x="25" y="7"/>
                    <a:pt x="24" y="7"/>
                    <a:pt x="24" y="7"/>
                  </a:cubicBezTo>
                  <a:cubicBezTo>
                    <a:pt x="24" y="7"/>
                    <a:pt x="26" y="7"/>
                    <a:pt x="28" y="5"/>
                  </a:cubicBezTo>
                  <a:cubicBezTo>
                    <a:pt x="26" y="6"/>
                    <a:pt x="25" y="6"/>
                    <a:pt x="25" y="6"/>
                  </a:cubicBezTo>
                  <a:close/>
                  <a:moveTo>
                    <a:pt x="28" y="3"/>
                  </a:moveTo>
                  <a:cubicBezTo>
                    <a:pt x="28" y="4"/>
                    <a:pt x="28" y="5"/>
                    <a:pt x="28" y="5"/>
                  </a:cubicBezTo>
                  <a:cubicBezTo>
                    <a:pt x="28" y="5"/>
                    <a:pt x="29" y="4"/>
                    <a:pt x="29" y="3"/>
                  </a:cubicBezTo>
                  <a:lnTo>
                    <a:pt x="28" y="3"/>
                  </a:lnTo>
                  <a:close/>
                  <a:moveTo>
                    <a:pt x="29" y="2"/>
                  </a:moveTo>
                  <a:cubicBezTo>
                    <a:pt x="29" y="2"/>
                    <a:pt x="29" y="3"/>
                    <a:pt x="29" y="3"/>
                  </a:cubicBezTo>
                  <a:cubicBezTo>
                    <a:pt x="32" y="3"/>
                    <a:pt x="32" y="3"/>
                    <a:pt x="32" y="3"/>
                  </a:cubicBezTo>
                  <a:cubicBezTo>
                    <a:pt x="32" y="3"/>
                    <a:pt x="32" y="3"/>
                    <a:pt x="32" y="2"/>
                  </a:cubicBezTo>
                  <a:lnTo>
                    <a:pt x="29" y="2"/>
                  </a:lnTo>
                  <a:close/>
                  <a:moveTo>
                    <a:pt x="33" y="1"/>
                  </a:moveTo>
                  <a:cubicBezTo>
                    <a:pt x="32" y="1"/>
                    <a:pt x="32" y="2"/>
                    <a:pt x="32" y="2"/>
                  </a:cubicBezTo>
                  <a:cubicBezTo>
                    <a:pt x="33" y="2"/>
                    <a:pt x="33" y="2"/>
                    <a:pt x="33" y="2"/>
                  </a:cubicBezTo>
                  <a:cubicBezTo>
                    <a:pt x="33" y="2"/>
                    <a:pt x="33" y="1"/>
                    <a:pt x="34" y="0"/>
                  </a:cubicBezTo>
                  <a:cubicBezTo>
                    <a:pt x="33" y="0"/>
                    <a:pt x="33" y="1"/>
                    <a:pt x="33"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38"/>
            <p:cNvSpPr>
              <a:spLocks noEditPoints="1"/>
            </p:cNvSpPr>
            <p:nvPr/>
          </p:nvSpPr>
          <p:spPr bwMode="auto">
            <a:xfrm>
              <a:off x="9547226" y="1420813"/>
              <a:ext cx="14288" cy="15875"/>
            </a:xfrm>
            <a:custGeom>
              <a:avLst/>
              <a:gdLst>
                <a:gd name="T0" fmla="*/ 0 w 18"/>
                <a:gd name="T1" fmla="*/ 16 h 19"/>
                <a:gd name="T2" fmla="*/ 0 w 18"/>
                <a:gd name="T3" fmla="*/ 19 h 19"/>
                <a:gd name="T4" fmla="*/ 1 w 18"/>
                <a:gd name="T5" fmla="*/ 19 h 19"/>
                <a:gd name="T6" fmla="*/ 1 w 18"/>
                <a:gd name="T7" fmla="*/ 16 h 19"/>
                <a:gd name="T8" fmla="*/ 0 w 18"/>
                <a:gd name="T9" fmla="*/ 16 h 19"/>
                <a:gd name="T10" fmla="*/ 4 w 18"/>
                <a:gd name="T11" fmla="*/ 13 h 19"/>
                <a:gd name="T12" fmla="*/ 7 w 18"/>
                <a:gd name="T13" fmla="*/ 8 h 19"/>
                <a:gd name="T14" fmla="*/ 4 w 18"/>
                <a:gd name="T15" fmla="*/ 13 h 19"/>
                <a:gd name="T16" fmla="*/ 12 w 18"/>
                <a:gd name="T17" fmla="*/ 3 h 19"/>
                <a:gd name="T18" fmla="*/ 12 w 18"/>
                <a:gd name="T19" fmla="*/ 5 h 19"/>
                <a:gd name="T20" fmla="*/ 13 w 18"/>
                <a:gd name="T21" fmla="*/ 3 h 19"/>
                <a:gd name="T22" fmla="*/ 12 w 18"/>
                <a:gd name="T23" fmla="*/ 3 h 19"/>
                <a:gd name="T24" fmla="*/ 17 w 18"/>
                <a:gd name="T25" fmla="*/ 1 h 19"/>
                <a:gd name="T26" fmla="*/ 16 w 18"/>
                <a:gd name="T27" fmla="*/ 2 h 19"/>
                <a:gd name="T28" fmla="*/ 17 w 18"/>
                <a:gd name="T29" fmla="*/ 2 h 19"/>
                <a:gd name="T30" fmla="*/ 18 w 18"/>
                <a:gd name="T31" fmla="*/ 0 h 19"/>
                <a:gd name="T32" fmla="*/ 17 w 18"/>
                <a:gd name="T3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9">
                  <a:moveTo>
                    <a:pt x="0" y="16"/>
                  </a:moveTo>
                  <a:cubicBezTo>
                    <a:pt x="0" y="16"/>
                    <a:pt x="0" y="16"/>
                    <a:pt x="0" y="19"/>
                  </a:cubicBezTo>
                  <a:cubicBezTo>
                    <a:pt x="1" y="19"/>
                    <a:pt x="1" y="19"/>
                    <a:pt x="1" y="19"/>
                  </a:cubicBezTo>
                  <a:cubicBezTo>
                    <a:pt x="1" y="16"/>
                    <a:pt x="1" y="16"/>
                    <a:pt x="1" y="16"/>
                  </a:cubicBezTo>
                  <a:cubicBezTo>
                    <a:pt x="0" y="16"/>
                    <a:pt x="0" y="16"/>
                    <a:pt x="0" y="16"/>
                  </a:cubicBezTo>
                  <a:close/>
                  <a:moveTo>
                    <a:pt x="4" y="13"/>
                  </a:moveTo>
                  <a:cubicBezTo>
                    <a:pt x="5" y="12"/>
                    <a:pt x="6" y="10"/>
                    <a:pt x="7" y="8"/>
                  </a:cubicBezTo>
                  <a:cubicBezTo>
                    <a:pt x="5" y="10"/>
                    <a:pt x="5" y="12"/>
                    <a:pt x="4" y="13"/>
                  </a:cubicBezTo>
                  <a:close/>
                  <a:moveTo>
                    <a:pt x="12" y="3"/>
                  </a:moveTo>
                  <a:cubicBezTo>
                    <a:pt x="12" y="4"/>
                    <a:pt x="12" y="5"/>
                    <a:pt x="12" y="5"/>
                  </a:cubicBezTo>
                  <a:cubicBezTo>
                    <a:pt x="12" y="5"/>
                    <a:pt x="13" y="4"/>
                    <a:pt x="13" y="3"/>
                  </a:cubicBezTo>
                  <a:lnTo>
                    <a:pt x="12" y="3"/>
                  </a:lnTo>
                  <a:close/>
                  <a:moveTo>
                    <a:pt x="17" y="1"/>
                  </a:moveTo>
                  <a:cubicBezTo>
                    <a:pt x="16" y="1"/>
                    <a:pt x="16" y="2"/>
                    <a:pt x="16" y="2"/>
                  </a:cubicBezTo>
                  <a:cubicBezTo>
                    <a:pt x="17" y="2"/>
                    <a:pt x="17" y="2"/>
                    <a:pt x="17" y="2"/>
                  </a:cubicBezTo>
                  <a:cubicBezTo>
                    <a:pt x="17" y="2"/>
                    <a:pt x="17" y="1"/>
                    <a:pt x="18" y="0"/>
                  </a:cubicBezTo>
                  <a:cubicBezTo>
                    <a:pt x="17" y="0"/>
                    <a:pt x="17" y="1"/>
                    <a:pt x="17"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39"/>
            <p:cNvSpPr>
              <a:spLocks noEditPoints="1"/>
            </p:cNvSpPr>
            <p:nvPr/>
          </p:nvSpPr>
          <p:spPr bwMode="auto">
            <a:xfrm>
              <a:off x="8920163" y="1331913"/>
              <a:ext cx="1771650" cy="1069975"/>
            </a:xfrm>
            <a:custGeom>
              <a:avLst/>
              <a:gdLst>
                <a:gd name="T0" fmla="*/ 1361 w 2169"/>
                <a:gd name="T1" fmla="*/ 370 h 1311"/>
                <a:gd name="T2" fmla="*/ 727 w 2169"/>
                <a:gd name="T3" fmla="*/ 120 h 1311"/>
                <a:gd name="T4" fmla="*/ 41 w 2169"/>
                <a:gd name="T5" fmla="*/ 491 h 1311"/>
                <a:gd name="T6" fmla="*/ 41 w 2169"/>
                <a:gd name="T7" fmla="*/ 1311 h 1311"/>
                <a:gd name="T8" fmla="*/ 814 w 2169"/>
                <a:gd name="T9" fmla="*/ 687 h 1311"/>
                <a:gd name="T10" fmla="*/ 1060 w 2169"/>
                <a:gd name="T11" fmla="*/ 1266 h 1311"/>
                <a:gd name="T12" fmla="*/ 2169 w 2169"/>
                <a:gd name="T13" fmla="*/ 1266 h 1311"/>
                <a:gd name="T14" fmla="*/ 751 w 2169"/>
                <a:gd name="T15" fmla="*/ 142 h 1311"/>
                <a:gd name="T16" fmla="*/ 764 w 2169"/>
                <a:gd name="T17" fmla="*/ 129 h 1311"/>
                <a:gd name="T18" fmla="*/ 768 w 2169"/>
                <a:gd name="T19" fmla="*/ 126 h 1311"/>
                <a:gd name="T20" fmla="*/ 771 w 2169"/>
                <a:gd name="T21" fmla="*/ 123 h 1311"/>
                <a:gd name="T22" fmla="*/ 776 w 2169"/>
                <a:gd name="T23" fmla="*/ 116 h 1311"/>
                <a:gd name="T24" fmla="*/ 780 w 2169"/>
                <a:gd name="T25" fmla="*/ 113 h 1311"/>
                <a:gd name="T26" fmla="*/ 784 w 2169"/>
                <a:gd name="T27" fmla="*/ 111 h 1311"/>
                <a:gd name="T28" fmla="*/ 787 w 2169"/>
                <a:gd name="T29" fmla="*/ 109 h 1311"/>
                <a:gd name="T30" fmla="*/ 816 w 2169"/>
                <a:gd name="T31" fmla="*/ 88 h 1311"/>
                <a:gd name="T32" fmla="*/ 981 w 2169"/>
                <a:gd name="T33" fmla="*/ 335 h 1311"/>
                <a:gd name="T34" fmla="*/ 780 w 2169"/>
                <a:gd name="T35" fmla="*/ 1266 h 1311"/>
                <a:gd name="T36" fmla="*/ 33 w 2169"/>
                <a:gd name="T37" fmla="*/ 1266 h 1311"/>
                <a:gd name="T38" fmla="*/ 666 w 2169"/>
                <a:gd name="T39" fmla="*/ 524 h 1311"/>
                <a:gd name="T40" fmla="*/ 1060 w 2169"/>
                <a:gd name="T41" fmla="*/ 696 h 1311"/>
                <a:gd name="T42" fmla="*/ 780 w 2169"/>
                <a:gd name="T43" fmla="*/ 622 h 1311"/>
                <a:gd name="T44" fmla="*/ 665 w 2169"/>
                <a:gd name="T45" fmla="*/ 370 h 1311"/>
                <a:gd name="T46" fmla="*/ 994 w 2169"/>
                <a:gd name="T47" fmla="*/ 386 h 1311"/>
                <a:gd name="T48" fmla="*/ 1023 w 2169"/>
                <a:gd name="T49" fmla="*/ 33 h 1311"/>
                <a:gd name="T50" fmla="*/ 1290 w 2169"/>
                <a:gd name="T51" fmla="*/ 524 h 1311"/>
                <a:gd name="T52" fmla="*/ 2136 w 2169"/>
                <a:gd name="T53" fmla="*/ 1266 h 1311"/>
                <a:gd name="T54" fmla="*/ 1093 w 2169"/>
                <a:gd name="T55" fmla="*/ 1266 h 1311"/>
                <a:gd name="T56" fmla="*/ 1365 w 2169"/>
                <a:gd name="T57" fmla="*/ 1046 h 1311"/>
                <a:gd name="T58" fmla="*/ 1509 w 2169"/>
                <a:gd name="T59" fmla="*/ 847 h 1311"/>
                <a:gd name="T60" fmla="*/ 1699 w 2169"/>
                <a:gd name="T61" fmla="*/ 914 h 1311"/>
                <a:gd name="T62" fmla="*/ 1794 w 2169"/>
                <a:gd name="T63" fmla="*/ 893 h 1311"/>
                <a:gd name="T64" fmla="*/ 2029 w 2169"/>
                <a:gd name="T65" fmla="*/ 719 h 1311"/>
                <a:gd name="T66" fmla="*/ 2136 w 2169"/>
                <a:gd name="T67" fmla="*/ 1266 h 1311"/>
                <a:gd name="T68" fmla="*/ 1386 w 2169"/>
                <a:gd name="T69" fmla="*/ 996 h 1311"/>
                <a:gd name="T70" fmla="*/ 1513 w 2169"/>
                <a:gd name="T71" fmla="*/ 806 h 1311"/>
                <a:gd name="T72" fmla="*/ 1537 w 2169"/>
                <a:gd name="T73" fmla="*/ 830 h 1311"/>
                <a:gd name="T74" fmla="*/ 1747 w 2169"/>
                <a:gd name="T75" fmla="*/ 883 h 1311"/>
                <a:gd name="T76" fmla="*/ 1723 w 2169"/>
                <a:gd name="T77" fmla="*/ 907 h 1311"/>
                <a:gd name="T78" fmla="*/ 2005 w 2169"/>
                <a:gd name="T79" fmla="*/ 721 h 1311"/>
                <a:gd name="T80" fmla="*/ 2136 w 2169"/>
                <a:gd name="T81" fmla="*/ 570 h 1311"/>
                <a:gd name="T82" fmla="*/ 1979 w 2169"/>
                <a:gd name="T83" fmla="*/ 673 h 1311"/>
                <a:gd name="T84" fmla="*/ 1773 w 2169"/>
                <a:gd name="T85" fmla="*/ 868 h 1311"/>
                <a:gd name="T86" fmla="*/ 1584 w 2169"/>
                <a:gd name="T87" fmla="*/ 806 h 1311"/>
                <a:gd name="T88" fmla="*/ 1489 w 2169"/>
                <a:gd name="T89" fmla="*/ 822 h 1311"/>
                <a:gd name="T90" fmla="*/ 1316 w 2169"/>
                <a:gd name="T91" fmla="*/ 996 h 1311"/>
                <a:gd name="T92" fmla="*/ 1093 w 2169"/>
                <a:gd name="T93" fmla="*/ 722 h 1311"/>
                <a:gd name="T94" fmla="*/ 2136 w 2169"/>
                <a:gd name="T95" fmla="*/ 537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9" h="1311">
                  <a:moveTo>
                    <a:pt x="2123" y="491"/>
                  </a:moveTo>
                  <a:cubicBezTo>
                    <a:pt x="1341" y="491"/>
                    <a:pt x="1341" y="491"/>
                    <a:pt x="1341" y="491"/>
                  </a:cubicBezTo>
                  <a:cubicBezTo>
                    <a:pt x="1354" y="453"/>
                    <a:pt x="1361" y="412"/>
                    <a:pt x="1361" y="370"/>
                  </a:cubicBezTo>
                  <a:cubicBezTo>
                    <a:pt x="1361" y="166"/>
                    <a:pt x="1196" y="0"/>
                    <a:pt x="994" y="0"/>
                  </a:cubicBezTo>
                  <a:cubicBezTo>
                    <a:pt x="900" y="0"/>
                    <a:pt x="813" y="37"/>
                    <a:pt x="747" y="99"/>
                  </a:cubicBezTo>
                  <a:cubicBezTo>
                    <a:pt x="739" y="104"/>
                    <a:pt x="735" y="112"/>
                    <a:pt x="727" y="120"/>
                  </a:cubicBezTo>
                  <a:cubicBezTo>
                    <a:pt x="669" y="183"/>
                    <a:pt x="632" y="274"/>
                    <a:pt x="632" y="370"/>
                  </a:cubicBezTo>
                  <a:cubicBezTo>
                    <a:pt x="632" y="412"/>
                    <a:pt x="639" y="453"/>
                    <a:pt x="652" y="491"/>
                  </a:cubicBezTo>
                  <a:cubicBezTo>
                    <a:pt x="41" y="491"/>
                    <a:pt x="41" y="491"/>
                    <a:pt x="41" y="491"/>
                  </a:cubicBezTo>
                  <a:cubicBezTo>
                    <a:pt x="16" y="491"/>
                    <a:pt x="0" y="512"/>
                    <a:pt x="0" y="537"/>
                  </a:cubicBezTo>
                  <a:cubicBezTo>
                    <a:pt x="0" y="537"/>
                    <a:pt x="0" y="537"/>
                    <a:pt x="0" y="1266"/>
                  </a:cubicBezTo>
                  <a:cubicBezTo>
                    <a:pt x="0" y="1291"/>
                    <a:pt x="16" y="1311"/>
                    <a:pt x="41" y="1311"/>
                  </a:cubicBezTo>
                  <a:cubicBezTo>
                    <a:pt x="41" y="1311"/>
                    <a:pt x="41" y="1311"/>
                    <a:pt x="768" y="1311"/>
                  </a:cubicBezTo>
                  <a:cubicBezTo>
                    <a:pt x="793" y="1311"/>
                    <a:pt x="814" y="1291"/>
                    <a:pt x="814" y="1266"/>
                  </a:cubicBezTo>
                  <a:cubicBezTo>
                    <a:pt x="814" y="1266"/>
                    <a:pt x="814" y="1266"/>
                    <a:pt x="814" y="687"/>
                  </a:cubicBezTo>
                  <a:cubicBezTo>
                    <a:pt x="867" y="718"/>
                    <a:pt x="929" y="736"/>
                    <a:pt x="994" y="736"/>
                  </a:cubicBezTo>
                  <a:cubicBezTo>
                    <a:pt x="1017" y="736"/>
                    <a:pt x="1039" y="734"/>
                    <a:pt x="1060" y="730"/>
                  </a:cubicBezTo>
                  <a:cubicBezTo>
                    <a:pt x="1060" y="1266"/>
                    <a:pt x="1060" y="1266"/>
                    <a:pt x="1060" y="1266"/>
                  </a:cubicBezTo>
                  <a:cubicBezTo>
                    <a:pt x="1060" y="1291"/>
                    <a:pt x="1081" y="1311"/>
                    <a:pt x="1106" y="1311"/>
                  </a:cubicBezTo>
                  <a:cubicBezTo>
                    <a:pt x="2123" y="1311"/>
                    <a:pt x="2123" y="1311"/>
                    <a:pt x="2123" y="1311"/>
                  </a:cubicBezTo>
                  <a:cubicBezTo>
                    <a:pt x="2148" y="1311"/>
                    <a:pt x="2169" y="1291"/>
                    <a:pt x="2169" y="1266"/>
                  </a:cubicBezTo>
                  <a:cubicBezTo>
                    <a:pt x="2169" y="537"/>
                    <a:pt x="2169" y="537"/>
                    <a:pt x="2169" y="537"/>
                  </a:cubicBezTo>
                  <a:cubicBezTo>
                    <a:pt x="2169" y="512"/>
                    <a:pt x="2148" y="491"/>
                    <a:pt x="2123" y="491"/>
                  </a:cubicBezTo>
                  <a:close/>
                  <a:moveTo>
                    <a:pt x="751" y="142"/>
                  </a:moveTo>
                  <a:cubicBezTo>
                    <a:pt x="751" y="142"/>
                    <a:pt x="751" y="142"/>
                    <a:pt x="751" y="141"/>
                  </a:cubicBezTo>
                  <a:cubicBezTo>
                    <a:pt x="753" y="140"/>
                    <a:pt x="754" y="138"/>
                    <a:pt x="755" y="137"/>
                  </a:cubicBezTo>
                  <a:cubicBezTo>
                    <a:pt x="759" y="133"/>
                    <a:pt x="764" y="129"/>
                    <a:pt x="764" y="129"/>
                  </a:cubicBezTo>
                  <a:cubicBezTo>
                    <a:pt x="767" y="129"/>
                    <a:pt x="767" y="129"/>
                    <a:pt x="767" y="129"/>
                  </a:cubicBezTo>
                  <a:cubicBezTo>
                    <a:pt x="767" y="126"/>
                    <a:pt x="767" y="126"/>
                    <a:pt x="767" y="126"/>
                  </a:cubicBezTo>
                  <a:cubicBezTo>
                    <a:pt x="767" y="126"/>
                    <a:pt x="767" y="126"/>
                    <a:pt x="768" y="126"/>
                  </a:cubicBezTo>
                  <a:cubicBezTo>
                    <a:pt x="768" y="124"/>
                    <a:pt x="768" y="124"/>
                    <a:pt x="768" y="124"/>
                  </a:cubicBezTo>
                  <a:cubicBezTo>
                    <a:pt x="769" y="124"/>
                    <a:pt x="770" y="124"/>
                    <a:pt x="770" y="123"/>
                  </a:cubicBezTo>
                  <a:cubicBezTo>
                    <a:pt x="771" y="123"/>
                    <a:pt x="771" y="123"/>
                    <a:pt x="771" y="123"/>
                  </a:cubicBezTo>
                  <a:cubicBezTo>
                    <a:pt x="772" y="122"/>
                    <a:pt x="772" y="120"/>
                    <a:pt x="774" y="118"/>
                  </a:cubicBezTo>
                  <a:cubicBezTo>
                    <a:pt x="775" y="118"/>
                    <a:pt x="775" y="118"/>
                    <a:pt x="775" y="117"/>
                  </a:cubicBezTo>
                  <a:cubicBezTo>
                    <a:pt x="775" y="117"/>
                    <a:pt x="776" y="117"/>
                    <a:pt x="776" y="116"/>
                  </a:cubicBezTo>
                  <a:cubicBezTo>
                    <a:pt x="776" y="116"/>
                    <a:pt x="777" y="116"/>
                    <a:pt x="779" y="115"/>
                  </a:cubicBezTo>
                  <a:cubicBezTo>
                    <a:pt x="779" y="115"/>
                    <a:pt x="779" y="114"/>
                    <a:pt x="779" y="113"/>
                  </a:cubicBezTo>
                  <a:cubicBezTo>
                    <a:pt x="780" y="113"/>
                    <a:pt x="780" y="113"/>
                    <a:pt x="780" y="113"/>
                  </a:cubicBezTo>
                  <a:cubicBezTo>
                    <a:pt x="780" y="113"/>
                    <a:pt x="780" y="112"/>
                    <a:pt x="780" y="112"/>
                  </a:cubicBezTo>
                  <a:cubicBezTo>
                    <a:pt x="783" y="112"/>
                    <a:pt x="783" y="112"/>
                    <a:pt x="783" y="112"/>
                  </a:cubicBezTo>
                  <a:cubicBezTo>
                    <a:pt x="783" y="112"/>
                    <a:pt x="783" y="111"/>
                    <a:pt x="784" y="111"/>
                  </a:cubicBezTo>
                  <a:cubicBezTo>
                    <a:pt x="784" y="111"/>
                    <a:pt x="784" y="110"/>
                    <a:pt x="785" y="110"/>
                  </a:cubicBezTo>
                  <a:cubicBezTo>
                    <a:pt x="785" y="110"/>
                    <a:pt x="785" y="110"/>
                    <a:pt x="785" y="110"/>
                  </a:cubicBezTo>
                  <a:cubicBezTo>
                    <a:pt x="785" y="109"/>
                    <a:pt x="786" y="109"/>
                    <a:pt x="787" y="109"/>
                  </a:cubicBezTo>
                  <a:cubicBezTo>
                    <a:pt x="791" y="107"/>
                    <a:pt x="795" y="104"/>
                    <a:pt x="800" y="101"/>
                  </a:cubicBezTo>
                  <a:cubicBezTo>
                    <a:pt x="804" y="98"/>
                    <a:pt x="808" y="95"/>
                    <a:pt x="812" y="93"/>
                  </a:cubicBezTo>
                  <a:cubicBezTo>
                    <a:pt x="816" y="88"/>
                    <a:pt x="816" y="88"/>
                    <a:pt x="816" y="88"/>
                  </a:cubicBezTo>
                  <a:cubicBezTo>
                    <a:pt x="820" y="88"/>
                    <a:pt x="824" y="84"/>
                    <a:pt x="832" y="80"/>
                  </a:cubicBezTo>
                  <a:cubicBezTo>
                    <a:pt x="894" y="47"/>
                    <a:pt x="956" y="43"/>
                    <a:pt x="989" y="39"/>
                  </a:cubicBezTo>
                  <a:cubicBezTo>
                    <a:pt x="982" y="282"/>
                    <a:pt x="981" y="327"/>
                    <a:pt x="981" y="335"/>
                  </a:cubicBezTo>
                  <a:cubicBezTo>
                    <a:pt x="739" y="162"/>
                    <a:pt x="739" y="162"/>
                    <a:pt x="739" y="162"/>
                  </a:cubicBezTo>
                  <a:cubicBezTo>
                    <a:pt x="742" y="155"/>
                    <a:pt x="745" y="149"/>
                    <a:pt x="751" y="142"/>
                  </a:cubicBezTo>
                  <a:close/>
                  <a:moveTo>
                    <a:pt x="780" y="1266"/>
                  </a:moveTo>
                  <a:cubicBezTo>
                    <a:pt x="780" y="1274"/>
                    <a:pt x="776" y="1278"/>
                    <a:pt x="768" y="1278"/>
                  </a:cubicBezTo>
                  <a:cubicBezTo>
                    <a:pt x="768" y="1278"/>
                    <a:pt x="768" y="1278"/>
                    <a:pt x="41" y="1278"/>
                  </a:cubicBezTo>
                  <a:cubicBezTo>
                    <a:pt x="37" y="1278"/>
                    <a:pt x="33" y="1274"/>
                    <a:pt x="33" y="1266"/>
                  </a:cubicBezTo>
                  <a:cubicBezTo>
                    <a:pt x="33" y="1266"/>
                    <a:pt x="33" y="1266"/>
                    <a:pt x="33" y="537"/>
                  </a:cubicBezTo>
                  <a:cubicBezTo>
                    <a:pt x="33" y="528"/>
                    <a:pt x="37" y="524"/>
                    <a:pt x="41" y="524"/>
                  </a:cubicBezTo>
                  <a:cubicBezTo>
                    <a:pt x="666" y="524"/>
                    <a:pt x="666" y="524"/>
                    <a:pt x="666" y="524"/>
                  </a:cubicBezTo>
                  <a:cubicBezTo>
                    <a:pt x="692" y="580"/>
                    <a:pt x="731" y="629"/>
                    <a:pt x="780" y="665"/>
                  </a:cubicBezTo>
                  <a:lnTo>
                    <a:pt x="780" y="1266"/>
                  </a:lnTo>
                  <a:close/>
                  <a:moveTo>
                    <a:pt x="1060" y="696"/>
                  </a:moveTo>
                  <a:cubicBezTo>
                    <a:pt x="1039" y="700"/>
                    <a:pt x="1017" y="702"/>
                    <a:pt x="994" y="702"/>
                  </a:cubicBezTo>
                  <a:cubicBezTo>
                    <a:pt x="928" y="702"/>
                    <a:pt x="866" y="682"/>
                    <a:pt x="814" y="647"/>
                  </a:cubicBezTo>
                  <a:cubicBezTo>
                    <a:pt x="802" y="640"/>
                    <a:pt x="791" y="631"/>
                    <a:pt x="780" y="622"/>
                  </a:cubicBezTo>
                  <a:cubicBezTo>
                    <a:pt x="749" y="595"/>
                    <a:pt x="722" y="562"/>
                    <a:pt x="703" y="524"/>
                  </a:cubicBezTo>
                  <a:cubicBezTo>
                    <a:pt x="697" y="513"/>
                    <a:pt x="692" y="502"/>
                    <a:pt x="688" y="491"/>
                  </a:cubicBezTo>
                  <a:cubicBezTo>
                    <a:pt x="673" y="453"/>
                    <a:pt x="665" y="412"/>
                    <a:pt x="665" y="370"/>
                  </a:cubicBezTo>
                  <a:cubicBezTo>
                    <a:pt x="665" y="303"/>
                    <a:pt x="685" y="241"/>
                    <a:pt x="718" y="187"/>
                  </a:cubicBezTo>
                  <a:cubicBezTo>
                    <a:pt x="986" y="382"/>
                    <a:pt x="986" y="382"/>
                    <a:pt x="986" y="382"/>
                  </a:cubicBezTo>
                  <a:cubicBezTo>
                    <a:pt x="990" y="382"/>
                    <a:pt x="994" y="386"/>
                    <a:pt x="994" y="386"/>
                  </a:cubicBezTo>
                  <a:cubicBezTo>
                    <a:pt x="999" y="386"/>
                    <a:pt x="1003" y="386"/>
                    <a:pt x="1003" y="382"/>
                  </a:cubicBezTo>
                  <a:cubicBezTo>
                    <a:pt x="1007" y="382"/>
                    <a:pt x="1011" y="374"/>
                    <a:pt x="1011" y="370"/>
                  </a:cubicBezTo>
                  <a:cubicBezTo>
                    <a:pt x="1023" y="33"/>
                    <a:pt x="1023" y="33"/>
                    <a:pt x="1023" y="33"/>
                  </a:cubicBezTo>
                  <a:cubicBezTo>
                    <a:pt x="1192" y="50"/>
                    <a:pt x="1328" y="191"/>
                    <a:pt x="1328" y="370"/>
                  </a:cubicBezTo>
                  <a:cubicBezTo>
                    <a:pt x="1328" y="412"/>
                    <a:pt x="1320" y="453"/>
                    <a:pt x="1305" y="491"/>
                  </a:cubicBezTo>
                  <a:cubicBezTo>
                    <a:pt x="1301" y="502"/>
                    <a:pt x="1296" y="513"/>
                    <a:pt x="1290" y="524"/>
                  </a:cubicBezTo>
                  <a:cubicBezTo>
                    <a:pt x="1249" y="602"/>
                    <a:pt x="1179" y="661"/>
                    <a:pt x="1093" y="688"/>
                  </a:cubicBezTo>
                  <a:cubicBezTo>
                    <a:pt x="1083" y="691"/>
                    <a:pt x="1072" y="694"/>
                    <a:pt x="1060" y="696"/>
                  </a:cubicBezTo>
                  <a:close/>
                  <a:moveTo>
                    <a:pt x="2136" y="1266"/>
                  </a:moveTo>
                  <a:cubicBezTo>
                    <a:pt x="2136" y="1274"/>
                    <a:pt x="2131" y="1278"/>
                    <a:pt x="2123" y="1278"/>
                  </a:cubicBezTo>
                  <a:cubicBezTo>
                    <a:pt x="1106" y="1278"/>
                    <a:pt x="1106" y="1278"/>
                    <a:pt x="1106" y="1278"/>
                  </a:cubicBezTo>
                  <a:cubicBezTo>
                    <a:pt x="1097" y="1278"/>
                    <a:pt x="1093" y="1274"/>
                    <a:pt x="1093" y="1266"/>
                  </a:cubicBezTo>
                  <a:cubicBezTo>
                    <a:pt x="1093" y="1137"/>
                    <a:pt x="1093" y="1137"/>
                    <a:pt x="1093" y="1137"/>
                  </a:cubicBezTo>
                  <a:cubicBezTo>
                    <a:pt x="1332" y="1034"/>
                    <a:pt x="1332" y="1034"/>
                    <a:pt x="1332" y="1034"/>
                  </a:cubicBezTo>
                  <a:cubicBezTo>
                    <a:pt x="1340" y="1042"/>
                    <a:pt x="1353" y="1046"/>
                    <a:pt x="1365" y="1046"/>
                  </a:cubicBezTo>
                  <a:cubicBezTo>
                    <a:pt x="1390" y="1046"/>
                    <a:pt x="1410" y="1021"/>
                    <a:pt x="1410" y="996"/>
                  </a:cubicBezTo>
                  <a:cubicBezTo>
                    <a:pt x="1410" y="988"/>
                    <a:pt x="1410" y="980"/>
                    <a:pt x="1406" y="972"/>
                  </a:cubicBezTo>
                  <a:cubicBezTo>
                    <a:pt x="1509" y="847"/>
                    <a:pt x="1509" y="847"/>
                    <a:pt x="1509" y="847"/>
                  </a:cubicBezTo>
                  <a:cubicBezTo>
                    <a:pt x="1518" y="851"/>
                    <a:pt x="1526" y="856"/>
                    <a:pt x="1534" y="856"/>
                  </a:cubicBezTo>
                  <a:cubicBezTo>
                    <a:pt x="1551" y="856"/>
                    <a:pt x="1563" y="847"/>
                    <a:pt x="1571" y="839"/>
                  </a:cubicBezTo>
                  <a:cubicBezTo>
                    <a:pt x="1699" y="914"/>
                    <a:pt x="1699" y="914"/>
                    <a:pt x="1699" y="914"/>
                  </a:cubicBezTo>
                  <a:cubicBezTo>
                    <a:pt x="1703" y="938"/>
                    <a:pt x="1724" y="955"/>
                    <a:pt x="1748" y="955"/>
                  </a:cubicBezTo>
                  <a:cubicBezTo>
                    <a:pt x="1773" y="955"/>
                    <a:pt x="1794" y="934"/>
                    <a:pt x="1794" y="905"/>
                  </a:cubicBezTo>
                  <a:cubicBezTo>
                    <a:pt x="1794" y="893"/>
                    <a:pt x="1794" y="893"/>
                    <a:pt x="1794" y="893"/>
                  </a:cubicBezTo>
                  <a:cubicBezTo>
                    <a:pt x="1954" y="760"/>
                    <a:pt x="1954" y="760"/>
                    <a:pt x="1954" y="760"/>
                  </a:cubicBezTo>
                  <a:cubicBezTo>
                    <a:pt x="1963" y="764"/>
                    <a:pt x="1971" y="769"/>
                    <a:pt x="1979" y="769"/>
                  </a:cubicBezTo>
                  <a:cubicBezTo>
                    <a:pt x="2008" y="769"/>
                    <a:pt x="2029" y="748"/>
                    <a:pt x="2029" y="719"/>
                  </a:cubicBezTo>
                  <a:cubicBezTo>
                    <a:pt x="2029" y="715"/>
                    <a:pt x="2029" y="711"/>
                    <a:pt x="2024" y="706"/>
                  </a:cubicBezTo>
                  <a:cubicBezTo>
                    <a:pt x="2136" y="615"/>
                    <a:pt x="2136" y="615"/>
                    <a:pt x="2136" y="615"/>
                  </a:cubicBezTo>
                  <a:lnTo>
                    <a:pt x="2136" y="1266"/>
                  </a:lnTo>
                  <a:close/>
                  <a:moveTo>
                    <a:pt x="1339" y="996"/>
                  </a:moveTo>
                  <a:cubicBezTo>
                    <a:pt x="1339" y="983"/>
                    <a:pt x="1349" y="973"/>
                    <a:pt x="1363" y="973"/>
                  </a:cubicBezTo>
                  <a:cubicBezTo>
                    <a:pt x="1376" y="973"/>
                    <a:pt x="1386" y="983"/>
                    <a:pt x="1386" y="996"/>
                  </a:cubicBezTo>
                  <a:cubicBezTo>
                    <a:pt x="1386" y="1010"/>
                    <a:pt x="1376" y="1020"/>
                    <a:pt x="1363" y="1020"/>
                  </a:cubicBezTo>
                  <a:cubicBezTo>
                    <a:pt x="1349" y="1020"/>
                    <a:pt x="1339" y="1010"/>
                    <a:pt x="1339" y="996"/>
                  </a:cubicBezTo>
                  <a:close/>
                  <a:moveTo>
                    <a:pt x="1513" y="806"/>
                  </a:moveTo>
                  <a:cubicBezTo>
                    <a:pt x="1513" y="793"/>
                    <a:pt x="1523" y="782"/>
                    <a:pt x="1537" y="782"/>
                  </a:cubicBezTo>
                  <a:cubicBezTo>
                    <a:pt x="1550" y="782"/>
                    <a:pt x="1560" y="793"/>
                    <a:pt x="1560" y="806"/>
                  </a:cubicBezTo>
                  <a:cubicBezTo>
                    <a:pt x="1560" y="819"/>
                    <a:pt x="1550" y="830"/>
                    <a:pt x="1537" y="830"/>
                  </a:cubicBezTo>
                  <a:cubicBezTo>
                    <a:pt x="1523" y="830"/>
                    <a:pt x="1513" y="819"/>
                    <a:pt x="1513" y="806"/>
                  </a:cubicBezTo>
                  <a:close/>
                  <a:moveTo>
                    <a:pt x="1723" y="907"/>
                  </a:moveTo>
                  <a:cubicBezTo>
                    <a:pt x="1723" y="894"/>
                    <a:pt x="1734" y="883"/>
                    <a:pt x="1747" y="883"/>
                  </a:cubicBezTo>
                  <a:cubicBezTo>
                    <a:pt x="1760" y="883"/>
                    <a:pt x="1771" y="894"/>
                    <a:pt x="1771" y="907"/>
                  </a:cubicBezTo>
                  <a:cubicBezTo>
                    <a:pt x="1771" y="921"/>
                    <a:pt x="1760" y="931"/>
                    <a:pt x="1747" y="931"/>
                  </a:cubicBezTo>
                  <a:cubicBezTo>
                    <a:pt x="1734" y="931"/>
                    <a:pt x="1723" y="921"/>
                    <a:pt x="1723" y="907"/>
                  </a:cubicBezTo>
                  <a:close/>
                  <a:moveTo>
                    <a:pt x="1957" y="721"/>
                  </a:moveTo>
                  <a:cubicBezTo>
                    <a:pt x="1957" y="708"/>
                    <a:pt x="1968" y="697"/>
                    <a:pt x="1981" y="697"/>
                  </a:cubicBezTo>
                  <a:cubicBezTo>
                    <a:pt x="1994" y="697"/>
                    <a:pt x="2005" y="708"/>
                    <a:pt x="2005" y="721"/>
                  </a:cubicBezTo>
                  <a:cubicBezTo>
                    <a:pt x="2005" y="734"/>
                    <a:pt x="1994" y="745"/>
                    <a:pt x="1981" y="745"/>
                  </a:cubicBezTo>
                  <a:cubicBezTo>
                    <a:pt x="1968" y="745"/>
                    <a:pt x="1957" y="734"/>
                    <a:pt x="1957" y="721"/>
                  </a:cubicBezTo>
                  <a:close/>
                  <a:moveTo>
                    <a:pt x="2136" y="570"/>
                  </a:moveTo>
                  <a:cubicBezTo>
                    <a:pt x="2127" y="578"/>
                    <a:pt x="2127" y="578"/>
                    <a:pt x="2127" y="578"/>
                  </a:cubicBezTo>
                  <a:cubicBezTo>
                    <a:pt x="2004" y="677"/>
                    <a:pt x="2004" y="677"/>
                    <a:pt x="2004" y="677"/>
                  </a:cubicBezTo>
                  <a:cubicBezTo>
                    <a:pt x="1999" y="674"/>
                    <a:pt x="1986" y="673"/>
                    <a:pt x="1979" y="673"/>
                  </a:cubicBezTo>
                  <a:cubicBezTo>
                    <a:pt x="1954" y="674"/>
                    <a:pt x="1934" y="694"/>
                    <a:pt x="1934" y="719"/>
                  </a:cubicBezTo>
                  <a:cubicBezTo>
                    <a:pt x="1934" y="735"/>
                    <a:pt x="1934" y="735"/>
                    <a:pt x="1934" y="735"/>
                  </a:cubicBezTo>
                  <a:cubicBezTo>
                    <a:pt x="1773" y="868"/>
                    <a:pt x="1773" y="868"/>
                    <a:pt x="1773" y="868"/>
                  </a:cubicBezTo>
                  <a:cubicBezTo>
                    <a:pt x="1765" y="860"/>
                    <a:pt x="1750" y="859"/>
                    <a:pt x="1742" y="860"/>
                  </a:cubicBezTo>
                  <a:cubicBezTo>
                    <a:pt x="1725" y="862"/>
                    <a:pt x="1715" y="868"/>
                    <a:pt x="1707" y="881"/>
                  </a:cubicBezTo>
                  <a:cubicBezTo>
                    <a:pt x="1584" y="806"/>
                    <a:pt x="1584" y="806"/>
                    <a:pt x="1584" y="806"/>
                  </a:cubicBezTo>
                  <a:cubicBezTo>
                    <a:pt x="1584" y="781"/>
                    <a:pt x="1563" y="756"/>
                    <a:pt x="1534" y="756"/>
                  </a:cubicBezTo>
                  <a:cubicBezTo>
                    <a:pt x="1509" y="756"/>
                    <a:pt x="1489" y="781"/>
                    <a:pt x="1489" y="806"/>
                  </a:cubicBezTo>
                  <a:cubicBezTo>
                    <a:pt x="1489" y="822"/>
                    <a:pt x="1489" y="822"/>
                    <a:pt x="1489" y="822"/>
                  </a:cubicBezTo>
                  <a:cubicBezTo>
                    <a:pt x="1379" y="950"/>
                    <a:pt x="1379" y="950"/>
                    <a:pt x="1379" y="950"/>
                  </a:cubicBezTo>
                  <a:cubicBezTo>
                    <a:pt x="1379" y="950"/>
                    <a:pt x="1372" y="947"/>
                    <a:pt x="1365" y="947"/>
                  </a:cubicBezTo>
                  <a:cubicBezTo>
                    <a:pt x="1336" y="947"/>
                    <a:pt x="1316" y="972"/>
                    <a:pt x="1316" y="996"/>
                  </a:cubicBezTo>
                  <a:cubicBezTo>
                    <a:pt x="1316" y="1001"/>
                    <a:pt x="1316" y="1001"/>
                    <a:pt x="1316" y="1001"/>
                  </a:cubicBezTo>
                  <a:cubicBezTo>
                    <a:pt x="1093" y="1100"/>
                    <a:pt x="1093" y="1100"/>
                    <a:pt x="1093" y="1100"/>
                  </a:cubicBezTo>
                  <a:cubicBezTo>
                    <a:pt x="1093" y="722"/>
                    <a:pt x="1093" y="722"/>
                    <a:pt x="1093" y="722"/>
                  </a:cubicBezTo>
                  <a:cubicBezTo>
                    <a:pt x="1197" y="693"/>
                    <a:pt x="1282" y="620"/>
                    <a:pt x="1327" y="524"/>
                  </a:cubicBezTo>
                  <a:cubicBezTo>
                    <a:pt x="2123" y="524"/>
                    <a:pt x="2123" y="524"/>
                    <a:pt x="2123" y="524"/>
                  </a:cubicBezTo>
                  <a:cubicBezTo>
                    <a:pt x="2131" y="524"/>
                    <a:pt x="2136" y="528"/>
                    <a:pt x="2136" y="537"/>
                  </a:cubicBezTo>
                  <a:lnTo>
                    <a:pt x="2136" y="57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45"/>
            <p:cNvSpPr>
              <a:spLocks/>
            </p:cNvSpPr>
            <p:nvPr/>
          </p:nvSpPr>
          <p:spPr bwMode="auto">
            <a:xfrm>
              <a:off x="9547226" y="1433513"/>
              <a:ext cx="1588" cy="3175"/>
            </a:xfrm>
            <a:custGeom>
              <a:avLst/>
              <a:gdLst>
                <a:gd name="T0" fmla="*/ 1 w 1"/>
                <a:gd name="T1" fmla="*/ 0 h 3"/>
                <a:gd name="T2" fmla="*/ 1 w 1"/>
                <a:gd name="T3" fmla="*/ 3 h 3"/>
                <a:gd name="T4" fmla="*/ 0 w 1"/>
                <a:gd name="T5" fmla="*/ 3 h 3"/>
                <a:gd name="T6" fmla="*/ 0 w 1"/>
                <a:gd name="T7" fmla="*/ 0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1" y="3"/>
                    <a:pt x="1" y="3"/>
                    <a:pt x="1" y="3"/>
                  </a:cubicBezTo>
                  <a:cubicBezTo>
                    <a:pt x="1" y="3"/>
                    <a:pt x="1" y="3"/>
                    <a:pt x="0" y="3"/>
                  </a:cubicBezTo>
                  <a:cubicBezTo>
                    <a:pt x="0" y="0"/>
                    <a:pt x="0" y="0"/>
                    <a:pt x="0" y="0"/>
                  </a:cubicBezTo>
                  <a:cubicBezTo>
                    <a:pt x="0" y="0"/>
                    <a:pt x="0" y="0"/>
                    <a:pt x="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46"/>
            <p:cNvSpPr>
              <a:spLocks/>
            </p:cNvSpPr>
            <p:nvPr/>
          </p:nvSpPr>
          <p:spPr bwMode="auto">
            <a:xfrm>
              <a:off x="9550401" y="1427163"/>
              <a:ext cx="3175" cy="4763"/>
            </a:xfrm>
            <a:custGeom>
              <a:avLst/>
              <a:gdLst>
                <a:gd name="T0" fmla="*/ 3 w 3"/>
                <a:gd name="T1" fmla="*/ 0 h 5"/>
                <a:gd name="T2" fmla="*/ 0 w 3"/>
                <a:gd name="T3" fmla="*/ 5 h 5"/>
                <a:gd name="T4" fmla="*/ 3 w 3"/>
                <a:gd name="T5" fmla="*/ 0 h 5"/>
              </a:gdLst>
              <a:ahLst/>
              <a:cxnLst>
                <a:cxn ang="0">
                  <a:pos x="T0" y="T1"/>
                </a:cxn>
                <a:cxn ang="0">
                  <a:pos x="T2" y="T3"/>
                </a:cxn>
                <a:cxn ang="0">
                  <a:pos x="T4" y="T5"/>
                </a:cxn>
              </a:cxnLst>
              <a:rect l="0" t="0" r="r" b="b"/>
              <a:pathLst>
                <a:path w="3" h="5">
                  <a:moveTo>
                    <a:pt x="3" y="0"/>
                  </a:moveTo>
                  <a:cubicBezTo>
                    <a:pt x="2" y="2"/>
                    <a:pt x="1" y="4"/>
                    <a:pt x="0" y="5"/>
                  </a:cubicBezTo>
                  <a:cubicBezTo>
                    <a:pt x="1" y="4"/>
                    <a:pt x="1" y="2"/>
                    <a:pt x="3"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47"/>
            <p:cNvSpPr>
              <a:spLocks/>
            </p:cNvSpPr>
            <p:nvPr/>
          </p:nvSpPr>
          <p:spPr bwMode="auto">
            <a:xfrm>
              <a:off x="9556751" y="1423988"/>
              <a:ext cx="1588" cy="1588"/>
            </a:xfrm>
            <a:custGeom>
              <a:avLst/>
              <a:gdLst>
                <a:gd name="T0" fmla="*/ 1 w 1"/>
                <a:gd name="T1" fmla="*/ 0 h 2"/>
                <a:gd name="T2" fmla="*/ 0 w 1"/>
                <a:gd name="T3" fmla="*/ 2 h 2"/>
                <a:gd name="T4" fmla="*/ 0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2"/>
                    <a:pt x="0" y="2"/>
                  </a:cubicBezTo>
                  <a:cubicBezTo>
                    <a:pt x="0" y="2"/>
                    <a:pt x="0" y="1"/>
                    <a:pt x="0" y="0"/>
                  </a:cubicBezTo>
                  <a:lnTo>
                    <a:pt x="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Freeform 48"/>
            <p:cNvSpPr>
              <a:spLocks/>
            </p:cNvSpPr>
            <p:nvPr/>
          </p:nvSpPr>
          <p:spPr bwMode="auto">
            <a:xfrm>
              <a:off x="9559926" y="1420813"/>
              <a:ext cx="1588" cy="1588"/>
            </a:xfrm>
            <a:custGeom>
              <a:avLst/>
              <a:gdLst>
                <a:gd name="T0" fmla="*/ 2 w 2"/>
                <a:gd name="T1" fmla="*/ 0 h 2"/>
                <a:gd name="T2" fmla="*/ 1 w 2"/>
                <a:gd name="T3" fmla="*/ 2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1"/>
                    <a:pt x="1" y="2"/>
                    <a:pt x="1" y="2"/>
                  </a:cubicBezTo>
                  <a:cubicBezTo>
                    <a:pt x="0" y="2"/>
                    <a:pt x="0" y="2"/>
                    <a:pt x="0" y="2"/>
                  </a:cubicBezTo>
                  <a:cubicBezTo>
                    <a:pt x="0" y="2"/>
                    <a:pt x="0" y="1"/>
                    <a:pt x="1" y="1"/>
                  </a:cubicBezTo>
                  <a:cubicBezTo>
                    <a:pt x="1" y="1"/>
                    <a:pt x="1" y="0"/>
                    <a:pt x="2"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0" name="Freeform 40"/>
            <p:cNvSpPr>
              <a:spLocks/>
            </p:cNvSpPr>
            <p:nvPr/>
          </p:nvSpPr>
          <p:spPr bwMode="auto">
            <a:xfrm>
              <a:off x="9813926" y="1833563"/>
              <a:ext cx="850900" cy="542925"/>
            </a:xfrm>
            <a:custGeom>
              <a:avLst/>
              <a:gdLst>
                <a:gd name="T0" fmla="*/ 1043 w 1043"/>
                <a:gd name="T1" fmla="*/ 0 h 663"/>
                <a:gd name="T2" fmla="*/ 1043 w 1043"/>
                <a:gd name="T3" fmla="*/ 651 h 663"/>
                <a:gd name="T4" fmla="*/ 1030 w 1043"/>
                <a:gd name="T5" fmla="*/ 663 h 663"/>
                <a:gd name="T6" fmla="*/ 13 w 1043"/>
                <a:gd name="T7" fmla="*/ 663 h 663"/>
                <a:gd name="T8" fmla="*/ 0 w 1043"/>
                <a:gd name="T9" fmla="*/ 651 h 663"/>
                <a:gd name="T10" fmla="*/ 0 w 1043"/>
                <a:gd name="T11" fmla="*/ 522 h 663"/>
                <a:gd name="T12" fmla="*/ 239 w 1043"/>
                <a:gd name="T13" fmla="*/ 419 h 663"/>
                <a:gd name="T14" fmla="*/ 272 w 1043"/>
                <a:gd name="T15" fmla="*/ 431 h 663"/>
                <a:gd name="T16" fmla="*/ 317 w 1043"/>
                <a:gd name="T17" fmla="*/ 381 h 663"/>
                <a:gd name="T18" fmla="*/ 313 w 1043"/>
                <a:gd name="T19" fmla="*/ 357 h 663"/>
                <a:gd name="T20" fmla="*/ 416 w 1043"/>
                <a:gd name="T21" fmla="*/ 232 h 663"/>
                <a:gd name="T22" fmla="*/ 441 w 1043"/>
                <a:gd name="T23" fmla="*/ 241 h 663"/>
                <a:gd name="T24" fmla="*/ 478 w 1043"/>
                <a:gd name="T25" fmla="*/ 224 h 663"/>
                <a:gd name="T26" fmla="*/ 606 w 1043"/>
                <a:gd name="T27" fmla="*/ 299 h 663"/>
                <a:gd name="T28" fmla="*/ 655 w 1043"/>
                <a:gd name="T29" fmla="*/ 340 h 663"/>
                <a:gd name="T30" fmla="*/ 701 w 1043"/>
                <a:gd name="T31" fmla="*/ 290 h 663"/>
                <a:gd name="T32" fmla="*/ 701 w 1043"/>
                <a:gd name="T33" fmla="*/ 278 h 663"/>
                <a:gd name="T34" fmla="*/ 861 w 1043"/>
                <a:gd name="T35" fmla="*/ 145 h 663"/>
                <a:gd name="T36" fmla="*/ 886 w 1043"/>
                <a:gd name="T37" fmla="*/ 154 h 663"/>
                <a:gd name="T38" fmla="*/ 936 w 1043"/>
                <a:gd name="T39" fmla="*/ 104 h 663"/>
                <a:gd name="T40" fmla="*/ 931 w 1043"/>
                <a:gd name="T41" fmla="*/ 91 h 663"/>
                <a:gd name="T42" fmla="*/ 1043 w 1043"/>
                <a:gd name="T43" fmla="*/ 0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3" h="663">
                  <a:moveTo>
                    <a:pt x="1043" y="0"/>
                  </a:moveTo>
                  <a:cubicBezTo>
                    <a:pt x="1043" y="651"/>
                    <a:pt x="1043" y="651"/>
                    <a:pt x="1043" y="651"/>
                  </a:cubicBezTo>
                  <a:cubicBezTo>
                    <a:pt x="1043" y="659"/>
                    <a:pt x="1038" y="663"/>
                    <a:pt x="1030" y="663"/>
                  </a:cubicBezTo>
                  <a:cubicBezTo>
                    <a:pt x="13" y="663"/>
                    <a:pt x="13" y="663"/>
                    <a:pt x="13" y="663"/>
                  </a:cubicBezTo>
                  <a:cubicBezTo>
                    <a:pt x="4" y="663"/>
                    <a:pt x="0" y="659"/>
                    <a:pt x="0" y="651"/>
                  </a:cubicBezTo>
                  <a:cubicBezTo>
                    <a:pt x="0" y="522"/>
                    <a:pt x="0" y="522"/>
                    <a:pt x="0" y="522"/>
                  </a:cubicBezTo>
                  <a:cubicBezTo>
                    <a:pt x="239" y="419"/>
                    <a:pt x="239" y="419"/>
                    <a:pt x="239" y="419"/>
                  </a:cubicBezTo>
                  <a:cubicBezTo>
                    <a:pt x="247" y="427"/>
                    <a:pt x="260" y="431"/>
                    <a:pt x="272" y="431"/>
                  </a:cubicBezTo>
                  <a:cubicBezTo>
                    <a:pt x="297" y="431"/>
                    <a:pt x="317" y="406"/>
                    <a:pt x="317" y="381"/>
                  </a:cubicBezTo>
                  <a:cubicBezTo>
                    <a:pt x="317" y="373"/>
                    <a:pt x="317" y="365"/>
                    <a:pt x="313" y="357"/>
                  </a:cubicBezTo>
                  <a:cubicBezTo>
                    <a:pt x="416" y="232"/>
                    <a:pt x="416" y="232"/>
                    <a:pt x="416" y="232"/>
                  </a:cubicBezTo>
                  <a:cubicBezTo>
                    <a:pt x="425" y="236"/>
                    <a:pt x="433" y="241"/>
                    <a:pt x="441" y="241"/>
                  </a:cubicBezTo>
                  <a:cubicBezTo>
                    <a:pt x="458" y="241"/>
                    <a:pt x="470" y="232"/>
                    <a:pt x="478" y="224"/>
                  </a:cubicBezTo>
                  <a:cubicBezTo>
                    <a:pt x="606" y="299"/>
                    <a:pt x="606" y="299"/>
                    <a:pt x="606" y="299"/>
                  </a:cubicBezTo>
                  <a:cubicBezTo>
                    <a:pt x="610" y="323"/>
                    <a:pt x="631" y="340"/>
                    <a:pt x="655" y="340"/>
                  </a:cubicBezTo>
                  <a:cubicBezTo>
                    <a:pt x="680" y="340"/>
                    <a:pt x="701" y="319"/>
                    <a:pt x="701" y="290"/>
                  </a:cubicBezTo>
                  <a:cubicBezTo>
                    <a:pt x="701" y="278"/>
                    <a:pt x="701" y="278"/>
                    <a:pt x="701" y="278"/>
                  </a:cubicBezTo>
                  <a:cubicBezTo>
                    <a:pt x="861" y="145"/>
                    <a:pt x="861" y="145"/>
                    <a:pt x="861" y="145"/>
                  </a:cubicBezTo>
                  <a:cubicBezTo>
                    <a:pt x="870" y="149"/>
                    <a:pt x="878" y="154"/>
                    <a:pt x="886" y="154"/>
                  </a:cubicBezTo>
                  <a:cubicBezTo>
                    <a:pt x="915" y="154"/>
                    <a:pt x="936" y="133"/>
                    <a:pt x="936" y="104"/>
                  </a:cubicBezTo>
                  <a:cubicBezTo>
                    <a:pt x="936" y="100"/>
                    <a:pt x="936" y="96"/>
                    <a:pt x="931" y="91"/>
                  </a:cubicBezTo>
                  <a:cubicBezTo>
                    <a:pt x="1043" y="0"/>
                    <a:pt x="1043" y="0"/>
                    <a:pt x="1043"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41"/>
            <p:cNvSpPr>
              <a:spLocks/>
            </p:cNvSpPr>
            <p:nvPr/>
          </p:nvSpPr>
          <p:spPr bwMode="auto">
            <a:xfrm>
              <a:off x="9355138" y="1876425"/>
              <a:ext cx="123825" cy="458788"/>
            </a:xfrm>
            <a:custGeom>
              <a:avLst/>
              <a:gdLst>
                <a:gd name="T0" fmla="*/ 152 w 152"/>
                <a:gd name="T1" fmla="*/ 5 h 561"/>
                <a:gd name="T2" fmla="*/ 152 w 152"/>
                <a:gd name="T3" fmla="*/ 553 h 561"/>
                <a:gd name="T4" fmla="*/ 148 w 152"/>
                <a:gd name="T5" fmla="*/ 561 h 561"/>
                <a:gd name="T6" fmla="*/ 4 w 152"/>
                <a:gd name="T7" fmla="*/ 561 h 561"/>
                <a:gd name="T8" fmla="*/ 0 w 152"/>
                <a:gd name="T9" fmla="*/ 553 h 561"/>
                <a:gd name="T10" fmla="*/ 0 w 152"/>
                <a:gd name="T11" fmla="*/ 5 h 561"/>
                <a:gd name="T12" fmla="*/ 4 w 152"/>
                <a:gd name="T13" fmla="*/ 0 h 561"/>
                <a:gd name="T14" fmla="*/ 148 w 152"/>
                <a:gd name="T15" fmla="*/ 0 h 561"/>
                <a:gd name="T16" fmla="*/ 152 w 152"/>
                <a:gd name="T17" fmla="*/ 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561">
                  <a:moveTo>
                    <a:pt x="152" y="5"/>
                  </a:moveTo>
                  <a:cubicBezTo>
                    <a:pt x="152" y="553"/>
                    <a:pt x="152" y="553"/>
                    <a:pt x="152" y="553"/>
                  </a:cubicBezTo>
                  <a:cubicBezTo>
                    <a:pt x="152" y="557"/>
                    <a:pt x="148" y="561"/>
                    <a:pt x="148" y="561"/>
                  </a:cubicBezTo>
                  <a:cubicBezTo>
                    <a:pt x="4" y="561"/>
                    <a:pt x="4" y="561"/>
                    <a:pt x="4" y="561"/>
                  </a:cubicBezTo>
                  <a:cubicBezTo>
                    <a:pt x="0" y="561"/>
                    <a:pt x="0" y="557"/>
                    <a:pt x="0" y="553"/>
                  </a:cubicBezTo>
                  <a:cubicBezTo>
                    <a:pt x="0" y="5"/>
                    <a:pt x="0" y="5"/>
                    <a:pt x="0" y="5"/>
                  </a:cubicBezTo>
                  <a:cubicBezTo>
                    <a:pt x="0" y="5"/>
                    <a:pt x="0" y="0"/>
                    <a:pt x="4" y="0"/>
                  </a:cubicBezTo>
                  <a:cubicBezTo>
                    <a:pt x="148" y="0"/>
                    <a:pt x="148" y="0"/>
                    <a:pt x="148" y="0"/>
                  </a:cubicBezTo>
                  <a:lnTo>
                    <a:pt x="152" y="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42"/>
            <p:cNvSpPr>
              <a:spLocks/>
            </p:cNvSpPr>
            <p:nvPr/>
          </p:nvSpPr>
          <p:spPr bwMode="auto">
            <a:xfrm>
              <a:off x="9178926" y="2017713"/>
              <a:ext cx="123825" cy="317500"/>
            </a:xfrm>
            <a:custGeom>
              <a:avLst/>
              <a:gdLst>
                <a:gd name="T0" fmla="*/ 151 w 151"/>
                <a:gd name="T1" fmla="*/ 4 h 389"/>
                <a:gd name="T2" fmla="*/ 151 w 151"/>
                <a:gd name="T3" fmla="*/ 381 h 389"/>
                <a:gd name="T4" fmla="*/ 147 w 151"/>
                <a:gd name="T5" fmla="*/ 389 h 389"/>
                <a:gd name="T6" fmla="*/ 4 w 151"/>
                <a:gd name="T7" fmla="*/ 389 h 389"/>
                <a:gd name="T8" fmla="*/ 0 w 151"/>
                <a:gd name="T9" fmla="*/ 381 h 389"/>
                <a:gd name="T10" fmla="*/ 0 w 151"/>
                <a:gd name="T11" fmla="*/ 4 h 389"/>
                <a:gd name="T12" fmla="*/ 4 w 151"/>
                <a:gd name="T13" fmla="*/ 0 h 389"/>
                <a:gd name="T14" fmla="*/ 147 w 151"/>
                <a:gd name="T15" fmla="*/ 0 h 389"/>
                <a:gd name="T16" fmla="*/ 151 w 15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389">
                  <a:moveTo>
                    <a:pt x="151" y="4"/>
                  </a:moveTo>
                  <a:cubicBezTo>
                    <a:pt x="151" y="381"/>
                    <a:pt x="151" y="381"/>
                    <a:pt x="151" y="381"/>
                  </a:cubicBezTo>
                  <a:cubicBezTo>
                    <a:pt x="151" y="385"/>
                    <a:pt x="151" y="389"/>
                    <a:pt x="147" y="389"/>
                  </a:cubicBezTo>
                  <a:cubicBezTo>
                    <a:pt x="4" y="389"/>
                    <a:pt x="4" y="389"/>
                    <a:pt x="4" y="389"/>
                  </a:cubicBezTo>
                  <a:cubicBezTo>
                    <a:pt x="4" y="389"/>
                    <a:pt x="0" y="385"/>
                    <a:pt x="0" y="381"/>
                  </a:cubicBezTo>
                  <a:cubicBezTo>
                    <a:pt x="0" y="4"/>
                    <a:pt x="0" y="4"/>
                    <a:pt x="0" y="4"/>
                  </a:cubicBezTo>
                  <a:cubicBezTo>
                    <a:pt x="0" y="0"/>
                    <a:pt x="4" y="0"/>
                    <a:pt x="4" y="0"/>
                  </a:cubicBezTo>
                  <a:cubicBezTo>
                    <a:pt x="147" y="0"/>
                    <a:pt x="147" y="0"/>
                    <a:pt x="147" y="0"/>
                  </a:cubicBezTo>
                  <a:cubicBezTo>
                    <a:pt x="151" y="0"/>
                    <a:pt x="151" y="0"/>
                    <a:pt x="151" y="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43"/>
            <p:cNvSpPr>
              <a:spLocks/>
            </p:cNvSpPr>
            <p:nvPr/>
          </p:nvSpPr>
          <p:spPr bwMode="auto">
            <a:xfrm>
              <a:off x="8994776" y="2173288"/>
              <a:ext cx="125413" cy="161925"/>
            </a:xfrm>
            <a:custGeom>
              <a:avLst/>
              <a:gdLst>
                <a:gd name="T0" fmla="*/ 153 w 153"/>
                <a:gd name="T1" fmla="*/ 4 h 199"/>
                <a:gd name="T2" fmla="*/ 153 w 153"/>
                <a:gd name="T3" fmla="*/ 191 h 199"/>
                <a:gd name="T4" fmla="*/ 149 w 153"/>
                <a:gd name="T5" fmla="*/ 199 h 199"/>
                <a:gd name="T6" fmla="*/ 4 w 153"/>
                <a:gd name="T7" fmla="*/ 199 h 199"/>
                <a:gd name="T8" fmla="*/ 0 w 153"/>
                <a:gd name="T9" fmla="*/ 191 h 199"/>
                <a:gd name="T10" fmla="*/ 0 w 153"/>
                <a:gd name="T11" fmla="*/ 4 h 199"/>
                <a:gd name="T12" fmla="*/ 4 w 153"/>
                <a:gd name="T13" fmla="*/ 0 h 199"/>
                <a:gd name="T14" fmla="*/ 149 w 153"/>
                <a:gd name="T15" fmla="*/ 0 h 199"/>
                <a:gd name="T16" fmla="*/ 153 w 153"/>
                <a:gd name="T17" fmla="*/ 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9">
                  <a:moveTo>
                    <a:pt x="153" y="4"/>
                  </a:moveTo>
                  <a:cubicBezTo>
                    <a:pt x="153" y="191"/>
                    <a:pt x="153" y="191"/>
                    <a:pt x="153" y="191"/>
                  </a:cubicBezTo>
                  <a:cubicBezTo>
                    <a:pt x="153" y="195"/>
                    <a:pt x="153" y="199"/>
                    <a:pt x="149" y="199"/>
                  </a:cubicBezTo>
                  <a:cubicBezTo>
                    <a:pt x="4" y="199"/>
                    <a:pt x="4" y="199"/>
                    <a:pt x="4" y="199"/>
                  </a:cubicBezTo>
                  <a:cubicBezTo>
                    <a:pt x="4" y="199"/>
                    <a:pt x="0" y="195"/>
                    <a:pt x="0" y="191"/>
                  </a:cubicBezTo>
                  <a:cubicBezTo>
                    <a:pt x="0" y="4"/>
                    <a:pt x="0" y="4"/>
                    <a:pt x="0" y="4"/>
                  </a:cubicBezTo>
                  <a:cubicBezTo>
                    <a:pt x="0" y="0"/>
                    <a:pt x="4" y="0"/>
                    <a:pt x="4" y="0"/>
                  </a:cubicBezTo>
                  <a:cubicBezTo>
                    <a:pt x="149" y="0"/>
                    <a:pt x="149" y="0"/>
                    <a:pt x="149" y="0"/>
                  </a:cubicBezTo>
                  <a:cubicBezTo>
                    <a:pt x="153" y="0"/>
                    <a:pt x="153" y="0"/>
                    <a:pt x="153" y="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44"/>
            <p:cNvSpPr>
              <a:spLocks/>
            </p:cNvSpPr>
            <p:nvPr/>
          </p:nvSpPr>
          <p:spPr bwMode="auto">
            <a:xfrm>
              <a:off x="9464676" y="1358900"/>
              <a:ext cx="541338" cy="546100"/>
            </a:xfrm>
            <a:custGeom>
              <a:avLst/>
              <a:gdLst>
                <a:gd name="T0" fmla="*/ 663 w 663"/>
                <a:gd name="T1" fmla="*/ 337 h 669"/>
                <a:gd name="T2" fmla="*/ 640 w 663"/>
                <a:gd name="T3" fmla="*/ 458 h 669"/>
                <a:gd name="T4" fmla="*/ 625 w 663"/>
                <a:gd name="T5" fmla="*/ 491 h 669"/>
                <a:gd name="T6" fmla="*/ 428 w 663"/>
                <a:gd name="T7" fmla="*/ 655 h 669"/>
                <a:gd name="T8" fmla="*/ 395 w 663"/>
                <a:gd name="T9" fmla="*/ 663 h 669"/>
                <a:gd name="T10" fmla="*/ 329 w 663"/>
                <a:gd name="T11" fmla="*/ 669 h 669"/>
                <a:gd name="T12" fmla="*/ 149 w 663"/>
                <a:gd name="T13" fmla="*/ 614 h 669"/>
                <a:gd name="T14" fmla="*/ 115 w 663"/>
                <a:gd name="T15" fmla="*/ 589 h 669"/>
                <a:gd name="T16" fmla="*/ 38 w 663"/>
                <a:gd name="T17" fmla="*/ 491 h 669"/>
                <a:gd name="T18" fmla="*/ 23 w 663"/>
                <a:gd name="T19" fmla="*/ 458 h 669"/>
                <a:gd name="T20" fmla="*/ 0 w 663"/>
                <a:gd name="T21" fmla="*/ 337 h 669"/>
                <a:gd name="T22" fmla="*/ 53 w 663"/>
                <a:gd name="T23" fmla="*/ 154 h 669"/>
                <a:gd name="T24" fmla="*/ 321 w 663"/>
                <a:gd name="T25" fmla="*/ 349 h 669"/>
                <a:gd name="T26" fmla="*/ 329 w 663"/>
                <a:gd name="T27" fmla="*/ 353 h 669"/>
                <a:gd name="T28" fmla="*/ 338 w 663"/>
                <a:gd name="T29" fmla="*/ 349 h 669"/>
                <a:gd name="T30" fmla="*/ 346 w 663"/>
                <a:gd name="T31" fmla="*/ 337 h 669"/>
                <a:gd name="T32" fmla="*/ 358 w 663"/>
                <a:gd name="T33" fmla="*/ 0 h 669"/>
                <a:gd name="T34" fmla="*/ 663 w 663"/>
                <a:gd name="T35" fmla="*/ 33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3" h="669">
                  <a:moveTo>
                    <a:pt x="663" y="337"/>
                  </a:moveTo>
                  <a:cubicBezTo>
                    <a:pt x="663" y="379"/>
                    <a:pt x="655" y="420"/>
                    <a:pt x="640" y="458"/>
                  </a:cubicBezTo>
                  <a:cubicBezTo>
                    <a:pt x="636" y="469"/>
                    <a:pt x="631" y="480"/>
                    <a:pt x="625" y="491"/>
                  </a:cubicBezTo>
                  <a:cubicBezTo>
                    <a:pt x="584" y="569"/>
                    <a:pt x="514" y="628"/>
                    <a:pt x="428" y="655"/>
                  </a:cubicBezTo>
                  <a:cubicBezTo>
                    <a:pt x="418" y="658"/>
                    <a:pt x="407" y="661"/>
                    <a:pt x="395" y="663"/>
                  </a:cubicBezTo>
                  <a:cubicBezTo>
                    <a:pt x="374" y="667"/>
                    <a:pt x="352" y="669"/>
                    <a:pt x="329" y="669"/>
                  </a:cubicBezTo>
                  <a:cubicBezTo>
                    <a:pt x="263" y="669"/>
                    <a:pt x="201" y="649"/>
                    <a:pt x="149" y="614"/>
                  </a:cubicBezTo>
                  <a:cubicBezTo>
                    <a:pt x="137" y="607"/>
                    <a:pt x="126" y="598"/>
                    <a:pt x="115" y="589"/>
                  </a:cubicBezTo>
                  <a:cubicBezTo>
                    <a:pt x="84" y="562"/>
                    <a:pt x="57" y="529"/>
                    <a:pt x="38" y="491"/>
                  </a:cubicBezTo>
                  <a:cubicBezTo>
                    <a:pt x="32" y="480"/>
                    <a:pt x="27" y="469"/>
                    <a:pt x="23" y="458"/>
                  </a:cubicBezTo>
                  <a:cubicBezTo>
                    <a:pt x="8" y="420"/>
                    <a:pt x="0" y="379"/>
                    <a:pt x="0" y="337"/>
                  </a:cubicBezTo>
                  <a:cubicBezTo>
                    <a:pt x="0" y="270"/>
                    <a:pt x="20" y="208"/>
                    <a:pt x="53" y="154"/>
                  </a:cubicBezTo>
                  <a:cubicBezTo>
                    <a:pt x="321" y="349"/>
                    <a:pt x="321" y="349"/>
                    <a:pt x="321" y="349"/>
                  </a:cubicBezTo>
                  <a:cubicBezTo>
                    <a:pt x="325" y="349"/>
                    <a:pt x="329" y="353"/>
                    <a:pt x="329" y="353"/>
                  </a:cubicBezTo>
                  <a:cubicBezTo>
                    <a:pt x="334" y="353"/>
                    <a:pt x="338" y="353"/>
                    <a:pt x="338" y="349"/>
                  </a:cubicBezTo>
                  <a:cubicBezTo>
                    <a:pt x="342" y="349"/>
                    <a:pt x="346" y="341"/>
                    <a:pt x="346" y="337"/>
                  </a:cubicBezTo>
                  <a:cubicBezTo>
                    <a:pt x="358" y="0"/>
                    <a:pt x="358" y="0"/>
                    <a:pt x="358" y="0"/>
                  </a:cubicBezTo>
                  <a:cubicBezTo>
                    <a:pt x="527" y="17"/>
                    <a:pt x="663" y="158"/>
                    <a:pt x="663" y="33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76140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64" y="1094088"/>
            <a:ext cx="3737252" cy="1179880"/>
          </a:xfrm>
        </p:spPr>
        <p:txBody>
          <a:bodyPr/>
          <a:lstStyle/>
          <a:p>
            <a:r>
              <a:rPr lang="en-US" dirty="0" smtClean="0"/>
              <a:t>There are typical challenges insurers are facing with digital</a:t>
            </a:r>
            <a:endParaRPr lang="en-US" dirty="0"/>
          </a:p>
        </p:txBody>
      </p:sp>
      <p:cxnSp>
        <p:nvCxnSpPr>
          <p:cNvPr id="13" name="Straight Connector 12"/>
          <p:cNvCxnSpPr/>
          <p:nvPr/>
        </p:nvCxnSpPr>
        <p:spPr>
          <a:xfrm>
            <a:off x="5450255" y="2847970"/>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450255" y="4041500"/>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450255" y="5235030"/>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450255" y="1654440"/>
            <a:ext cx="6429731"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755973" y="754179"/>
            <a:ext cx="7124013" cy="830801"/>
            <a:chOff x="4755973" y="754179"/>
            <a:chExt cx="7124013" cy="830801"/>
          </a:xfrm>
        </p:grpSpPr>
        <p:sp>
          <p:nvSpPr>
            <p:cNvPr id="19" name="Rectangle 18"/>
            <p:cNvSpPr>
              <a:spLocks noChangeArrowheads="1"/>
            </p:cNvSpPr>
            <p:nvPr/>
          </p:nvSpPr>
          <p:spPr bwMode="gray">
            <a:xfrm>
              <a:off x="5450255" y="878774"/>
              <a:ext cx="6429731" cy="706206"/>
            </a:xfrm>
            <a:prstGeom prst="rect">
              <a:avLst/>
            </a:prstGeom>
            <a:noFill/>
            <a:ln w="9525" algn="ctr">
              <a:noFill/>
              <a:miter lim="800000"/>
              <a:headEnd type="none" w="lg" len="lg"/>
              <a:tailEnd type="none" w="lg" len="lg"/>
            </a:ln>
            <a:effectLst/>
          </p:spPr>
          <p:txBody>
            <a:bodyPr lIns="72472" tIns="28989" rIns="72472" bIns="28989" anchorCtr="0">
              <a:noAutofit/>
            </a:bodyPr>
            <a:lstStyle/>
            <a:p>
              <a:pPr fontAlgn="base">
                <a:spcBef>
                  <a:spcPct val="0"/>
                </a:spcBef>
                <a:spcAft>
                  <a:spcPct val="0"/>
                </a:spcAft>
                <a:buClr>
                  <a:srgbClr val="D90606"/>
                </a:buClr>
              </a:pPr>
              <a:r>
                <a:rPr lang="en-US" b="1" dirty="0" smtClean="0">
                  <a:solidFill>
                    <a:srgbClr val="000000"/>
                  </a:solidFill>
                  <a:latin typeface="Trebuchet MS" panose="020B0603020202020204" pitchFamily="34" charset="0"/>
                  <a:sym typeface="Trebuchet MS" panose="020B0603020202020204" pitchFamily="34" charset="0"/>
                </a:rPr>
                <a:t>Scale and business case</a:t>
              </a: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5973" y="754179"/>
              <a:ext cx="606991" cy="606991"/>
            </a:xfrm>
            <a:prstGeom prst="rect">
              <a:avLst/>
            </a:prstGeom>
            <a:effectLst/>
          </p:spPr>
        </p:pic>
      </p:grpSp>
      <p:grpSp>
        <p:nvGrpSpPr>
          <p:cNvPr id="4" name="Group 3"/>
          <p:cNvGrpSpPr/>
          <p:nvPr/>
        </p:nvGrpSpPr>
        <p:grpSpPr>
          <a:xfrm>
            <a:off x="4755973" y="4373231"/>
            <a:ext cx="7124013" cy="830801"/>
            <a:chOff x="4755973" y="1947709"/>
            <a:chExt cx="7124013" cy="830801"/>
          </a:xfrm>
        </p:grpSpPr>
        <p:sp>
          <p:nvSpPr>
            <p:cNvPr id="9" name="Rectangle 8"/>
            <p:cNvSpPr>
              <a:spLocks noChangeArrowheads="1"/>
            </p:cNvSpPr>
            <p:nvPr/>
          </p:nvSpPr>
          <p:spPr bwMode="gray">
            <a:xfrm>
              <a:off x="5450255" y="2072304"/>
              <a:ext cx="6429731" cy="706206"/>
            </a:xfrm>
            <a:prstGeom prst="rect">
              <a:avLst/>
            </a:prstGeom>
            <a:noFill/>
            <a:ln w="9525" algn="ctr">
              <a:noFill/>
              <a:miter lim="800000"/>
              <a:headEnd type="none" w="lg" len="lg"/>
              <a:tailEnd type="none" w="lg" len="lg"/>
            </a:ln>
            <a:effectLst/>
          </p:spPr>
          <p:txBody>
            <a:bodyPr lIns="72472" tIns="28989" rIns="72472" bIns="28989" anchorCtr="0">
              <a:noAutofit/>
            </a:bodyPr>
            <a:lstStyle/>
            <a:p>
              <a:pPr fontAlgn="base">
                <a:spcBef>
                  <a:spcPct val="0"/>
                </a:spcBef>
                <a:spcAft>
                  <a:spcPct val="0"/>
                </a:spcAft>
                <a:buClr>
                  <a:srgbClr val="D90606"/>
                </a:buClr>
              </a:pPr>
              <a:r>
                <a:rPr lang="en-US" b="1" dirty="0" smtClean="0">
                  <a:solidFill>
                    <a:srgbClr val="000000"/>
                  </a:solidFill>
                  <a:latin typeface="Trebuchet MS" panose="020B0603020202020204" pitchFamily="34" charset="0"/>
                  <a:sym typeface="Trebuchet MS" panose="020B0603020202020204" pitchFamily="34" charset="0"/>
                </a:rPr>
                <a:t>Complexity of products</a:t>
              </a:r>
            </a:p>
          </p:txBody>
        </p:sp>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55973" y="1947709"/>
              <a:ext cx="606991" cy="606991"/>
            </a:xfrm>
            <a:prstGeom prst="rect">
              <a:avLst/>
            </a:prstGeom>
          </p:spPr>
        </p:pic>
      </p:grpSp>
      <p:grpSp>
        <p:nvGrpSpPr>
          <p:cNvPr id="7" name="Group 6"/>
          <p:cNvGrpSpPr/>
          <p:nvPr/>
        </p:nvGrpSpPr>
        <p:grpSpPr>
          <a:xfrm>
            <a:off x="4755973" y="3158925"/>
            <a:ext cx="7124013" cy="830800"/>
            <a:chOff x="4755973" y="4334770"/>
            <a:chExt cx="7124013" cy="830800"/>
          </a:xfrm>
        </p:grpSpPr>
        <p:sp>
          <p:nvSpPr>
            <p:cNvPr id="10" name="Rectangle 9"/>
            <p:cNvSpPr>
              <a:spLocks noChangeArrowheads="1"/>
            </p:cNvSpPr>
            <p:nvPr/>
          </p:nvSpPr>
          <p:spPr bwMode="gray">
            <a:xfrm>
              <a:off x="5450255" y="4459364"/>
              <a:ext cx="6429731" cy="706206"/>
            </a:xfrm>
            <a:prstGeom prst="rect">
              <a:avLst/>
            </a:prstGeom>
            <a:noFill/>
            <a:ln w="9525" algn="ctr">
              <a:noFill/>
              <a:miter lim="800000"/>
              <a:headEnd type="none" w="lg" len="lg"/>
              <a:tailEnd type="none" w="lg" len="lg"/>
            </a:ln>
            <a:effectLst/>
          </p:spPr>
          <p:txBody>
            <a:bodyPr lIns="72472" tIns="28989" rIns="72472" bIns="28989" anchorCtr="0">
              <a:noAutofit/>
            </a:bodyPr>
            <a:lstStyle/>
            <a:p>
              <a:pPr fontAlgn="base">
                <a:spcBef>
                  <a:spcPct val="0"/>
                </a:spcBef>
                <a:spcAft>
                  <a:spcPct val="0"/>
                </a:spcAft>
                <a:buClr>
                  <a:srgbClr val="D90606"/>
                </a:buClr>
              </a:pPr>
              <a:r>
                <a:rPr lang="en-US" b="1" dirty="0" smtClean="0">
                  <a:solidFill>
                    <a:srgbClr val="000000"/>
                  </a:solidFill>
                  <a:latin typeface="Trebuchet MS" panose="020B0603020202020204" pitchFamily="34" charset="0"/>
                  <a:sym typeface="Trebuchet MS" panose="020B0603020202020204" pitchFamily="34" charset="0"/>
                </a:rPr>
                <a:t>Legacy IT system</a:t>
              </a: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5973" y="4334770"/>
              <a:ext cx="606991" cy="606991"/>
            </a:xfrm>
            <a:prstGeom prst="rect">
              <a:avLst/>
            </a:prstGeom>
          </p:spPr>
        </p:pic>
      </p:grpSp>
      <p:grpSp>
        <p:nvGrpSpPr>
          <p:cNvPr id="8" name="Group 7"/>
          <p:cNvGrpSpPr/>
          <p:nvPr/>
        </p:nvGrpSpPr>
        <p:grpSpPr>
          <a:xfrm>
            <a:off x="4655516" y="5427842"/>
            <a:ext cx="7224470" cy="931258"/>
            <a:chOff x="4655516" y="5427842"/>
            <a:chExt cx="7224470" cy="931258"/>
          </a:xfrm>
        </p:grpSpPr>
        <p:sp>
          <p:nvSpPr>
            <p:cNvPr id="12" name="Rectangle 11"/>
            <p:cNvSpPr>
              <a:spLocks noChangeArrowheads="1"/>
            </p:cNvSpPr>
            <p:nvPr/>
          </p:nvSpPr>
          <p:spPr bwMode="gray">
            <a:xfrm>
              <a:off x="5450255" y="5652894"/>
              <a:ext cx="6429731" cy="706206"/>
            </a:xfrm>
            <a:prstGeom prst="rect">
              <a:avLst/>
            </a:prstGeom>
            <a:noFill/>
            <a:ln w="9525" algn="ctr">
              <a:noFill/>
              <a:miter lim="800000"/>
              <a:headEnd type="none" w="lg" len="lg"/>
              <a:tailEnd type="none" w="lg" len="lg"/>
            </a:ln>
            <a:effectLst/>
          </p:spPr>
          <p:txBody>
            <a:bodyPr lIns="72472" tIns="28989" rIns="0" bIns="28989" anchorCtr="0">
              <a:noAutofit/>
            </a:bodyPr>
            <a:lstStyle/>
            <a:p>
              <a:pPr fontAlgn="base">
                <a:spcBef>
                  <a:spcPct val="0"/>
                </a:spcBef>
                <a:spcAft>
                  <a:spcPct val="0"/>
                </a:spcAft>
                <a:buClr>
                  <a:srgbClr val="D90606"/>
                </a:buClr>
              </a:pPr>
              <a:r>
                <a:rPr lang="en-US" b="1" dirty="0" smtClean="0">
                  <a:solidFill>
                    <a:srgbClr val="000000"/>
                  </a:solidFill>
                  <a:latin typeface="Trebuchet MS" panose="020B0603020202020204" pitchFamily="34" charset="0"/>
                  <a:sym typeface="Trebuchet MS" panose="020B0603020202020204" pitchFamily="34" charset="0"/>
                </a:rPr>
                <a:t>Hesitance to innovate</a:t>
              </a:r>
            </a:p>
          </p:txBody>
        </p:sp>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55516" y="5427842"/>
              <a:ext cx="807905" cy="807905"/>
            </a:xfrm>
            <a:prstGeom prst="rect">
              <a:avLst/>
            </a:prstGeom>
          </p:spPr>
        </p:pic>
      </p:grpSp>
      <p:grpSp>
        <p:nvGrpSpPr>
          <p:cNvPr id="6" name="Group 5"/>
          <p:cNvGrpSpPr/>
          <p:nvPr/>
        </p:nvGrpSpPr>
        <p:grpSpPr>
          <a:xfrm>
            <a:off x="4755973" y="1965846"/>
            <a:ext cx="7124013" cy="830801"/>
            <a:chOff x="4755973" y="3141239"/>
            <a:chExt cx="7124013" cy="830801"/>
          </a:xfrm>
        </p:grpSpPr>
        <p:sp>
          <p:nvSpPr>
            <p:cNvPr id="11" name="Rectangle 10"/>
            <p:cNvSpPr>
              <a:spLocks noChangeArrowheads="1"/>
            </p:cNvSpPr>
            <p:nvPr/>
          </p:nvSpPr>
          <p:spPr bwMode="gray">
            <a:xfrm>
              <a:off x="5450255" y="3265834"/>
              <a:ext cx="6429731" cy="706206"/>
            </a:xfrm>
            <a:prstGeom prst="rect">
              <a:avLst/>
            </a:prstGeom>
            <a:noFill/>
            <a:ln w="9525" algn="ctr">
              <a:noFill/>
              <a:miter lim="800000"/>
              <a:headEnd type="none" w="lg" len="lg"/>
              <a:tailEnd type="none" w="lg" len="lg"/>
            </a:ln>
            <a:effectLst/>
          </p:spPr>
          <p:txBody>
            <a:bodyPr lIns="72472" tIns="28989" rIns="72472" bIns="28989" anchorCtr="0">
              <a:noAutofit/>
            </a:bodyPr>
            <a:lstStyle/>
            <a:p>
              <a:pPr fontAlgn="base">
                <a:spcBef>
                  <a:spcPct val="0"/>
                </a:spcBef>
                <a:spcAft>
                  <a:spcPct val="0"/>
                </a:spcAft>
                <a:buClr>
                  <a:srgbClr val="D90606"/>
                </a:buClr>
              </a:pPr>
              <a:r>
                <a:rPr lang="en-US" b="1" dirty="0" smtClean="0">
                  <a:solidFill>
                    <a:srgbClr val="000000"/>
                  </a:solidFill>
                  <a:latin typeface="Trebuchet MS" panose="020B0603020202020204" pitchFamily="34" charset="0"/>
                  <a:sym typeface="Trebuchet MS" panose="020B0603020202020204" pitchFamily="34" charset="0"/>
                </a:rPr>
                <a:t>Regulatory obstacles</a:t>
              </a:r>
            </a:p>
          </p:txBody>
        </p:sp>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55973" y="3141239"/>
              <a:ext cx="606991" cy="606991"/>
            </a:xfrm>
            <a:prstGeom prst="rect">
              <a:avLst/>
            </a:prstGeom>
          </p:spPr>
        </p:pic>
      </p:grpSp>
      <p:sp>
        <p:nvSpPr>
          <p:cNvPr id="20" name="Footnote"/>
          <p:cNvSpPr>
            <a:spLocks noChangeArrowheads="1"/>
          </p:cNvSpPr>
          <p:nvPr/>
        </p:nvSpPr>
        <p:spPr bwMode="gray">
          <a:xfrm>
            <a:off x="630000" y="6359100"/>
            <a:ext cx="9320545" cy="223200"/>
          </a:xfrm>
          <a:prstGeom prst="rect">
            <a:avLst/>
          </a:prstGeom>
          <a:noFill/>
          <a:ln w="9525" algn="ctr">
            <a:noFill/>
            <a:miter lim="800000"/>
            <a:headEnd type="none" w="lg" len="lg"/>
            <a:tailEnd type="none" w="lg" len="lg"/>
          </a:ln>
        </p:spPr>
        <p:txBody>
          <a:bodyPr lIns="0" tIns="0" rIns="0" bIns="0" anchor="b"/>
          <a:lstStyle/>
          <a:p>
            <a:pPr>
              <a:lnSpc>
                <a:spcPct val="90000"/>
              </a:lnSpc>
            </a:pPr>
            <a:r>
              <a:rPr lang="en-US" sz="800" dirty="0" smtClean="0"/>
              <a:t>Source: BCG</a:t>
            </a:r>
            <a:endParaRPr lang="en-US" sz="800" dirty="0"/>
          </a:p>
        </p:txBody>
      </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6200000">
            <a:off x="988803" y="2738638"/>
            <a:ext cx="3000375" cy="3000375"/>
          </a:xfrm>
          <a:prstGeom prst="rect">
            <a:avLst/>
          </a:prstGeom>
        </p:spPr>
      </p:pic>
    </p:spTree>
    <p:extLst>
      <p:ext uri="{BB962C8B-B14F-4D97-AF65-F5344CB8AC3E}">
        <p14:creationId xmlns:p14="http://schemas.microsoft.com/office/powerpoint/2010/main" val="2244399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P_IDX" val="5"/>
  <p:tag name="THINKCELLPRESENTATIONDONOTDELETE" val="&lt;?xml version=&quot;1.0&quot; encoding=&quot;UTF-16&quot; standalone=&quot;yes&quot;?&gt;&lt;root reqver=&quot;23045&quot;&gt;&lt;version val=&quot;2417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ZL7vl2IB30KyX57s1yZ2r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SNAbSPGIQ7SSZbmMVvtIK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XQmFbzvSQMaqD5yTPNm1U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re60qbxESHSDipGl86f_h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6vCGL0rTRIq4K5Xw4YN62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Oo_YjrVaQv69oI4NYPn8h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vCAaon8rSuK5u.DqmLOdY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8douXsVHRYagdNkp7CRzP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bT77eQtQ62iMbTmeKFWn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PKXC8L.qSz.hczHGWc.0x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QwzrNi8eTXWW321ExbIAV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VXL41nObRJ.Px3Rb5XO5z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VKb1gm_SQ0qdS38sdntwL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argXTdw.TjG6kjviMqr7R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YU7PjkcmR9iAqPOlgOi9J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J7ldTB6zS4K.efVDTM0It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x4v54oeWT4yi57J_oTFQK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RojfLe0pReeduhO0S9GOF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1ovagVXwRfezlbe2tqZ7H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ReQz7PjpQGecYK6YKxVAZ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KG7DLjVTM2Nokf7HD3Rz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qGq_NyNSu6nYM_f6Pvzp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KkyS82pMQJCyVveysta9u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A8xeG4T4TNus3lbnBQGFe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dmHgq23ORIucGrxl_zVx8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VdgZ4mi0TCSnm3EIu4M7g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p.gudclKScO7Gundy0_BK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yj35AkbHRCukK9ZLkolBU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YacEvf4ISD2ZwX0NMbSn6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VeJJfvFARt6qRquLpnW.H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cugL45vRTG2SYLQ.VMVdF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skEV_WO2QAOhmkedXbpsy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gjOdvYgSeWbuPuwjOwB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P1bF8TxQf6.rFbgRKVwy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gZ1TN1A3Rp6ixg6SVnSPi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D0vlBkkORK.mipmuVBCrk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1KdAsh2RieX5zZVhD4Yo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VYH.gK7nQG6ofEFnAtPgE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LM5wxIf7SYKcyo1J1UbbC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iT6a5dtBQN2ODaGi7VoOy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BMtFGko3TKq1wXUqPP7s1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faurbUpQTgKW0h2H1w2Ab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dAutbQ7ASyGcltM4lzlgY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q66vg4NPRtW4y2JFOCkL0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bTO75brUSC.wmotfG95Bh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IwTYvzOJQxGQZZue9kPz9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m9O2rJ6ZRRuxFicA9hYKk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9nT2s62URde_E2rE6Ph3b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2DeAXo5oQ.WzNdUShJrot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YMjwnMFjTIiq6kO2rFVYq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mbiHjX5wSTmyOPB7mXJai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X50gTTLsSgeHb.BmQ3rfP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Efp5l4A_RGqCyUnaLONMV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0GRPTPm2RQqhNOWhQahcE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pbTqgWZhQbm3YdQLPjO3R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kK93fLS8TbSE4QKAvepSh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jzWSzwdIQv6PvTiO6mNDq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rNMDsTqDTdafy6j2qEvjR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WpD6C9DjSZ6VJ89h363z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xa1YQR14Sl2uW2Fh3VYtY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vh2XemXFR12jECQtmBIMB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CT5ELroDQ.eXLpaYixEoI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641VpkK3S6epmcpWBD9H3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UzSRJN0Q1.7NUZ6gG7.d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pbxytNDpS0y3gEFt6mxbD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SNAbSPGIQ7SSZbmMVvtIK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Qvbx5WP9RvWZ4HovCvoen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OKr0EqwfSE6JMhhhxFUwS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Ils.gDHHTfWUS3Tb7m7HV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0lRVX3d1S0SvNLwpjncJa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SraXPMUJQ5eXi4WpxyHb2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CG Documents">
  <a:themeElements>
    <a:clrScheme name="BCG 2016">
      <a:dk1>
        <a:srgbClr val="6E6F73"/>
      </a:dk1>
      <a:lt1>
        <a:sysClr val="window" lastClr="FFFFFF"/>
      </a:lt1>
      <a:dk2>
        <a:srgbClr val="2FC77E"/>
      </a:dk2>
      <a:lt2>
        <a:srgbClr val="E7E7E7"/>
      </a:lt2>
      <a:accent1>
        <a:srgbClr val="03522D"/>
      </a:accent1>
      <a:accent2>
        <a:srgbClr val="197A56"/>
      </a:accent2>
      <a:accent3>
        <a:srgbClr val="D4DF33"/>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w="127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1000"/>
          </a:spcAft>
          <a:defRPr sz="120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1"/>
          </a:solidFill>
          <a:head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spAutoFit/>
      </a:bodyPr>
      <a:lstStyle>
        <a:defPPr marL="0" indent="0">
          <a:lnSpc>
            <a:spcPct val="90000"/>
          </a:lnSpc>
          <a:spcAft>
            <a:spcPts val="600"/>
          </a:spcAft>
          <a:buFontTx/>
          <a:buNone/>
          <a:defRPr sz="1200" dirty="0" err="1" smtClean="0"/>
        </a:defPPr>
      </a:lst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potx" id="{67A2D29B-08A9-4BD0-8A91-40BDB815A458}" vid="{7D567327-B58B-427D-B129-E56A39AD3C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rca:RCAuthoringProperties xmlns:rca="urn:sharePointPublishingRcaProperties">
  <rca:Converter rca:guid="6dfdc5b4-2a28-4a06-b0c6-ad3901e3a807">
    <rca:property rca:type="InheritParentSettings">False</rca:property>
    <rca:property rca:type="SelectedPageLayout">24</rca:property>
    <rca:property rca:type="SelectedPageField">f55c4d88-1f2e-4ad9-aaa8-819af4ee7ee8</rca:property>
    <rca:property rca:type="SelectedStylesField">a932ec3f-94c1-48b1-b6dc-41aaa6eb7e54</rca:property>
    <rca:property rca:type="CreatePageWithSourceDocument">True</rca:property>
    <rca:property rca:type="AllowChangeLocationConfig">True</rca:property>
    <rca:property rca:type="ConfiguredPageLocation">http://it-network.bcg.com/SiteDirectory/Sharepoint_Platform/TeamSites09/FarmDeploy/iptest</rca:property>
    <rca:property rca:type="CreateSynchronously">False</rca:property>
    <rca:property rca:type="AllowChangeProcessingConfig">True</rca:property>
    <rca:property rca:type="ConverterSpecificSettings"/>
  </rca:Converter>
</rca:RCAuthori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9862B2F57513A547879471749A2268C3" ma:contentTypeVersion="1" ma:contentTypeDescription="Create a new document." ma:contentTypeScope="" ma:versionID="187b2ccb4db15664d5e0eaca524ea8a3">
  <xsd:schema xmlns:xsd="http://www.w3.org/2001/XMLSchema" xmlns:p="http://schemas.microsoft.com/office/2006/metadata/properties" targetNamespace="http://schemas.microsoft.com/office/2006/metadata/properties" ma:root="true" ma:fieldsID="876b2bb4dfc2b028f5344ecdeae42f3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CB87F45E-89F2-4F93-BA38-4E759A2983DE}">
  <ds:schemaRefs>
    <ds:schemaRef ds:uri="urn:sharePointPublishingRcaProperties"/>
  </ds:schemaRefs>
</ds:datastoreItem>
</file>

<file path=customXml/itemProps2.xml><?xml version="1.0" encoding="utf-8"?>
<ds:datastoreItem xmlns:ds="http://schemas.openxmlformats.org/officeDocument/2006/customXml" ds:itemID="{7BF56AB9-1D7B-4EEB-B7B0-A85AED613A97}">
  <ds:schemaRefs>
    <ds:schemaRef ds:uri="http://schemas.microsoft.com/sharepoint/v3/contenttype/forms"/>
  </ds:schemaRefs>
</ds:datastoreItem>
</file>

<file path=customXml/itemProps3.xml><?xml version="1.0" encoding="utf-8"?>
<ds:datastoreItem xmlns:ds="http://schemas.openxmlformats.org/officeDocument/2006/customXml" ds:itemID="{D2D2F14E-91D0-46BE-AF0B-03FA64177EC7}">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4.xml><?xml version="1.0" encoding="utf-8"?>
<ds:datastoreItem xmlns:ds="http://schemas.openxmlformats.org/officeDocument/2006/customXml" ds:itemID="{ABDB0175-C2BA-4739-B241-D8A48BED43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1519</Words>
  <Application>Microsoft Office PowerPoint</Application>
  <PresentationFormat>Widescreen</PresentationFormat>
  <Paragraphs>330</Paragraphs>
  <Slides>20</Slides>
  <Notes>20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20</vt:i4>
      </vt:variant>
    </vt:vector>
  </HeadingPairs>
  <TitlesOfParts>
    <vt:vector size="27" baseType="lpstr">
      <vt:lpstr>Arial</vt:lpstr>
      <vt:lpstr>Calibri</vt:lpstr>
      <vt:lpstr>Henderson BCG Sans Light</vt:lpstr>
      <vt:lpstr>Trebuchet MS</vt:lpstr>
      <vt:lpstr>BCG Documents</vt:lpstr>
      <vt:lpstr>think-cell Slide</vt:lpstr>
      <vt:lpstr>Chart</vt:lpstr>
      <vt:lpstr>The Role of The Regulator in Enabling Digitization of The Insurance Industry</vt:lpstr>
      <vt:lpstr>BCG has a strong presence in the SEE region and we offer international and local insurance know-how</vt:lpstr>
      <vt:lpstr>Digitalization is changing the world as we know today</vt:lpstr>
      <vt:lpstr>Digital is fundamentally reshaping the competitive dynamics and customer expectations</vt:lpstr>
      <vt:lpstr>The emergence of new Generations further accelerates the digitalization -  By 2027 in Slovenia Millenials will account for ca. 50% of the client base</vt:lpstr>
      <vt:lpstr>Digital has already transformed numerous industries</vt:lpstr>
      <vt:lpstr>Yet, most insurers are lagging behind in delivering the right digital experience</vt:lpstr>
      <vt:lpstr>Digital can bring tremendous value by...</vt:lpstr>
      <vt:lpstr>There are typical challenges insurers are facing with digital</vt:lpstr>
      <vt:lpstr>Regulatory obstacles delay digitalization in SEE &amp; CEE as well</vt:lpstr>
      <vt:lpstr>PowerPoint Presentation</vt:lpstr>
      <vt:lpstr>Digitize the core</vt:lpstr>
      <vt:lpstr>New digital risks</vt:lpstr>
      <vt:lpstr>Genuine innovation</vt:lpstr>
      <vt:lpstr>PowerPoint Presentation</vt:lpstr>
      <vt:lpstr>An inspiring example of cooperation between the Regulator &amp; Insurers</vt:lpstr>
      <vt:lpstr>The sandbox is an experimental environment where actual financial products and services are provided to customers within a well-defined space</vt:lpstr>
      <vt:lpstr>To significantly increase the digitalization of the industry Regulator and Insurers have to closely cooperate</vt:lpstr>
      <vt:lpstr>PowerPoint Presentation</vt:lpstr>
      <vt:lpstr>PowerPoint Presentation</vt:lpstr>
    </vt:vector>
  </TitlesOfParts>
  <Company>The Boston Consulting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regulator in enabling the digitization of the insurance industry</dc:title>
  <dc:creator>Tuza, Barbara</dc:creator>
  <cp:lastModifiedBy>Glavan Filip</cp:lastModifiedBy>
  <cp:revision>130</cp:revision>
  <cp:lastPrinted>2017-08-30T08:13:56Z</cp:lastPrinted>
  <dcterms:created xsi:type="dcterms:W3CDTF">2017-08-28T12:35:28Z</dcterms:created>
  <dcterms:modified xsi:type="dcterms:W3CDTF">2017-09-04T05:47:47Z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20100310</vt:lpwstr>
  </property>
  <property fmtid="{D5CDD505-2E9C-101B-9397-08002B2CF9AE}" pid="3" name="Format Name">
    <vt:lpwstr>BCG_MU_Sigma partnership_update</vt:lpwstr>
  </property>
  <property fmtid="{D5CDD505-2E9C-101B-9397-08002B2CF9AE}" pid="4" name="Template Name">
    <vt:lpwstr>widescreen</vt:lpwstr>
  </property>
  <property fmtid="{D5CDD505-2E9C-101B-9397-08002B2CF9AE}" pid="5" name="_AdHocReviewCycleID">
    <vt:i4>825383600</vt:i4>
  </property>
  <property fmtid="{D5CDD505-2E9C-101B-9397-08002B2CF9AE}" pid="6" name="_NewReviewCycle">
    <vt:lpwstr/>
  </property>
  <property fmtid="{D5CDD505-2E9C-101B-9397-08002B2CF9AE}" pid="7" name="_EmailSubject">
    <vt:lpwstr>AZN presentation</vt:lpwstr>
  </property>
  <property fmtid="{D5CDD505-2E9C-101B-9397-08002B2CF9AE}" pid="8" name="_AuthorEmail">
    <vt:lpwstr>Ujlaki.Akos@bcg.com</vt:lpwstr>
  </property>
  <property fmtid="{D5CDD505-2E9C-101B-9397-08002B2CF9AE}" pid="9" name="_AuthorEmailDisplayName">
    <vt:lpwstr>Ujlaki, Akos</vt:lpwstr>
  </property>
  <property fmtid="{D5CDD505-2E9C-101B-9397-08002B2CF9AE}" pid="10" name="_PreviousAdHocReviewCycleID">
    <vt:i4>-267341696</vt:i4>
  </property>
</Properties>
</file>