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handoutMasterIdLst>
    <p:handoutMasterId r:id="rId17"/>
  </p:handoutMasterIdLst>
  <p:sldIdLst>
    <p:sldId id="481" r:id="rId3"/>
    <p:sldId id="492" r:id="rId4"/>
    <p:sldId id="580" r:id="rId5"/>
    <p:sldId id="571" r:id="rId6"/>
    <p:sldId id="575" r:id="rId7"/>
    <p:sldId id="576" r:id="rId8"/>
    <p:sldId id="574" r:id="rId9"/>
    <p:sldId id="577" r:id="rId10"/>
    <p:sldId id="578" r:id="rId11"/>
    <p:sldId id="540" r:id="rId12"/>
    <p:sldId id="579" r:id="rId13"/>
    <p:sldId id="568" r:id="rId14"/>
    <p:sldId id="491" r:id="rId15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sta Spaseski" initials="K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139" autoAdjust="0"/>
  </p:normalViewPr>
  <p:slideViewPr>
    <p:cSldViewPr snapToGrid="0">
      <p:cViewPr varScale="1">
        <p:scale>
          <a:sx n="111" d="100"/>
          <a:sy n="111" d="100"/>
        </p:scale>
        <p:origin x="53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12"/>
    </p:cViewPr>
  </p:sorterViewPr>
  <p:notesViewPr>
    <p:cSldViewPr snapToGrid="0">
      <p:cViewPr varScale="1">
        <p:scale>
          <a:sx n="48" d="100"/>
          <a:sy n="48" d="100"/>
        </p:scale>
        <p:origin x="-2816" y="-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lime.poposki.ASO\Documents\2020\Trudovi\Conferencii%202021\AZN_Conferencija\WRI%20Indek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lime.poposki.ASO\Documents\2020\Trudovi\Conferencii%202021\AZN_Conferencija\WRI%20Indek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lime.poposki.ASO\Documents\2020\Trudovi\Conferencii%202021\AZN_Conferencija\WRI%20Indek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73.1.1\public\GRAFICA\%23XPRIMM%20Report\2021\XIR%20I_2021\Tabele\_1%20XIR%20FY%202020%20COVER%20CEE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73.1.1\public\GRAFICA\%23XPRIMM%20Report\2021\XIR%20I_2021\Tabele\_1%20XIR%20FY%202020%20COVER%20CE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800"/>
                      <a:t>USD 87 bn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4DD-48AA-977B-E490CC53180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800"/>
                      <a:t>USD 113 bn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DD-48AA-977B-E490CC53180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800"/>
                      <a:t>USD 143 bn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4DD-48AA-977B-E490CC5318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'[WRI Indeks.xlsx]Sheet2'!$B$2:$B$4</c:f>
              <c:strCache>
                <c:ptCount val="3"/>
                <c:pt idx="0">
                  <c:v>2019</c:v>
                </c:pt>
                <c:pt idx="1">
                  <c:v>2020</c:v>
                </c:pt>
                <c:pt idx="2">
                  <c:v>10-year average</c:v>
                </c:pt>
              </c:strCache>
            </c:strRef>
          </c:cat>
          <c:val>
            <c:numRef>
              <c:f>'[WRI Indeks.xlsx]Sheet2'!$C$2:$C$4</c:f>
              <c:numCache>
                <c:formatCode>General</c:formatCode>
                <c:ptCount val="3"/>
                <c:pt idx="0">
                  <c:v>87</c:v>
                </c:pt>
                <c:pt idx="1">
                  <c:v>113</c:v>
                </c:pt>
                <c:pt idx="2">
                  <c:v>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4DD-48AA-977B-E490CC53180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51828480"/>
        <c:axId val="256189184"/>
      </c:barChart>
      <c:catAx>
        <c:axId val="2518284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800" b="1"/>
            </a:pPr>
            <a:endParaRPr lang="en-US"/>
          </a:p>
        </c:txPr>
        <c:crossAx val="256189184"/>
        <c:crosses val="autoZero"/>
        <c:auto val="1"/>
        <c:lblAlgn val="ctr"/>
        <c:lblOffset val="100"/>
        <c:noMultiLvlLbl val="0"/>
      </c:catAx>
      <c:valAx>
        <c:axId val="256189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18284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946127785031701E-2"/>
          <c:y val="0.10968665889883074"/>
          <c:w val="0.95248263564103752"/>
          <c:h val="0.69128191277201823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'[WRI Indeks.xlsx]Sheet3'!$A$1:$A$6</c:f>
              <c:strCache>
                <c:ptCount val="6"/>
                <c:pt idx="0">
                  <c:v>Flooding</c:v>
                </c:pt>
                <c:pt idx="1">
                  <c:v>Drought</c:v>
                </c:pt>
                <c:pt idx="2">
                  <c:v>EQ</c:v>
                </c:pt>
                <c:pt idx="3">
                  <c:v>Wildfire</c:v>
                </c:pt>
                <c:pt idx="4">
                  <c:v>Tropilcal Cyclon</c:v>
                </c:pt>
                <c:pt idx="5">
                  <c:v>Severe weather</c:v>
                </c:pt>
              </c:strCache>
            </c:strRef>
          </c:cat>
          <c:val>
            <c:numRef>
              <c:f>'[WRI Indeks.xlsx]Sheet3'!$B$1:$B$6</c:f>
              <c:numCache>
                <c:formatCode>0%</c:formatCode>
                <c:ptCount val="6"/>
                <c:pt idx="0">
                  <c:v>0.17</c:v>
                </c:pt>
                <c:pt idx="1">
                  <c:v>0.19</c:v>
                </c:pt>
                <c:pt idx="2">
                  <c:v>0.2</c:v>
                </c:pt>
                <c:pt idx="3">
                  <c:v>0.24</c:v>
                </c:pt>
                <c:pt idx="4">
                  <c:v>0.31</c:v>
                </c:pt>
                <c:pt idx="5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D7-4868-A21C-6E35FD5744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61331584"/>
        <c:axId val="264735744"/>
      </c:barChart>
      <c:catAx>
        <c:axId val="2613315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600" b="1"/>
            </a:pPr>
            <a:endParaRPr lang="en-US"/>
          </a:p>
        </c:txPr>
        <c:crossAx val="264735744"/>
        <c:crosses val="autoZero"/>
        <c:auto val="1"/>
        <c:lblAlgn val="ctr"/>
        <c:lblOffset val="100"/>
        <c:noMultiLvlLbl val="0"/>
      </c:catAx>
      <c:valAx>
        <c:axId val="26473574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613315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'[WRI Indeks.xlsx]Sheet1'!$C$2</c:f>
              <c:strCache>
                <c:ptCount val="1"/>
                <c:pt idx="0">
                  <c:v>WRI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'[WRI Indeks.xlsx]Sheet1'!$B$3:$B$29</c:f>
              <c:strCache>
                <c:ptCount val="27"/>
                <c:pt idx="0">
                  <c:v>Albania</c:v>
                </c:pt>
                <c:pt idx="1">
                  <c:v>Greece</c:v>
                </c:pt>
                <c:pt idx="2">
                  <c:v>Montenegro</c:v>
                </c:pt>
                <c:pt idx="3">
                  <c:v>Romania</c:v>
                </c:pt>
                <c:pt idx="4">
                  <c:v>Macedonia</c:v>
                </c:pt>
                <c:pt idx="5">
                  <c:v>Armenia</c:v>
                </c:pt>
                <c:pt idx="6">
                  <c:v>Azerbaijan</c:v>
                </c:pt>
                <c:pt idx="7">
                  <c:v>Georgia</c:v>
                </c:pt>
                <c:pt idx="8">
                  <c:v>Serbia</c:v>
                </c:pt>
                <c:pt idx="9">
                  <c:v>Hungary</c:v>
                </c:pt>
                <c:pt idx="10">
                  <c:v>Turkey</c:v>
                </c:pt>
                <c:pt idx="11">
                  <c:v>Bosna and Herzegovina</c:v>
                </c:pt>
                <c:pt idx="12">
                  <c:v>Bulgaria</c:v>
                </c:pt>
                <c:pt idx="13">
                  <c:v>Croatia</c:v>
                </c:pt>
                <c:pt idx="14">
                  <c:v>Republic of Moldavia</c:v>
                </c:pt>
                <c:pt idx="15">
                  <c:v>Kazakhstan</c:v>
                </c:pt>
                <c:pt idx="16">
                  <c:v>Russian Federation</c:v>
                </c:pt>
                <c:pt idx="17">
                  <c:v>Slovenia</c:v>
                </c:pt>
                <c:pt idx="18">
                  <c:v>Slovakia</c:v>
                </c:pt>
                <c:pt idx="19">
                  <c:v>Austria</c:v>
                </c:pt>
                <c:pt idx="20">
                  <c:v>Poland</c:v>
                </c:pt>
                <c:pt idx="21">
                  <c:v>Czech Republic</c:v>
                </c:pt>
                <c:pt idx="22">
                  <c:v>Latvia</c:v>
                </c:pt>
                <c:pt idx="23">
                  <c:v>Ukraine</c:v>
                </c:pt>
                <c:pt idx="24">
                  <c:v>Belarus</c:v>
                </c:pt>
                <c:pt idx="25">
                  <c:v>Lithuania</c:v>
                </c:pt>
                <c:pt idx="26">
                  <c:v>Estonia</c:v>
                </c:pt>
              </c:strCache>
            </c:strRef>
          </c:cat>
          <c:val>
            <c:numRef>
              <c:f>'[WRI Indeks.xlsx]Sheet1'!$C$3:$C$29</c:f>
              <c:numCache>
                <c:formatCode>General</c:formatCode>
                <c:ptCount val="27"/>
                <c:pt idx="0">
                  <c:v>8.4600000000000009</c:v>
                </c:pt>
                <c:pt idx="1">
                  <c:v>7.25</c:v>
                </c:pt>
                <c:pt idx="2">
                  <c:v>6.93</c:v>
                </c:pt>
                <c:pt idx="3">
                  <c:v>5.86</c:v>
                </c:pt>
                <c:pt idx="4">
                  <c:v>5.81</c:v>
                </c:pt>
                <c:pt idx="5">
                  <c:v>5.73</c:v>
                </c:pt>
                <c:pt idx="6">
                  <c:v>5.72</c:v>
                </c:pt>
                <c:pt idx="7">
                  <c:v>5.72</c:v>
                </c:pt>
                <c:pt idx="8">
                  <c:v>5.25</c:v>
                </c:pt>
                <c:pt idx="9">
                  <c:v>5.07</c:v>
                </c:pt>
                <c:pt idx="10">
                  <c:v>5.03</c:v>
                </c:pt>
                <c:pt idx="11">
                  <c:v>4.8</c:v>
                </c:pt>
                <c:pt idx="12">
                  <c:v>4.17</c:v>
                </c:pt>
                <c:pt idx="13">
                  <c:v>4.13</c:v>
                </c:pt>
                <c:pt idx="14">
                  <c:v>4.04</c:v>
                </c:pt>
                <c:pt idx="15">
                  <c:v>3.58</c:v>
                </c:pt>
                <c:pt idx="16">
                  <c:v>3.55</c:v>
                </c:pt>
                <c:pt idx="17">
                  <c:v>3.41</c:v>
                </c:pt>
                <c:pt idx="18">
                  <c:v>3.37</c:v>
                </c:pt>
                <c:pt idx="19">
                  <c:v>3.06</c:v>
                </c:pt>
                <c:pt idx="20">
                  <c:v>3.04</c:v>
                </c:pt>
                <c:pt idx="21">
                  <c:v>3</c:v>
                </c:pt>
                <c:pt idx="22">
                  <c:v>2.99</c:v>
                </c:pt>
                <c:pt idx="23">
                  <c:v>2.75</c:v>
                </c:pt>
                <c:pt idx="24">
                  <c:v>2.67</c:v>
                </c:pt>
                <c:pt idx="25">
                  <c:v>2.2599999999999998</c:v>
                </c:pt>
                <c:pt idx="26">
                  <c:v>2.0299999999999998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D4-4874-B175-A4AFBDDF21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321802624"/>
        <c:axId val="321804160"/>
      </c:barChart>
      <c:lineChart>
        <c:grouping val="standard"/>
        <c:varyColors val="0"/>
        <c:ser>
          <c:idx val="1"/>
          <c:order val="1"/>
          <c:tx>
            <c:strRef>
              <c:f>'[WRI Indeks.xlsx]Sheet1'!$D$2</c:f>
              <c:strCache>
                <c:ptCount val="1"/>
                <c:pt idx="0">
                  <c:v>Rank</c:v>
                </c:pt>
              </c:strCache>
            </c:strRef>
          </c:tx>
          <c:marker>
            <c:symbol val="none"/>
          </c:marker>
          <c:dLbls>
            <c:dLbl>
              <c:idx val="12"/>
              <c:layout>
                <c:manualLayout>
                  <c:x val="-2.2604920510770808E-2"/>
                  <c:y val="1.2143727589949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61E-4938-9351-6193F77454EF}"/>
                </c:ext>
              </c:extLst>
            </c:dLbl>
            <c:dLbl>
              <c:idx val="13"/>
              <c:layout>
                <c:manualLayout>
                  <c:x val="-2.2604920510770808E-2"/>
                  <c:y val="4.0127743064095287E-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1E-4938-9351-6193F77454EF}"/>
                </c:ext>
              </c:extLst>
            </c:dLbl>
            <c:dLbl>
              <c:idx val="14"/>
              <c:layout>
                <c:manualLayout>
                  <c:x val="-1.8394141513340709E-2"/>
                  <c:y val="1.2143727589949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61E-4938-9351-6193F77454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'[WRI Indeks.xlsx]Sheet1'!$B$3:$B$29</c:f>
              <c:strCache>
                <c:ptCount val="27"/>
                <c:pt idx="0">
                  <c:v>Albania</c:v>
                </c:pt>
                <c:pt idx="1">
                  <c:v>Greece</c:v>
                </c:pt>
                <c:pt idx="2">
                  <c:v>Montenegro</c:v>
                </c:pt>
                <c:pt idx="3">
                  <c:v>Romania</c:v>
                </c:pt>
                <c:pt idx="4">
                  <c:v>Macedonia</c:v>
                </c:pt>
                <c:pt idx="5">
                  <c:v>Armenia</c:v>
                </c:pt>
                <c:pt idx="6">
                  <c:v>Azerbaijan</c:v>
                </c:pt>
                <c:pt idx="7">
                  <c:v>Georgia</c:v>
                </c:pt>
                <c:pt idx="8">
                  <c:v>Serbia</c:v>
                </c:pt>
                <c:pt idx="9">
                  <c:v>Hungary</c:v>
                </c:pt>
                <c:pt idx="10">
                  <c:v>Turkey</c:v>
                </c:pt>
                <c:pt idx="11">
                  <c:v>Bosna and Herzegovina</c:v>
                </c:pt>
                <c:pt idx="12">
                  <c:v>Bulgaria</c:v>
                </c:pt>
                <c:pt idx="13">
                  <c:v>Croatia</c:v>
                </c:pt>
                <c:pt idx="14">
                  <c:v>Republic of Moldavia</c:v>
                </c:pt>
                <c:pt idx="15">
                  <c:v>Kazakhstan</c:v>
                </c:pt>
                <c:pt idx="16">
                  <c:v>Russian Federation</c:v>
                </c:pt>
                <c:pt idx="17">
                  <c:v>Slovenia</c:v>
                </c:pt>
                <c:pt idx="18">
                  <c:v>Slovakia</c:v>
                </c:pt>
                <c:pt idx="19">
                  <c:v>Austria</c:v>
                </c:pt>
                <c:pt idx="20">
                  <c:v>Poland</c:v>
                </c:pt>
                <c:pt idx="21">
                  <c:v>Czech Republic</c:v>
                </c:pt>
                <c:pt idx="22">
                  <c:v>Latvia</c:v>
                </c:pt>
                <c:pt idx="23">
                  <c:v>Ukraine</c:v>
                </c:pt>
                <c:pt idx="24">
                  <c:v>Belarus</c:v>
                </c:pt>
                <c:pt idx="25">
                  <c:v>Lithuania</c:v>
                </c:pt>
                <c:pt idx="26">
                  <c:v>Estonia</c:v>
                </c:pt>
              </c:strCache>
            </c:strRef>
          </c:cat>
          <c:val>
            <c:numRef>
              <c:f>'[WRI Indeks.xlsx]Sheet1'!$D$3:$D$29</c:f>
              <c:numCache>
                <c:formatCode>General</c:formatCode>
                <c:ptCount val="27"/>
                <c:pt idx="0">
                  <c:v>60</c:v>
                </c:pt>
                <c:pt idx="1">
                  <c:v>80</c:v>
                </c:pt>
                <c:pt idx="2">
                  <c:v>82</c:v>
                </c:pt>
                <c:pt idx="3">
                  <c:v>99</c:v>
                </c:pt>
                <c:pt idx="4">
                  <c:v>104</c:v>
                </c:pt>
                <c:pt idx="5">
                  <c:v>105</c:v>
                </c:pt>
                <c:pt idx="6">
                  <c:v>106</c:v>
                </c:pt>
                <c:pt idx="7">
                  <c:v>106</c:v>
                </c:pt>
                <c:pt idx="8">
                  <c:v>113</c:v>
                </c:pt>
                <c:pt idx="9">
                  <c:v>115</c:v>
                </c:pt>
                <c:pt idx="10">
                  <c:v>116</c:v>
                </c:pt>
                <c:pt idx="11">
                  <c:v>119</c:v>
                </c:pt>
                <c:pt idx="12">
                  <c:v>130</c:v>
                </c:pt>
                <c:pt idx="13">
                  <c:v>131</c:v>
                </c:pt>
                <c:pt idx="14">
                  <c:v>133</c:v>
                </c:pt>
                <c:pt idx="15">
                  <c:v>137</c:v>
                </c:pt>
                <c:pt idx="16">
                  <c:v>138</c:v>
                </c:pt>
                <c:pt idx="17">
                  <c:v>141</c:v>
                </c:pt>
                <c:pt idx="18">
                  <c:v>144</c:v>
                </c:pt>
                <c:pt idx="19">
                  <c:v>147</c:v>
                </c:pt>
                <c:pt idx="20">
                  <c:v>148</c:v>
                </c:pt>
                <c:pt idx="21">
                  <c:v>149</c:v>
                </c:pt>
                <c:pt idx="22">
                  <c:v>150</c:v>
                </c:pt>
                <c:pt idx="23">
                  <c:v>158</c:v>
                </c:pt>
                <c:pt idx="24">
                  <c:v>160</c:v>
                </c:pt>
                <c:pt idx="25">
                  <c:v>168</c:v>
                </c:pt>
                <c:pt idx="26">
                  <c:v>172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821-4CB1-A629-EBD8894293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2160128"/>
        <c:axId val="322158592"/>
      </c:lineChart>
      <c:catAx>
        <c:axId val="3218026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21804160"/>
        <c:crosses val="autoZero"/>
        <c:auto val="1"/>
        <c:lblAlgn val="ctr"/>
        <c:lblOffset val="100"/>
        <c:noMultiLvlLbl val="0"/>
      </c:catAx>
      <c:valAx>
        <c:axId val="3218041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321802624"/>
        <c:crosses val="autoZero"/>
        <c:crossBetween val="between"/>
      </c:valAx>
      <c:valAx>
        <c:axId val="32215859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322160128"/>
        <c:crosses val="max"/>
        <c:crossBetween val="between"/>
      </c:valAx>
      <c:catAx>
        <c:axId val="322160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22158592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0.83621128015222446"/>
          <c:y val="0.81179626201751942"/>
          <c:w val="0.14689801095297367"/>
          <c:h val="7.0779236389390737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287624025243414"/>
          <c:y val="0.10361317462696153"/>
          <c:w val="0.83855885819421561"/>
          <c:h val="0.692845368328659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'[_1 XIR FY 2020 COVER CEE.xlsx]PROPERTY'!$C$43</c:f>
              <c:strCache>
                <c:ptCount val="1"/>
                <c:pt idx="0">
                  <c:v>Property GWP (EUR m)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'[_1 XIR FY 2020 COVER CEE.xlsx]PROPERTY'!$B$44:$B$59</c:f>
              <c:strCache>
                <c:ptCount val="16"/>
                <c:pt idx="0">
                  <c:v>PL</c:v>
                </c:pt>
                <c:pt idx="1">
                  <c:v>CZ</c:v>
                </c:pt>
                <c:pt idx="2">
                  <c:v>HU</c:v>
                </c:pt>
                <c:pt idx="3">
                  <c:v>SK</c:v>
                </c:pt>
                <c:pt idx="4">
                  <c:v>RO</c:v>
                </c:pt>
                <c:pt idx="5">
                  <c:v>SI</c:v>
                </c:pt>
                <c:pt idx="6">
                  <c:v>HR</c:v>
                </c:pt>
                <c:pt idx="7">
                  <c:v>SRB</c:v>
                </c:pt>
                <c:pt idx="8">
                  <c:v>BG</c:v>
                </c:pt>
                <c:pt idx="9">
                  <c:v>LT</c:v>
                </c:pt>
                <c:pt idx="10">
                  <c:v>EE</c:v>
                </c:pt>
                <c:pt idx="11">
                  <c:v>LV</c:v>
                </c:pt>
                <c:pt idx="12">
                  <c:v>BiH</c:v>
                </c:pt>
                <c:pt idx="13">
                  <c:v>MK</c:v>
                </c:pt>
                <c:pt idx="14">
                  <c:v>AL</c:v>
                </c:pt>
                <c:pt idx="15">
                  <c:v>MN</c:v>
                </c:pt>
              </c:strCache>
            </c:strRef>
          </c:cat>
          <c:val>
            <c:numRef>
              <c:f>'[_1 XIR FY 2020 COVER CEE.xlsx]PROPERTY'!$C$44:$C$59</c:f>
              <c:numCache>
                <c:formatCode>_-* #,##0\ _l_e_i_-;\-* #,##0\ _l_e_i_-;_-* "-"??\ _l_e_i_-;_-@_-</c:formatCode>
                <c:ptCount val="16"/>
                <c:pt idx="0">
                  <c:v>1646.9733678187572</c:v>
                </c:pt>
                <c:pt idx="1">
                  <c:v>1055.9127071823204</c:v>
                </c:pt>
                <c:pt idx="2">
                  <c:v>601.86157526360478</c:v>
                </c:pt>
                <c:pt idx="3">
                  <c:v>301.86399999999998</c:v>
                </c:pt>
                <c:pt idx="4">
                  <c:v>292.90429046699802</c:v>
                </c:pt>
                <c:pt idx="5">
                  <c:v>286.19404585569998</c:v>
                </c:pt>
                <c:pt idx="6">
                  <c:v>206.00576217032523</c:v>
                </c:pt>
                <c:pt idx="7">
                  <c:v>176.59539616363978</c:v>
                </c:pt>
                <c:pt idx="8">
                  <c:v>158.88740591878431</c:v>
                </c:pt>
                <c:pt idx="9">
                  <c:v>130.18707867999998</c:v>
                </c:pt>
                <c:pt idx="10">
                  <c:v>111.4252</c:v>
                </c:pt>
                <c:pt idx="11">
                  <c:v>95.198649000000003</c:v>
                </c:pt>
                <c:pt idx="12">
                  <c:v>31.302321873577966</c:v>
                </c:pt>
                <c:pt idx="13">
                  <c:v>30.156449573702471</c:v>
                </c:pt>
                <c:pt idx="14">
                  <c:v>13.44634490945837</c:v>
                </c:pt>
                <c:pt idx="15">
                  <c:v>13.426946489999999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4A-4D02-9135-A30C12058A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2828160"/>
        <c:axId val="330621312"/>
      </c:barChart>
      <c:scatterChart>
        <c:scatterStyle val="lineMarker"/>
        <c:varyColors val="0"/>
        <c:ser>
          <c:idx val="1"/>
          <c:order val="1"/>
          <c:tx>
            <c:strRef>
              <c:f>'[_1 XIR FY 2020 COVER CEE.xlsx]PROPERTY'!$D$43</c:f>
              <c:strCache>
                <c:ptCount val="1"/>
                <c:pt idx="0">
                  <c:v>% of property ins. in non-life GWP</c:v>
                </c:pt>
              </c:strCache>
            </c:strRef>
          </c:tx>
          <c:spPr>
            <a:ln w="28575">
              <a:noFill/>
            </a:ln>
          </c:spPr>
          <c:dLbls>
            <c:dLbl>
              <c:idx val="1"/>
              <c:layout>
                <c:manualLayout>
                  <c:x val="1.919065019433898E-3"/>
                  <c:y val="-2.5489178137911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4A-4D02-9135-A30C12058A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xVal>
            <c:strRef>
              <c:f>'[_1 XIR FY 2020 COVER CEE.xlsx]PROPERTY'!$B$44:$B$59</c:f>
              <c:strCache>
                <c:ptCount val="16"/>
                <c:pt idx="0">
                  <c:v>PL</c:v>
                </c:pt>
                <c:pt idx="1">
                  <c:v>CZ</c:v>
                </c:pt>
                <c:pt idx="2">
                  <c:v>HU</c:v>
                </c:pt>
                <c:pt idx="3">
                  <c:v>SK</c:v>
                </c:pt>
                <c:pt idx="4">
                  <c:v>RO</c:v>
                </c:pt>
                <c:pt idx="5">
                  <c:v>SI</c:v>
                </c:pt>
                <c:pt idx="6">
                  <c:v>HR</c:v>
                </c:pt>
                <c:pt idx="7">
                  <c:v>SRB</c:v>
                </c:pt>
                <c:pt idx="8">
                  <c:v>BG</c:v>
                </c:pt>
                <c:pt idx="9">
                  <c:v>LT</c:v>
                </c:pt>
                <c:pt idx="10">
                  <c:v>EE</c:v>
                </c:pt>
                <c:pt idx="11">
                  <c:v>LV</c:v>
                </c:pt>
                <c:pt idx="12">
                  <c:v>BiH</c:v>
                </c:pt>
                <c:pt idx="13">
                  <c:v>MK</c:v>
                </c:pt>
                <c:pt idx="14">
                  <c:v>AL</c:v>
                </c:pt>
                <c:pt idx="15">
                  <c:v>MN</c:v>
                </c:pt>
              </c:strCache>
            </c:strRef>
          </c:xVal>
          <c:yVal>
            <c:numRef>
              <c:f>'[_1 XIR FY 2020 COVER CEE.xlsx]PROPERTY'!$D$44:$D$59</c:f>
              <c:numCache>
                <c:formatCode>0%</c:formatCode>
                <c:ptCount val="16"/>
                <c:pt idx="0">
                  <c:v>0.17809709342264615</c:v>
                </c:pt>
                <c:pt idx="1">
                  <c:v>0.23861421532341925</c:v>
                </c:pt>
                <c:pt idx="2">
                  <c:v>0.32616807194885139</c:v>
                </c:pt>
                <c:pt idx="3">
                  <c:v>0.23464938703265661</c:v>
                </c:pt>
                <c:pt idx="4">
                  <c:v>0.1536761126053289</c:v>
                </c:pt>
                <c:pt idx="5">
                  <c:v>0.15721942597387759</c:v>
                </c:pt>
                <c:pt idx="6">
                  <c:v>0.19835469995525407</c:v>
                </c:pt>
                <c:pt idx="7">
                  <c:v>0.24791846840012682</c:v>
                </c:pt>
                <c:pt idx="8">
                  <c:v>0.12744089592096369</c:v>
                </c:pt>
                <c:pt idx="9">
                  <c:v>0.19602550563956922</c:v>
                </c:pt>
                <c:pt idx="10">
                  <c:v>0.29070153322118375</c:v>
                </c:pt>
                <c:pt idx="11">
                  <c:v>0.1709954844750449</c:v>
                </c:pt>
                <c:pt idx="12">
                  <c:v>0.10202660717641049</c:v>
                </c:pt>
                <c:pt idx="13">
                  <c:v>0.2234692754850095</c:v>
                </c:pt>
                <c:pt idx="14">
                  <c:v>0.1077084831428501</c:v>
                </c:pt>
                <c:pt idx="15">
                  <c:v>0.18156662078316849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574A-4D02-9135-A30C12058A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2415744"/>
        <c:axId val="330622848"/>
      </c:scatterChart>
      <c:catAx>
        <c:axId val="3228281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330621312"/>
        <c:crosses val="autoZero"/>
        <c:auto val="1"/>
        <c:lblAlgn val="ctr"/>
        <c:lblOffset val="100"/>
        <c:noMultiLvlLbl val="0"/>
      </c:catAx>
      <c:valAx>
        <c:axId val="330621312"/>
        <c:scaling>
          <c:orientation val="minMax"/>
          <c:max val="1700"/>
          <c:min val="0"/>
        </c:scaling>
        <c:delete val="0"/>
        <c:axPos val="l"/>
        <c:majorGridlines/>
        <c:numFmt formatCode="_-* #,##0\ _l_e_i_-;\-* #,##0\ _l_e_i_-;_-* &quot;-&quot;??\ _l_e_i_-;_-@_-" sourceLinked="1"/>
        <c:majorTickMark val="out"/>
        <c:minorTickMark val="none"/>
        <c:tickLblPos val="nextTo"/>
        <c:crossAx val="322828160"/>
        <c:crosses val="autoZero"/>
        <c:crossBetween val="between"/>
      </c:valAx>
      <c:valAx>
        <c:axId val="330622848"/>
        <c:scaling>
          <c:orientation val="minMax"/>
          <c:max val="0.35000000000000003"/>
          <c:min val="0"/>
        </c:scaling>
        <c:delete val="0"/>
        <c:axPos val="r"/>
        <c:numFmt formatCode="0%" sourceLinked="1"/>
        <c:majorTickMark val="out"/>
        <c:minorTickMark val="none"/>
        <c:tickLblPos val="nextTo"/>
        <c:crossAx val="332415744"/>
        <c:crosses val="max"/>
        <c:crossBetween val="midCat"/>
      </c:valAx>
      <c:valAx>
        <c:axId val="332415744"/>
        <c:scaling>
          <c:orientation val="minMax"/>
        </c:scaling>
        <c:delete val="1"/>
        <c:axPos val="b"/>
        <c:majorTickMark val="out"/>
        <c:minorTickMark val="none"/>
        <c:tickLblPos val="none"/>
        <c:crossAx val="33062284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25789921916719827"/>
          <c:y val="0.86766321994105611"/>
          <c:w val="0.62300224575939522"/>
          <c:h val="8.0169940013253865E-2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6D-4FC4-BEEC-929D6FD3054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46D-4FC4-BEEC-929D6FD3054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46D-4FC4-BEEC-929D6FD3054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46D-4FC4-BEEC-929D6FD3054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46D-4FC4-BEEC-929D6FD3054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46D-4FC4-BEEC-929D6FD30547}"/>
              </c:ext>
            </c:extLst>
          </c:dPt>
          <c:dLbls>
            <c:dLbl>
              <c:idx val="0"/>
              <c:layout>
                <c:manualLayout>
                  <c:x val="9.4444444444444442E-2"/>
                  <c:y val="-0.1435185185185185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6D-4FC4-BEEC-929D6FD30547}"/>
                </c:ext>
              </c:extLst>
            </c:dLbl>
            <c:dLbl>
              <c:idx val="1"/>
              <c:layout>
                <c:manualLayout>
                  <c:x val="0.16805555555555557"/>
                  <c:y val="3.240740740740729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040266841644794"/>
                      <c:h val="0.217361111111111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46D-4FC4-BEEC-929D6FD30547}"/>
                </c:ext>
              </c:extLst>
            </c:dLbl>
            <c:dLbl>
              <c:idx val="2"/>
              <c:layout>
                <c:manualLayout>
                  <c:x val="-0.11388888888888889"/>
                  <c:y val="8.796296296296296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46D-4FC4-BEEC-929D6FD30547}"/>
                </c:ext>
              </c:extLst>
            </c:dLbl>
            <c:dLbl>
              <c:idx val="3"/>
              <c:layout>
                <c:manualLayout>
                  <c:x val="-0.18333333333333332"/>
                  <c:y val="5.092592592592592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46D-4FC4-BEEC-929D6FD30547}"/>
                </c:ext>
              </c:extLst>
            </c:dLbl>
            <c:dLbl>
              <c:idx val="4"/>
              <c:layout>
                <c:manualLayout>
                  <c:x val="-0.1388888888888889"/>
                  <c:y val="-9.2592592592593437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46D-4FC4-BEEC-929D6FD30547}"/>
                </c:ext>
              </c:extLst>
            </c:dLbl>
            <c:dLbl>
              <c:idx val="5"/>
              <c:layout>
                <c:manualLayout>
                  <c:x val="-0.1111111111111111"/>
                  <c:y val="-8.333333333333335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46D-4FC4-BEEC-929D6FD305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'[_1 XIR FY 2020 COVER CEE.xlsx]PROPERTY'!$O$20:$O$25</c:f>
              <c:strCache>
                <c:ptCount val="6"/>
                <c:pt idx="0">
                  <c:v>Poland</c:v>
                </c:pt>
                <c:pt idx="1">
                  <c:v>Czech Republic</c:v>
                </c:pt>
                <c:pt idx="2">
                  <c:v>Hungary</c:v>
                </c:pt>
                <c:pt idx="3">
                  <c:v>Slovak Republic</c:v>
                </c:pt>
                <c:pt idx="4">
                  <c:v>Romania</c:v>
                </c:pt>
                <c:pt idx="5">
                  <c:v>Other</c:v>
                </c:pt>
              </c:strCache>
            </c:strRef>
          </c:cat>
          <c:val>
            <c:numRef>
              <c:f>'[_1 XIR FY 2020 COVER CEE.xlsx]PROPERTY'!$P$20:$P$25</c:f>
              <c:numCache>
                <c:formatCode>0.00%</c:formatCode>
                <c:ptCount val="6"/>
                <c:pt idx="0">
                  <c:v>0.31965531682937126</c:v>
                </c:pt>
                <c:pt idx="1">
                  <c:v>0.20493841464209236</c:v>
                </c:pt>
                <c:pt idx="2">
                  <c:v>0.11681321403703693</c:v>
                </c:pt>
                <c:pt idx="3">
                  <c:v>5.8587730952307612E-2</c:v>
                </c:pt>
                <c:pt idx="4">
                  <c:v>5.6848772177725868E-2</c:v>
                </c:pt>
                <c:pt idx="5">
                  <c:v>0.24315655136146597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46D-4FC4-BEEC-929D6FD3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97840A-0234-4C53-B998-8D8C86F76D0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2439C-B2DC-42B6-88F4-6B70CB0E2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58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8DFF2-0FAE-4C4D-9CE9-739CBCB9A5E6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A43EA-1AAE-4552-9876-A6B33F543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666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A43EA-1AAE-4552-9876-A6B33F543F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63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A43EA-1AAE-4552-9876-A6B33F543F4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032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A43EA-1AAE-4552-9876-A6B33F543F4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816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73B3E-A134-440A-B8F7-173F9CFB922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804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A43EA-1AAE-4552-9876-A6B33F543F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146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A43EA-1AAE-4552-9876-A6B33F543F4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14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A43EA-1AAE-4552-9876-A6B33F543F4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876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3B3BF-68FB-4A59-AA11-E7DA8B4B7D79}" type="slidenum">
              <a:rPr lang="mk-MK" smtClean="0">
                <a:solidFill>
                  <a:prstClr val="black"/>
                </a:solidFill>
              </a:rPr>
              <a:pPr/>
              <a:t>13</a:t>
            </a:fld>
            <a:endParaRPr lang="mk-MK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747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4D578-DCCC-49BC-B2FE-E0A85045EE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B9E631-BEFD-45A1-9929-7ECB7CC51A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0879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1677C-66E1-47A3-B37A-EC2802D4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23510D-ABE7-466E-A5E6-5226220887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C94761-8A94-4A0C-A7BA-D3541ED598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5B699B5C-9F4F-47B0-B67A-5122083AEE99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8624A-40A5-41F6-B3B5-4F7CC2772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646A2F-3E28-490F-8EA1-E062F1057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F7F2532-2F18-42C3-940E-E4DABDC9F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887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D28090-7B39-4100-AA6A-D91540F28B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379329-E711-47EA-ACF5-46FA03E950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CCFA2-51DF-47B2-AE76-2395B5028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5B699B5C-9F4F-47B0-B67A-5122083AEE99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17825-80E5-43CB-B831-38FBDE74B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4FD61-D021-4316-A1FA-8E7176679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F7F2532-2F18-42C3-940E-E4DABDC9F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730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683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1425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512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00202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1757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8983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02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6725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109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C4D4F-C157-49B9-81F4-79BBB61A1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BAE6D7-E65C-456B-B615-1A8DD05EF8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96062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5131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38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772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78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536F0-99B3-4BA9-AAFC-4EB059D31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E93D77-37A4-4B5E-AF8F-0E4714908A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A37C47-68B0-4C64-AB83-F856A4509C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5B699B5C-9F4F-47B0-B67A-5122083AEE99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5114F-141C-4ACC-B826-0E987546B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38659-60B9-476F-BE51-5095E42EC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F7F2532-2F18-42C3-940E-E4DABDC9F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474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29CC6-B1FC-4EF6-9C0C-F729919E4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7AE16-CFE5-4CBB-9F37-6421388680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D1C52D-3F6B-49D3-A743-52198BBB81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4370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3D4E6-E1AB-4AD7-99DF-4C77DB0F3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7FBD19-4F07-4DDE-9BF9-A95A224AB0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D66763-613F-4536-93E8-76F964754F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E5F76B-24E6-45C3-A0CA-ACE2985E47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88F02A-B4CF-49A1-9DD4-D8E363282B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7BDB82-E1A5-46F5-9EF2-9A589B484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5B699B5C-9F4F-47B0-B67A-5122083AEE99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8C1360-0CAC-4593-A3F4-A3D4A147E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F1663B-CC63-473E-A5F0-FAE7EEE0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F7F2532-2F18-42C3-940E-E4DABDC9F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91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51B4D-CB39-431D-A78D-608E46030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B4F4BC-93BB-4DCA-8E2D-E5144885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5B699B5C-9F4F-47B0-B67A-5122083AEE99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481EBC-543D-4727-8F31-451E262E2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118C17-EAC3-474E-9F8B-41A633A49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F7F2532-2F18-42C3-940E-E4DABDC9F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605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4733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043C1-B1A7-4E95-BE4F-E3715A437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A9687F-F19D-432A-9F83-B1644868C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FFE207-213C-4632-B64B-D23B6A031F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02B2BF-0249-4619-AE5E-4CEE5FAFFD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5B699B5C-9F4F-47B0-B67A-5122083AEE99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4C7D41-4C95-4EEB-948D-DCCC18D25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A64CC7-605A-4B49-BD64-5D6673515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F7F2532-2F18-42C3-940E-E4DABDC9F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13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A9080-80C7-4126-BD87-E592973DB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6268A4-767D-453A-A353-B391A6A764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C58751-BB1E-4DA6-B4EA-84A3F3821E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14B7A1-17AA-48E2-94B1-D58C441F51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5B699B5C-9F4F-47B0-B67A-5122083AEE99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791D2A-23E1-481D-8194-DE48585CA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43B0B1-9167-43C3-9034-1749FE4DC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F7F2532-2F18-42C3-940E-E4DABDC9F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872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F8E0FC-1F99-46FA-B182-DBB7B58F1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7551C9-B0CB-44C2-9F66-C71FE37D3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3159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701F5-63DC-4B6A-9D3F-E3741CF9072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352EB7-2D31-4EFC-8A60-F186E53DC0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15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atmonitor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77333" y="1828806"/>
            <a:ext cx="11291347" cy="1702047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n-US" sz="3200" b="1" dirty="0"/>
              <a:t/>
            </a:r>
            <a:br>
              <a:rPr lang="en-US" sz="3200" b="1" dirty="0"/>
            </a:br>
            <a:r>
              <a:rPr lang="en-US" sz="16000" b="1" dirty="0">
                <a:latin typeface="+mn-lt"/>
              </a:rPr>
              <a:t>”</a:t>
            </a:r>
            <a:r>
              <a:rPr lang="en-US" sz="19200" b="1" dirty="0"/>
              <a:t>INSURANCE AGAINST EARTHQUAKE RISKS</a:t>
            </a:r>
            <a:r>
              <a:rPr lang="en-US" sz="16000" b="1" dirty="0">
                <a:latin typeface="+mn-lt"/>
              </a:rPr>
              <a:t>”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62371" y="4273220"/>
            <a:ext cx="9661235" cy="10411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</a:rPr>
              <a:t>Klime Poposki		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University St. Kliment </a:t>
            </a:r>
            <a:r>
              <a:rPr lang="en-US" sz="2000" dirty="0" err="1">
                <a:solidFill>
                  <a:schemeClr val="tx1"/>
                </a:solidFill>
              </a:rPr>
              <a:t>Ohridski</a:t>
            </a:r>
            <a:r>
              <a:rPr lang="en-US" sz="2000" dirty="0">
                <a:solidFill>
                  <a:schemeClr val="tx1"/>
                </a:solidFill>
              </a:rPr>
              <a:t>				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</a:rPr>
              <a:t>Macedonia </a:t>
            </a:r>
            <a:r>
              <a:rPr lang="en-US" sz="1600" dirty="0">
                <a:solidFill>
                  <a:schemeClr val="tx1"/>
                </a:solidFill>
                <a:latin typeface="Cambria" panose="02040503050406030204" pitchFamily="18" charset="0"/>
              </a:rPr>
              <a:t>					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28123" y="5314386"/>
            <a:ext cx="10871200" cy="13851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rgbClr val="C00000"/>
                </a:solidFill>
              </a:rPr>
              <a:t>6th Annual International Conference 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 »HOW LOW CAN WE GO? Sustainable Insurance in an Uncertain World«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June 14, 2021, Ljubljana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84" y="312013"/>
            <a:ext cx="3584813" cy="79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1827" y="79618"/>
            <a:ext cx="26670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03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800" b="1" dirty="0"/>
              <a:t>INSURANCE COVERAGE FOR EARTHQUAKE RISK</a:t>
            </a:r>
            <a:br>
              <a:rPr lang="en-US" sz="3800" b="1" dirty="0"/>
            </a:br>
            <a:r>
              <a:rPr lang="en-US" sz="3600" b="1" dirty="0"/>
              <a:t>- </a:t>
            </a:r>
            <a:r>
              <a:rPr lang="en-US" sz="3600" b="1" dirty="0" smtClean="0"/>
              <a:t>PPP insurance </a:t>
            </a:r>
            <a:r>
              <a:rPr lang="en-US" sz="3600" b="1" dirty="0"/>
              <a:t>schemes -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38200" y="1668863"/>
            <a:ext cx="5181600" cy="4351338"/>
          </a:xfrm>
        </p:spPr>
        <p:txBody>
          <a:bodyPr>
            <a:normAutofit fontScale="25000" lnSpcReduction="20000"/>
          </a:bodyPr>
          <a:lstStyle/>
          <a:p>
            <a:r>
              <a:rPr lang="en-US" sz="8800" dirty="0">
                <a:solidFill>
                  <a:srgbClr val="C00000"/>
                </a:solidFill>
              </a:rPr>
              <a:t>California Earthquake Authority</a:t>
            </a:r>
            <a:r>
              <a:rPr lang="hr-HR" sz="8800" dirty="0">
                <a:solidFill>
                  <a:srgbClr val="C00000"/>
                </a:solidFill>
              </a:rPr>
              <a:t>:</a:t>
            </a:r>
            <a:r>
              <a:rPr lang="en-US" sz="8800" dirty="0">
                <a:solidFill>
                  <a:srgbClr val="C00000"/>
                </a:solidFill>
              </a:rPr>
              <a:t> 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payable limit is about US$ 100 million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premium rates range from 0.036- 0.90%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relatively high deductible of 15% </a:t>
            </a:r>
            <a:endParaRPr lang="hr-HR" sz="7200" i="1" dirty="0"/>
          </a:p>
          <a:p>
            <a:pPr marL="457200" lvl="1" indent="0">
              <a:buNone/>
            </a:pPr>
            <a:endParaRPr lang="en-US" sz="2200" dirty="0">
              <a:solidFill>
                <a:srgbClr val="C00000"/>
              </a:solidFill>
            </a:endParaRPr>
          </a:p>
          <a:p>
            <a:r>
              <a:rPr lang="en-US" sz="8800" dirty="0">
                <a:solidFill>
                  <a:srgbClr val="C00000"/>
                </a:solidFill>
              </a:rPr>
              <a:t>Iceland Catastrophe Insurance</a:t>
            </a:r>
            <a:r>
              <a:rPr lang="hr-HR" sz="8800" dirty="0">
                <a:solidFill>
                  <a:srgbClr val="C00000"/>
                </a:solidFill>
              </a:rPr>
              <a:t>:</a:t>
            </a:r>
            <a:endParaRPr lang="en-US" sz="8800" dirty="0">
              <a:solidFill>
                <a:srgbClr val="C00000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compulsory, incidental to fire insurance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deductible is 5% for each loss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premium rate for properties and content is 0.025%, while that for lifelines is 0.02%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liable up to 1% of the total insured capital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sz="8800" dirty="0">
                <a:solidFill>
                  <a:srgbClr val="C00000"/>
                </a:solidFill>
              </a:rPr>
              <a:t>Taiwan Residential Earthquake Insurance Fund</a:t>
            </a:r>
            <a:r>
              <a:rPr lang="hr-HR" sz="8800" dirty="0">
                <a:solidFill>
                  <a:srgbClr val="C00000"/>
                </a:solidFill>
              </a:rPr>
              <a:t>:</a:t>
            </a:r>
            <a:endParaRPr lang="en-US" sz="8800" dirty="0">
              <a:solidFill>
                <a:srgbClr val="C00000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compulsory, incidental to fire insurance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premium rate is 0.122%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upper limit of the repayment per household is TW$ 1.2 million for residential properties and 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TW$ 180,000 for contingent expenses</a:t>
            </a:r>
          </a:p>
          <a:p>
            <a:pPr marL="457200" lvl="1" indent="0">
              <a:buNone/>
            </a:pPr>
            <a:endParaRPr lang="en-US" dirty="0"/>
          </a:p>
          <a:p>
            <a:pPr lvl="1">
              <a:buFont typeface="Calibri" panose="020F0502020204030204" pitchFamily="34" charset="0"/>
              <a:buChar char="‒"/>
            </a:pP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sz="half" idx="2"/>
          </p:nvPr>
        </p:nvSpPr>
        <p:spPr>
          <a:xfrm>
            <a:off x="6172200" y="1538228"/>
            <a:ext cx="5181600" cy="4351338"/>
          </a:xfrm>
        </p:spPr>
        <p:txBody>
          <a:bodyPr>
            <a:normAutofit fontScale="25000" lnSpcReduction="20000"/>
          </a:bodyPr>
          <a:lstStyle/>
          <a:p>
            <a:r>
              <a:rPr lang="en-US" sz="8800" dirty="0">
                <a:solidFill>
                  <a:srgbClr val="C00000"/>
                </a:solidFill>
              </a:rPr>
              <a:t>Japan Earthquake Reinsurance Company</a:t>
            </a:r>
            <a:r>
              <a:rPr lang="hr-HR" sz="8800" dirty="0">
                <a:solidFill>
                  <a:srgbClr val="C00000"/>
                </a:solidFill>
              </a:rPr>
              <a:t>:</a:t>
            </a:r>
            <a:endParaRPr lang="en-US" sz="8800" dirty="0">
              <a:solidFill>
                <a:srgbClr val="C00000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aggregate limit of the indemnity insurance is JPY 6.2 trillion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coverage up to about 30-50% of the total insured value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maximum insured amount is limited to JPY 50 million for buildings and JPY 10 million for movables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discount mechanism to encourage seismic risk mitigation</a:t>
            </a:r>
            <a:endParaRPr lang="hr-HR" sz="7200" i="1" dirty="0"/>
          </a:p>
          <a:p>
            <a:pPr lvl="1">
              <a:buFont typeface="Calibri" panose="020F0502020204030204" pitchFamily="34" charset="0"/>
              <a:buChar char="‒"/>
            </a:pPr>
            <a:endParaRPr lang="en-US" sz="7600" dirty="0"/>
          </a:p>
          <a:p>
            <a:r>
              <a:rPr lang="en-US" sz="8800" dirty="0">
                <a:solidFill>
                  <a:srgbClr val="C00000"/>
                </a:solidFill>
              </a:rPr>
              <a:t>New Zealand Earthquake Commission</a:t>
            </a:r>
            <a:r>
              <a:rPr lang="hr-HR" sz="8800" dirty="0">
                <a:solidFill>
                  <a:srgbClr val="C00000"/>
                </a:solidFill>
              </a:rPr>
              <a:t>:</a:t>
            </a:r>
            <a:endParaRPr lang="en-US" sz="8800" dirty="0">
              <a:solidFill>
                <a:srgbClr val="C00000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compulsory, incidental to fire insurance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premium rate is 0.05%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insured amount is limited to NZ$ 100,000 for buildings and NZ$ 20,000 for content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7200" i="1" dirty="0"/>
              <a:t>deductible is set to NZ$ 200 or 1% of the loss for residential properties</a:t>
            </a:r>
            <a:endParaRPr lang="hr-HR" sz="7200" i="1" dirty="0"/>
          </a:p>
          <a:p>
            <a:pPr lvl="1">
              <a:buFont typeface="Calibri" panose="020F0502020204030204" pitchFamily="34" charset="0"/>
              <a:buChar char="‒"/>
            </a:pPr>
            <a:endParaRPr lang="en-US" sz="7600" dirty="0">
              <a:solidFill>
                <a:srgbClr val="C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1294626"/>
            <a:ext cx="12192000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49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800" b="1" dirty="0"/>
              <a:t>INSURANCE COVERAGE FOR EARTHQUAKE RISK</a:t>
            </a:r>
            <a:br>
              <a:rPr lang="en-US" sz="3800" b="1" dirty="0"/>
            </a:br>
            <a:r>
              <a:rPr lang="en-US" sz="3600" b="1" dirty="0"/>
              <a:t>- </a:t>
            </a:r>
            <a:r>
              <a:rPr lang="en-US" sz="3100" b="1" dirty="0" smtClean="0"/>
              <a:t>PPP insurance </a:t>
            </a:r>
            <a:r>
              <a:rPr lang="en-US" sz="3100" b="1" dirty="0"/>
              <a:t>schemes </a:t>
            </a:r>
            <a:r>
              <a:rPr lang="en-US" sz="3100" b="1" dirty="0" smtClean="0"/>
              <a:t> in SEE region-</a:t>
            </a:r>
            <a:r>
              <a:rPr lang="en-US" sz="3100" dirty="0"/>
              <a:t/>
            </a:r>
            <a:br>
              <a:rPr lang="en-US" sz="3100" dirty="0"/>
            </a:br>
            <a:endParaRPr lang="en-US" sz="31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09303" y="1573064"/>
            <a:ext cx="5610497" cy="2241290"/>
          </a:xfrm>
        </p:spPr>
        <p:txBody>
          <a:bodyPr>
            <a:normAutofit fontScale="25000" lnSpcReduction="20000"/>
          </a:bodyPr>
          <a:lstStyle/>
          <a:p>
            <a:r>
              <a:rPr lang="en-US" sz="7200" dirty="0">
                <a:solidFill>
                  <a:srgbClr val="C00000"/>
                </a:solidFill>
              </a:rPr>
              <a:t>Turkish Catastrophe Insurance Pool</a:t>
            </a:r>
            <a:r>
              <a:rPr lang="hr-HR" sz="7200" dirty="0" smtClean="0">
                <a:solidFill>
                  <a:srgbClr val="C00000"/>
                </a:solidFill>
              </a:rPr>
              <a:t>:</a:t>
            </a:r>
            <a:r>
              <a:rPr lang="en-US" sz="7200" dirty="0" smtClean="0">
                <a:solidFill>
                  <a:srgbClr val="C00000"/>
                </a:solidFill>
              </a:rPr>
              <a:t> </a:t>
            </a:r>
            <a:endParaRPr lang="en-US" sz="7200" dirty="0">
              <a:solidFill>
                <a:srgbClr val="C00000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5600" i="1" dirty="0"/>
              <a:t>Residential 	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5600" i="1" dirty="0"/>
              <a:t>Main peril: Earthquake 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5600" i="1" dirty="0"/>
              <a:t>Secondary perils: Fire, explosion, tsunami, </a:t>
            </a:r>
            <a:r>
              <a:rPr lang="en-US" sz="5600" i="1" dirty="0" smtClean="0"/>
              <a:t>landslide</a:t>
            </a:r>
            <a:endParaRPr lang="en-US" sz="5600" i="1" dirty="0"/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5600" i="1" dirty="0"/>
              <a:t>Building: maximum TRY 170 000 	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5600" i="1" dirty="0"/>
              <a:t>Stand-alone policy (mandatory purchase for dwellings within municipal boundaries) </a:t>
            </a:r>
            <a:endParaRPr lang="en-US" sz="5600" i="1" dirty="0" smtClean="0"/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5600" i="1" dirty="0"/>
              <a:t>Deductible is 2% of the sum insured for each loss and a coverage limit is </a:t>
            </a:r>
            <a:r>
              <a:rPr lang="en-US" sz="5600" i="1" dirty="0" smtClean="0"/>
              <a:t>imposed </a:t>
            </a:r>
            <a:r>
              <a:rPr lang="en-US" sz="6400" i="1" dirty="0"/>
              <a:t>	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US" sz="6400" i="1" dirty="0"/>
          </a:p>
          <a:p>
            <a:pPr marL="457200" lvl="1" indent="0">
              <a:buNone/>
            </a:pPr>
            <a:endParaRPr lang="en-US" sz="2200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sz="half" idx="2"/>
          </p:nvPr>
        </p:nvSpPr>
        <p:spPr>
          <a:xfrm>
            <a:off x="6172199" y="1538228"/>
            <a:ext cx="5662749" cy="2128081"/>
          </a:xfrm>
        </p:spPr>
        <p:txBody>
          <a:bodyPr>
            <a:normAutofit fontScale="25000" lnSpcReduction="20000"/>
          </a:bodyPr>
          <a:lstStyle/>
          <a:p>
            <a:r>
              <a:rPr lang="en-US" sz="7200" dirty="0" smtClean="0">
                <a:solidFill>
                  <a:srgbClr val="C00000"/>
                </a:solidFill>
              </a:rPr>
              <a:t>Romanian Natural Disaster </a:t>
            </a:r>
            <a:r>
              <a:rPr lang="en-US" sz="7200" dirty="0">
                <a:solidFill>
                  <a:srgbClr val="C00000"/>
                </a:solidFill>
              </a:rPr>
              <a:t>Insurance Pool – PAID </a:t>
            </a:r>
            <a:r>
              <a:rPr lang="hr-HR" sz="7200" dirty="0" smtClean="0">
                <a:solidFill>
                  <a:srgbClr val="C00000"/>
                </a:solidFill>
              </a:rPr>
              <a:t>:</a:t>
            </a:r>
            <a:endParaRPr lang="en-US" sz="7200" dirty="0">
              <a:solidFill>
                <a:srgbClr val="C00000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5600" i="1" dirty="0"/>
              <a:t>Residential </a:t>
            </a:r>
            <a:r>
              <a:rPr lang="en-US" sz="5600" i="1" dirty="0" smtClean="0"/>
              <a:t>and commercial </a:t>
            </a:r>
            <a:r>
              <a:rPr lang="en-US" sz="5600" i="1" dirty="0"/>
              <a:t>	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5600" i="1" dirty="0" smtClean="0"/>
              <a:t>Earthquake, flood, landslide </a:t>
            </a:r>
            <a:r>
              <a:rPr lang="en-US" sz="5600" i="1" dirty="0"/>
              <a:t>	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5600" i="1" dirty="0"/>
              <a:t>Building</a:t>
            </a:r>
            <a:r>
              <a:rPr lang="en-US" sz="5600" i="1" dirty="0" smtClean="0"/>
              <a:t>: </a:t>
            </a:r>
            <a:endParaRPr lang="en-US" sz="5600" i="1" dirty="0"/>
          </a:p>
          <a:p>
            <a:pPr lvl="2">
              <a:buFont typeface="Calibri" panose="020F0502020204030204" pitchFamily="34" charset="0"/>
              <a:buChar char="‒"/>
            </a:pPr>
            <a:r>
              <a:rPr lang="en-US" sz="5600" i="1" dirty="0"/>
              <a:t>(1) EUR 20 000 for type A 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US" sz="5600" i="1" dirty="0"/>
              <a:t>(2) EUR 10 000 for type B 	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5600" i="1" dirty="0"/>
              <a:t>Stand-alone policy (mandatory purchase) 	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5600" i="1" dirty="0" smtClean="0"/>
              <a:t>No </a:t>
            </a:r>
            <a:r>
              <a:rPr lang="en-US" sz="5600" i="1" dirty="0"/>
              <a:t>specific deductible although a limit is imposed on the amount of coverage available</a:t>
            </a:r>
            <a:r>
              <a:rPr lang="en-US" sz="5600" dirty="0"/>
              <a:t> </a:t>
            </a:r>
            <a:r>
              <a:rPr lang="en-US" dirty="0"/>
              <a:t>	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US" sz="7600" dirty="0"/>
          </a:p>
          <a:p>
            <a:pPr lvl="1">
              <a:buFont typeface="Calibri" panose="020F0502020204030204" pitchFamily="34" charset="0"/>
              <a:buChar char="‒"/>
            </a:pPr>
            <a:endParaRPr lang="en-US" sz="7600" dirty="0">
              <a:solidFill>
                <a:srgbClr val="C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1294626"/>
            <a:ext cx="12192000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09006" y="3614052"/>
            <a:ext cx="11869783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Reinsurance </a:t>
            </a:r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company </a:t>
            </a:r>
            <a:r>
              <a:rPr lang="mk-MK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Europa Reinsurance Facility Ltd. (</a:t>
            </a:r>
            <a:r>
              <a:rPr lang="mk-MK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Europa RE</a:t>
            </a:r>
            <a:r>
              <a:rPr lang="mk-MK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formed in state ownership of Macedonia, Serbia and </a:t>
            </a:r>
            <a:r>
              <a:rPr lang="en-US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Albania</a:t>
            </a:r>
            <a:endParaRPr lang="sr-Latn-RS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1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2014 </a:t>
            </a: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– country-specific flood and earthquake </a:t>
            </a:r>
            <a:r>
              <a:rPr lang="en-US" sz="1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cat models </a:t>
            </a: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developed by </a:t>
            </a:r>
            <a:r>
              <a:rPr lang="en-US" sz="1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AIR;</a:t>
            </a:r>
          </a:p>
          <a:p>
            <a:pPr marL="742950" lvl="1" indent="-285750" algn="just">
              <a:buFont typeface="Calibri" panose="020F0502020204030204" pitchFamily="34" charset="0"/>
              <a:buChar char="‒"/>
            </a:pP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2014 </a:t>
            </a:r>
            <a:r>
              <a:rPr lang="en-US" sz="1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–Earthquake </a:t>
            </a: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and Flood – risk based indemnity products </a:t>
            </a:r>
            <a:r>
              <a:rPr lang="en-US" sz="1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and Agriculture </a:t>
            </a: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– parametric based for </a:t>
            </a:r>
            <a:r>
              <a:rPr lang="en-US" sz="1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AYII</a:t>
            </a: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1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2016 </a:t>
            </a: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- website</a:t>
            </a:r>
            <a:r>
              <a:rPr lang="sr-Latn-RS" sz="14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launched - </a:t>
            </a:r>
            <a:r>
              <a:rPr lang="en-US" sz="1400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CATMonitor</a:t>
            </a:r>
            <a:r>
              <a:rPr lang="en-US" sz="1400" b="1" i="1" dirty="0">
                <a:latin typeface="Calibri" panose="020F0502020204030204" pitchFamily="34" charset="0"/>
                <a:cs typeface="Calibri" panose="020F0502020204030204" pitchFamily="34" charset="0"/>
              </a:rPr>
              <a:t>™</a:t>
            </a: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 as part of its commitment to provide education and raise disaster risk </a:t>
            </a:r>
            <a:r>
              <a:rPr lang="en-US" sz="1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awareness </a:t>
            </a: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1400" i="1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</a:t>
            </a:r>
            <a:r>
              <a:rPr lang="en-US" sz="1400" i="1" dirty="0" smtClean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catmonitor.com</a:t>
            </a:r>
            <a:r>
              <a:rPr lang="en-US" sz="1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);</a:t>
            </a:r>
          </a:p>
          <a:p>
            <a:pPr lvl="1"/>
            <a:endParaRPr lang="en-US" sz="1400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AutoNum type="arabicPeriod"/>
            </a:pPr>
            <a:r>
              <a:rPr lang="en-US" sz="1400" b="1" dirty="0" smtClean="0"/>
              <a:t>Earthquake </a:t>
            </a:r>
            <a:r>
              <a:rPr lang="en-US" sz="1400" b="1" dirty="0"/>
              <a:t>micro </a:t>
            </a:r>
            <a:r>
              <a:rPr lang="en-US" sz="1400" b="1" dirty="0" smtClean="0"/>
              <a:t>scheme</a:t>
            </a:r>
          </a:p>
          <a:p>
            <a:pPr marL="800100" lvl="1" indent="-342900">
              <a:buAutoNum type="arabicPeriod"/>
            </a:pPr>
            <a:r>
              <a:rPr lang="en-US" sz="1400" b="1" dirty="0" smtClean="0"/>
              <a:t>Sovereign </a:t>
            </a:r>
            <a:r>
              <a:rPr lang="en-US" sz="1400" b="1" dirty="0"/>
              <a:t>Coverage for </a:t>
            </a:r>
            <a:r>
              <a:rPr lang="en-US" sz="1400" b="1" dirty="0" smtClean="0"/>
              <a:t>Flood</a:t>
            </a:r>
          </a:p>
          <a:p>
            <a:pPr marL="1200150" lvl="2" indent="-285750">
              <a:buFont typeface="Calibri" panose="020F0502020204030204" pitchFamily="34" charset="0"/>
              <a:buChar char="‐"/>
            </a:pPr>
            <a:r>
              <a:rPr lang="en-US" sz="1400" dirty="0" smtClean="0"/>
              <a:t>sovereign </a:t>
            </a:r>
            <a:r>
              <a:rPr lang="en-US" sz="1400" dirty="0"/>
              <a:t>CAT insurance </a:t>
            </a:r>
            <a:r>
              <a:rPr lang="en-US" sz="1400" dirty="0" smtClean="0"/>
              <a:t>that </a:t>
            </a:r>
            <a:r>
              <a:rPr lang="en-US" sz="1400" dirty="0"/>
              <a:t>would protect the government budget against losses caused by </a:t>
            </a:r>
            <a:r>
              <a:rPr lang="en-US" sz="1400" dirty="0" smtClean="0"/>
              <a:t>flood;</a:t>
            </a:r>
          </a:p>
          <a:p>
            <a:pPr lvl="1"/>
            <a:r>
              <a:rPr lang="en-US" sz="1400" dirty="0" smtClean="0"/>
              <a:t>3. </a:t>
            </a:r>
            <a:r>
              <a:rPr lang="en-US" sz="1400" b="1" dirty="0" smtClean="0"/>
              <a:t>Sub-sovereign </a:t>
            </a:r>
            <a:r>
              <a:rPr lang="en-US" sz="1400" b="1" dirty="0"/>
              <a:t>coverage </a:t>
            </a:r>
            <a:r>
              <a:rPr lang="en-US" sz="1400" b="1" dirty="0" smtClean="0"/>
              <a:t>(</a:t>
            </a:r>
            <a:r>
              <a:rPr lang="en-US" sz="1400" b="1" dirty="0"/>
              <a:t>municipal coverage) </a:t>
            </a:r>
            <a:endParaRPr lang="en-US" sz="1400" b="1" dirty="0" smtClean="0"/>
          </a:p>
          <a:p>
            <a:pPr marL="1200150" lvl="2" indent="-285750">
              <a:buFont typeface="Calibri" panose="020F0502020204030204" pitchFamily="34" charset="0"/>
              <a:buChar char="‐"/>
            </a:pPr>
            <a:r>
              <a:rPr lang="en-US" sz="1400" dirty="0" smtClean="0"/>
              <a:t>model </a:t>
            </a:r>
            <a:r>
              <a:rPr lang="en-US" sz="1400" dirty="0"/>
              <a:t>for a risk transfer mechanism at the municipal level, based on which the beneficiary is the </a:t>
            </a:r>
            <a:r>
              <a:rPr lang="en-US" sz="1400" dirty="0" smtClean="0"/>
              <a:t>municipality;</a:t>
            </a:r>
            <a:endParaRPr lang="en-US" sz="1400" dirty="0"/>
          </a:p>
          <a:p>
            <a:pPr marL="342900" indent="-342900">
              <a:buFont typeface="+mj-lt"/>
              <a:buAutoNum type="arabicPeriod"/>
            </a:pPr>
            <a:endParaRPr lang="en-US" sz="1400" b="1" dirty="0" smtClean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41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en-US" sz="3800" b="1" dirty="0"/>
              <a:t>DEALING WITH UNDERINSURANCE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977771"/>
            <a:ext cx="12192000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0" y="1367092"/>
            <a:ext cx="11724238" cy="5847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200" dirty="0"/>
              <a:t>Mitigation, building standards and zoning</a:t>
            </a:r>
            <a:endParaRPr lang="hr-HR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200" dirty="0"/>
              <a:t>Measures to reduce uncertainty about exposure</a:t>
            </a:r>
            <a:endParaRPr lang="hr-HR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200" dirty="0"/>
              <a:t>Earthquake reserves and solvency requirements</a:t>
            </a:r>
            <a:endParaRPr lang="hr-HR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200" dirty="0"/>
              <a:t>Reinsurance and capital markets risk transfer</a:t>
            </a:r>
            <a:endParaRPr lang="hr-HR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200" dirty="0"/>
              <a:t>Enhancing awareness of earthquake risk</a:t>
            </a:r>
            <a:endParaRPr lang="hr-HR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200" dirty="0"/>
              <a:t>Mandatory insurance programs</a:t>
            </a:r>
            <a:endParaRPr lang="hr-HR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hr-HR" sz="2200" dirty="0"/>
              <a:t>P</a:t>
            </a:r>
            <a:r>
              <a:rPr lang="en-US" sz="2200" dirty="0" err="1"/>
              <a:t>remium</a:t>
            </a:r>
            <a:r>
              <a:rPr lang="en-US" sz="2200" dirty="0"/>
              <a:t> subsidies</a:t>
            </a:r>
            <a:endParaRPr lang="hr-HR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200" dirty="0"/>
              <a:t>Government-backed insurance </a:t>
            </a:r>
          </a:p>
          <a:p>
            <a:pPr lvl="1"/>
            <a:endParaRPr lang="en-US" sz="2200" dirty="0"/>
          </a:p>
          <a:p>
            <a:pPr lvl="1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1064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33820" y="4708351"/>
            <a:ext cx="2924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2">
                    <a:lumMod val="25000"/>
                  </a:schemeClr>
                </a:solidFill>
              </a:rPr>
              <a:t>Thank you</a:t>
            </a:r>
            <a:endParaRPr lang="mk-MK" sz="40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279407" y="5552768"/>
            <a:ext cx="9719196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510268" y="5562603"/>
            <a:ext cx="68274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mk-MK" sz="24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Klime Poposki</a:t>
            </a:r>
          </a:p>
          <a:p>
            <a:pPr algn="ctr"/>
            <a:r>
              <a:rPr lang="en-US" altLang="mk-MK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Email: </a:t>
            </a:r>
            <a:r>
              <a:rPr lang="en-US" altLang="mk-MK" sz="1600" u="sng" dirty="0">
                <a:solidFill>
                  <a:prstClr val="black">
                    <a:lumMod val="75000"/>
                    <a:lumOff val="25000"/>
                  </a:prstClr>
                </a:solidFill>
              </a:rPr>
              <a:t>klime.poposki@uklo.edu.mk</a:t>
            </a:r>
            <a:endParaRPr lang="en-US" altLang="mk-MK" sz="1600" u="sng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  <a:p>
            <a:pPr algn="ctr"/>
            <a:r>
              <a:rPr lang="en-US" altLang="mk-MK" sz="1600" dirty="0">
                <a:solidFill>
                  <a:srgbClr val="000000"/>
                </a:solidFill>
                <a:cs typeface="Arial" pitchFamily="34" charset="0"/>
              </a:rPr>
              <a:t>www.uklo.edu.mk</a:t>
            </a:r>
          </a:p>
          <a:p>
            <a:pPr algn="ctr"/>
            <a:endParaRPr lang="en-US" altLang="mk-MK" sz="1600" dirty="0">
              <a:solidFill>
                <a:srgbClr val="00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"/>
            <a:ext cx="12192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78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-852008"/>
            <a:ext cx="9144000" cy="1897680"/>
          </a:xfrm>
        </p:spPr>
        <p:txBody>
          <a:bodyPr>
            <a:normAutofit/>
          </a:bodyPr>
          <a:lstStyle/>
          <a:p>
            <a:r>
              <a:rPr lang="en-US" b="1" dirty="0"/>
              <a:t>AGENDA: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140737" y="1910282"/>
            <a:ext cx="9732475" cy="3929205"/>
          </a:xfrm>
        </p:spPr>
        <p:txBody>
          <a:bodyPr>
            <a:normAutofit/>
          </a:bodyPr>
          <a:lstStyle/>
          <a:p>
            <a:pPr marL="1028700" lvl="1" indent="-571500" algn="l">
              <a:spcBef>
                <a:spcPts val="975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b="1" dirty="0"/>
              <a:t>The impacts of an earthquake and economic </a:t>
            </a:r>
            <a:r>
              <a:rPr lang="en-US" sz="3600" b="1" dirty="0" smtClean="0"/>
              <a:t>losses</a:t>
            </a:r>
          </a:p>
          <a:p>
            <a:pPr marL="1028700" lvl="1" indent="-571500" algn="l">
              <a:spcBef>
                <a:spcPts val="975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b="1" dirty="0"/>
              <a:t>CEE risks landscape</a:t>
            </a:r>
          </a:p>
          <a:p>
            <a:pPr marL="1028700" lvl="1" indent="-571500" algn="l">
              <a:spcBef>
                <a:spcPts val="975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b="1" dirty="0" smtClean="0"/>
              <a:t>Protection gap</a:t>
            </a:r>
          </a:p>
          <a:p>
            <a:pPr marL="1028700" lvl="1" indent="-571500" algn="l">
              <a:spcBef>
                <a:spcPts val="975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b="1" dirty="0" smtClean="0"/>
              <a:t>Dealing with underinsurance</a:t>
            </a:r>
          </a:p>
          <a:p>
            <a:pPr marL="1028700" lvl="1" indent="-571500" algn="l">
              <a:spcBef>
                <a:spcPts val="975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3600" b="1" dirty="0" smtClean="0"/>
          </a:p>
          <a:p>
            <a:pPr marL="1028700" lvl="1" indent="-571500" algn="l">
              <a:spcBef>
                <a:spcPts val="975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de-DE" altLang="nl-BE" sz="3600" dirty="0"/>
          </a:p>
          <a:p>
            <a:pPr marL="1028700" lvl="1" indent="-571500" algn="l">
              <a:spcBef>
                <a:spcPts val="975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de-DE" altLang="nl-BE" sz="3600" dirty="0"/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en-US" dirty="0"/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1258414"/>
            <a:ext cx="12192000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94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 1"/>
          <p:cNvSpPr>
            <a:spLocks noGrp="1"/>
          </p:cNvSpPr>
          <p:nvPr>
            <p:ph type="title"/>
          </p:nvPr>
        </p:nvSpPr>
        <p:spPr>
          <a:xfrm>
            <a:off x="838200" y="-196159"/>
            <a:ext cx="10515600" cy="1325563"/>
          </a:xfrm>
        </p:spPr>
        <p:txBody>
          <a:bodyPr>
            <a:normAutofit/>
          </a:bodyPr>
          <a:lstStyle/>
          <a:p>
            <a:pPr lvl="0" algn="ctr"/>
            <a:r>
              <a:rPr lang="en-US" sz="3000" b="1" dirty="0"/>
              <a:t>The impacts of an earthquake and economic losses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5627482" y="1649933"/>
            <a:ext cx="6495108" cy="4351332"/>
          </a:xfrm>
        </p:spPr>
        <p:txBody>
          <a:bodyPr>
            <a:normAutofit lnSpcReduction="10000"/>
          </a:bodyPr>
          <a:lstStyle/>
          <a:p>
            <a:pPr lvl="0"/>
            <a:r>
              <a:rPr lang="hr-HR" sz="2400" dirty="0"/>
              <a:t>s</a:t>
            </a:r>
            <a:r>
              <a:rPr lang="en-US" sz="2400" dirty="0" err="1"/>
              <a:t>hort</a:t>
            </a:r>
            <a:r>
              <a:rPr lang="en-US" sz="2400" dirty="0"/>
              <a:t>-term (immediate) impacts </a:t>
            </a:r>
            <a:endParaRPr lang="hr-HR" sz="2400" dirty="0"/>
          </a:p>
          <a:p>
            <a:pPr marL="0" lvl="0" indent="0">
              <a:buNone/>
            </a:pPr>
            <a:endParaRPr lang="en-US" sz="2400" dirty="0"/>
          </a:p>
          <a:p>
            <a:pPr lvl="0"/>
            <a:r>
              <a:rPr lang="hr-HR" sz="2400" dirty="0"/>
              <a:t>lo</a:t>
            </a:r>
            <a:r>
              <a:rPr lang="en-US" sz="2400" dirty="0"/>
              <a:t>ng-term impacts</a:t>
            </a:r>
            <a:endParaRPr lang="hr-HR" sz="2400" dirty="0"/>
          </a:p>
          <a:p>
            <a:pPr lvl="0"/>
            <a:endParaRPr lang="en-US" sz="2400" dirty="0"/>
          </a:p>
          <a:p>
            <a:pPr lvl="0"/>
            <a:r>
              <a:rPr lang="en-US" sz="2400" dirty="0"/>
              <a:t>social impacts (the impact on people) </a:t>
            </a:r>
            <a:endParaRPr lang="hr-HR" sz="2400" dirty="0"/>
          </a:p>
          <a:p>
            <a:pPr lvl="0"/>
            <a:endParaRPr lang="en-US" sz="2400" dirty="0"/>
          </a:p>
          <a:p>
            <a:pPr lvl="0"/>
            <a:r>
              <a:rPr lang="en-US" sz="2400" dirty="0"/>
              <a:t>economic impacts (the impact on the wealth of an area)</a:t>
            </a:r>
            <a:endParaRPr lang="hr-HR" sz="2400" dirty="0"/>
          </a:p>
          <a:p>
            <a:pPr lvl="0"/>
            <a:endParaRPr lang="en-US" sz="2400" dirty="0"/>
          </a:p>
          <a:p>
            <a:pPr lvl="0"/>
            <a:r>
              <a:rPr lang="en-US" sz="2400" dirty="0"/>
              <a:t>environmental impacts (the impact on the landscape)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00547" y="1671466"/>
            <a:ext cx="2468578" cy="1578728"/>
          </a:xfrm>
        </p:spPr>
        <p:txBody>
          <a:bodyPr>
            <a:normAutofit lnSpcReduction="10000"/>
          </a:bodyPr>
          <a:lstStyle/>
          <a:p>
            <a:r>
              <a:rPr lang="hr-HR" dirty="0">
                <a:solidFill>
                  <a:srgbClr val="C00000"/>
                </a:solidFill>
              </a:rPr>
              <a:t>Primary 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hr-HR" dirty="0">
                <a:solidFill>
                  <a:srgbClr val="C00000"/>
                </a:solidFill>
              </a:rPr>
              <a:t>S</a:t>
            </a:r>
            <a:r>
              <a:rPr lang="en-US" dirty="0" err="1">
                <a:solidFill>
                  <a:srgbClr val="C00000"/>
                </a:solidFill>
              </a:rPr>
              <a:t>econdary</a:t>
            </a:r>
            <a:r>
              <a:rPr lang="en-US" dirty="0">
                <a:solidFill>
                  <a:srgbClr val="C00000"/>
                </a:solidFill>
              </a:rPr>
              <a:t> 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941559"/>
            <a:ext cx="12192000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3C6277D3-2754-4352-ACD6-59DB172988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02" y="3470140"/>
            <a:ext cx="5372665" cy="302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0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 1"/>
          <p:cNvSpPr>
            <a:spLocks noGrp="1"/>
          </p:cNvSpPr>
          <p:nvPr>
            <p:ph type="title"/>
          </p:nvPr>
        </p:nvSpPr>
        <p:spPr>
          <a:xfrm>
            <a:off x="838200" y="-196159"/>
            <a:ext cx="10515600" cy="1325563"/>
          </a:xfrm>
        </p:spPr>
        <p:txBody>
          <a:bodyPr>
            <a:normAutofit/>
          </a:bodyPr>
          <a:lstStyle/>
          <a:p>
            <a:pPr lvl="0" algn="ctr"/>
            <a:r>
              <a:rPr lang="en-US" sz="3800" b="1" dirty="0"/>
              <a:t>The impacts of an earthquake and economic losses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941559"/>
            <a:ext cx="12192000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04168" y="1023643"/>
            <a:ext cx="571766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u="sng" dirty="0">
                <a:latin typeface="+mj-lt"/>
                <a:ea typeface="+mj-ea"/>
                <a:cs typeface="+mj-cs"/>
              </a:rPr>
              <a:t>Highlights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occurred in over </a:t>
            </a:r>
            <a:r>
              <a:rPr lang="en-US" dirty="0">
                <a:solidFill>
                  <a:srgbClr val="C00000"/>
                </a:solidFill>
              </a:rPr>
              <a:t>154 </a:t>
            </a:r>
            <a:r>
              <a:rPr lang="en-US" dirty="0" smtClean="0">
                <a:solidFill>
                  <a:srgbClr val="C00000"/>
                </a:solidFill>
              </a:rPr>
              <a:t>nations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</a:t>
            </a:r>
            <a:r>
              <a:rPr lang="en-US" dirty="0" smtClean="0"/>
              <a:t>n average </a:t>
            </a:r>
            <a:r>
              <a:rPr lang="en-US" dirty="0"/>
              <a:t>of </a:t>
            </a:r>
            <a:r>
              <a:rPr lang="en-US" dirty="0">
                <a:solidFill>
                  <a:srgbClr val="C00000"/>
                </a:solidFill>
              </a:rPr>
              <a:t>USD 34.5 billion </a:t>
            </a:r>
            <a:r>
              <a:rPr lang="en-US" dirty="0"/>
              <a:t>in damages </a:t>
            </a:r>
            <a:r>
              <a:rPr lang="en-US" dirty="0" smtClean="0"/>
              <a:t>annually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</a:rPr>
              <a:t>6 of the 10 largest natural catastrophe </a:t>
            </a:r>
            <a:r>
              <a:rPr lang="en-US" dirty="0"/>
              <a:t>events since </a:t>
            </a:r>
            <a:r>
              <a:rPr lang="en-US" dirty="0" smtClean="0"/>
              <a:t>1980 </a:t>
            </a:r>
            <a:r>
              <a:rPr lang="en-US" dirty="0"/>
              <a:t>in terms of overall losses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</a:rPr>
              <a:t>210 US$ bn</a:t>
            </a:r>
            <a:r>
              <a:rPr lang="en-US" dirty="0"/>
              <a:t>, Fukushima nuclear disaster of </a:t>
            </a:r>
            <a:r>
              <a:rPr lang="en-US" dirty="0" smtClean="0"/>
              <a:t>2011 </a:t>
            </a:r>
            <a:r>
              <a:rPr lang="en-US" dirty="0"/>
              <a:t>in Japan was triggered by a tsunami following an earthquake -  the costliest natural catastrophe of all time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earthquakes caused over</a:t>
            </a:r>
            <a:r>
              <a:rPr lang="hr-HR" dirty="0"/>
              <a:t> </a:t>
            </a:r>
            <a:r>
              <a:rPr lang="en-US" dirty="0">
                <a:solidFill>
                  <a:srgbClr val="C00000"/>
                </a:solidFill>
              </a:rPr>
              <a:t>2x</a:t>
            </a:r>
            <a:r>
              <a:rPr lang="en-US" dirty="0"/>
              <a:t> more in economic losses than the average climate-related </a:t>
            </a:r>
            <a:r>
              <a:rPr lang="en-US" dirty="0" smtClean="0"/>
              <a:t>disaster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</a:rPr>
              <a:t>“tail dependent" </a:t>
            </a:r>
            <a:r>
              <a:rPr lang="en-US" dirty="0"/>
              <a:t>due to their potential to trigger secondary </a:t>
            </a:r>
            <a:r>
              <a:rPr lang="en-US" dirty="0" smtClean="0"/>
              <a:t>perils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more than </a:t>
            </a:r>
            <a:r>
              <a:rPr lang="en-US" dirty="0">
                <a:solidFill>
                  <a:srgbClr val="C00000"/>
                </a:solidFill>
              </a:rPr>
              <a:t>90% </a:t>
            </a:r>
            <a:r>
              <a:rPr lang="en-US" dirty="0"/>
              <a:t>of all earthquakes occur in regions where large tectonic plates meet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769F11-6740-470B-861D-1D7BFED57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526" y="1114697"/>
            <a:ext cx="6679474" cy="52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46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-13999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Global Protection Gap</a:t>
            </a:r>
            <a:br>
              <a:rPr lang="en-US" sz="3600" b="1" dirty="0" smtClean="0"/>
            </a:br>
            <a:r>
              <a:rPr lang="en-US" sz="3600" b="1" dirty="0" smtClean="0"/>
              <a:t>- </a:t>
            </a:r>
            <a:r>
              <a:rPr lang="en-US" sz="3600" b="1" dirty="0" err="1" smtClean="0"/>
              <a:t>nat</a:t>
            </a:r>
            <a:r>
              <a:rPr lang="en-US" sz="3600" b="1" dirty="0" smtClean="0"/>
              <a:t> cat events -</a:t>
            </a:r>
            <a:endParaRPr lang="en-US" sz="3600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9626" y="4319452"/>
            <a:ext cx="5059680" cy="2403566"/>
          </a:xfrm>
        </p:spPr>
        <p:txBody>
          <a:bodyPr>
            <a:normAutofit fontScale="40000" lnSpcReduction="20000"/>
          </a:bodyPr>
          <a:lstStyle/>
          <a:p>
            <a:pPr marL="285750" indent="-285750"/>
            <a:r>
              <a:rPr lang="en-US" sz="4300" dirty="0">
                <a:solidFill>
                  <a:srgbClr val="C00000"/>
                </a:solidFill>
              </a:rPr>
              <a:t>Economic reasons for not fully insuring</a:t>
            </a: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3700" i="1" dirty="0">
                <a:solidFill>
                  <a:srgbClr val="C00000"/>
                </a:solidFill>
              </a:rPr>
              <a:t>transaction costs </a:t>
            </a: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3700" i="1" dirty="0">
                <a:solidFill>
                  <a:srgbClr val="C00000"/>
                </a:solidFill>
              </a:rPr>
              <a:t>affordability</a:t>
            </a: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3700" i="1" dirty="0">
                <a:solidFill>
                  <a:srgbClr val="C00000"/>
                </a:solidFill>
              </a:rPr>
              <a:t>risk based premiums </a:t>
            </a: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3700" i="1" dirty="0">
                <a:solidFill>
                  <a:srgbClr val="C00000"/>
                </a:solidFill>
              </a:rPr>
              <a:t>limitations in the supply of insurance</a:t>
            </a:r>
            <a:endParaRPr lang="hr-HR" sz="3700" i="1" dirty="0">
              <a:solidFill>
                <a:srgbClr val="C00000"/>
              </a:solidFill>
            </a:endParaRPr>
          </a:p>
          <a:p>
            <a:pPr marL="742950" lvl="1" indent="-285750">
              <a:buFont typeface="Calibri" panose="020F0502020204030204" pitchFamily="34" charset="0"/>
              <a:buChar char="‒"/>
            </a:pPr>
            <a:endParaRPr lang="en-US" sz="1400" dirty="0">
              <a:solidFill>
                <a:srgbClr val="C00000"/>
              </a:solidFill>
            </a:endParaRPr>
          </a:p>
          <a:p>
            <a:pPr marL="285750" lvl="1" indent="-285750"/>
            <a:r>
              <a:rPr lang="en-US" sz="4300" dirty="0">
                <a:solidFill>
                  <a:srgbClr val="C00000"/>
                </a:solidFill>
              </a:rPr>
              <a:t>Financial development</a:t>
            </a:r>
            <a:endParaRPr lang="hr-HR" sz="4300" dirty="0">
              <a:solidFill>
                <a:srgbClr val="C00000"/>
              </a:solidFill>
            </a:endParaRPr>
          </a:p>
          <a:p>
            <a:pPr marL="285750" lvl="1" indent="-285750"/>
            <a:endParaRPr lang="en-US" dirty="0">
              <a:solidFill>
                <a:srgbClr val="C00000"/>
              </a:solidFill>
            </a:endParaRPr>
          </a:p>
          <a:p>
            <a:pPr marL="285750" lvl="1" indent="-285750"/>
            <a:r>
              <a:rPr lang="en-US" sz="4300" dirty="0">
                <a:solidFill>
                  <a:srgbClr val="C00000"/>
                </a:solidFill>
              </a:rPr>
              <a:t>Institutional framework and market structure</a:t>
            </a: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3700" i="1" dirty="0">
                <a:solidFill>
                  <a:srgbClr val="C00000"/>
                </a:solidFill>
              </a:rPr>
              <a:t>property rights</a:t>
            </a: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3700" i="1" dirty="0">
                <a:solidFill>
                  <a:srgbClr val="C00000"/>
                </a:solidFill>
              </a:rPr>
              <a:t>competition and market concentration</a:t>
            </a:r>
            <a:endParaRPr lang="hr-HR" sz="3700" i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7495950" y="4345480"/>
            <a:ext cx="5181600" cy="4351338"/>
          </a:xfrm>
        </p:spPr>
        <p:txBody>
          <a:bodyPr>
            <a:normAutofit fontScale="40000" lnSpcReduction="20000"/>
          </a:bodyPr>
          <a:lstStyle/>
          <a:p>
            <a:pPr marL="285750" lvl="1" indent="-285750"/>
            <a:r>
              <a:rPr lang="en-US" sz="4300" dirty="0">
                <a:solidFill>
                  <a:srgbClr val="C00000"/>
                </a:solidFill>
              </a:rPr>
              <a:t>Risk perceptions</a:t>
            </a: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3700" i="1" dirty="0">
                <a:solidFill>
                  <a:srgbClr val="C00000"/>
                </a:solidFill>
              </a:rPr>
              <a:t>people under-estimate the risk of low-probability events</a:t>
            </a:r>
            <a:endParaRPr lang="hr-HR" sz="3700" i="1" dirty="0">
              <a:solidFill>
                <a:srgbClr val="C00000"/>
              </a:solidFill>
            </a:endParaRP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1400" dirty="0">
                <a:solidFill>
                  <a:srgbClr val="C00000"/>
                </a:solidFill>
              </a:rPr>
              <a:t> </a:t>
            </a:r>
          </a:p>
          <a:p>
            <a:pPr marL="285750" lvl="1" indent="-285750"/>
            <a:r>
              <a:rPr lang="en-US" sz="4300" dirty="0">
                <a:solidFill>
                  <a:srgbClr val="C00000"/>
                </a:solidFill>
              </a:rPr>
              <a:t>Insurance perceptions</a:t>
            </a: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3700" i="1" dirty="0">
                <a:solidFill>
                  <a:srgbClr val="C00000"/>
                </a:solidFill>
              </a:rPr>
              <a:t>financial literacy and consumer education </a:t>
            </a:r>
            <a:endParaRPr lang="hr-HR" sz="3700" i="1" dirty="0">
              <a:solidFill>
                <a:srgbClr val="C00000"/>
              </a:solidFill>
            </a:endParaRPr>
          </a:p>
          <a:p>
            <a:pPr marL="742950" lvl="1" indent="-285750">
              <a:buFont typeface="Calibri" panose="020F0502020204030204" pitchFamily="34" charset="0"/>
              <a:buChar char="‒"/>
            </a:pPr>
            <a:endParaRPr lang="en-US" sz="1400" dirty="0">
              <a:solidFill>
                <a:srgbClr val="C00000"/>
              </a:solidFill>
            </a:endParaRPr>
          </a:p>
          <a:p>
            <a:pPr marL="285750" indent="-285750"/>
            <a:r>
              <a:rPr lang="en-US" sz="4300" dirty="0">
                <a:solidFill>
                  <a:srgbClr val="C00000"/>
                </a:solidFill>
              </a:rPr>
              <a:t>Government role</a:t>
            </a:r>
          </a:p>
          <a:p>
            <a:pPr marL="742950" lvl="1" indent="-285750">
              <a:buFont typeface="Calibri" panose="020F0502020204030204" pitchFamily="34" charset="0"/>
              <a:buChar char="‒"/>
            </a:pPr>
            <a:r>
              <a:rPr lang="en-US" sz="3700" i="1" dirty="0">
                <a:solidFill>
                  <a:srgbClr val="C00000"/>
                </a:solidFill>
              </a:rPr>
              <a:t>Last resort intervention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90806"/>
            <a:ext cx="5860870" cy="3067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869" y="1235256"/>
            <a:ext cx="6235335" cy="302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0" y="1029488"/>
            <a:ext cx="12192000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455958"/>
              </p:ext>
            </p:extLst>
          </p:nvPr>
        </p:nvGraphicFramePr>
        <p:xfrm>
          <a:off x="4284616" y="4653257"/>
          <a:ext cx="2891247" cy="782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Rectangle 12"/>
          <p:cNvSpPr/>
          <p:nvPr/>
        </p:nvSpPr>
        <p:spPr>
          <a:xfrm>
            <a:off x="4859036" y="4345480"/>
            <a:ext cx="17946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/>
              <a:t>Global protection gap</a:t>
            </a:r>
            <a:endParaRPr lang="en-US" sz="1400" dirty="0"/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3287465"/>
              </p:ext>
            </p:extLst>
          </p:nvPr>
        </p:nvGraphicFramePr>
        <p:xfrm>
          <a:off x="4432661" y="5323115"/>
          <a:ext cx="2490653" cy="1273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Rectangle 13"/>
          <p:cNvSpPr/>
          <p:nvPr/>
        </p:nvSpPr>
        <p:spPr>
          <a:xfrm>
            <a:off x="5860869" y="1235256"/>
            <a:ext cx="2629988" cy="134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Insured Losses (2020 </a:t>
            </a:r>
            <a:r>
              <a:rPr lang="en-US" dirty="0" smtClean="0"/>
              <a:t>USD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1235256"/>
            <a:ext cx="2586446" cy="114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534462" y="1144202"/>
            <a:ext cx="2369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/>
              <a:t>Insured Losses (2020 USD </a:t>
            </a:r>
            <a:r>
              <a:rPr lang="en-US" sz="1400" b="1" dirty="0" err="1"/>
              <a:t>bn</a:t>
            </a:r>
            <a:r>
              <a:rPr lang="en-US" sz="1400" b="1" dirty="0"/>
              <a:t>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8635" y="1081367"/>
            <a:ext cx="25235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Economic </a:t>
            </a:r>
            <a:r>
              <a:rPr lang="en-US" sz="1400" b="1" dirty="0"/>
              <a:t>Losses (2020 USD </a:t>
            </a:r>
            <a:r>
              <a:rPr lang="en-US" sz="1400" b="1" dirty="0" err="1"/>
              <a:t>bn</a:t>
            </a:r>
            <a:r>
              <a:rPr lang="en-US" sz="14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7948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31208-461F-46C9-9D1E-F86877CBC4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0572" y="1825625"/>
            <a:ext cx="5936342" cy="4351338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The CEE risk landscape is very diverse</a:t>
            </a:r>
          </a:p>
          <a:p>
            <a:pPr lvl="0"/>
            <a:r>
              <a:rPr lang="en-US" sz="2400" dirty="0"/>
              <a:t>Main risks:</a:t>
            </a:r>
          </a:p>
          <a:p>
            <a:pPr lvl="1"/>
            <a:r>
              <a:rPr lang="en-US" sz="2000" dirty="0"/>
              <a:t>Earthquake </a:t>
            </a:r>
          </a:p>
          <a:p>
            <a:pPr lvl="1"/>
            <a:r>
              <a:rPr lang="en-US" sz="2000" dirty="0"/>
              <a:t>Floods</a:t>
            </a:r>
          </a:p>
          <a:p>
            <a:pPr lvl="1"/>
            <a:r>
              <a:rPr lang="en-US" sz="2000" dirty="0"/>
              <a:t>Windstorms</a:t>
            </a:r>
          </a:p>
          <a:p>
            <a:pPr lvl="1"/>
            <a:r>
              <a:rPr lang="en-US" sz="2000" dirty="0"/>
              <a:t>Draught </a:t>
            </a:r>
          </a:p>
          <a:p>
            <a:pPr lvl="0"/>
            <a:r>
              <a:rPr lang="en-US" sz="2400" dirty="0"/>
              <a:t>To a lesser extent:</a:t>
            </a:r>
          </a:p>
          <a:p>
            <a:pPr lvl="1"/>
            <a:r>
              <a:rPr lang="en-US" sz="2000" dirty="0"/>
              <a:t>Landslides, hail, winter storms, wildfires etc.</a:t>
            </a:r>
          </a:p>
          <a:p>
            <a:pPr lvl="1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35178B-D948-4460-BE5E-E60D71DD7B19}"/>
              </a:ext>
            </a:extLst>
          </p:cNvPr>
          <p:cNvSpPr txBox="1">
            <a:spLocks/>
          </p:cNvSpPr>
          <p:nvPr/>
        </p:nvSpPr>
        <p:spPr>
          <a:xfrm>
            <a:off x="838200" y="1"/>
            <a:ext cx="10515600" cy="103569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/>
              <a:t>CEE risks </a:t>
            </a:r>
            <a:r>
              <a:rPr lang="en-US" sz="3600" b="1" dirty="0"/>
              <a:t>landscape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312FC0-5989-4AE9-9C9F-718205577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74" y="1414463"/>
            <a:ext cx="4762500" cy="47625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0" y="1020779"/>
            <a:ext cx="12192000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81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5691" y="239936"/>
            <a:ext cx="10715897" cy="47262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/>
              <a:t>World Risk Index 2020 for CEE region </a:t>
            </a:r>
            <a:br>
              <a:rPr lang="en-US" sz="3200" b="1" dirty="0" smtClean="0"/>
            </a:br>
            <a:r>
              <a:rPr lang="en-US" sz="3200" b="1" i="1" dirty="0" smtClean="0"/>
              <a:t>from </a:t>
            </a:r>
            <a:r>
              <a:rPr lang="en-US" sz="3200" b="1" i="1" dirty="0"/>
              <a:t>extreme natural events </a:t>
            </a:r>
            <a:r>
              <a:rPr lang="en-US" sz="3200" b="1" i="1" dirty="0" smtClean="0"/>
              <a:t>including earthquakes</a:t>
            </a:r>
            <a:endParaRPr 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152015" y="6419571"/>
            <a:ext cx="11338560" cy="256225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Source: AIR World-wide risk model estimation</a:t>
            </a:r>
            <a:endParaRPr lang="en-US" sz="1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quarter" idx="1"/>
          </p:nvPr>
        </p:nvSpPr>
        <p:spPr>
          <a:xfrm>
            <a:off x="235924" y="4717856"/>
            <a:ext cx="11803676" cy="1452831"/>
          </a:xfrm>
        </p:spPr>
        <p:txBody>
          <a:bodyPr>
            <a:no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n-GB" sz="1800" noProof="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SEE is significantly vulnerable and exposed to natural disasters. – over  </a:t>
            </a:r>
            <a:r>
              <a:rPr lang="en-GB" sz="1800" noProof="0" dirty="0" smtClean="0">
                <a:solidFill>
                  <a:srgbClr val="C00000"/>
                </a:solidFill>
                <a:latin typeface="Calibri" panose="020F0502020204030204" pitchFamily="34" charset="0"/>
              </a:rPr>
              <a:t>EUR </a:t>
            </a:r>
            <a:r>
              <a:rPr lang="en-GB" sz="18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120</a:t>
            </a:r>
            <a:r>
              <a:rPr lang="en-GB" sz="1800" noProof="0" dirty="0" smtClean="0">
                <a:solidFill>
                  <a:srgbClr val="C00000"/>
                </a:solidFill>
                <a:latin typeface="Calibri" panose="020F0502020204030204" pitchFamily="34" charset="0"/>
              </a:rPr>
              <a:t> billions in last 30 years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25% </a:t>
            </a:r>
            <a:r>
              <a:rPr lang="en-GB" sz="18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of all expected losses are likely to </a:t>
            </a:r>
            <a:r>
              <a:rPr lang="en-GB" sz="18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return every 20 years</a:t>
            </a:r>
            <a:r>
              <a:rPr lang="en-GB" sz="18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 on average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In </a:t>
            </a:r>
            <a:r>
              <a:rPr lang="en-GB" sz="1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the case of </a:t>
            </a:r>
            <a:r>
              <a:rPr lang="en-GB" sz="18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major </a:t>
            </a:r>
            <a:r>
              <a:rPr lang="en-GB" sz="18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earthquake</a:t>
            </a:r>
            <a:r>
              <a:rPr lang="en-GB" sz="1800" dirty="0" smtClean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GB" sz="1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with a </a:t>
            </a:r>
            <a:r>
              <a:rPr lang="en-GB" sz="1800" dirty="0">
                <a:solidFill>
                  <a:srgbClr val="C00000"/>
                </a:solidFill>
                <a:latin typeface="Calibri" panose="020F0502020204030204" pitchFamily="34" charset="0"/>
              </a:rPr>
              <a:t>250 years mean return period </a:t>
            </a:r>
            <a:r>
              <a:rPr lang="en-GB" sz="1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the loss of Macedonian economy is estimated </a:t>
            </a:r>
            <a:r>
              <a:rPr lang="en-GB" sz="18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13 – 15 % from the GDP</a:t>
            </a:r>
            <a:endParaRPr lang="en-GB" sz="1800" noProof="0" dirty="0">
              <a:solidFill>
                <a:srgbClr val="C00000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1020779"/>
            <a:ext cx="12192000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4327657" y="1124088"/>
            <a:ext cx="29619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World Risk Index 2012 - </a:t>
            </a:r>
            <a:r>
              <a:rPr lang="en-US" b="1" dirty="0" smtClean="0"/>
              <a:t>2020 </a:t>
            </a:r>
            <a:r>
              <a:rPr lang="en-US" b="1" dirty="0"/>
              <a:t>average</a:t>
            </a:r>
          </a:p>
        </p:txBody>
      </p:sp>
      <p:sp>
        <p:nvSpPr>
          <p:cNvPr id="4" name="Rectangle 3"/>
          <p:cNvSpPr/>
          <p:nvPr/>
        </p:nvSpPr>
        <p:spPr>
          <a:xfrm>
            <a:off x="296884" y="4263237"/>
            <a:ext cx="23348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C00000"/>
                </a:solidFill>
              </a:rPr>
              <a:t>Source: www.WorldRiskReport.org</a:t>
            </a:r>
            <a:endParaRPr lang="en-US" sz="1200" dirty="0">
              <a:solidFill>
                <a:srgbClr val="C00000"/>
              </a:solidFill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0173788"/>
              </p:ext>
            </p:extLst>
          </p:nvPr>
        </p:nvGraphicFramePr>
        <p:xfrm>
          <a:off x="1132113" y="1431865"/>
          <a:ext cx="9048207" cy="3244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0925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31208-461F-46C9-9D1E-F86877CBC4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0572" y="1545051"/>
            <a:ext cx="6028666" cy="888969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Flood risk is in particular important in the central-northern part of the region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35178B-D948-4460-BE5E-E60D71DD7B19}"/>
              </a:ext>
            </a:extLst>
          </p:cNvPr>
          <p:cNvSpPr txBox="1">
            <a:spLocks/>
          </p:cNvSpPr>
          <p:nvPr/>
        </p:nvSpPr>
        <p:spPr>
          <a:xfrm>
            <a:off x="838200" y="1"/>
            <a:ext cx="10515600" cy="103569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/>
              <a:t>Review </a:t>
            </a:r>
            <a:r>
              <a:rPr lang="en-US" sz="3600" b="1" dirty="0"/>
              <a:t>of the risks landscape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312FC0-5989-4AE9-9C9F-718205577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74" y="1414463"/>
            <a:ext cx="4762500" cy="4762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D76B4A-0ABA-4453-B0A4-63E6DA6A9F07}"/>
              </a:ext>
            </a:extLst>
          </p:cNvPr>
          <p:cNvSpPr txBox="1"/>
          <p:nvPr/>
        </p:nvSpPr>
        <p:spPr>
          <a:xfrm>
            <a:off x="5704114" y="4096647"/>
            <a:ext cx="6205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Earthquake risk is more relevant in the Adriatic area, Romania and the Southern regions (Turkey, Greece etc.)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6188E9D-66BD-425F-A4B9-DDBE94F63E85}"/>
              </a:ext>
            </a:extLst>
          </p:cNvPr>
          <p:cNvGrpSpPr/>
          <p:nvPr/>
        </p:nvGrpSpPr>
        <p:grpSpPr>
          <a:xfrm>
            <a:off x="9981794" y="2588389"/>
            <a:ext cx="1707444" cy="878949"/>
            <a:chOff x="9981794" y="3163819"/>
            <a:chExt cx="1707444" cy="878949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0D19F07-2150-4B3E-978D-42A96F9BA615}"/>
                </a:ext>
              </a:extLst>
            </p:cNvPr>
            <p:cNvSpPr/>
            <p:nvPr/>
          </p:nvSpPr>
          <p:spPr>
            <a:xfrm>
              <a:off x="9981794" y="3217067"/>
              <a:ext cx="891822" cy="825701"/>
            </a:xfrm>
            <a:prstGeom prst="ellipse">
              <a:avLst/>
            </a:prstGeom>
            <a:solidFill>
              <a:srgbClr val="4472C4">
                <a:alpha val="67059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b="1" dirty="0"/>
                <a:t>2016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2A61434-E92C-41FF-808E-7F605624B8F7}"/>
                </a:ext>
              </a:extLst>
            </p:cNvPr>
            <p:cNvSpPr/>
            <p:nvPr/>
          </p:nvSpPr>
          <p:spPr>
            <a:xfrm>
              <a:off x="10481327" y="3163819"/>
              <a:ext cx="1207911" cy="31125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AT, RO, MK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0BC9BA4-8CAB-4290-9EA3-0E8312C5FEBE}"/>
              </a:ext>
            </a:extLst>
          </p:cNvPr>
          <p:cNvGrpSpPr/>
          <p:nvPr/>
        </p:nvGrpSpPr>
        <p:grpSpPr>
          <a:xfrm>
            <a:off x="7920162" y="2587612"/>
            <a:ext cx="2125135" cy="879726"/>
            <a:chOff x="7615560" y="3081059"/>
            <a:chExt cx="2125135" cy="87972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7F81482-221A-418F-AB09-9F5956933E1E}"/>
                </a:ext>
              </a:extLst>
            </p:cNvPr>
            <p:cNvSpPr/>
            <p:nvPr/>
          </p:nvSpPr>
          <p:spPr>
            <a:xfrm>
              <a:off x="7615560" y="3135084"/>
              <a:ext cx="891822" cy="825701"/>
            </a:xfrm>
            <a:prstGeom prst="ellipse">
              <a:avLst/>
            </a:prstGeom>
            <a:solidFill>
              <a:srgbClr val="4472C4">
                <a:alpha val="67059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b="1" dirty="0"/>
                <a:t>2013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D2668F2-1A86-4537-A6E9-9A2FC6F3DC35}"/>
                </a:ext>
              </a:extLst>
            </p:cNvPr>
            <p:cNvSpPr/>
            <p:nvPr/>
          </p:nvSpPr>
          <p:spPr>
            <a:xfrm>
              <a:off x="8048167" y="3081059"/>
              <a:ext cx="1692528" cy="31125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dirty="0"/>
                <a:t>AT, CZ, SK, PL, HU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272BAB4-0444-4898-8907-298407F8B261}"/>
              </a:ext>
            </a:extLst>
          </p:cNvPr>
          <p:cNvGrpSpPr/>
          <p:nvPr/>
        </p:nvGrpSpPr>
        <p:grpSpPr>
          <a:xfrm>
            <a:off x="5968845" y="2587612"/>
            <a:ext cx="1765251" cy="876208"/>
            <a:chOff x="5968845" y="3061442"/>
            <a:chExt cx="1765251" cy="87620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0C4D376-E9E9-4A3C-A129-F99E139B6E15}"/>
                </a:ext>
              </a:extLst>
            </p:cNvPr>
            <p:cNvSpPr/>
            <p:nvPr/>
          </p:nvSpPr>
          <p:spPr>
            <a:xfrm>
              <a:off x="5968845" y="3111949"/>
              <a:ext cx="891822" cy="825701"/>
            </a:xfrm>
            <a:prstGeom prst="ellipse">
              <a:avLst/>
            </a:prstGeom>
            <a:solidFill>
              <a:srgbClr val="4472C4">
                <a:alpha val="67451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b="1" dirty="0"/>
                <a:t>2010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23C9A8D-73E1-4F97-A21F-544AC1075D44}"/>
                </a:ext>
              </a:extLst>
            </p:cNvPr>
            <p:cNvSpPr/>
            <p:nvPr/>
          </p:nvSpPr>
          <p:spPr>
            <a:xfrm>
              <a:off x="6490506" y="3061442"/>
              <a:ext cx="1243590" cy="31125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dirty="0"/>
                <a:t>SL,AL, PL, HU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8629B68-242F-4A36-ACEA-E2916D835FB5}"/>
              </a:ext>
            </a:extLst>
          </p:cNvPr>
          <p:cNvGrpSpPr/>
          <p:nvPr/>
        </p:nvGrpSpPr>
        <p:grpSpPr>
          <a:xfrm>
            <a:off x="8937173" y="3050969"/>
            <a:ext cx="2216248" cy="864933"/>
            <a:chOff x="7619597" y="3748718"/>
            <a:chExt cx="2216248" cy="864933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DE3342F-8BAD-4A19-9F72-4A32550E5E9A}"/>
                </a:ext>
              </a:extLst>
            </p:cNvPr>
            <p:cNvSpPr/>
            <p:nvPr/>
          </p:nvSpPr>
          <p:spPr>
            <a:xfrm>
              <a:off x="7619597" y="3748718"/>
              <a:ext cx="891822" cy="825701"/>
            </a:xfrm>
            <a:prstGeom prst="ellipse">
              <a:avLst/>
            </a:prstGeom>
            <a:solidFill>
              <a:srgbClr val="4472C4">
                <a:alpha val="67059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b="1" dirty="0"/>
                <a:t>2014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4EE4472-BF85-4AA2-8C44-A2AA94B8B9D3}"/>
                </a:ext>
              </a:extLst>
            </p:cNvPr>
            <p:cNvSpPr/>
            <p:nvPr/>
          </p:nvSpPr>
          <p:spPr>
            <a:xfrm>
              <a:off x="8143317" y="4302400"/>
              <a:ext cx="1692528" cy="31125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dirty="0" err="1"/>
                <a:t>BiH</a:t>
              </a:r>
              <a:r>
                <a:rPr lang="en-US" dirty="0"/>
                <a:t>, HR, SRB,RO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28AA77B-5BF7-4AC8-B587-295D1C59DFB7}"/>
              </a:ext>
            </a:extLst>
          </p:cNvPr>
          <p:cNvGrpSpPr/>
          <p:nvPr/>
        </p:nvGrpSpPr>
        <p:grpSpPr>
          <a:xfrm>
            <a:off x="6904560" y="3055164"/>
            <a:ext cx="953008" cy="858139"/>
            <a:chOff x="6470240" y="3034161"/>
            <a:chExt cx="953008" cy="858139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9B1CF0D-1B44-4C1F-8D5A-1780CE4D1B22}"/>
                </a:ext>
              </a:extLst>
            </p:cNvPr>
            <p:cNvSpPr/>
            <p:nvPr/>
          </p:nvSpPr>
          <p:spPr>
            <a:xfrm>
              <a:off x="6531426" y="3034161"/>
              <a:ext cx="891822" cy="791047"/>
            </a:xfrm>
            <a:prstGeom prst="ellipse">
              <a:avLst/>
            </a:prstGeom>
            <a:solidFill>
              <a:srgbClr val="4472C4">
                <a:alpha val="67059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b="1" dirty="0"/>
                <a:t>2012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90E3722-838D-40EF-BDC5-BB5997600ABB}"/>
                </a:ext>
              </a:extLst>
            </p:cNvPr>
            <p:cNvSpPr/>
            <p:nvPr/>
          </p:nvSpPr>
          <p:spPr>
            <a:xfrm>
              <a:off x="6470240" y="3581049"/>
              <a:ext cx="558496" cy="31125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dirty="0"/>
                <a:t>RO</a:t>
              </a: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3BC2329B-929D-4E82-B840-8F2AFE1F6018}"/>
              </a:ext>
            </a:extLst>
          </p:cNvPr>
          <p:cNvSpPr/>
          <p:nvPr/>
        </p:nvSpPr>
        <p:spPr>
          <a:xfrm>
            <a:off x="8045351" y="5385916"/>
            <a:ext cx="891822" cy="791047"/>
          </a:xfrm>
          <a:prstGeom prst="ellipse">
            <a:avLst/>
          </a:prstGeom>
          <a:solidFill>
            <a:srgbClr val="FF5050">
              <a:alpha val="6117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b="1" dirty="0"/>
              <a:t>2020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CE7570E-D331-46A9-9F16-A13FCE596715}"/>
              </a:ext>
            </a:extLst>
          </p:cNvPr>
          <p:cNvSpPr/>
          <p:nvPr/>
        </p:nvSpPr>
        <p:spPr>
          <a:xfrm>
            <a:off x="8750760" y="5859599"/>
            <a:ext cx="558496" cy="311251"/>
          </a:xfrm>
          <a:prstGeom prst="rect">
            <a:avLst/>
          </a:prstGeom>
          <a:ln>
            <a:solidFill>
              <a:srgbClr val="FF5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dirty="0"/>
              <a:t>HR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EE169C4-C55D-4033-8082-58E40CEAC802}"/>
              </a:ext>
            </a:extLst>
          </p:cNvPr>
          <p:cNvSpPr/>
          <p:nvPr/>
        </p:nvSpPr>
        <p:spPr>
          <a:xfrm>
            <a:off x="6571234" y="5385916"/>
            <a:ext cx="891822" cy="791047"/>
          </a:xfrm>
          <a:prstGeom prst="ellipse">
            <a:avLst/>
          </a:prstGeom>
          <a:solidFill>
            <a:srgbClr val="FF5050">
              <a:alpha val="6117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b="1" dirty="0"/>
              <a:t>2019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D8364D-4398-49A4-BC88-EB545401542C}"/>
              </a:ext>
            </a:extLst>
          </p:cNvPr>
          <p:cNvSpPr/>
          <p:nvPr/>
        </p:nvSpPr>
        <p:spPr>
          <a:xfrm>
            <a:off x="7276643" y="5859599"/>
            <a:ext cx="558496" cy="311251"/>
          </a:xfrm>
          <a:prstGeom prst="rect">
            <a:avLst/>
          </a:prstGeom>
          <a:ln>
            <a:solidFill>
              <a:srgbClr val="FF5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dirty="0"/>
              <a:t>AL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0" y="1020779"/>
            <a:ext cx="12192000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47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279B695D-4069-4E4A-A81C-B7114A49D35A}"/>
              </a:ext>
            </a:extLst>
          </p:cNvPr>
          <p:cNvSpPr txBox="1"/>
          <p:nvPr/>
        </p:nvSpPr>
        <p:spPr>
          <a:xfrm>
            <a:off x="632876" y="1750947"/>
            <a:ext cx="5006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Top 5 property insurance markets in the CEE</a:t>
            </a:r>
          </a:p>
        </p:txBody>
      </p: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3087036"/>
              </p:ext>
            </p:extLst>
          </p:nvPr>
        </p:nvGraphicFramePr>
        <p:xfrm>
          <a:off x="5639149" y="1935613"/>
          <a:ext cx="6438474" cy="3228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B735178B-D948-4460-BE5E-E60D71DD7B19}"/>
              </a:ext>
            </a:extLst>
          </p:cNvPr>
          <p:cNvSpPr txBox="1">
            <a:spLocks/>
          </p:cNvSpPr>
          <p:nvPr/>
        </p:nvSpPr>
        <p:spPr>
          <a:xfrm>
            <a:off x="838200" y="452869"/>
            <a:ext cx="10515600" cy="103569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/>
              <a:t>Property insurance – regional </a:t>
            </a:r>
            <a:r>
              <a:rPr lang="en-US" sz="3600" b="1" dirty="0" smtClean="0"/>
              <a:t>reviews</a:t>
            </a:r>
          </a:p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2020</a:t>
            </a:r>
          </a:p>
          <a:p>
            <a:pPr algn="ctr"/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79E6E8-D424-4573-829D-7CDEA59EECE3}"/>
              </a:ext>
            </a:extLst>
          </p:cNvPr>
          <p:cNvSpPr txBox="1"/>
          <p:nvPr/>
        </p:nvSpPr>
        <p:spPr>
          <a:xfrm>
            <a:off x="218879" y="1179113"/>
            <a:ext cx="9110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GWP</a:t>
            </a:r>
            <a:r>
              <a:rPr lang="en-US" sz="2000" dirty="0"/>
              <a:t> EUR 5.15 billion; </a:t>
            </a:r>
            <a:r>
              <a:rPr lang="en-US" sz="2000" b="1" dirty="0" smtClean="0"/>
              <a:t>Claims </a:t>
            </a:r>
            <a:r>
              <a:rPr lang="en-US" sz="2000" b="1" dirty="0"/>
              <a:t>paid </a:t>
            </a:r>
            <a:r>
              <a:rPr lang="en-US" sz="2000" dirty="0"/>
              <a:t>EUR 2.17 billion;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B2A404-CB97-45BC-AC86-DCE2987F4B03}"/>
              </a:ext>
            </a:extLst>
          </p:cNvPr>
          <p:cNvSpPr txBox="1"/>
          <p:nvPr/>
        </p:nvSpPr>
        <p:spPr>
          <a:xfrm>
            <a:off x="6161683" y="1729975"/>
            <a:ext cx="5006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Place of property insurance in the market portfolio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708BA5-DA88-47B1-959A-B5B732FDAEF6}"/>
              </a:ext>
            </a:extLst>
          </p:cNvPr>
          <p:cNvSpPr txBox="1"/>
          <p:nvPr/>
        </p:nvSpPr>
        <p:spPr>
          <a:xfrm>
            <a:off x="5213584" y="4875411"/>
            <a:ext cx="421075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solidFill>
                  <a:srgbClr val="C00000"/>
                </a:solidFill>
              </a:rPr>
              <a:t>Source: XPRIMM</a:t>
            </a:r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7D58D43D-7E5C-4416-8655-EB51D09EC7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4380051"/>
              </p:ext>
            </p:extLst>
          </p:nvPr>
        </p:nvGraphicFramePr>
        <p:xfrm>
          <a:off x="438774" y="2258141"/>
          <a:ext cx="4598959" cy="2924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0" y="1020779"/>
            <a:ext cx="12192000" cy="0"/>
          </a:xfrm>
          <a:prstGeom prst="line">
            <a:avLst/>
          </a:prstGeom>
          <a:ln w="1397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Single Corner Snipped 19">
            <a:extLst>
              <a:ext uri="{FF2B5EF4-FFF2-40B4-BE49-F238E27FC236}">
                <a16:creationId xmlns:a16="http://schemas.microsoft.com/office/drawing/2014/main" id="{0E71797C-69A1-4BF0-B053-B11B3E4061A7}"/>
              </a:ext>
            </a:extLst>
          </p:cNvPr>
          <p:cNvSpPr/>
          <p:nvPr/>
        </p:nvSpPr>
        <p:spPr>
          <a:xfrm>
            <a:off x="822905" y="5911305"/>
            <a:ext cx="3951040" cy="715918"/>
          </a:xfrm>
          <a:prstGeom prst="snip1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Poland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Housing &amp; commercial buildings            </a:t>
            </a:r>
            <a:r>
              <a:rPr lang="en-US" sz="1400" b="1" dirty="0">
                <a:solidFill>
                  <a:srgbClr val="002060"/>
                </a:solidFill>
              </a:rPr>
              <a:t>~ 60%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Residential buildings in </a:t>
            </a:r>
            <a:r>
              <a:rPr lang="en-US" sz="1400" dirty="0" err="1">
                <a:solidFill>
                  <a:schemeClr val="tx1"/>
                </a:solidFill>
              </a:rPr>
              <a:t>agro</a:t>
            </a:r>
            <a:r>
              <a:rPr lang="en-US" sz="1400" dirty="0">
                <a:solidFill>
                  <a:schemeClr val="tx1"/>
                </a:solidFill>
              </a:rPr>
              <a:t> holdings  </a:t>
            </a:r>
            <a:r>
              <a:rPr lang="en-US" sz="1400" b="1" dirty="0">
                <a:solidFill>
                  <a:srgbClr val="002060"/>
                </a:solidFill>
              </a:rPr>
              <a:t>~90%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4" name="Rectangle: Single Corner Snipped 1">
            <a:extLst>
              <a:ext uri="{FF2B5EF4-FFF2-40B4-BE49-F238E27FC236}">
                <a16:creationId xmlns:a16="http://schemas.microsoft.com/office/drawing/2014/main" id="{19EB5D70-1FCF-4670-A79A-F5F3142661F9}"/>
              </a:ext>
            </a:extLst>
          </p:cNvPr>
          <p:cNvSpPr/>
          <p:nvPr/>
        </p:nvSpPr>
        <p:spPr>
          <a:xfrm>
            <a:off x="5399654" y="5893078"/>
            <a:ext cx="1919308" cy="734146"/>
          </a:xfrm>
          <a:prstGeom prst="snip1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/>
              <a:t>Hungary, Czech Rep., Slovenia, Slovakia</a:t>
            </a:r>
          </a:p>
          <a:p>
            <a:pPr algn="ctr"/>
            <a:r>
              <a:rPr lang="en-US" sz="1400" b="1" dirty="0">
                <a:solidFill>
                  <a:srgbClr val="002060"/>
                </a:solidFill>
              </a:rPr>
              <a:t>&gt; 50%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5" name="Rectangle: Single Corner Snipped 20">
            <a:extLst>
              <a:ext uri="{FF2B5EF4-FFF2-40B4-BE49-F238E27FC236}">
                <a16:creationId xmlns:a16="http://schemas.microsoft.com/office/drawing/2014/main" id="{55ABE65C-A34A-40B8-8F6B-29716F0F04C1}"/>
              </a:ext>
            </a:extLst>
          </p:cNvPr>
          <p:cNvSpPr/>
          <p:nvPr/>
        </p:nvSpPr>
        <p:spPr>
          <a:xfrm>
            <a:off x="8023668" y="5884273"/>
            <a:ext cx="2766251" cy="769981"/>
          </a:xfrm>
          <a:prstGeom prst="snip1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/>
              <a:t>Romania </a:t>
            </a:r>
            <a:r>
              <a:rPr lang="en-US" sz="1400" b="1" dirty="0">
                <a:solidFill>
                  <a:srgbClr val="FF0000"/>
                </a:solidFill>
              </a:rPr>
              <a:t>~20%</a:t>
            </a:r>
          </a:p>
          <a:p>
            <a:r>
              <a:rPr lang="en-US" sz="1400" dirty="0"/>
              <a:t>Croatia, Bulgaria </a:t>
            </a:r>
            <a:r>
              <a:rPr lang="en-US" sz="1400" b="1" dirty="0">
                <a:solidFill>
                  <a:srgbClr val="FF0000"/>
                </a:solidFill>
              </a:rPr>
              <a:t>&lt;15%</a:t>
            </a:r>
            <a:endParaRPr lang="en-US" sz="1400" dirty="0">
              <a:solidFill>
                <a:srgbClr val="FF0000"/>
              </a:solidFill>
            </a:endParaRPr>
          </a:p>
          <a:p>
            <a:r>
              <a:rPr lang="en-US" sz="1400" dirty="0"/>
              <a:t>Western Balkans </a:t>
            </a:r>
            <a:r>
              <a:rPr lang="en-US" sz="1400" b="1" dirty="0">
                <a:solidFill>
                  <a:srgbClr val="FF0000"/>
                </a:solidFill>
              </a:rPr>
              <a:t>&lt;10%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2BDE2EA-AC58-446E-8C4E-E158BA1DED85}"/>
              </a:ext>
            </a:extLst>
          </p:cNvPr>
          <p:cNvSpPr txBox="1"/>
          <p:nvPr/>
        </p:nvSpPr>
        <p:spPr>
          <a:xfrm>
            <a:off x="738820" y="5352199"/>
            <a:ext cx="4401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Insurance coverage (% of homes insured)</a:t>
            </a:r>
          </a:p>
        </p:txBody>
      </p:sp>
    </p:spTree>
    <p:extLst>
      <p:ext uri="{BB962C8B-B14F-4D97-AF65-F5344CB8AC3E}">
        <p14:creationId xmlns:p14="http://schemas.microsoft.com/office/powerpoint/2010/main" val="423669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43135</TotalTime>
  <Words>889</Words>
  <Application>Microsoft Office PowerPoint</Application>
  <PresentationFormat>Širokozaslonsko</PresentationFormat>
  <Paragraphs>201</Paragraphs>
  <Slides>13</Slides>
  <Notes>8</Notes>
  <HiddenSlides>0</HiddenSlides>
  <MMClips>0</MMClips>
  <ScaleCrop>false</ScaleCrop>
  <HeadingPairs>
    <vt:vector size="6" baseType="variant">
      <vt:variant>
        <vt:lpstr>Uporabljene pisave</vt:lpstr>
      </vt:variant>
      <vt:variant>
        <vt:i4>6</vt:i4>
      </vt:variant>
      <vt:variant>
        <vt:lpstr>Tema</vt:lpstr>
      </vt:variant>
      <vt:variant>
        <vt:i4>2</vt:i4>
      </vt:variant>
      <vt:variant>
        <vt:lpstr>Naslovi diapozitivov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Wingdings</vt:lpstr>
      <vt:lpstr>Wingdings 2</vt:lpstr>
      <vt:lpstr>Office Theme</vt:lpstr>
      <vt:lpstr>Custom Design</vt:lpstr>
      <vt:lpstr>PowerPointova predstavitev</vt:lpstr>
      <vt:lpstr>AGENDA:</vt:lpstr>
      <vt:lpstr>The impacts of an earthquake and economic losses</vt:lpstr>
      <vt:lpstr>The impacts of an earthquake and economic losses</vt:lpstr>
      <vt:lpstr>Global Protection Gap - nat cat events -</vt:lpstr>
      <vt:lpstr>PowerPointova predstavitev</vt:lpstr>
      <vt:lpstr>World Risk Index 2020 for CEE region  from extreme natural events including earthquakes</vt:lpstr>
      <vt:lpstr>PowerPointova predstavitev</vt:lpstr>
      <vt:lpstr>PowerPointova predstavitev</vt:lpstr>
      <vt:lpstr>INSURANCE COVERAGE FOR EARTHQUAKE RISK - PPP insurance schemes - </vt:lpstr>
      <vt:lpstr>INSURANCE COVERAGE FOR EARTHQUAKE RISK - PPP insurance schemes  in SEE region- </vt:lpstr>
      <vt:lpstr>DEALING WITH UNDERINSURANCE  </vt:lpstr>
      <vt:lpstr>PowerPointova predstavitev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Supervisory Colleges</dc:title>
  <dc:creator>Klime Poposki;Gorazd Cibej</dc:creator>
  <cp:lastModifiedBy>Natalija Dmitrovic</cp:lastModifiedBy>
  <cp:revision>571</cp:revision>
  <cp:lastPrinted>2019-05-28T21:35:31Z</cp:lastPrinted>
  <dcterms:created xsi:type="dcterms:W3CDTF">2019-04-30T11:12:32Z</dcterms:created>
  <dcterms:modified xsi:type="dcterms:W3CDTF">2021-06-15T07:15:37Z</dcterms:modified>
</cp:coreProperties>
</file>